
<file path=[Content_Types].xml><?xml version="1.0" encoding="utf-8"?>
<Types xmlns="http://schemas.openxmlformats.org/package/2006/content-types">
  <Default Extension="jpeg" ContentType="image/jpeg"/>
  <Default Extension="jpg" ContentType="image/jp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749" r:id="rId1"/>
  </p:sldMasterIdLst>
  <p:notesMasterIdLst>
    <p:notesMasterId r:id="rId91"/>
  </p:notesMasterIdLst>
  <p:sldIdLst>
    <p:sldId id="259" r:id="rId2"/>
    <p:sldId id="260" r:id="rId3"/>
    <p:sldId id="261" r:id="rId4"/>
    <p:sldId id="262" r:id="rId5"/>
    <p:sldId id="263" r:id="rId6"/>
    <p:sldId id="264" r:id="rId7"/>
    <p:sldId id="265" r:id="rId8"/>
    <p:sldId id="266" r:id="rId9"/>
    <p:sldId id="267" r:id="rId10"/>
    <p:sldId id="268" r:id="rId11"/>
    <p:sldId id="367" r:id="rId12"/>
    <p:sldId id="269" r:id="rId13"/>
    <p:sldId id="270" r:id="rId14"/>
    <p:sldId id="271" r:id="rId15"/>
    <p:sldId id="272" r:id="rId16"/>
    <p:sldId id="273" r:id="rId17"/>
    <p:sldId id="274" r:id="rId18"/>
    <p:sldId id="276" r:id="rId19"/>
    <p:sldId id="279" r:id="rId20"/>
    <p:sldId id="280" r:id="rId21"/>
    <p:sldId id="281" r:id="rId22"/>
    <p:sldId id="282" r:id="rId23"/>
    <p:sldId id="284" r:id="rId24"/>
    <p:sldId id="285" r:id="rId25"/>
    <p:sldId id="288" r:id="rId26"/>
    <p:sldId id="289" r:id="rId27"/>
    <p:sldId id="290" r:id="rId28"/>
    <p:sldId id="291" r:id="rId29"/>
    <p:sldId id="292" r:id="rId30"/>
    <p:sldId id="293" r:id="rId31"/>
    <p:sldId id="294" r:id="rId32"/>
    <p:sldId id="295" r:id="rId33"/>
    <p:sldId id="296" r:id="rId34"/>
    <p:sldId id="297" r:id="rId35"/>
    <p:sldId id="298" r:id="rId36"/>
    <p:sldId id="299" r:id="rId37"/>
    <p:sldId id="300" r:id="rId38"/>
    <p:sldId id="301" r:id="rId39"/>
    <p:sldId id="302" r:id="rId40"/>
    <p:sldId id="303" r:id="rId41"/>
    <p:sldId id="304" r:id="rId42"/>
    <p:sldId id="305" r:id="rId43"/>
    <p:sldId id="308" r:id="rId44"/>
    <p:sldId id="309" r:id="rId45"/>
    <p:sldId id="310" r:id="rId46"/>
    <p:sldId id="315" r:id="rId47"/>
    <p:sldId id="317" r:id="rId48"/>
    <p:sldId id="318" r:id="rId49"/>
    <p:sldId id="319" r:id="rId50"/>
    <p:sldId id="320" r:id="rId51"/>
    <p:sldId id="321" r:id="rId52"/>
    <p:sldId id="322" r:id="rId53"/>
    <p:sldId id="323" r:id="rId54"/>
    <p:sldId id="324" r:id="rId55"/>
    <p:sldId id="325" r:id="rId56"/>
    <p:sldId id="326" r:id="rId57"/>
    <p:sldId id="328" r:id="rId58"/>
    <p:sldId id="331" r:id="rId59"/>
    <p:sldId id="333" r:id="rId60"/>
    <p:sldId id="335" r:id="rId61"/>
    <p:sldId id="344" r:id="rId62"/>
    <p:sldId id="338" r:id="rId63"/>
    <p:sldId id="339" r:id="rId64"/>
    <p:sldId id="340" r:id="rId65"/>
    <p:sldId id="341" r:id="rId66"/>
    <p:sldId id="343" r:id="rId67"/>
    <p:sldId id="368" r:id="rId68"/>
    <p:sldId id="275" r:id="rId69"/>
    <p:sldId id="345" r:id="rId70"/>
    <p:sldId id="346" r:id="rId71"/>
    <p:sldId id="347" r:id="rId72"/>
    <p:sldId id="348" r:id="rId73"/>
    <p:sldId id="349" r:id="rId74"/>
    <p:sldId id="350" r:id="rId75"/>
    <p:sldId id="351" r:id="rId76"/>
    <p:sldId id="352" r:id="rId77"/>
    <p:sldId id="353" r:id="rId78"/>
    <p:sldId id="354" r:id="rId79"/>
    <p:sldId id="355" r:id="rId80"/>
    <p:sldId id="356" r:id="rId81"/>
    <p:sldId id="357" r:id="rId82"/>
    <p:sldId id="358" r:id="rId83"/>
    <p:sldId id="359" r:id="rId84"/>
    <p:sldId id="361" r:id="rId85"/>
    <p:sldId id="362" r:id="rId86"/>
    <p:sldId id="363" r:id="rId87"/>
    <p:sldId id="364" r:id="rId88"/>
    <p:sldId id="365" r:id="rId89"/>
    <p:sldId id="366" r:id="rId90"/>
  </p:sldIdLst>
  <p:sldSz cx="9144000" cy="5143500" type="screen16x9"/>
  <p:notesSz cx="9144000" cy="51435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2" d="100"/>
          <a:sy n="82" d="100"/>
        </p:scale>
        <p:origin x="820" y="52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16" Type="http://schemas.openxmlformats.org/officeDocument/2006/relationships/slide" Target="slides/slide15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5" Type="http://schemas.openxmlformats.org/officeDocument/2006/relationships/slide" Target="slides/slide4.xml"/><Relationship Id="rId90" Type="http://schemas.openxmlformats.org/officeDocument/2006/relationships/slide" Target="slides/slide89.xml"/><Relationship Id="rId95" Type="http://schemas.openxmlformats.org/officeDocument/2006/relationships/tableStyles" Target="tableStyles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93" Type="http://schemas.openxmlformats.org/officeDocument/2006/relationships/viewProps" Target="view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91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presProps" Target="presProps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slide" Target="slides/slide86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56" Type="http://schemas.openxmlformats.org/officeDocument/2006/relationships/slide" Target="slides/slide55.xml"/><Relationship Id="rId77" Type="http://schemas.openxmlformats.org/officeDocument/2006/relationships/slide" Target="slides/slide76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2571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2571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0500470-027D-4BCF-A2B0-A0B900DDBE27}" type="datetimeFigureOut">
              <a:rPr lang="en-IN" smtClean="0"/>
              <a:t>03-03-2022</a:t>
            </a:fld>
            <a:endParaRPr lang="en-I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028950" y="642938"/>
            <a:ext cx="3086100" cy="17367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I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2474913"/>
            <a:ext cx="7315200" cy="20256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4886325"/>
            <a:ext cx="3962400" cy="2571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4886325"/>
            <a:ext cx="3962400" cy="2571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A9F2EF6-78DF-4277-A2B5-CF90883F14F7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89526761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A9F2EF6-78DF-4277-A2B5-CF90883F14F7}" type="slidenum">
              <a:rPr lang="en-IN" smtClean="0"/>
              <a:t>64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96207977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A9F2EF6-78DF-4277-A2B5-CF90883F14F7}" type="slidenum">
              <a:rPr lang="en-IN" smtClean="0"/>
              <a:t>89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00304547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E8AFD9-B527-47AB-86E5-70900152BDA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460015F-DB2A-43A9-BD45-0F89A2D8709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117F524-881E-44F7-9E68-43698E9082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3/3/2022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3DE33F8-BA76-4847-9E84-3A9FD4BC37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BD4EE29-0ED4-44D2-985E-F3CF45EA9E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0980632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D00251-7070-4F2D-AD21-747F7F1FD9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F935676-F362-4B2D-AA8D-8229A88E869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1F9E588-190E-4816-BB1D-8DCF7A7BD3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3/3/2022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6EAEF3A-27F6-44F8-9145-3F4C80E516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BB49762-A33F-4C06-B57F-1174CDE740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4539007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CC2FB7E-1AB6-42FD-98C2-7A750900773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0E30452-F54D-4FB6-8337-70BCDD68333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273844"/>
            <a:ext cx="5800725" cy="435887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5F11F80-8F71-4C45-8ABE-2503BC5637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3/3/2022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FF620D8-0065-45CD-A078-B3FE3BFC85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8640E1F-B04D-4340-BD7E-FA2F91D368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63030395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384724" y="503825"/>
            <a:ext cx="8374551" cy="45211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822707" y="2892921"/>
            <a:ext cx="7498585" cy="88074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3/3/2022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2532167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23669B-12C5-41C4-BEB0-2D7675A274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C70D3B9-1FB4-4E58-80DB-6826070C425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1E1740A-E2C3-4AFA-A34E-63875789CD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3/3/2022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7FE4E24-22CC-4221-8236-6A53E07256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B7F7632-A196-47E3-9FD9-31E3BCA318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4790384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53CFFB-0DE9-46ED-9A5E-E271B5B39C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2ED0F9A-56B7-4DB1-973E-3CE29FE9806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1C7BDC3-3A7E-4300-A75B-B60C06605D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3/3/2022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787B8B3-AE98-4C1B-ACB4-FAE0DAE3F6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89A9F0C-8391-4DDA-AC60-7908F6BCC3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8441900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1CBCA0-782D-4D53-A2F8-68BF46762F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2A5FD90-6E04-44CF-9482-8351D988601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601E78F-E743-4603-B641-ECE09EA7CEC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6B4257A-620D-4ACA-933C-0FB35B9B5E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3/3/2022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DE47B30-1650-45CE-B088-B5660757AB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D48C080-27E2-461E-B559-58FB3AADB3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1857540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A57805-F515-4F03-87F9-8BCEE9D979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0BD2525-5AA9-47AC-81C1-F4B9A85437E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A91B90D-4B61-4CFE-8A5E-51C24A5BBFE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71BB00E-9A5A-4D3B-AD16-004024EBFF7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95372EF-74BA-4313-B152-7465EDCBC54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391" cy="276344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EA7343C-D089-4C12-9750-AC0D68B94D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3/3/2022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C982748-0ED6-450B-85B4-712EBAD265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E0F7CCA-001C-4D64-BD75-C924AE8361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7112230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22B462-9449-4175-ADF1-3423B3A2BC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2256D6C-27CA-48AA-A8E0-DE4FE44FE9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3/3/2022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7C9147A-4F26-467E-8262-F3D21160AB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077537F-0D13-497E-A786-8E776043D5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1503662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5B25D91-8610-4AD5-811D-205E8BD1D4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3/3/2022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3DDDA7F-E4EB-4E3A-94E8-A2BE865EC8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40CDF94-28CB-4E51-9BC4-5633CCEB27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41751914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DF67A9-667B-47E1-9A4D-503E1F8E71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9160C2D-3A24-4B7E-962C-301A2A0B3E3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E8A1C1A-4A17-4CDC-9468-FEC6187024F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5F7D940-C608-40E6-8987-9B50BABBB9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3/3/2022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C7F9581-4470-47D2-B469-C5782F3A07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99C48BE-C260-4966-B30A-C01AADF68C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0480880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DD1DAC-B867-4EF4-9E89-EA5DC4F19B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C77BF9A-D3FD-449C-B5FE-9539ED8F3D4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I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143B20D-526D-45A4-A69D-8F5F314B4BF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708CDCA-292A-4447-8055-8CB79C65A2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3/3/2022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F75042E-4697-49A9-B4E8-89B28983FA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D2D7F81-D1DB-46AC-9EA2-FBECC10DBE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0012527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E2A6D24-8D80-4E88-9CA0-4266C9F99A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0C707E4-259A-425E-8149-147D9C3B466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46EB721-314A-4E15-84D8-9C5A934BEC2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t>3/3/2022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4F93026-C506-465A-91EE-82F2E3A1216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4E4F1D6-BE4F-40AB-BE36-61CDC8D8D70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4303662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0" r:id="rId1"/>
    <p:sldLayoutId id="2147483751" r:id="rId2"/>
    <p:sldLayoutId id="2147483752" r:id="rId3"/>
    <p:sldLayoutId id="2147483753" r:id="rId4"/>
    <p:sldLayoutId id="2147483754" r:id="rId5"/>
    <p:sldLayoutId id="2147483755" r:id="rId6"/>
    <p:sldLayoutId id="2147483756" r:id="rId7"/>
    <p:sldLayoutId id="2147483757" r:id="rId8"/>
    <p:sldLayoutId id="2147483758" r:id="rId9"/>
    <p:sldLayoutId id="2147483759" r:id="rId10"/>
    <p:sldLayoutId id="2147483760" r:id="rId11"/>
    <p:sldLayoutId id="2147483761" r:id="rId12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7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7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g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g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g"/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12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12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12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12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12.xml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12.xml"/></Relationships>
</file>

<file path=ppt/slides/_rels/slide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12.xml"/></Relationships>
</file>

<file path=ppt/slides/_rels/slide7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12.xml"/></Relationships>
</file>

<file path=ppt/slides/_rels/slide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12.xml"/></Relationships>
</file>

<file path=ppt/slides/_rels/slide7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12.xml"/></Relationships>
</file>

<file path=ppt/slides/_rels/slide8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12.xml"/></Relationships>
</file>

<file path=ppt/slides/_rels/slide8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12.xml"/></Relationships>
</file>

<file path=ppt/slides/_rels/slide8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12.xml"/></Relationships>
</file>

<file path=ppt/slides/_rels/slide8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12.xml"/></Relationships>
</file>

<file path=ppt/slides/_rels/slide8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12.xml"/></Relationships>
</file>

<file path=ppt/slides/_rels/slide8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jpeg"/><Relationship Id="rId1" Type="http://schemas.openxmlformats.org/officeDocument/2006/relationships/slideLayout" Target="../slideLayouts/slideLayout12.xml"/></Relationships>
</file>

<file path=ppt/slides/_rels/slide8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jpeg"/><Relationship Id="rId1" Type="http://schemas.openxmlformats.org/officeDocument/2006/relationships/slideLayout" Target="../slideLayouts/slideLayout12.xml"/></Relationships>
</file>

<file path=ppt/slides/_rels/slide8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jpeg"/><Relationship Id="rId1" Type="http://schemas.openxmlformats.org/officeDocument/2006/relationships/slideLayout" Target="../slideLayouts/slideLayout12.xml"/></Relationships>
</file>

<file path=ppt/slides/_rels/slide8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accent4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81000" y="1504950"/>
            <a:ext cx="5059045" cy="2837443"/>
          </a:xfrm>
          <a:prstGeom prst="rect">
            <a:avLst/>
          </a:prstGeom>
        </p:spPr>
        <p:txBody>
          <a:bodyPr vert="horz" wrap="square" lIns="0" tIns="66040" rIns="0" bIns="0" rtlCol="0">
            <a:spAutoFit/>
          </a:bodyPr>
          <a:lstStyle/>
          <a:p>
            <a:pPr marL="424815" indent="-412750">
              <a:lnSpc>
                <a:spcPct val="100000"/>
              </a:lnSpc>
              <a:spcBef>
                <a:spcPts val="520"/>
              </a:spcBef>
              <a:buChar char="●"/>
              <a:tabLst>
                <a:tab pos="424815" algn="l"/>
                <a:tab pos="425450" algn="l"/>
              </a:tabLst>
            </a:pPr>
            <a:r>
              <a:rPr sz="2400" spc="-5" dirty="0">
                <a:solidFill>
                  <a:srgbClr val="595959"/>
                </a:solidFill>
                <a:latin typeface="Arial"/>
                <a:cs typeface="Arial"/>
              </a:rPr>
              <a:t>The external </a:t>
            </a:r>
            <a:r>
              <a:rPr sz="2400" dirty="0">
                <a:solidFill>
                  <a:srgbClr val="595959"/>
                </a:solidFill>
                <a:latin typeface="Arial"/>
                <a:cs typeface="Arial"/>
              </a:rPr>
              <a:t>surface </a:t>
            </a:r>
            <a:r>
              <a:rPr sz="2400" spc="-5" dirty="0">
                <a:solidFill>
                  <a:srgbClr val="595959"/>
                </a:solidFill>
                <a:latin typeface="Arial"/>
                <a:cs typeface="Arial"/>
              </a:rPr>
              <a:t>of the</a:t>
            </a:r>
            <a:r>
              <a:rPr sz="2400" spc="-75" dirty="0">
                <a:solidFill>
                  <a:srgbClr val="595959"/>
                </a:solidFill>
                <a:latin typeface="Arial"/>
                <a:cs typeface="Arial"/>
              </a:rPr>
              <a:t> </a:t>
            </a:r>
            <a:r>
              <a:rPr sz="2400" spc="-5" dirty="0">
                <a:solidFill>
                  <a:srgbClr val="595959"/>
                </a:solidFill>
                <a:latin typeface="Arial"/>
                <a:cs typeface="Arial"/>
              </a:rPr>
              <a:t>body</a:t>
            </a:r>
            <a:r>
              <a:rPr lang="en-IN" sz="2400" spc="-5" dirty="0">
                <a:solidFill>
                  <a:srgbClr val="595959"/>
                </a:solidFill>
                <a:latin typeface="Arial"/>
                <a:cs typeface="Arial"/>
              </a:rPr>
              <a:t> and the largest </a:t>
            </a:r>
            <a:r>
              <a:rPr lang="en-IN" sz="2400" spc="-5" dirty="0" err="1">
                <a:solidFill>
                  <a:srgbClr val="595959"/>
                </a:solidFill>
                <a:latin typeface="Arial"/>
                <a:cs typeface="Arial"/>
              </a:rPr>
              <a:t>organ,made</a:t>
            </a:r>
            <a:r>
              <a:rPr lang="en-IN" sz="2400" spc="-5" dirty="0">
                <a:solidFill>
                  <a:srgbClr val="595959"/>
                </a:solidFill>
                <a:latin typeface="Arial"/>
                <a:cs typeface="Arial"/>
              </a:rPr>
              <a:t> of </a:t>
            </a:r>
            <a:r>
              <a:rPr lang="en-IN" sz="2400" spc="-5" dirty="0" err="1">
                <a:solidFill>
                  <a:srgbClr val="595959"/>
                </a:solidFill>
                <a:latin typeface="Arial"/>
                <a:cs typeface="Arial"/>
              </a:rPr>
              <a:t>water,protein,fats</a:t>
            </a:r>
            <a:r>
              <a:rPr lang="en-IN" sz="2400" spc="-5" dirty="0">
                <a:solidFill>
                  <a:srgbClr val="595959"/>
                </a:solidFill>
                <a:latin typeface="Arial"/>
                <a:cs typeface="Arial"/>
              </a:rPr>
              <a:t> and minerals.</a:t>
            </a:r>
            <a:endParaRPr sz="2400" dirty="0">
              <a:latin typeface="Arial"/>
              <a:cs typeface="Arial"/>
            </a:endParaRPr>
          </a:p>
          <a:p>
            <a:pPr marL="424815" marR="18415" indent="-412750">
              <a:lnSpc>
                <a:spcPct val="114599"/>
              </a:lnSpc>
              <a:buChar char="●"/>
              <a:tabLst>
                <a:tab pos="424815" algn="l"/>
                <a:tab pos="425450" algn="l"/>
              </a:tabLst>
            </a:pPr>
            <a:r>
              <a:rPr sz="2400" spc="-5" dirty="0">
                <a:solidFill>
                  <a:srgbClr val="595959"/>
                </a:solidFill>
                <a:latin typeface="Arial"/>
                <a:cs typeface="Arial"/>
              </a:rPr>
              <a:t>Also </a:t>
            </a:r>
            <a:r>
              <a:rPr sz="2400" dirty="0">
                <a:solidFill>
                  <a:srgbClr val="595959"/>
                </a:solidFill>
                <a:latin typeface="Arial"/>
                <a:cs typeface="Arial"/>
              </a:rPr>
              <a:t>referred </a:t>
            </a:r>
            <a:r>
              <a:rPr sz="2400" spc="-5" dirty="0">
                <a:solidFill>
                  <a:srgbClr val="595959"/>
                </a:solidFill>
                <a:latin typeface="Arial"/>
                <a:cs typeface="Arial"/>
              </a:rPr>
              <a:t>to as the </a:t>
            </a:r>
            <a:r>
              <a:rPr lang="en-IN" sz="2400" spc="-5" dirty="0">
                <a:solidFill>
                  <a:srgbClr val="595959"/>
                </a:solidFill>
                <a:uFill>
                  <a:solidFill>
                    <a:srgbClr val="595959"/>
                  </a:solidFill>
                </a:uFill>
                <a:latin typeface="Arial"/>
                <a:cs typeface="Arial"/>
              </a:rPr>
              <a:t>cutaneous membrane</a:t>
            </a:r>
            <a:r>
              <a:rPr sz="2400" spc="-5" dirty="0">
                <a:solidFill>
                  <a:srgbClr val="595959"/>
                </a:solidFill>
                <a:latin typeface="Arial"/>
                <a:cs typeface="Arial"/>
              </a:rPr>
              <a:t>.</a:t>
            </a:r>
            <a:endParaRPr sz="2400" dirty="0">
              <a:latin typeface="Arial"/>
              <a:cs typeface="Arial"/>
            </a:endParaRPr>
          </a:p>
          <a:p>
            <a:pPr marL="424815" marR="5080" indent="-412750">
              <a:lnSpc>
                <a:spcPct val="114599"/>
              </a:lnSpc>
              <a:buChar char="●"/>
              <a:tabLst>
                <a:tab pos="424815" algn="l"/>
                <a:tab pos="425450" algn="l"/>
              </a:tabLst>
            </a:pPr>
            <a:r>
              <a:rPr lang="en-IN" sz="2400" spc="-5" dirty="0">
                <a:solidFill>
                  <a:srgbClr val="595959"/>
                </a:solidFill>
                <a:latin typeface="Arial"/>
                <a:cs typeface="Arial"/>
              </a:rPr>
              <a:t>It’s a</a:t>
            </a:r>
            <a:r>
              <a:rPr sz="2400" spc="-5" dirty="0">
                <a:solidFill>
                  <a:srgbClr val="595959"/>
                </a:solidFill>
                <a:latin typeface="Arial"/>
                <a:cs typeface="Arial"/>
              </a:rPr>
              <a:t>bout </a:t>
            </a:r>
            <a:r>
              <a:rPr sz="2400" spc="-5" dirty="0">
                <a:solidFill>
                  <a:srgbClr val="595959"/>
                </a:solidFill>
                <a:uFill>
                  <a:solidFill>
                    <a:srgbClr val="595959"/>
                  </a:solidFill>
                </a:uFill>
                <a:latin typeface="Arial"/>
                <a:cs typeface="Arial"/>
              </a:rPr>
              <a:t>16%</a:t>
            </a:r>
            <a:r>
              <a:rPr sz="2400" b="1" spc="-5" dirty="0">
                <a:solidFill>
                  <a:srgbClr val="595959"/>
                </a:solidFill>
                <a:latin typeface="Arial"/>
                <a:cs typeface="Arial"/>
              </a:rPr>
              <a:t> </a:t>
            </a:r>
            <a:r>
              <a:rPr sz="2400" spc="-5" dirty="0">
                <a:solidFill>
                  <a:srgbClr val="595959"/>
                </a:solidFill>
                <a:latin typeface="Arial"/>
                <a:cs typeface="Arial"/>
              </a:rPr>
              <a:t>of an adult’s total body  </a:t>
            </a:r>
            <a:r>
              <a:rPr sz="2400" spc="-5" dirty="0" err="1">
                <a:solidFill>
                  <a:srgbClr val="595959"/>
                </a:solidFill>
                <a:latin typeface="Arial"/>
                <a:cs typeface="Arial"/>
              </a:rPr>
              <a:t>weig</a:t>
            </a:r>
            <a:r>
              <a:rPr lang="en-IN" sz="2400" spc="-5" dirty="0" err="1">
                <a:solidFill>
                  <a:srgbClr val="595959"/>
                </a:solidFill>
                <a:latin typeface="Arial"/>
                <a:cs typeface="Arial"/>
              </a:rPr>
              <a:t>ht</a:t>
            </a:r>
            <a:r>
              <a:rPr sz="2400" spc="-5" dirty="0">
                <a:solidFill>
                  <a:srgbClr val="595959"/>
                </a:solidFill>
                <a:latin typeface="Arial"/>
                <a:cs typeface="Arial"/>
              </a:rPr>
              <a:t>.</a:t>
            </a:r>
            <a:endParaRPr sz="2400" dirty="0">
              <a:latin typeface="Arial"/>
              <a:cs typeface="Arial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685800" y="245769"/>
            <a:ext cx="2743200" cy="62837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IN" sz="40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tencil" panose="040409050D0802020404" pitchFamily="82" charset="0"/>
                <a:cs typeface="Times New Roman" panose="02020603050405020304" pitchFamily="18" charset="0"/>
              </a:rPr>
              <a:t>Skin:-</a:t>
            </a:r>
            <a:endParaRPr sz="4000" b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tencil" panose="040409050D0802020404" pitchFamily="82" charset="0"/>
              <a:cs typeface="Times New Roman" panose="02020603050405020304" pitchFamily="18" charset="0"/>
            </a:endParaRPr>
          </a:p>
        </p:txBody>
      </p:sp>
      <p:pic>
        <p:nvPicPr>
          <p:cNvPr id="20482" name="Picture 2" descr="25 Best Skincare Tips From Dermatologists and Skin Experts">
            <a:extLst>
              <a:ext uri="{FF2B5EF4-FFF2-40B4-BE49-F238E27FC236}">
                <a16:creationId xmlns:a16="http://schemas.microsoft.com/office/drawing/2014/main" id="{0A85B3F7-A044-4EC8-BFC5-5646A27993E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0" y="1219523"/>
            <a:ext cx="2466975" cy="1847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accent4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29223" y="1159967"/>
            <a:ext cx="8078470" cy="2540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24815" marR="73660" indent="-412750">
              <a:lnSpc>
                <a:spcPct val="114599"/>
              </a:lnSpc>
              <a:spcBef>
                <a:spcPts val="100"/>
              </a:spcBef>
              <a:buChar char="●"/>
              <a:tabLst>
                <a:tab pos="424815" algn="l"/>
                <a:tab pos="425450" algn="l"/>
              </a:tabLst>
            </a:pPr>
            <a:r>
              <a:rPr sz="2400" spc="-5" dirty="0">
                <a:solidFill>
                  <a:srgbClr val="595959"/>
                </a:solidFill>
                <a:latin typeface="Arial"/>
                <a:cs typeface="Arial"/>
              </a:rPr>
              <a:t>The epidermis is </a:t>
            </a:r>
            <a:r>
              <a:rPr sz="2400" spc="-5" dirty="0">
                <a:solidFill>
                  <a:srgbClr val="595959"/>
                </a:solidFill>
                <a:uFill>
                  <a:solidFill>
                    <a:srgbClr val="595959"/>
                  </a:solidFill>
                </a:uFill>
                <a:latin typeface="Arial"/>
                <a:cs typeface="Arial"/>
              </a:rPr>
              <a:t>avascular</a:t>
            </a:r>
            <a:r>
              <a:rPr sz="2400" spc="-5" dirty="0">
                <a:solidFill>
                  <a:srgbClr val="595959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595959"/>
                </a:solidFill>
                <a:latin typeface="Arial"/>
                <a:cs typeface="Arial"/>
              </a:rPr>
              <a:t>(no </a:t>
            </a:r>
            <a:r>
              <a:rPr sz="2400" spc="-5" dirty="0">
                <a:solidFill>
                  <a:srgbClr val="595959"/>
                </a:solidFill>
                <a:latin typeface="Arial"/>
                <a:cs typeface="Arial"/>
              </a:rPr>
              <a:t>blood </a:t>
            </a:r>
            <a:r>
              <a:rPr sz="2400" dirty="0">
                <a:solidFill>
                  <a:srgbClr val="595959"/>
                </a:solidFill>
                <a:latin typeface="Arial"/>
                <a:cs typeface="Arial"/>
              </a:rPr>
              <a:t>vessels) </a:t>
            </a:r>
            <a:r>
              <a:rPr sz="2400" spc="-5" dirty="0">
                <a:solidFill>
                  <a:srgbClr val="595959"/>
                </a:solidFill>
                <a:latin typeface="Arial"/>
                <a:cs typeface="Arial"/>
              </a:rPr>
              <a:t>and </a:t>
            </a:r>
            <a:r>
              <a:rPr sz="2400" dirty="0">
                <a:solidFill>
                  <a:srgbClr val="595959"/>
                </a:solidFill>
                <a:latin typeface="Arial"/>
                <a:cs typeface="Arial"/>
              </a:rPr>
              <a:t>cells  </a:t>
            </a:r>
            <a:r>
              <a:rPr sz="2400" spc="-5" dirty="0">
                <a:solidFill>
                  <a:srgbClr val="595959"/>
                </a:solidFill>
                <a:latin typeface="Arial"/>
                <a:cs typeface="Arial"/>
              </a:rPr>
              <a:t>get their nutrients by way of </a:t>
            </a:r>
            <a:r>
              <a:rPr sz="2400" spc="-5" dirty="0">
                <a:solidFill>
                  <a:srgbClr val="595959"/>
                </a:solidFill>
                <a:uFill>
                  <a:solidFill>
                    <a:srgbClr val="595959"/>
                  </a:solidFill>
                </a:uFill>
                <a:latin typeface="Arial"/>
                <a:cs typeface="Arial"/>
              </a:rPr>
              <a:t>diffusion</a:t>
            </a:r>
            <a:r>
              <a:rPr sz="2400" spc="-5" dirty="0">
                <a:solidFill>
                  <a:srgbClr val="595959"/>
                </a:solidFill>
                <a:latin typeface="Arial"/>
                <a:cs typeface="Arial"/>
              </a:rPr>
              <a:t> from the deeper  dermis </a:t>
            </a:r>
            <a:r>
              <a:rPr sz="2400" dirty="0">
                <a:solidFill>
                  <a:srgbClr val="595959"/>
                </a:solidFill>
                <a:latin typeface="Arial"/>
                <a:cs typeface="Arial"/>
              </a:rPr>
              <a:t>(</a:t>
            </a:r>
            <a:r>
              <a:rPr sz="2400" dirty="0">
                <a:latin typeface="Arial"/>
                <a:cs typeface="Arial"/>
              </a:rPr>
              <a:t>connective</a:t>
            </a:r>
            <a:r>
              <a:rPr sz="2400" spc="-10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tissue)</a:t>
            </a:r>
            <a:r>
              <a:rPr sz="2400" spc="-5" dirty="0">
                <a:solidFill>
                  <a:srgbClr val="595959"/>
                </a:solidFill>
                <a:latin typeface="Arial"/>
                <a:cs typeface="Arial"/>
              </a:rPr>
              <a:t>.</a:t>
            </a:r>
            <a:endParaRPr sz="2400" dirty="0">
              <a:latin typeface="Arial"/>
              <a:cs typeface="Arial"/>
            </a:endParaRPr>
          </a:p>
          <a:p>
            <a:pPr marL="424815" marR="5080" indent="-412750">
              <a:lnSpc>
                <a:spcPct val="114599"/>
              </a:lnSpc>
              <a:buChar char="●"/>
              <a:tabLst>
                <a:tab pos="424815" algn="l"/>
                <a:tab pos="425450" algn="l"/>
              </a:tabLst>
            </a:pPr>
            <a:r>
              <a:rPr sz="2400" spc="-5" dirty="0">
                <a:solidFill>
                  <a:srgbClr val="595959"/>
                </a:solidFill>
                <a:latin typeface="Arial"/>
                <a:cs typeface="Arial"/>
              </a:rPr>
              <a:t>As </a:t>
            </a:r>
            <a:r>
              <a:rPr sz="2400" dirty="0">
                <a:solidFill>
                  <a:srgbClr val="595959"/>
                </a:solidFill>
                <a:latin typeface="Arial"/>
                <a:cs typeface="Arial"/>
              </a:rPr>
              <a:t>cells move </a:t>
            </a:r>
            <a:r>
              <a:rPr sz="2400" spc="-5" dirty="0">
                <a:solidFill>
                  <a:srgbClr val="595959"/>
                </a:solidFill>
                <a:latin typeface="Arial"/>
                <a:cs typeface="Arial"/>
              </a:rPr>
              <a:t>away from the dermis they </a:t>
            </a:r>
            <a:r>
              <a:rPr sz="2400" dirty="0">
                <a:solidFill>
                  <a:srgbClr val="595959"/>
                </a:solidFill>
                <a:latin typeface="Arial"/>
                <a:cs typeface="Arial"/>
              </a:rPr>
              <a:t>start </a:t>
            </a:r>
            <a:r>
              <a:rPr sz="2400" spc="-5" dirty="0">
                <a:solidFill>
                  <a:srgbClr val="595959"/>
                </a:solidFill>
                <a:latin typeface="Arial"/>
                <a:cs typeface="Arial"/>
              </a:rPr>
              <a:t>to </a:t>
            </a:r>
            <a:r>
              <a:rPr sz="2400" spc="-5" dirty="0">
                <a:solidFill>
                  <a:srgbClr val="595959"/>
                </a:solidFill>
                <a:uFill>
                  <a:solidFill>
                    <a:srgbClr val="595959"/>
                  </a:solidFill>
                </a:uFill>
                <a:latin typeface="Arial"/>
                <a:cs typeface="Arial"/>
              </a:rPr>
              <a:t> dehydrate</a:t>
            </a:r>
            <a:r>
              <a:rPr sz="2400" spc="-5" dirty="0">
                <a:solidFill>
                  <a:srgbClr val="595959"/>
                </a:solidFill>
                <a:latin typeface="Arial"/>
                <a:cs typeface="Arial"/>
              </a:rPr>
              <a:t> and </a:t>
            </a:r>
            <a:r>
              <a:rPr sz="2400" spc="-5" dirty="0">
                <a:solidFill>
                  <a:srgbClr val="595959"/>
                </a:solidFill>
                <a:uFill>
                  <a:solidFill>
                    <a:srgbClr val="595959"/>
                  </a:solidFill>
                </a:uFill>
                <a:latin typeface="Arial"/>
                <a:cs typeface="Arial"/>
              </a:rPr>
              <a:t>die</a:t>
            </a:r>
            <a:r>
              <a:rPr sz="2400" spc="-5" dirty="0">
                <a:solidFill>
                  <a:srgbClr val="595959"/>
                </a:solidFill>
                <a:latin typeface="Arial"/>
                <a:cs typeface="Arial"/>
              </a:rPr>
              <a:t>. This leads to the distinctive </a:t>
            </a:r>
            <a:r>
              <a:rPr sz="2400" spc="-5" dirty="0">
                <a:solidFill>
                  <a:srgbClr val="595959"/>
                </a:solidFill>
                <a:uFill>
                  <a:solidFill>
                    <a:srgbClr val="595959"/>
                  </a:solidFill>
                </a:uFill>
                <a:latin typeface="Arial"/>
                <a:cs typeface="Arial"/>
              </a:rPr>
              <a:t>strata</a:t>
            </a:r>
            <a:r>
              <a:rPr sz="2400" spc="-5" dirty="0">
                <a:solidFill>
                  <a:srgbClr val="595959"/>
                </a:solidFill>
                <a:latin typeface="Arial"/>
                <a:cs typeface="Arial"/>
              </a:rPr>
              <a:t> in  the</a:t>
            </a:r>
            <a:r>
              <a:rPr sz="2400" spc="-15" dirty="0">
                <a:solidFill>
                  <a:srgbClr val="595959"/>
                </a:solidFill>
                <a:latin typeface="Arial"/>
                <a:cs typeface="Arial"/>
              </a:rPr>
              <a:t> </a:t>
            </a:r>
            <a:r>
              <a:rPr sz="2400" spc="-5" dirty="0">
                <a:solidFill>
                  <a:srgbClr val="595959"/>
                </a:solidFill>
                <a:latin typeface="Arial"/>
                <a:cs typeface="Arial"/>
              </a:rPr>
              <a:t>epidermis.</a:t>
            </a:r>
            <a:endParaRPr sz="2400" dirty="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739B69-74C9-49F2-A28D-AE028FE131A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84724" y="537680"/>
            <a:ext cx="8374551" cy="609398"/>
          </a:xfrm>
        </p:spPr>
        <p:txBody>
          <a:bodyPr/>
          <a:lstStyle/>
          <a:p>
            <a:r>
              <a:rPr lang="en-IN" sz="44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Layers of epidermis:-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E0A56C9-82FD-4482-8736-0FB0A94D5BCA}"/>
              </a:ext>
            </a:extLst>
          </p:cNvPr>
          <p:cNvSpPr>
            <a:spLocks noGrp="1"/>
          </p:cNvSpPr>
          <p:nvPr>
            <p:ph type="subTitle" idx="4"/>
          </p:nvPr>
        </p:nvSpPr>
        <p:spPr>
          <a:xfrm>
            <a:off x="457200" y="1352550"/>
            <a:ext cx="7498585" cy="1846659"/>
          </a:xfrm>
        </p:spPr>
        <p:txBody>
          <a:bodyPr/>
          <a:lstStyle/>
          <a:p>
            <a:r>
              <a:rPr lang="en-IN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1.Stratum Basle.</a:t>
            </a:r>
          </a:p>
          <a:p>
            <a:r>
              <a:rPr lang="en-IN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2.Stratum Spinosum.</a:t>
            </a:r>
          </a:p>
          <a:p>
            <a:r>
              <a:rPr lang="en-IN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3.Stratum Granulosum.</a:t>
            </a:r>
          </a:p>
          <a:p>
            <a:r>
              <a:rPr lang="en-IN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4.Stratum Lucidum.</a:t>
            </a:r>
          </a:p>
          <a:p>
            <a:r>
              <a:rPr lang="en-IN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5.Stratum </a:t>
            </a:r>
            <a:r>
              <a:rPr lang="en-IN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Comeum</a:t>
            </a:r>
            <a:r>
              <a:rPr lang="en-IN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342060265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accent4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067847" y="286274"/>
            <a:ext cx="6985507" cy="457094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accent4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16800" y="503825"/>
            <a:ext cx="5528945" cy="4521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537210" algn="l"/>
              </a:tabLst>
            </a:pPr>
            <a:r>
              <a:rPr sz="2800" b="1" u="sng" spc="-5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1.	</a:t>
            </a:r>
            <a:r>
              <a:rPr sz="28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stratum </a:t>
            </a:r>
            <a:r>
              <a:rPr sz="2800" b="1" u="sng" spc="-5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basale or</a:t>
            </a:r>
            <a:r>
              <a:rPr sz="2800" b="1" u="sng" spc="-95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sz="2800" b="1" u="sng" spc="-5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germinativum</a:t>
            </a:r>
            <a:r>
              <a:rPr lang="en-IN" sz="2800" b="1" u="sng" spc="-5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:-</a:t>
            </a:r>
            <a:endParaRPr sz="2800" b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475248" y="1176351"/>
            <a:ext cx="6144260" cy="1276631"/>
          </a:xfrm>
          <a:prstGeom prst="rect">
            <a:avLst/>
          </a:prstGeom>
        </p:spPr>
        <p:txBody>
          <a:bodyPr vert="horz" wrap="square" lIns="0" tIns="52704" rIns="0" bIns="0" rtlCol="0">
            <a:spAutoFit/>
          </a:bodyPr>
          <a:lstStyle/>
          <a:p>
            <a:pPr marL="379095" indent="-367030">
              <a:lnSpc>
                <a:spcPct val="100000"/>
              </a:lnSpc>
              <a:spcBef>
                <a:spcPts val="414"/>
              </a:spcBef>
              <a:buChar char="●"/>
              <a:tabLst>
                <a:tab pos="379095" algn="l"/>
                <a:tab pos="379730" algn="l"/>
              </a:tabLst>
            </a:pPr>
            <a:r>
              <a:rPr sz="1800" spc="-5" dirty="0">
                <a:solidFill>
                  <a:srgbClr val="595959"/>
                </a:solidFill>
                <a:latin typeface="Arial"/>
                <a:cs typeface="Arial"/>
              </a:rPr>
              <a:t>The deepest</a:t>
            </a:r>
            <a:r>
              <a:rPr sz="1800" spc="-10" dirty="0">
                <a:solidFill>
                  <a:srgbClr val="595959"/>
                </a:solidFill>
                <a:latin typeface="Arial"/>
                <a:cs typeface="Arial"/>
              </a:rPr>
              <a:t> </a:t>
            </a:r>
            <a:r>
              <a:rPr sz="1800" spc="-5" dirty="0">
                <a:solidFill>
                  <a:srgbClr val="595959"/>
                </a:solidFill>
                <a:latin typeface="Arial"/>
                <a:cs typeface="Arial"/>
              </a:rPr>
              <a:t>layer</a:t>
            </a:r>
            <a:endParaRPr sz="1800" dirty="0">
              <a:latin typeface="Arial"/>
              <a:cs typeface="Arial"/>
            </a:endParaRPr>
          </a:p>
          <a:p>
            <a:pPr marL="379095" indent="-367030">
              <a:lnSpc>
                <a:spcPct val="100000"/>
              </a:lnSpc>
              <a:spcBef>
                <a:spcPts val="315"/>
              </a:spcBef>
              <a:buChar char="●"/>
              <a:tabLst>
                <a:tab pos="379095" algn="l"/>
                <a:tab pos="379730" algn="l"/>
              </a:tabLst>
            </a:pPr>
            <a:r>
              <a:rPr sz="1800" dirty="0">
                <a:solidFill>
                  <a:srgbClr val="595959"/>
                </a:solidFill>
                <a:latin typeface="Arial"/>
                <a:cs typeface="Arial"/>
              </a:rPr>
              <a:t>rests </a:t>
            </a:r>
            <a:r>
              <a:rPr sz="1800" spc="-5" dirty="0">
                <a:solidFill>
                  <a:srgbClr val="595959"/>
                </a:solidFill>
                <a:latin typeface="Arial"/>
                <a:cs typeface="Arial"/>
              </a:rPr>
              <a:t>on the </a:t>
            </a:r>
            <a:r>
              <a:rPr sz="1800" spc="-5" dirty="0">
                <a:solidFill>
                  <a:srgbClr val="595959"/>
                </a:solidFill>
                <a:uFill>
                  <a:solidFill>
                    <a:srgbClr val="595959"/>
                  </a:solidFill>
                </a:uFill>
                <a:latin typeface="Arial"/>
                <a:cs typeface="Arial"/>
              </a:rPr>
              <a:t>basement membrane</a:t>
            </a:r>
            <a:endParaRPr sz="1800" dirty="0">
              <a:latin typeface="Arial"/>
              <a:cs typeface="Arial"/>
            </a:endParaRPr>
          </a:p>
          <a:p>
            <a:pPr marL="379095" indent="-367030">
              <a:lnSpc>
                <a:spcPct val="100000"/>
              </a:lnSpc>
              <a:spcBef>
                <a:spcPts val="315"/>
              </a:spcBef>
              <a:buChar char="●"/>
              <a:tabLst>
                <a:tab pos="379095" algn="l"/>
                <a:tab pos="379730" algn="l"/>
              </a:tabLst>
            </a:pPr>
            <a:r>
              <a:rPr sz="1800" spc="-5" dirty="0">
                <a:solidFill>
                  <a:srgbClr val="595959"/>
                </a:solidFill>
                <a:latin typeface="Arial"/>
                <a:cs typeface="Arial"/>
              </a:rPr>
              <a:t>is </a:t>
            </a:r>
            <a:r>
              <a:rPr sz="1800" dirty="0">
                <a:solidFill>
                  <a:srgbClr val="595959"/>
                </a:solidFill>
                <a:latin typeface="Arial"/>
                <a:cs typeface="Arial"/>
              </a:rPr>
              <a:t>a single </a:t>
            </a:r>
            <a:r>
              <a:rPr sz="1800" spc="-5" dirty="0">
                <a:solidFill>
                  <a:srgbClr val="595959"/>
                </a:solidFill>
                <a:latin typeface="Arial"/>
                <a:cs typeface="Arial"/>
              </a:rPr>
              <a:t>layer of </a:t>
            </a:r>
            <a:r>
              <a:rPr sz="1800" spc="-5" dirty="0">
                <a:solidFill>
                  <a:srgbClr val="595959"/>
                </a:solidFill>
                <a:uFill>
                  <a:solidFill>
                    <a:srgbClr val="595959"/>
                  </a:solidFill>
                </a:uFill>
                <a:latin typeface="Arial"/>
                <a:cs typeface="Arial"/>
              </a:rPr>
              <a:t>cuboidal or columnar</a:t>
            </a:r>
            <a:r>
              <a:rPr sz="1800" spc="-70" dirty="0">
                <a:solidFill>
                  <a:srgbClr val="595959"/>
                </a:solidFill>
                <a:uFill>
                  <a:solidFill>
                    <a:srgbClr val="595959"/>
                  </a:solidFill>
                </a:uFill>
                <a:latin typeface="Arial"/>
                <a:cs typeface="Arial"/>
              </a:rPr>
              <a:t> </a:t>
            </a:r>
            <a:r>
              <a:rPr sz="1800" spc="-5" dirty="0">
                <a:solidFill>
                  <a:srgbClr val="595959"/>
                </a:solidFill>
                <a:uFill>
                  <a:solidFill>
                    <a:srgbClr val="595959"/>
                  </a:solidFill>
                </a:uFill>
                <a:latin typeface="Arial"/>
                <a:cs typeface="Arial"/>
              </a:rPr>
              <a:t>keratinocytes</a:t>
            </a:r>
            <a:endParaRPr sz="1800" dirty="0">
              <a:latin typeface="Arial"/>
              <a:cs typeface="Arial"/>
            </a:endParaRPr>
          </a:p>
          <a:p>
            <a:pPr marL="379095" indent="-367030">
              <a:lnSpc>
                <a:spcPct val="100000"/>
              </a:lnSpc>
              <a:spcBef>
                <a:spcPts val="315"/>
              </a:spcBef>
              <a:buChar char="●"/>
              <a:tabLst>
                <a:tab pos="379095" algn="l"/>
                <a:tab pos="379730" algn="l"/>
              </a:tabLst>
            </a:pPr>
            <a:r>
              <a:rPr sz="1800" spc="-5" dirty="0">
                <a:solidFill>
                  <a:srgbClr val="595959"/>
                </a:solidFill>
                <a:latin typeface="Arial"/>
                <a:cs typeface="Arial"/>
              </a:rPr>
              <a:t>This is the </a:t>
            </a:r>
            <a:r>
              <a:rPr sz="1800" spc="-5" dirty="0">
                <a:solidFill>
                  <a:srgbClr val="595959"/>
                </a:solidFill>
                <a:uFill>
                  <a:solidFill>
                    <a:srgbClr val="595959"/>
                  </a:solidFill>
                </a:uFill>
                <a:latin typeface="Arial"/>
                <a:cs typeface="Arial"/>
              </a:rPr>
              <a:t>mitotically active</a:t>
            </a:r>
            <a:r>
              <a:rPr sz="1800" spc="25" dirty="0">
                <a:solidFill>
                  <a:srgbClr val="595959"/>
                </a:solidFill>
                <a:latin typeface="Arial"/>
                <a:cs typeface="Arial"/>
              </a:rPr>
              <a:t> </a:t>
            </a:r>
            <a:r>
              <a:rPr sz="1800" spc="-5" dirty="0">
                <a:solidFill>
                  <a:srgbClr val="595959"/>
                </a:solidFill>
                <a:latin typeface="Arial"/>
                <a:cs typeface="Arial"/>
              </a:rPr>
              <a:t>layer.</a:t>
            </a:r>
            <a:endParaRPr sz="1800" dirty="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accent4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84724" y="508029"/>
            <a:ext cx="3226435" cy="44371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800" b="1" u="sng" spc="-5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2. </a:t>
            </a:r>
            <a:r>
              <a:rPr lang="en-IN" sz="2800" b="1" u="sng" spc="-5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</a:t>
            </a:r>
            <a:r>
              <a:rPr sz="2800" b="1" u="sng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tratum</a:t>
            </a:r>
            <a:r>
              <a:rPr sz="2800" b="1" u="sng" spc="-95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sz="28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spinosum</a:t>
            </a:r>
            <a:r>
              <a:rPr lang="en-IN" sz="28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:-</a:t>
            </a:r>
            <a:endParaRPr sz="2800" b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620748" y="1224023"/>
            <a:ext cx="4110354" cy="968375"/>
          </a:xfrm>
          <a:prstGeom prst="rect">
            <a:avLst/>
          </a:prstGeom>
        </p:spPr>
        <p:txBody>
          <a:bodyPr vert="horz" wrap="square" lIns="0" tIns="52704" rIns="0" bIns="0" rtlCol="0">
            <a:spAutoFit/>
          </a:bodyPr>
          <a:lstStyle/>
          <a:p>
            <a:pPr marL="379095" indent="-367030">
              <a:lnSpc>
                <a:spcPct val="100000"/>
              </a:lnSpc>
              <a:spcBef>
                <a:spcPts val="414"/>
              </a:spcBef>
              <a:buChar char="●"/>
              <a:tabLst>
                <a:tab pos="379095" algn="l"/>
                <a:tab pos="379730" algn="l"/>
              </a:tabLst>
            </a:pPr>
            <a:r>
              <a:rPr sz="1800" dirty="0">
                <a:solidFill>
                  <a:srgbClr val="595959"/>
                </a:solidFill>
                <a:latin typeface="Arial"/>
                <a:cs typeface="Arial"/>
              </a:rPr>
              <a:t>Just </a:t>
            </a:r>
            <a:r>
              <a:rPr sz="1800" spc="-5" dirty="0">
                <a:solidFill>
                  <a:srgbClr val="595959"/>
                </a:solidFill>
                <a:latin typeface="Arial"/>
                <a:cs typeface="Arial"/>
              </a:rPr>
              <a:t>above the S.</a:t>
            </a:r>
            <a:r>
              <a:rPr sz="1800" spc="-30" dirty="0">
                <a:solidFill>
                  <a:srgbClr val="595959"/>
                </a:solidFill>
                <a:latin typeface="Arial"/>
                <a:cs typeface="Arial"/>
              </a:rPr>
              <a:t> </a:t>
            </a:r>
            <a:r>
              <a:rPr sz="1800" spc="-5" dirty="0">
                <a:solidFill>
                  <a:srgbClr val="595959"/>
                </a:solidFill>
                <a:latin typeface="Arial"/>
                <a:cs typeface="Arial"/>
              </a:rPr>
              <a:t>basale</a:t>
            </a:r>
            <a:endParaRPr sz="1800">
              <a:latin typeface="Arial"/>
              <a:cs typeface="Arial"/>
            </a:endParaRPr>
          </a:p>
          <a:p>
            <a:pPr marL="379095" marR="5080" indent="-367030">
              <a:lnSpc>
                <a:spcPct val="114599"/>
              </a:lnSpc>
              <a:buChar char="●"/>
              <a:tabLst>
                <a:tab pos="379095" algn="l"/>
                <a:tab pos="379730" algn="l"/>
              </a:tabLst>
            </a:pPr>
            <a:r>
              <a:rPr sz="1800" spc="-5" dirty="0">
                <a:solidFill>
                  <a:srgbClr val="595959"/>
                </a:solidFill>
                <a:latin typeface="Arial"/>
                <a:cs typeface="Arial"/>
              </a:rPr>
              <a:t>Several layers(8-10) of </a:t>
            </a:r>
            <a:r>
              <a:rPr sz="1800" dirty="0">
                <a:solidFill>
                  <a:srgbClr val="595959"/>
                </a:solidFill>
                <a:latin typeface="Arial"/>
                <a:cs typeface="Arial"/>
              </a:rPr>
              <a:t>spiny</a:t>
            </a:r>
            <a:r>
              <a:rPr sz="1800" spc="-95" dirty="0">
                <a:solidFill>
                  <a:srgbClr val="595959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595959"/>
                </a:solidFill>
                <a:latin typeface="Arial"/>
                <a:cs typeface="Arial"/>
              </a:rPr>
              <a:t>shaped  cells</a:t>
            </a:r>
            <a:endParaRPr sz="1800">
              <a:latin typeface="Arial"/>
              <a:cs typeface="Aria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5305414" y="1348497"/>
            <a:ext cx="3381368" cy="342899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accent4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84724" y="508029"/>
            <a:ext cx="3806276" cy="44371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800" b="1" u="sng" spc="-5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3. </a:t>
            </a:r>
            <a:r>
              <a:rPr sz="28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stratum</a:t>
            </a:r>
            <a:r>
              <a:rPr sz="2800" b="1" u="sng" spc="-95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800" b="1" u="sng" spc="-5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granulosum</a:t>
            </a:r>
            <a:r>
              <a:rPr lang="en-IN" sz="2800" b="1" u="sng" spc="-5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:-</a:t>
            </a:r>
            <a:endParaRPr sz="2800" b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620748" y="1224023"/>
            <a:ext cx="4059554" cy="1282700"/>
          </a:xfrm>
          <a:prstGeom prst="rect">
            <a:avLst/>
          </a:prstGeom>
        </p:spPr>
        <p:txBody>
          <a:bodyPr vert="horz" wrap="square" lIns="0" tIns="52704" rIns="0" bIns="0" rtlCol="0">
            <a:spAutoFit/>
          </a:bodyPr>
          <a:lstStyle/>
          <a:p>
            <a:pPr marL="379095" indent="-367030">
              <a:lnSpc>
                <a:spcPct val="100000"/>
              </a:lnSpc>
              <a:spcBef>
                <a:spcPts val="414"/>
              </a:spcBef>
              <a:buChar char="●"/>
              <a:tabLst>
                <a:tab pos="379095" algn="l"/>
                <a:tab pos="379730" algn="l"/>
              </a:tabLst>
            </a:pPr>
            <a:r>
              <a:rPr sz="1800" spc="-5" dirty="0">
                <a:solidFill>
                  <a:srgbClr val="595959"/>
                </a:solidFill>
                <a:latin typeface="Arial"/>
                <a:cs typeface="Arial"/>
              </a:rPr>
              <a:t>just above S.</a:t>
            </a:r>
            <a:r>
              <a:rPr sz="1800" spc="-25" dirty="0">
                <a:solidFill>
                  <a:srgbClr val="595959"/>
                </a:solidFill>
                <a:latin typeface="Arial"/>
                <a:cs typeface="Arial"/>
              </a:rPr>
              <a:t> </a:t>
            </a:r>
            <a:r>
              <a:rPr sz="1800" spc="-5" dirty="0">
                <a:solidFill>
                  <a:srgbClr val="595959"/>
                </a:solidFill>
                <a:latin typeface="Arial"/>
                <a:cs typeface="Arial"/>
              </a:rPr>
              <a:t>Spinosum</a:t>
            </a:r>
            <a:endParaRPr sz="1800">
              <a:latin typeface="Arial"/>
              <a:cs typeface="Arial"/>
            </a:endParaRPr>
          </a:p>
          <a:p>
            <a:pPr marL="379095" indent="-367030">
              <a:lnSpc>
                <a:spcPct val="100000"/>
              </a:lnSpc>
              <a:spcBef>
                <a:spcPts val="315"/>
              </a:spcBef>
              <a:buChar char="●"/>
              <a:tabLst>
                <a:tab pos="379095" algn="l"/>
                <a:tab pos="379730" algn="l"/>
              </a:tabLst>
            </a:pPr>
            <a:r>
              <a:rPr sz="1800" spc="-5" dirty="0">
                <a:solidFill>
                  <a:srgbClr val="595959"/>
                </a:solidFill>
                <a:latin typeface="Arial"/>
                <a:cs typeface="Arial"/>
              </a:rPr>
              <a:t>3-5 layers of flattened</a:t>
            </a:r>
            <a:r>
              <a:rPr sz="1800" spc="-80" dirty="0">
                <a:solidFill>
                  <a:srgbClr val="595959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595959"/>
                </a:solidFill>
                <a:latin typeface="Arial"/>
                <a:cs typeface="Arial"/>
              </a:rPr>
              <a:t>keratinocytes.</a:t>
            </a:r>
            <a:endParaRPr sz="1800">
              <a:latin typeface="Arial"/>
              <a:cs typeface="Arial"/>
            </a:endParaRPr>
          </a:p>
          <a:p>
            <a:pPr marL="379095" marR="437515" indent="-367030">
              <a:lnSpc>
                <a:spcPct val="114599"/>
              </a:lnSpc>
              <a:buChar char="●"/>
              <a:tabLst>
                <a:tab pos="379095" algn="l"/>
                <a:tab pos="379730" algn="l"/>
              </a:tabLst>
            </a:pPr>
            <a:r>
              <a:rPr sz="1800" spc="-5" dirty="0">
                <a:solidFill>
                  <a:srgbClr val="595959"/>
                </a:solidFill>
                <a:latin typeface="Arial"/>
                <a:cs typeface="Arial"/>
              </a:rPr>
              <a:t>Nuclei are fragmented </a:t>
            </a:r>
            <a:r>
              <a:rPr sz="1800" dirty="0">
                <a:solidFill>
                  <a:srgbClr val="595959"/>
                </a:solidFill>
                <a:latin typeface="Arial"/>
                <a:cs typeface="Arial"/>
              </a:rPr>
              <a:t>(cells</a:t>
            </a:r>
            <a:r>
              <a:rPr sz="1800" spc="-90" dirty="0">
                <a:solidFill>
                  <a:srgbClr val="595959"/>
                </a:solidFill>
                <a:latin typeface="Arial"/>
                <a:cs typeface="Arial"/>
              </a:rPr>
              <a:t> </a:t>
            </a:r>
            <a:r>
              <a:rPr sz="1800" spc="-5" dirty="0">
                <a:solidFill>
                  <a:srgbClr val="595959"/>
                </a:solidFill>
                <a:latin typeface="Arial"/>
                <a:cs typeface="Arial"/>
              </a:rPr>
              <a:t>are  dying).</a:t>
            </a:r>
            <a:endParaRPr sz="1800">
              <a:latin typeface="Arial"/>
              <a:cs typeface="Aria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5305414" y="1348497"/>
            <a:ext cx="3381368" cy="342899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accent4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84724" y="514350"/>
            <a:ext cx="3272876" cy="44371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800" b="1" u="sng" spc="-5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4. </a:t>
            </a:r>
            <a:r>
              <a:rPr sz="28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stratum</a:t>
            </a:r>
            <a:r>
              <a:rPr sz="2800" b="1" u="sng" spc="-95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800" b="1" u="sng" spc="-5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lucidum</a:t>
            </a:r>
            <a:r>
              <a:rPr lang="en-IN" sz="2800" b="1" u="sng" spc="-5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:-</a:t>
            </a:r>
            <a:endParaRPr sz="2800" b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620748" y="1224023"/>
            <a:ext cx="3709035" cy="1282786"/>
          </a:xfrm>
          <a:prstGeom prst="rect">
            <a:avLst/>
          </a:prstGeom>
        </p:spPr>
        <p:txBody>
          <a:bodyPr vert="horz" wrap="square" lIns="0" tIns="52704" rIns="0" bIns="0" rtlCol="0">
            <a:spAutoFit/>
          </a:bodyPr>
          <a:lstStyle/>
          <a:p>
            <a:pPr marL="379095" indent="-367030">
              <a:lnSpc>
                <a:spcPct val="100000"/>
              </a:lnSpc>
              <a:spcBef>
                <a:spcPts val="414"/>
              </a:spcBef>
              <a:buChar char="●"/>
              <a:tabLst>
                <a:tab pos="379095" algn="l"/>
                <a:tab pos="379730" algn="l"/>
              </a:tabLst>
            </a:pPr>
            <a:r>
              <a:rPr sz="1800" spc="-5" dirty="0">
                <a:solidFill>
                  <a:srgbClr val="595959"/>
                </a:solidFill>
                <a:latin typeface="Arial"/>
                <a:cs typeface="Arial"/>
              </a:rPr>
              <a:t>Only present in </a:t>
            </a:r>
            <a:r>
              <a:rPr sz="1800" dirty="0">
                <a:solidFill>
                  <a:srgbClr val="595959"/>
                </a:solidFill>
                <a:uFill>
                  <a:solidFill>
                    <a:srgbClr val="595959"/>
                  </a:solidFill>
                </a:uFill>
                <a:latin typeface="Arial"/>
                <a:cs typeface="Arial"/>
              </a:rPr>
              <a:t>thick</a:t>
            </a:r>
            <a:r>
              <a:rPr sz="1800" spc="-10" dirty="0">
                <a:solidFill>
                  <a:srgbClr val="595959"/>
                </a:solidFill>
                <a:uFill>
                  <a:solidFill>
                    <a:srgbClr val="595959"/>
                  </a:solidFill>
                </a:uFill>
                <a:latin typeface="Arial"/>
                <a:cs typeface="Arial"/>
              </a:rPr>
              <a:t> </a:t>
            </a:r>
            <a:r>
              <a:rPr sz="1800" spc="-5" dirty="0">
                <a:solidFill>
                  <a:srgbClr val="595959"/>
                </a:solidFill>
                <a:uFill>
                  <a:solidFill>
                    <a:srgbClr val="595959"/>
                  </a:solidFill>
                </a:uFill>
                <a:latin typeface="Arial"/>
                <a:cs typeface="Arial"/>
              </a:rPr>
              <a:t>skin</a:t>
            </a:r>
            <a:endParaRPr sz="1800" dirty="0">
              <a:latin typeface="Arial"/>
              <a:cs typeface="Arial"/>
            </a:endParaRPr>
          </a:p>
          <a:p>
            <a:pPr marL="379095" marR="934085" indent="-367030">
              <a:lnSpc>
                <a:spcPct val="114599"/>
              </a:lnSpc>
              <a:buChar char="●"/>
              <a:tabLst>
                <a:tab pos="379095" algn="l"/>
                <a:tab pos="379730" algn="l"/>
              </a:tabLst>
            </a:pPr>
            <a:r>
              <a:rPr sz="1800" spc="-5" dirty="0">
                <a:solidFill>
                  <a:srgbClr val="595959"/>
                </a:solidFill>
                <a:latin typeface="Arial"/>
                <a:cs typeface="Arial"/>
              </a:rPr>
              <a:t>3-5 layers of </a:t>
            </a:r>
            <a:r>
              <a:rPr sz="1800" dirty="0">
                <a:solidFill>
                  <a:srgbClr val="595959"/>
                </a:solidFill>
                <a:latin typeface="Arial"/>
                <a:cs typeface="Arial"/>
              </a:rPr>
              <a:t>clear</a:t>
            </a:r>
            <a:r>
              <a:rPr sz="1800" spc="-90" dirty="0">
                <a:solidFill>
                  <a:srgbClr val="595959"/>
                </a:solidFill>
                <a:latin typeface="Arial"/>
                <a:cs typeface="Arial"/>
              </a:rPr>
              <a:t> </a:t>
            </a:r>
            <a:r>
              <a:rPr sz="1800" spc="-5" dirty="0">
                <a:solidFill>
                  <a:srgbClr val="595959"/>
                </a:solidFill>
                <a:latin typeface="Arial"/>
                <a:cs typeface="Arial"/>
              </a:rPr>
              <a:t>dead  </a:t>
            </a:r>
            <a:r>
              <a:rPr sz="1800" dirty="0">
                <a:solidFill>
                  <a:srgbClr val="595959"/>
                </a:solidFill>
                <a:latin typeface="Arial"/>
                <a:cs typeface="Arial"/>
              </a:rPr>
              <a:t>keratinocytes</a:t>
            </a:r>
            <a:endParaRPr sz="1800" dirty="0">
              <a:latin typeface="Arial"/>
              <a:cs typeface="Arial"/>
            </a:endParaRPr>
          </a:p>
          <a:p>
            <a:pPr marL="379095" indent="-367030">
              <a:lnSpc>
                <a:spcPct val="100000"/>
              </a:lnSpc>
              <a:spcBef>
                <a:spcPts val="315"/>
              </a:spcBef>
              <a:buChar char="●"/>
              <a:tabLst>
                <a:tab pos="379095" algn="l"/>
                <a:tab pos="379730" algn="l"/>
              </a:tabLst>
            </a:pPr>
            <a:r>
              <a:rPr sz="1800" dirty="0">
                <a:solidFill>
                  <a:srgbClr val="595959"/>
                </a:solidFill>
                <a:latin typeface="Arial"/>
                <a:cs typeface="Arial"/>
              </a:rPr>
              <a:t>contain </a:t>
            </a:r>
            <a:r>
              <a:rPr sz="1800" spc="-5" dirty="0">
                <a:solidFill>
                  <a:srgbClr val="595959"/>
                </a:solidFill>
                <a:latin typeface="Arial"/>
                <a:cs typeface="Arial"/>
              </a:rPr>
              <a:t>large amounts of</a:t>
            </a:r>
            <a:r>
              <a:rPr sz="1800" spc="-75" dirty="0">
                <a:solidFill>
                  <a:srgbClr val="595959"/>
                </a:solidFill>
                <a:latin typeface="Arial"/>
                <a:cs typeface="Arial"/>
              </a:rPr>
              <a:t> </a:t>
            </a:r>
            <a:r>
              <a:rPr sz="1800" spc="-5" dirty="0">
                <a:solidFill>
                  <a:srgbClr val="595959"/>
                </a:solidFill>
                <a:uFill>
                  <a:solidFill>
                    <a:srgbClr val="595959"/>
                  </a:solidFill>
                </a:uFill>
                <a:latin typeface="Arial"/>
                <a:cs typeface="Arial"/>
              </a:rPr>
              <a:t>keratin</a:t>
            </a:r>
            <a:endParaRPr sz="1800" dirty="0">
              <a:latin typeface="Arial"/>
              <a:cs typeface="Aria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5129964" y="1348497"/>
            <a:ext cx="3381368" cy="342899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accent4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84724" y="508029"/>
            <a:ext cx="3425276" cy="44371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800" b="1" u="sng" spc="-5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5. </a:t>
            </a:r>
            <a:r>
              <a:rPr sz="28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stratum</a:t>
            </a:r>
            <a:r>
              <a:rPr sz="2800" b="1" u="sng" spc="-95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8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corneum</a:t>
            </a:r>
            <a:r>
              <a:rPr lang="en-IN" sz="28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:-</a:t>
            </a:r>
            <a:endParaRPr sz="2800" b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620748" y="1224023"/>
            <a:ext cx="4864100" cy="1282700"/>
          </a:xfrm>
          <a:prstGeom prst="rect">
            <a:avLst/>
          </a:prstGeom>
        </p:spPr>
        <p:txBody>
          <a:bodyPr vert="horz" wrap="square" lIns="0" tIns="52704" rIns="0" bIns="0" rtlCol="0">
            <a:spAutoFit/>
          </a:bodyPr>
          <a:lstStyle/>
          <a:p>
            <a:pPr marL="379095" indent="-367030">
              <a:lnSpc>
                <a:spcPct val="100000"/>
              </a:lnSpc>
              <a:spcBef>
                <a:spcPts val="414"/>
              </a:spcBef>
              <a:buChar char="●"/>
              <a:tabLst>
                <a:tab pos="379095" algn="l"/>
                <a:tab pos="379730" algn="l"/>
              </a:tabLst>
            </a:pPr>
            <a:r>
              <a:rPr sz="1800" spc="-5" dirty="0">
                <a:solidFill>
                  <a:srgbClr val="595959"/>
                </a:solidFill>
                <a:latin typeface="Arial"/>
                <a:cs typeface="Arial"/>
              </a:rPr>
              <a:t>25-30 layers of flattened dead</a:t>
            </a:r>
            <a:r>
              <a:rPr sz="1800" spc="-70" dirty="0">
                <a:solidFill>
                  <a:srgbClr val="595959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595959"/>
                </a:solidFill>
                <a:latin typeface="Arial"/>
                <a:cs typeface="Arial"/>
              </a:rPr>
              <a:t>keratinocytes</a:t>
            </a:r>
            <a:endParaRPr sz="1800">
              <a:latin typeface="Arial"/>
              <a:cs typeface="Arial"/>
            </a:endParaRPr>
          </a:p>
          <a:p>
            <a:pPr marL="379095" indent="-367030">
              <a:lnSpc>
                <a:spcPct val="100000"/>
              </a:lnSpc>
              <a:spcBef>
                <a:spcPts val="315"/>
              </a:spcBef>
              <a:buChar char="●"/>
              <a:tabLst>
                <a:tab pos="379095" algn="l"/>
                <a:tab pos="379730" algn="l"/>
              </a:tabLst>
            </a:pPr>
            <a:r>
              <a:rPr sz="1800" spc="-5" dirty="0">
                <a:solidFill>
                  <a:srgbClr val="595959"/>
                </a:solidFill>
                <a:latin typeface="Arial"/>
                <a:cs typeface="Arial"/>
              </a:rPr>
              <a:t>outermost layer of the</a:t>
            </a:r>
            <a:r>
              <a:rPr sz="1800" spc="-20" dirty="0">
                <a:solidFill>
                  <a:srgbClr val="595959"/>
                </a:solidFill>
                <a:latin typeface="Arial"/>
                <a:cs typeface="Arial"/>
              </a:rPr>
              <a:t> </a:t>
            </a:r>
            <a:r>
              <a:rPr sz="1800" spc="-5" dirty="0">
                <a:solidFill>
                  <a:srgbClr val="595959"/>
                </a:solidFill>
                <a:latin typeface="Arial"/>
                <a:cs typeface="Arial"/>
              </a:rPr>
              <a:t>epidermis</a:t>
            </a:r>
            <a:endParaRPr sz="1800">
              <a:latin typeface="Arial"/>
              <a:cs typeface="Arial"/>
            </a:endParaRPr>
          </a:p>
          <a:p>
            <a:pPr marL="379095" marR="5080" indent="-367030">
              <a:lnSpc>
                <a:spcPct val="114599"/>
              </a:lnSpc>
              <a:buChar char="●"/>
              <a:tabLst>
                <a:tab pos="379095" algn="l"/>
                <a:tab pos="379730" algn="l"/>
              </a:tabLst>
            </a:pPr>
            <a:r>
              <a:rPr sz="1800" dirty="0">
                <a:solidFill>
                  <a:srgbClr val="595959"/>
                </a:solidFill>
                <a:latin typeface="Arial"/>
                <a:cs typeface="Arial"/>
              </a:rPr>
              <a:t>continually </a:t>
            </a:r>
            <a:r>
              <a:rPr sz="1800" spc="-5" dirty="0">
                <a:solidFill>
                  <a:srgbClr val="595959"/>
                </a:solidFill>
                <a:latin typeface="Arial"/>
                <a:cs typeface="Arial"/>
              </a:rPr>
              <a:t>being </a:t>
            </a:r>
            <a:r>
              <a:rPr sz="1800" dirty="0">
                <a:solidFill>
                  <a:srgbClr val="595959"/>
                </a:solidFill>
                <a:latin typeface="Arial"/>
                <a:cs typeface="Arial"/>
              </a:rPr>
              <a:t>shed </a:t>
            </a:r>
            <a:r>
              <a:rPr sz="1800" spc="-5" dirty="0">
                <a:solidFill>
                  <a:srgbClr val="595959"/>
                </a:solidFill>
                <a:latin typeface="Arial"/>
                <a:cs typeface="Arial"/>
              </a:rPr>
              <a:t>and </a:t>
            </a:r>
            <a:r>
              <a:rPr sz="1800" dirty="0">
                <a:solidFill>
                  <a:srgbClr val="595959"/>
                </a:solidFill>
                <a:latin typeface="Arial"/>
                <a:cs typeface="Arial"/>
              </a:rPr>
              <a:t>replaced </a:t>
            </a:r>
            <a:r>
              <a:rPr sz="1800" spc="-5" dirty="0">
                <a:solidFill>
                  <a:srgbClr val="595959"/>
                </a:solidFill>
                <a:latin typeface="Arial"/>
                <a:cs typeface="Arial"/>
              </a:rPr>
              <a:t>by</a:t>
            </a:r>
            <a:r>
              <a:rPr sz="1800" spc="-105" dirty="0">
                <a:solidFill>
                  <a:srgbClr val="595959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595959"/>
                </a:solidFill>
                <a:latin typeface="Arial"/>
                <a:cs typeface="Arial"/>
              </a:rPr>
              <a:t>cells  </a:t>
            </a:r>
            <a:r>
              <a:rPr sz="1800" spc="-5" dirty="0">
                <a:solidFill>
                  <a:srgbClr val="595959"/>
                </a:solidFill>
                <a:latin typeface="Arial"/>
                <a:cs typeface="Arial"/>
              </a:rPr>
              <a:t>from the deeper</a:t>
            </a:r>
            <a:r>
              <a:rPr sz="1800" spc="-15" dirty="0">
                <a:solidFill>
                  <a:srgbClr val="595959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595959"/>
                </a:solidFill>
                <a:latin typeface="Arial"/>
                <a:cs typeface="Arial"/>
              </a:rPr>
              <a:t>strata.</a:t>
            </a:r>
            <a:endParaRPr sz="1800">
              <a:latin typeface="Arial"/>
              <a:cs typeface="Aria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5762613" y="1348497"/>
            <a:ext cx="3381368" cy="342899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accent4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067847" y="286274"/>
            <a:ext cx="6985507" cy="457094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accent4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853131" y="1822616"/>
            <a:ext cx="4309669" cy="93615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6000" b="1" u="sng" spc="-1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The</a:t>
            </a:r>
            <a:r>
              <a:rPr sz="6000" b="1" u="sng" spc="-1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 </a:t>
            </a:r>
            <a:r>
              <a:rPr sz="6000" b="1" u="sng" spc="-5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Dermis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accent4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84724" y="508029"/>
            <a:ext cx="4111076" cy="44371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800" b="1" u="sng" spc="-1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Structure </a:t>
            </a:r>
            <a:r>
              <a:rPr sz="2800" b="1" u="sng" spc="-5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of the</a:t>
            </a:r>
            <a:r>
              <a:rPr sz="2800" b="1" u="sng" spc="-85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800" b="1" u="sng" spc="-5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Skin</a:t>
            </a:r>
            <a:r>
              <a:rPr lang="en-IN" sz="2800" b="1" u="sng" spc="-5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:-</a:t>
            </a:r>
            <a:endParaRPr sz="2800" b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429223" y="1113160"/>
            <a:ext cx="2715895" cy="2496820"/>
          </a:xfrm>
          <a:prstGeom prst="rect">
            <a:avLst/>
          </a:prstGeom>
        </p:spPr>
        <p:txBody>
          <a:bodyPr vert="horz" wrap="square" lIns="0" tIns="112395" rIns="0" bIns="0" rtlCol="0">
            <a:spAutoFit/>
          </a:bodyPr>
          <a:lstStyle/>
          <a:p>
            <a:pPr marL="424815" indent="-412750">
              <a:lnSpc>
                <a:spcPct val="100000"/>
              </a:lnSpc>
              <a:spcBef>
                <a:spcPts val="885"/>
              </a:spcBef>
              <a:buChar char="●"/>
              <a:tabLst>
                <a:tab pos="424815" algn="l"/>
                <a:tab pos="425450" algn="l"/>
              </a:tabLst>
            </a:pPr>
            <a:r>
              <a:rPr sz="2400" spc="-5" dirty="0">
                <a:solidFill>
                  <a:srgbClr val="595959"/>
                </a:solidFill>
                <a:latin typeface="Arial"/>
                <a:cs typeface="Arial"/>
              </a:rPr>
              <a:t>Two </a:t>
            </a:r>
            <a:r>
              <a:rPr sz="2400" dirty="0">
                <a:solidFill>
                  <a:srgbClr val="595959"/>
                </a:solidFill>
                <a:latin typeface="Arial"/>
                <a:cs typeface="Arial"/>
              </a:rPr>
              <a:t>main</a:t>
            </a:r>
            <a:r>
              <a:rPr sz="2400" spc="-65" dirty="0">
                <a:solidFill>
                  <a:srgbClr val="595959"/>
                </a:solidFill>
                <a:latin typeface="Arial"/>
                <a:cs typeface="Arial"/>
              </a:rPr>
              <a:t> </a:t>
            </a:r>
            <a:r>
              <a:rPr sz="2400" spc="-5" dirty="0">
                <a:solidFill>
                  <a:srgbClr val="595959"/>
                </a:solidFill>
                <a:latin typeface="Arial"/>
                <a:cs typeface="Arial"/>
              </a:rPr>
              <a:t>parts:</a:t>
            </a:r>
            <a:endParaRPr sz="2400">
              <a:latin typeface="Arial"/>
              <a:cs typeface="Arial"/>
            </a:endParaRPr>
          </a:p>
          <a:p>
            <a:pPr marL="882015" lvl="1" indent="-336550">
              <a:lnSpc>
                <a:spcPct val="100000"/>
              </a:lnSpc>
              <a:spcBef>
                <a:spcPts val="459"/>
              </a:spcBef>
              <a:buChar char="○"/>
              <a:tabLst>
                <a:tab pos="882015" algn="l"/>
                <a:tab pos="882650" algn="l"/>
              </a:tabLst>
            </a:pPr>
            <a:r>
              <a:rPr sz="1400" b="1" u="heavy" spc="-5" dirty="0">
                <a:solidFill>
                  <a:srgbClr val="595959"/>
                </a:solidFill>
                <a:uFill>
                  <a:solidFill>
                    <a:srgbClr val="595959"/>
                  </a:solidFill>
                </a:uFill>
                <a:latin typeface="Arial"/>
                <a:cs typeface="Arial"/>
              </a:rPr>
              <a:t>Epidermis</a:t>
            </a:r>
            <a:endParaRPr sz="1400">
              <a:latin typeface="Arial"/>
              <a:cs typeface="Arial"/>
            </a:endParaRPr>
          </a:p>
          <a:p>
            <a:pPr marL="1339215" lvl="2" indent="-336550">
              <a:lnSpc>
                <a:spcPct val="100000"/>
              </a:lnSpc>
              <a:spcBef>
                <a:spcPts val="270"/>
              </a:spcBef>
              <a:buChar char="■"/>
              <a:tabLst>
                <a:tab pos="1339215" algn="l"/>
                <a:tab pos="1339850" algn="l"/>
              </a:tabLst>
            </a:pPr>
            <a:r>
              <a:rPr sz="1400" dirty="0">
                <a:solidFill>
                  <a:srgbClr val="595959"/>
                </a:solidFill>
                <a:latin typeface="Arial"/>
                <a:cs typeface="Arial"/>
              </a:rPr>
              <a:t>superficial</a:t>
            </a:r>
            <a:endParaRPr sz="1400">
              <a:latin typeface="Arial"/>
              <a:cs typeface="Arial"/>
            </a:endParaRPr>
          </a:p>
          <a:p>
            <a:pPr marL="1339215" lvl="2" indent="-336550">
              <a:lnSpc>
                <a:spcPct val="100000"/>
              </a:lnSpc>
              <a:spcBef>
                <a:spcPts val="270"/>
              </a:spcBef>
              <a:buChar char="■"/>
              <a:tabLst>
                <a:tab pos="1339215" algn="l"/>
                <a:tab pos="1339850" algn="l"/>
              </a:tabLst>
            </a:pPr>
            <a:r>
              <a:rPr sz="1400" spc="-5" dirty="0">
                <a:solidFill>
                  <a:srgbClr val="595959"/>
                </a:solidFill>
                <a:latin typeface="Arial"/>
                <a:cs typeface="Arial"/>
              </a:rPr>
              <a:t>thinner</a:t>
            </a:r>
            <a:endParaRPr sz="1400">
              <a:latin typeface="Arial"/>
              <a:cs typeface="Arial"/>
            </a:endParaRPr>
          </a:p>
          <a:p>
            <a:pPr marL="1339215" lvl="2" indent="-336550">
              <a:lnSpc>
                <a:spcPct val="100000"/>
              </a:lnSpc>
              <a:spcBef>
                <a:spcPts val="270"/>
              </a:spcBef>
              <a:buChar char="■"/>
              <a:tabLst>
                <a:tab pos="1339215" algn="l"/>
                <a:tab pos="1339850" algn="l"/>
              </a:tabLst>
            </a:pPr>
            <a:r>
              <a:rPr sz="1400" spc="-5" dirty="0">
                <a:solidFill>
                  <a:srgbClr val="595959"/>
                </a:solidFill>
                <a:latin typeface="Arial"/>
                <a:cs typeface="Arial"/>
              </a:rPr>
              <a:t>epithelial</a:t>
            </a:r>
            <a:r>
              <a:rPr sz="1400" spc="-30" dirty="0">
                <a:solidFill>
                  <a:srgbClr val="595959"/>
                </a:solidFill>
                <a:latin typeface="Arial"/>
                <a:cs typeface="Arial"/>
              </a:rPr>
              <a:t> </a:t>
            </a:r>
            <a:r>
              <a:rPr sz="1400" spc="-5" dirty="0">
                <a:solidFill>
                  <a:srgbClr val="595959"/>
                </a:solidFill>
                <a:latin typeface="Arial"/>
                <a:cs typeface="Arial"/>
              </a:rPr>
              <a:t>tissue</a:t>
            </a:r>
            <a:endParaRPr sz="1400">
              <a:latin typeface="Arial"/>
              <a:cs typeface="Arial"/>
            </a:endParaRPr>
          </a:p>
          <a:p>
            <a:pPr marL="882015" lvl="1" indent="-336550">
              <a:lnSpc>
                <a:spcPct val="100000"/>
              </a:lnSpc>
              <a:spcBef>
                <a:spcPts val="270"/>
              </a:spcBef>
              <a:buChar char="○"/>
              <a:tabLst>
                <a:tab pos="882015" algn="l"/>
                <a:tab pos="882650" algn="l"/>
              </a:tabLst>
            </a:pPr>
            <a:r>
              <a:rPr sz="1400" b="1" u="heavy" spc="-5" dirty="0">
                <a:solidFill>
                  <a:srgbClr val="595959"/>
                </a:solidFill>
                <a:uFill>
                  <a:solidFill>
                    <a:srgbClr val="595959"/>
                  </a:solidFill>
                </a:uFill>
                <a:latin typeface="Arial"/>
                <a:cs typeface="Arial"/>
              </a:rPr>
              <a:t>Dermis</a:t>
            </a:r>
            <a:endParaRPr sz="1400">
              <a:latin typeface="Arial"/>
              <a:cs typeface="Arial"/>
            </a:endParaRPr>
          </a:p>
          <a:p>
            <a:pPr marL="1339215" lvl="2" indent="-336550">
              <a:lnSpc>
                <a:spcPct val="100000"/>
              </a:lnSpc>
              <a:spcBef>
                <a:spcPts val="270"/>
              </a:spcBef>
              <a:buChar char="■"/>
              <a:tabLst>
                <a:tab pos="1339215" algn="l"/>
                <a:tab pos="1339850" algn="l"/>
              </a:tabLst>
            </a:pPr>
            <a:r>
              <a:rPr sz="1400" spc="-5" dirty="0">
                <a:solidFill>
                  <a:srgbClr val="595959"/>
                </a:solidFill>
                <a:latin typeface="Arial"/>
                <a:cs typeface="Arial"/>
              </a:rPr>
              <a:t>deeper</a:t>
            </a:r>
            <a:endParaRPr sz="1400">
              <a:latin typeface="Arial"/>
              <a:cs typeface="Arial"/>
            </a:endParaRPr>
          </a:p>
          <a:p>
            <a:pPr marL="1339215" lvl="2" indent="-336550">
              <a:lnSpc>
                <a:spcPct val="100000"/>
              </a:lnSpc>
              <a:spcBef>
                <a:spcPts val="270"/>
              </a:spcBef>
              <a:buChar char="■"/>
              <a:tabLst>
                <a:tab pos="1339215" algn="l"/>
                <a:tab pos="1339850" algn="l"/>
              </a:tabLst>
            </a:pPr>
            <a:r>
              <a:rPr sz="1400" spc="-5" dirty="0">
                <a:solidFill>
                  <a:srgbClr val="595959"/>
                </a:solidFill>
                <a:latin typeface="Arial"/>
                <a:cs typeface="Arial"/>
              </a:rPr>
              <a:t>thicker</a:t>
            </a:r>
            <a:endParaRPr sz="1400">
              <a:latin typeface="Arial"/>
              <a:cs typeface="Arial"/>
            </a:endParaRPr>
          </a:p>
          <a:p>
            <a:pPr marL="1339215" lvl="2" indent="-336550">
              <a:lnSpc>
                <a:spcPct val="100000"/>
              </a:lnSpc>
              <a:spcBef>
                <a:spcPts val="270"/>
              </a:spcBef>
              <a:buChar char="■"/>
              <a:tabLst>
                <a:tab pos="1339215" algn="l"/>
                <a:tab pos="1339850" algn="l"/>
              </a:tabLst>
            </a:pPr>
            <a:r>
              <a:rPr sz="1400" dirty="0">
                <a:solidFill>
                  <a:srgbClr val="595959"/>
                </a:solidFill>
                <a:latin typeface="Arial"/>
                <a:cs typeface="Arial"/>
              </a:rPr>
              <a:t>connective</a:t>
            </a:r>
            <a:r>
              <a:rPr sz="1400" spc="-80" dirty="0">
                <a:solidFill>
                  <a:srgbClr val="595959"/>
                </a:solidFill>
                <a:latin typeface="Arial"/>
                <a:cs typeface="Arial"/>
              </a:rPr>
              <a:t> </a:t>
            </a:r>
            <a:r>
              <a:rPr sz="1400" spc="-5" dirty="0">
                <a:solidFill>
                  <a:srgbClr val="595959"/>
                </a:solidFill>
                <a:latin typeface="Arial"/>
                <a:cs typeface="Arial"/>
              </a:rPr>
              <a:t>tissue</a:t>
            </a:r>
            <a:endParaRPr sz="14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384724" y="3813627"/>
            <a:ext cx="7861934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-5" dirty="0">
                <a:solidFill>
                  <a:srgbClr val="595959"/>
                </a:solidFill>
                <a:latin typeface="Arial"/>
                <a:cs typeface="Arial"/>
              </a:rPr>
              <a:t>*The two layers are attached by the basement</a:t>
            </a:r>
            <a:r>
              <a:rPr sz="2400" spc="-75" dirty="0">
                <a:solidFill>
                  <a:srgbClr val="595959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595959"/>
                </a:solidFill>
                <a:latin typeface="Arial"/>
                <a:cs typeface="Arial"/>
              </a:rPr>
              <a:t>membrane.</a:t>
            </a:r>
            <a:endParaRPr sz="2400">
              <a:latin typeface="Arial"/>
              <a:cs typeface="Arial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4954815" y="1082822"/>
            <a:ext cx="3705767" cy="246652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accent4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30223" y="1224023"/>
            <a:ext cx="5154930" cy="2299988"/>
          </a:xfrm>
          <a:prstGeom prst="rect">
            <a:avLst/>
          </a:prstGeom>
        </p:spPr>
        <p:txBody>
          <a:bodyPr vert="horz" wrap="square" lIns="0" tIns="52704" rIns="0" bIns="0" rtlCol="0">
            <a:spAutoFit/>
          </a:bodyPr>
          <a:lstStyle/>
          <a:p>
            <a:pPr marL="469900" indent="-367030">
              <a:lnSpc>
                <a:spcPct val="100000"/>
              </a:lnSpc>
              <a:spcBef>
                <a:spcPts val="414"/>
              </a:spcBef>
              <a:buFont typeface="Arial"/>
              <a:buChar char="●"/>
              <a:tabLst>
                <a:tab pos="469265" algn="l"/>
                <a:tab pos="469900" algn="l"/>
              </a:tabLst>
            </a:pPr>
            <a:r>
              <a:rPr sz="1800" spc="-5" dirty="0">
                <a:solidFill>
                  <a:srgbClr val="595959"/>
                </a:solidFill>
                <a:uFill>
                  <a:solidFill>
                    <a:srgbClr val="595959"/>
                  </a:solidFill>
                </a:uFill>
                <a:latin typeface="Arial"/>
                <a:cs typeface="Arial"/>
              </a:rPr>
              <a:t>Deeper</a:t>
            </a:r>
            <a:r>
              <a:rPr sz="1800" spc="-5" dirty="0">
                <a:solidFill>
                  <a:srgbClr val="595959"/>
                </a:solidFill>
                <a:latin typeface="Arial"/>
                <a:cs typeface="Arial"/>
              </a:rPr>
              <a:t> part of the</a:t>
            </a:r>
            <a:r>
              <a:rPr sz="1800" spc="-10" dirty="0">
                <a:solidFill>
                  <a:srgbClr val="595959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595959"/>
                </a:solidFill>
                <a:latin typeface="Arial"/>
                <a:cs typeface="Arial"/>
              </a:rPr>
              <a:t>skin.</a:t>
            </a:r>
            <a:endParaRPr sz="1800" dirty="0">
              <a:latin typeface="Arial"/>
              <a:cs typeface="Arial"/>
            </a:endParaRPr>
          </a:p>
          <a:p>
            <a:pPr marL="469900" indent="-367030">
              <a:lnSpc>
                <a:spcPct val="100000"/>
              </a:lnSpc>
              <a:spcBef>
                <a:spcPts val="315"/>
              </a:spcBef>
              <a:buChar char="●"/>
              <a:tabLst>
                <a:tab pos="469265" algn="l"/>
                <a:tab pos="469900" algn="l"/>
              </a:tabLst>
            </a:pPr>
            <a:r>
              <a:rPr sz="1800" dirty="0">
                <a:solidFill>
                  <a:srgbClr val="595959"/>
                </a:solidFill>
                <a:latin typeface="Arial"/>
                <a:cs typeface="Arial"/>
              </a:rPr>
              <a:t>Made </a:t>
            </a:r>
            <a:r>
              <a:rPr sz="1800" spc="-5" dirty="0">
                <a:solidFill>
                  <a:srgbClr val="595959"/>
                </a:solidFill>
                <a:latin typeface="Arial"/>
                <a:cs typeface="Arial"/>
              </a:rPr>
              <a:t>primarily of </a:t>
            </a:r>
            <a:r>
              <a:rPr sz="1800" dirty="0">
                <a:solidFill>
                  <a:srgbClr val="595959"/>
                </a:solidFill>
                <a:latin typeface="Arial"/>
                <a:cs typeface="Arial"/>
              </a:rPr>
              <a:t>connective </a:t>
            </a:r>
            <a:r>
              <a:rPr sz="1800" spc="-5" dirty="0">
                <a:solidFill>
                  <a:srgbClr val="595959"/>
                </a:solidFill>
                <a:latin typeface="Arial"/>
                <a:cs typeface="Arial"/>
              </a:rPr>
              <a:t>tissue</a:t>
            </a:r>
            <a:r>
              <a:rPr sz="1800" spc="-95" dirty="0">
                <a:solidFill>
                  <a:srgbClr val="595959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595959"/>
                </a:solidFill>
                <a:latin typeface="Arial"/>
                <a:cs typeface="Arial"/>
              </a:rPr>
              <a:t>containing</a:t>
            </a:r>
            <a:endParaRPr sz="1800" dirty="0">
              <a:latin typeface="Arial"/>
              <a:cs typeface="Arial"/>
            </a:endParaRPr>
          </a:p>
          <a:p>
            <a:pPr marL="469265">
              <a:lnSpc>
                <a:spcPct val="100000"/>
              </a:lnSpc>
              <a:spcBef>
                <a:spcPts val="315"/>
              </a:spcBef>
            </a:pPr>
            <a:r>
              <a:rPr sz="1800" spc="-5" dirty="0">
                <a:solidFill>
                  <a:srgbClr val="595959"/>
                </a:solidFill>
                <a:uFill>
                  <a:solidFill>
                    <a:srgbClr val="595959"/>
                  </a:solidFill>
                </a:uFill>
                <a:latin typeface="Arial"/>
                <a:cs typeface="Arial"/>
              </a:rPr>
              <a:t>collagen</a:t>
            </a:r>
            <a:r>
              <a:rPr sz="1800" spc="-5" dirty="0">
                <a:solidFill>
                  <a:srgbClr val="595959"/>
                </a:solidFill>
                <a:latin typeface="Arial"/>
                <a:cs typeface="Arial"/>
              </a:rPr>
              <a:t> and </a:t>
            </a:r>
            <a:r>
              <a:rPr sz="1800" spc="-5" dirty="0">
                <a:solidFill>
                  <a:srgbClr val="595959"/>
                </a:solidFill>
                <a:uFill>
                  <a:solidFill>
                    <a:srgbClr val="595959"/>
                  </a:solidFill>
                </a:uFill>
                <a:latin typeface="Arial"/>
                <a:cs typeface="Arial"/>
              </a:rPr>
              <a:t>elastic</a:t>
            </a:r>
            <a:r>
              <a:rPr sz="1800" dirty="0">
                <a:solidFill>
                  <a:srgbClr val="595959"/>
                </a:solidFill>
                <a:latin typeface="Arial"/>
                <a:cs typeface="Arial"/>
              </a:rPr>
              <a:t> </a:t>
            </a:r>
            <a:r>
              <a:rPr sz="1800" spc="-5" dirty="0">
                <a:solidFill>
                  <a:srgbClr val="595959"/>
                </a:solidFill>
                <a:latin typeface="Arial"/>
                <a:cs typeface="Arial"/>
              </a:rPr>
              <a:t>fibers.</a:t>
            </a:r>
            <a:endParaRPr sz="1800" dirty="0">
              <a:latin typeface="Arial"/>
              <a:cs typeface="Arial"/>
            </a:endParaRPr>
          </a:p>
          <a:p>
            <a:pPr marL="469900" indent="-367030">
              <a:lnSpc>
                <a:spcPct val="100000"/>
              </a:lnSpc>
              <a:spcBef>
                <a:spcPts val="315"/>
              </a:spcBef>
              <a:buChar char="●"/>
              <a:tabLst>
                <a:tab pos="469265" algn="l"/>
                <a:tab pos="469900" algn="l"/>
              </a:tabLst>
            </a:pPr>
            <a:r>
              <a:rPr sz="1800" spc="-5" dirty="0">
                <a:solidFill>
                  <a:srgbClr val="595959"/>
                </a:solidFill>
                <a:latin typeface="Arial"/>
                <a:cs typeface="Arial"/>
              </a:rPr>
              <a:t>Has two</a:t>
            </a:r>
            <a:r>
              <a:rPr sz="1800" spc="-10" dirty="0">
                <a:solidFill>
                  <a:srgbClr val="595959"/>
                </a:solidFill>
                <a:latin typeface="Arial"/>
                <a:cs typeface="Arial"/>
              </a:rPr>
              <a:t> </a:t>
            </a:r>
            <a:r>
              <a:rPr sz="1800" spc="-5" dirty="0">
                <a:solidFill>
                  <a:srgbClr val="595959"/>
                </a:solidFill>
                <a:latin typeface="Arial"/>
                <a:cs typeface="Arial"/>
              </a:rPr>
              <a:t>layers:</a:t>
            </a:r>
            <a:endParaRPr sz="1800" dirty="0">
              <a:latin typeface="Arial"/>
              <a:cs typeface="Arial"/>
            </a:endParaRPr>
          </a:p>
          <a:p>
            <a:pPr marL="927100" lvl="1" indent="-336550">
              <a:lnSpc>
                <a:spcPct val="100000"/>
              </a:lnSpc>
              <a:spcBef>
                <a:spcPts val="330"/>
              </a:spcBef>
              <a:buChar char="○"/>
              <a:tabLst>
                <a:tab pos="926465" algn="l"/>
                <a:tab pos="927100" algn="l"/>
              </a:tabLst>
            </a:pPr>
            <a:r>
              <a:rPr sz="1400" dirty="0">
                <a:solidFill>
                  <a:srgbClr val="595959"/>
                </a:solidFill>
                <a:latin typeface="Arial"/>
                <a:cs typeface="Arial"/>
              </a:rPr>
              <a:t>superficial (papillary</a:t>
            </a:r>
            <a:r>
              <a:rPr sz="1400" spc="-15" dirty="0">
                <a:solidFill>
                  <a:srgbClr val="595959"/>
                </a:solidFill>
                <a:latin typeface="Arial"/>
                <a:cs typeface="Arial"/>
              </a:rPr>
              <a:t> </a:t>
            </a:r>
            <a:r>
              <a:rPr sz="1400" spc="-5" dirty="0">
                <a:solidFill>
                  <a:srgbClr val="595959"/>
                </a:solidFill>
                <a:latin typeface="Arial"/>
                <a:cs typeface="Arial"/>
              </a:rPr>
              <a:t>layer)</a:t>
            </a:r>
            <a:endParaRPr sz="1400" dirty="0">
              <a:latin typeface="Arial"/>
              <a:cs typeface="Arial"/>
            </a:endParaRPr>
          </a:p>
          <a:p>
            <a:pPr marL="927100" lvl="1" indent="-336550">
              <a:lnSpc>
                <a:spcPct val="100000"/>
              </a:lnSpc>
              <a:spcBef>
                <a:spcPts val="270"/>
              </a:spcBef>
              <a:buChar char="○"/>
              <a:tabLst>
                <a:tab pos="926465" algn="l"/>
                <a:tab pos="927100" algn="l"/>
              </a:tabLst>
            </a:pPr>
            <a:r>
              <a:rPr sz="1400" spc="-5" dirty="0">
                <a:solidFill>
                  <a:srgbClr val="595959"/>
                </a:solidFill>
                <a:latin typeface="Arial"/>
                <a:cs typeface="Arial"/>
              </a:rPr>
              <a:t>deeper </a:t>
            </a:r>
            <a:r>
              <a:rPr sz="1400" dirty="0">
                <a:solidFill>
                  <a:srgbClr val="595959"/>
                </a:solidFill>
                <a:latin typeface="Arial"/>
                <a:cs typeface="Arial"/>
              </a:rPr>
              <a:t>(reticular</a:t>
            </a:r>
            <a:r>
              <a:rPr sz="1400" spc="-10" dirty="0">
                <a:solidFill>
                  <a:srgbClr val="595959"/>
                </a:solidFill>
                <a:latin typeface="Arial"/>
                <a:cs typeface="Arial"/>
              </a:rPr>
              <a:t> </a:t>
            </a:r>
            <a:r>
              <a:rPr sz="1400" spc="-5" dirty="0">
                <a:solidFill>
                  <a:srgbClr val="595959"/>
                </a:solidFill>
                <a:latin typeface="Arial"/>
                <a:cs typeface="Arial"/>
              </a:rPr>
              <a:t>layer)</a:t>
            </a:r>
            <a:endParaRPr sz="1400" dirty="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45"/>
              </a:spcBef>
            </a:pPr>
            <a:endParaRPr sz="1550" dirty="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lang="en-IN" spc="-5" dirty="0">
                <a:solidFill>
                  <a:srgbClr val="595959"/>
                </a:solidFill>
                <a:latin typeface="Arial"/>
                <a:cs typeface="Arial"/>
              </a:rPr>
              <a:t>     </a:t>
            </a:r>
            <a:r>
              <a:rPr sz="1800" spc="-5" dirty="0">
                <a:solidFill>
                  <a:srgbClr val="595959"/>
                </a:solidFill>
                <a:latin typeface="Arial"/>
                <a:cs typeface="Arial"/>
              </a:rPr>
              <a:t>Both are highly</a:t>
            </a:r>
            <a:r>
              <a:rPr sz="1800" spc="-15" dirty="0">
                <a:solidFill>
                  <a:srgbClr val="595959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595959"/>
                </a:solidFill>
                <a:latin typeface="Arial"/>
                <a:cs typeface="Arial"/>
              </a:rPr>
              <a:t>vascular</a:t>
            </a:r>
            <a:endParaRPr sz="1800" dirty="0">
              <a:latin typeface="Arial"/>
              <a:cs typeface="Arial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384724" y="514350"/>
            <a:ext cx="1367876" cy="44371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800" b="1" u="sng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Dermis</a:t>
            </a:r>
            <a:r>
              <a:rPr lang="en-IN" sz="2800" b="1" u="sng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:-</a:t>
            </a:r>
            <a:endParaRPr sz="2800" b="1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accent4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84724" y="292586"/>
            <a:ext cx="4284345" cy="87459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800" b="1" u="sng" spc="-1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Papillary </a:t>
            </a:r>
            <a:r>
              <a:rPr sz="2800" b="1" u="sng" spc="-5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layer of the</a:t>
            </a:r>
            <a:r>
              <a:rPr sz="2800" b="1" u="sng" spc="-85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800" b="1" u="sng" spc="-5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de</a:t>
            </a:r>
            <a:r>
              <a:rPr lang="en-IN" sz="2800" b="1" u="sng" spc="-5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sz="2800" b="1" u="sng" spc="-5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mis</a:t>
            </a:r>
            <a:r>
              <a:rPr lang="en-IN" sz="2800" b="1" u="sng" spc="-5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:-</a:t>
            </a:r>
            <a:endParaRPr sz="2800" b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620748" y="1224023"/>
            <a:ext cx="5888990" cy="1574276"/>
          </a:xfrm>
          <a:prstGeom prst="rect">
            <a:avLst/>
          </a:prstGeom>
        </p:spPr>
        <p:txBody>
          <a:bodyPr vert="horz" wrap="square" lIns="0" tIns="52704" rIns="0" bIns="0" rtlCol="0">
            <a:spAutoFit/>
          </a:bodyPr>
          <a:lstStyle/>
          <a:p>
            <a:pPr marL="379095" indent="-367030">
              <a:lnSpc>
                <a:spcPct val="100000"/>
              </a:lnSpc>
              <a:spcBef>
                <a:spcPts val="414"/>
              </a:spcBef>
              <a:buFont typeface="Arial"/>
              <a:buChar char="●"/>
              <a:tabLst>
                <a:tab pos="379095" algn="l"/>
                <a:tab pos="379730" algn="l"/>
              </a:tabLst>
            </a:pPr>
            <a:r>
              <a:rPr sz="1800" b="1" u="heavy" spc="-360" dirty="0">
                <a:solidFill>
                  <a:srgbClr val="595959"/>
                </a:solidFill>
                <a:uFill>
                  <a:solidFill>
                    <a:srgbClr val="595959"/>
                  </a:solidFill>
                </a:uFill>
                <a:latin typeface="Carlito"/>
                <a:cs typeface="Carlito"/>
              </a:rPr>
              <a:t>⅕</a:t>
            </a:r>
            <a:r>
              <a:rPr sz="1800" b="1" spc="-315" dirty="0">
                <a:solidFill>
                  <a:srgbClr val="595959"/>
                </a:solidFill>
                <a:latin typeface="Carlito"/>
                <a:cs typeface="Carlito"/>
              </a:rPr>
              <a:t> </a:t>
            </a:r>
            <a:r>
              <a:rPr lang="en-IN" sz="1800" b="1" spc="-315" dirty="0">
                <a:solidFill>
                  <a:srgbClr val="595959"/>
                </a:solidFill>
                <a:latin typeface="Carlito"/>
                <a:cs typeface="Carlito"/>
              </a:rPr>
              <a:t>      </a:t>
            </a:r>
            <a:r>
              <a:rPr sz="1800" spc="-5" dirty="0">
                <a:solidFill>
                  <a:srgbClr val="595959"/>
                </a:solidFill>
                <a:latin typeface="Arial"/>
                <a:cs typeface="Arial"/>
              </a:rPr>
              <a:t>of the thickness of the</a:t>
            </a:r>
            <a:r>
              <a:rPr sz="1800" spc="-35" dirty="0">
                <a:solidFill>
                  <a:srgbClr val="595959"/>
                </a:solidFill>
                <a:latin typeface="Arial"/>
                <a:cs typeface="Arial"/>
              </a:rPr>
              <a:t> </a:t>
            </a:r>
            <a:r>
              <a:rPr sz="1800" spc="-5" dirty="0">
                <a:solidFill>
                  <a:srgbClr val="595959"/>
                </a:solidFill>
                <a:latin typeface="Arial"/>
                <a:cs typeface="Arial"/>
              </a:rPr>
              <a:t>dermis.</a:t>
            </a:r>
            <a:endParaRPr sz="1800" dirty="0">
              <a:latin typeface="Arial"/>
              <a:cs typeface="Arial"/>
            </a:endParaRPr>
          </a:p>
          <a:p>
            <a:pPr marL="379095" indent="-367030">
              <a:lnSpc>
                <a:spcPct val="100000"/>
              </a:lnSpc>
              <a:spcBef>
                <a:spcPts val="315"/>
              </a:spcBef>
              <a:buChar char="●"/>
              <a:tabLst>
                <a:tab pos="379095" algn="l"/>
                <a:tab pos="379730" algn="l"/>
              </a:tabLst>
            </a:pPr>
            <a:r>
              <a:rPr sz="1800" spc="-5" dirty="0">
                <a:solidFill>
                  <a:srgbClr val="595959"/>
                </a:solidFill>
                <a:latin typeface="Arial"/>
                <a:cs typeface="Arial"/>
              </a:rPr>
              <a:t>It is </a:t>
            </a:r>
            <a:r>
              <a:rPr sz="1800" spc="-5" dirty="0">
                <a:solidFill>
                  <a:srgbClr val="595959"/>
                </a:solidFill>
                <a:uFill>
                  <a:solidFill>
                    <a:srgbClr val="595959"/>
                  </a:solidFill>
                </a:uFill>
                <a:latin typeface="Arial"/>
                <a:cs typeface="Arial"/>
              </a:rPr>
              <a:t>Areolar connective </a:t>
            </a:r>
            <a:r>
              <a:rPr sz="1800" dirty="0">
                <a:solidFill>
                  <a:srgbClr val="595959"/>
                </a:solidFill>
                <a:uFill>
                  <a:solidFill>
                    <a:srgbClr val="595959"/>
                  </a:solidFill>
                </a:uFill>
                <a:latin typeface="Arial"/>
                <a:cs typeface="Arial"/>
              </a:rPr>
              <a:t>tissue</a:t>
            </a:r>
            <a:r>
              <a:rPr sz="1800" dirty="0">
                <a:solidFill>
                  <a:srgbClr val="595959"/>
                </a:solidFill>
                <a:latin typeface="Arial"/>
                <a:cs typeface="Arial"/>
              </a:rPr>
              <a:t> </a:t>
            </a:r>
            <a:r>
              <a:rPr sz="1800" spc="-5" dirty="0">
                <a:solidFill>
                  <a:srgbClr val="595959"/>
                </a:solidFill>
                <a:latin typeface="Arial"/>
                <a:cs typeface="Arial"/>
              </a:rPr>
              <a:t>with fine elastic</a:t>
            </a:r>
            <a:r>
              <a:rPr sz="1800" spc="-50" dirty="0">
                <a:solidFill>
                  <a:srgbClr val="595959"/>
                </a:solidFill>
                <a:latin typeface="Arial"/>
                <a:cs typeface="Arial"/>
              </a:rPr>
              <a:t> </a:t>
            </a:r>
            <a:r>
              <a:rPr sz="1800" spc="-5" dirty="0">
                <a:solidFill>
                  <a:srgbClr val="595959"/>
                </a:solidFill>
                <a:latin typeface="Arial"/>
                <a:cs typeface="Arial"/>
              </a:rPr>
              <a:t>fibers.</a:t>
            </a:r>
            <a:endParaRPr sz="1800" dirty="0">
              <a:latin typeface="Arial"/>
              <a:cs typeface="Arial"/>
            </a:endParaRPr>
          </a:p>
          <a:p>
            <a:pPr marL="379095" marR="64769" indent="-367030">
              <a:lnSpc>
                <a:spcPct val="114599"/>
              </a:lnSpc>
              <a:buChar char="●"/>
              <a:tabLst>
                <a:tab pos="379095" algn="l"/>
                <a:tab pos="379730" algn="l"/>
              </a:tabLst>
            </a:pPr>
            <a:r>
              <a:rPr sz="1800" spc="-5" dirty="0">
                <a:solidFill>
                  <a:srgbClr val="595959"/>
                </a:solidFill>
                <a:latin typeface="Arial"/>
                <a:cs typeface="Arial"/>
              </a:rPr>
              <a:t>Forms fingerlike projections </a:t>
            </a:r>
            <a:r>
              <a:rPr sz="1800" dirty="0">
                <a:solidFill>
                  <a:srgbClr val="595959"/>
                </a:solidFill>
                <a:latin typeface="Arial"/>
                <a:cs typeface="Arial"/>
              </a:rPr>
              <a:t>called </a:t>
            </a:r>
            <a:r>
              <a:rPr sz="1800" spc="-5" dirty="0">
                <a:solidFill>
                  <a:srgbClr val="595959"/>
                </a:solidFill>
                <a:uFill>
                  <a:solidFill>
                    <a:srgbClr val="595959"/>
                  </a:solidFill>
                </a:uFill>
                <a:latin typeface="Arial"/>
                <a:cs typeface="Arial"/>
              </a:rPr>
              <a:t>dermal papillae</a:t>
            </a:r>
            <a:r>
              <a:rPr sz="1800" spc="-5" dirty="0">
                <a:solidFill>
                  <a:srgbClr val="595959"/>
                </a:solidFill>
                <a:latin typeface="Arial"/>
                <a:cs typeface="Arial"/>
              </a:rPr>
              <a:t> to  increase the </a:t>
            </a:r>
            <a:r>
              <a:rPr sz="1800" dirty="0">
                <a:solidFill>
                  <a:srgbClr val="595959"/>
                </a:solidFill>
                <a:latin typeface="Arial"/>
                <a:cs typeface="Arial"/>
              </a:rPr>
              <a:t>surface </a:t>
            </a:r>
            <a:r>
              <a:rPr sz="1800" spc="-5" dirty="0">
                <a:solidFill>
                  <a:srgbClr val="595959"/>
                </a:solidFill>
                <a:latin typeface="Arial"/>
                <a:cs typeface="Arial"/>
              </a:rPr>
              <a:t>area and </a:t>
            </a:r>
            <a:r>
              <a:rPr sz="1800" dirty="0">
                <a:solidFill>
                  <a:srgbClr val="595959"/>
                </a:solidFill>
                <a:latin typeface="Arial"/>
                <a:cs typeface="Arial"/>
              </a:rPr>
              <a:t>contact </a:t>
            </a:r>
            <a:r>
              <a:rPr sz="1800" spc="-5" dirty="0">
                <a:solidFill>
                  <a:srgbClr val="595959"/>
                </a:solidFill>
                <a:latin typeface="Arial"/>
                <a:cs typeface="Arial"/>
              </a:rPr>
              <a:t>with the </a:t>
            </a:r>
            <a:r>
              <a:rPr sz="1800" spc="-5" dirty="0">
                <a:solidFill>
                  <a:srgbClr val="595959"/>
                </a:solidFill>
                <a:uFill>
                  <a:solidFill>
                    <a:srgbClr val="595959"/>
                  </a:solidFill>
                </a:uFill>
                <a:latin typeface="Arial"/>
                <a:cs typeface="Arial"/>
              </a:rPr>
              <a:t> epidermis</a:t>
            </a:r>
            <a:r>
              <a:rPr sz="1800" spc="-5" dirty="0">
                <a:solidFill>
                  <a:srgbClr val="595959"/>
                </a:solidFill>
                <a:latin typeface="Arial"/>
                <a:cs typeface="Arial"/>
              </a:rPr>
              <a:t>.</a:t>
            </a:r>
            <a:endParaRPr sz="1800" dirty="0">
              <a:latin typeface="Arial"/>
              <a:cs typeface="Aria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6339437" y="2286707"/>
            <a:ext cx="2285995" cy="155255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accent4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262183" y="723898"/>
            <a:ext cx="4619603" cy="369569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accent4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84724" y="503825"/>
            <a:ext cx="5025476" cy="4521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800" b="1" u="sng" spc="-5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Reticular layer of the</a:t>
            </a:r>
            <a:r>
              <a:rPr sz="2800" b="1" u="sng" spc="-9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800" b="1" u="sng" spc="-5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dermis</a:t>
            </a:r>
            <a:r>
              <a:rPr lang="en-IN" sz="2800" b="1" u="sng" spc="-5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:-</a:t>
            </a:r>
            <a:endParaRPr sz="2800" b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620748" y="1224023"/>
            <a:ext cx="4646930" cy="1597025"/>
          </a:xfrm>
          <a:prstGeom prst="rect">
            <a:avLst/>
          </a:prstGeom>
        </p:spPr>
        <p:txBody>
          <a:bodyPr vert="horz" wrap="square" lIns="0" tIns="52704" rIns="0" bIns="0" rtlCol="0">
            <a:spAutoFit/>
          </a:bodyPr>
          <a:lstStyle/>
          <a:p>
            <a:pPr marL="379095" indent="-367030">
              <a:lnSpc>
                <a:spcPct val="100000"/>
              </a:lnSpc>
              <a:spcBef>
                <a:spcPts val="414"/>
              </a:spcBef>
              <a:buChar char="●"/>
              <a:tabLst>
                <a:tab pos="379095" algn="l"/>
                <a:tab pos="379730" algn="l"/>
              </a:tabLst>
            </a:pPr>
            <a:r>
              <a:rPr sz="1800" spc="-5" dirty="0">
                <a:solidFill>
                  <a:srgbClr val="595959"/>
                </a:solidFill>
                <a:latin typeface="Arial"/>
                <a:cs typeface="Arial"/>
              </a:rPr>
              <a:t>attaches to the </a:t>
            </a:r>
            <a:r>
              <a:rPr sz="1800" spc="-5" dirty="0">
                <a:solidFill>
                  <a:srgbClr val="595959"/>
                </a:solidFill>
                <a:uFill>
                  <a:solidFill>
                    <a:srgbClr val="595959"/>
                  </a:solidFill>
                </a:uFill>
                <a:latin typeface="Arial"/>
                <a:cs typeface="Arial"/>
              </a:rPr>
              <a:t>subcutaneous</a:t>
            </a:r>
            <a:r>
              <a:rPr sz="1800" spc="-10" dirty="0">
                <a:solidFill>
                  <a:srgbClr val="595959"/>
                </a:solidFill>
                <a:uFill>
                  <a:solidFill>
                    <a:srgbClr val="595959"/>
                  </a:solidFill>
                </a:uFill>
                <a:latin typeface="Arial"/>
                <a:cs typeface="Arial"/>
              </a:rPr>
              <a:t> </a:t>
            </a:r>
            <a:r>
              <a:rPr sz="1800" spc="-5" dirty="0">
                <a:solidFill>
                  <a:srgbClr val="595959"/>
                </a:solidFill>
                <a:uFill>
                  <a:solidFill>
                    <a:srgbClr val="595959"/>
                  </a:solidFill>
                </a:uFill>
                <a:latin typeface="Arial"/>
                <a:cs typeface="Arial"/>
              </a:rPr>
              <a:t>layer</a:t>
            </a:r>
            <a:endParaRPr sz="1800" dirty="0">
              <a:latin typeface="Arial"/>
              <a:cs typeface="Arial"/>
            </a:endParaRPr>
          </a:p>
          <a:p>
            <a:pPr marL="379095">
              <a:lnSpc>
                <a:spcPct val="100000"/>
              </a:lnSpc>
              <a:spcBef>
                <a:spcPts val="315"/>
              </a:spcBef>
            </a:pPr>
            <a:r>
              <a:rPr sz="1800" dirty="0">
                <a:solidFill>
                  <a:srgbClr val="595959"/>
                </a:solidFill>
                <a:latin typeface="Arial"/>
                <a:cs typeface="Arial"/>
              </a:rPr>
              <a:t>(hypodermis)</a:t>
            </a:r>
            <a:endParaRPr sz="1800" dirty="0">
              <a:latin typeface="Arial"/>
              <a:cs typeface="Arial"/>
            </a:endParaRPr>
          </a:p>
          <a:p>
            <a:pPr marL="379095" marR="5080" indent="-367030">
              <a:lnSpc>
                <a:spcPct val="114599"/>
              </a:lnSpc>
              <a:buChar char="●"/>
              <a:tabLst>
                <a:tab pos="379095" algn="l"/>
                <a:tab pos="379730" algn="l"/>
              </a:tabLst>
            </a:pPr>
            <a:r>
              <a:rPr sz="1800" spc="-5" dirty="0">
                <a:solidFill>
                  <a:srgbClr val="595959"/>
                </a:solidFill>
                <a:latin typeface="Arial"/>
                <a:cs typeface="Arial"/>
              </a:rPr>
              <a:t>It is </a:t>
            </a:r>
            <a:r>
              <a:rPr sz="1800" spc="-5" dirty="0">
                <a:solidFill>
                  <a:srgbClr val="595959"/>
                </a:solidFill>
                <a:uFill>
                  <a:solidFill>
                    <a:srgbClr val="595959"/>
                  </a:solidFill>
                </a:uFill>
                <a:latin typeface="Arial"/>
                <a:cs typeface="Arial"/>
              </a:rPr>
              <a:t>Dense irregular connective </a:t>
            </a:r>
            <a:r>
              <a:rPr sz="1800" dirty="0">
                <a:solidFill>
                  <a:srgbClr val="595959"/>
                </a:solidFill>
                <a:uFill>
                  <a:solidFill>
                    <a:srgbClr val="595959"/>
                  </a:solidFill>
                </a:uFill>
                <a:latin typeface="Arial"/>
                <a:cs typeface="Arial"/>
              </a:rPr>
              <a:t>tissue </a:t>
            </a:r>
            <a:r>
              <a:rPr sz="1800" dirty="0">
                <a:solidFill>
                  <a:srgbClr val="595959"/>
                </a:solidFill>
                <a:latin typeface="Arial"/>
                <a:cs typeface="Arial"/>
              </a:rPr>
              <a:t> </a:t>
            </a:r>
            <a:r>
              <a:rPr sz="1800" spc="-5" dirty="0">
                <a:solidFill>
                  <a:srgbClr val="595959"/>
                </a:solidFill>
                <a:latin typeface="Arial"/>
                <a:cs typeface="Arial"/>
              </a:rPr>
              <a:t>with bundles of </a:t>
            </a:r>
            <a:r>
              <a:rPr sz="1800" dirty="0">
                <a:solidFill>
                  <a:srgbClr val="595959"/>
                </a:solidFill>
                <a:latin typeface="Arial"/>
                <a:cs typeface="Arial"/>
              </a:rPr>
              <a:t>collagen </a:t>
            </a:r>
            <a:r>
              <a:rPr sz="1800" spc="-5" dirty="0">
                <a:solidFill>
                  <a:srgbClr val="595959"/>
                </a:solidFill>
                <a:latin typeface="Arial"/>
                <a:cs typeface="Arial"/>
              </a:rPr>
              <a:t>and </a:t>
            </a:r>
            <a:r>
              <a:rPr sz="1800" dirty="0">
                <a:solidFill>
                  <a:srgbClr val="595959"/>
                </a:solidFill>
                <a:latin typeface="Arial"/>
                <a:cs typeface="Arial"/>
              </a:rPr>
              <a:t>some</a:t>
            </a:r>
            <a:r>
              <a:rPr sz="1800" spc="-90" dirty="0">
                <a:solidFill>
                  <a:srgbClr val="595959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595959"/>
                </a:solidFill>
                <a:latin typeface="Arial"/>
                <a:cs typeface="Arial"/>
              </a:rPr>
              <a:t>coarse  </a:t>
            </a:r>
            <a:r>
              <a:rPr sz="1800" spc="-5" dirty="0">
                <a:solidFill>
                  <a:srgbClr val="595959"/>
                </a:solidFill>
                <a:latin typeface="Arial"/>
                <a:cs typeface="Arial"/>
              </a:rPr>
              <a:t>elastic</a:t>
            </a:r>
            <a:r>
              <a:rPr sz="1800" spc="-10" dirty="0">
                <a:solidFill>
                  <a:srgbClr val="595959"/>
                </a:solidFill>
                <a:latin typeface="Arial"/>
                <a:cs typeface="Arial"/>
              </a:rPr>
              <a:t> </a:t>
            </a:r>
            <a:r>
              <a:rPr sz="1800" spc="-5" dirty="0">
                <a:solidFill>
                  <a:srgbClr val="595959"/>
                </a:solidFill>
                <a:latin typeface="Arial"/>
                <a:cs typeface="Arial"/>
              </a:rPr>
              <a:t>fibers.</a:t>
            </a:r>
            <a:endParaRPr sz="1800" dirty="0">
              <a:latin typeface="Arial"/>
              <a:cs typeface="Aria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5510238" y="1613706"/>
            <a:ext cx="3479742" cy="289855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accent4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381368" y="947735"/>
            <a:ext cx="2362195" cy="324800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accent4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84724" y="1127202"/>
            <a:ext cx="8122284" cy="12827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14599"/>
              </a:lnSpc>
              <a:spcBef>
                <a:spcPts val="100"/>
              </a:spcBef>
            </a:pPr>
            <a:r>
              <a:rPr sz="3600" b="1" u="sng" spc="-10" dirty="0">
                <a:solidFill>
                  <a:srgbClr val="59595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Why </a:t>
            </a:r>
            <a:r>
              <a:rPr sz="3600" b="1" u="sng" spc="-5" dirty="0">
                <a:solidFill>
                  <a:srgbClr val="59595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do we </a:t>
            </a:r>
            <a:r>
              <a:rPr sz="3600" b="1" u="sng" spc="-10" dirty="0">
                <a:solidFill>
                  <a:srgbClr val="59595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find </a:t>
            </a:r>
            <a:r>
              <a:rPr sz="3600" b="1" u="sng" spc="-5" dirty="0">
                <a:solidFill>
                  <a:srgbClr val="59595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different </a:t>
            </a:r>
            <a:r>
              <a:rPr sz="3600" b="1" u="sng" dirty="0">
                <a:solidFill>
                  <a:srgbClr val="59595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skin color </a:t>
            </a:r>
            <a:r>
              <a:rPr sz="3600" b="1" u="sng" spc="-5" dirty="0">
                <a:solidFill>
                  <a:srgbClr val="59595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in  people </a:t>
            </a:r>
            <a:r>
              <a:rPr sz="3600" b="1" u="sng" spc="-10" dirty="0">
                <a:solidFill>
                  <a:srgbClr val="59595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from </a:t>
            </a:r>
            <a:r>
              <a:rPr sz="3600" b="1" u="sng" spc="-5" dirty="0">
                <a:solidFill>
                  <a:srgbClr val="59595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different parts of </a:t>
            </a:r>
            <a:r>
              <a:rPr sz="3600" b="1" u="sng" spc="-10" dirty="0">
                <a:solidFill>
                  <a:srgbClr val="59595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the</a:t>
            </a:r>
            <a:r>
              <a:rPr sz="3600" b="1" u="sng" spc="-70" dirty="0">
                <a:solidFill>
                  <a:srgbClr val="59595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3600" b="1" u="sng" spc="-5" dirty="0">
                <a:solidFill>
                  <a:srgbClr val="59595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globe?</a:t>
            </a:r>
            <a:endParaRPr sz="3600" b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769923" y="2647950"/>
            <a:ext cx="7429485" cy="215697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accent4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667000" y="1962150"/>
            <a:ext cx="4126532" cy="5206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15" dirty="0">
                <a:latin typeface="Arial Black" panose="020B0A04020102020204" pitchFamily="34" charset="0"/>
              </a:rPr>
              <a:t>Skin</a:t>
            </a:r>
            <a:r>
              <a:rPr spc="-95" dirty="0">
                <a:latin typeface="Arial Black" panose="020B0A04020102020204" pitchFamily="34" charset="0"/>
              </a:rPr>
              <a:t> </a:t>
            </a:r>
            <a:r>
              <a:rPr spc="-5" dirty="0">
                <a:latin typeface="Arial Black" panose="020B0A04020102020204" pitchFamily="34" charset="0"/>
              </a:rPr>
              <a:t>Color</a:t>
            </a: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accent4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950166" y="285750"/>
            <a:ext cx="2877189" cy="68993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4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cs typeface="Times New Roman"/>
              </a:rPr>
              <a:t>1.Melanin</a:t>
            </a:r>
            <a:r>
              <a:rPr lang="en-IN" sz="44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cs typeface="Times New Roman"/>
              </a:rPr>
              <a:t>:-</a:t>
            </a:r>
            <a:endParaRPr sz="4400" b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781010" y="1248407"/>
            <a:ext cx="5046345" cy="313055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80670" indent="-268605">
              <a:lnSpc>
                <a:spcPts val="3410"/>
              </a:lnSpc>
              <a:spcBef>
                <a:spcPts val="100"/>
              </a:spcBef>
              <a:buChar char="•"/>
              <a:tabLst>
                <a:tab pos="281305" algn="l"/>
              </a:tabLst>
            </a:pPr>
            <a:r>
              <a:rPr sz="3000" spc="-5" dirty="0">
                <a:latin typeface="Times New Roman"/>
                <a:cs typeface="Times New Roman"/>
              </a:rPr>
              <a:t>Located </a:t>
            </a:r>
            <a:r>
              <a:rPr sz="3000" dirty="0">
                <a:latin typeface="Times New Roman"/>
                <a:cs typeface="Times New Roman"/>
              </a:rPr>
              <a:t>primarily </a:t>
            </a:r>
            <a:r>
              <a:rPr sz="3000" spc="-5" dirty="0">
                <a:latin typeface="Times New Roman"/>
                <a:cs typeface="Times New Roman"/>
              </a:rPr>
              <a:t>in</a:t>
            </a:r>
            <a:r>
              <a:rPr sz="3000" spc="-25" dirty="0">
                <a:latin typeface="Times New Roman"/>
                <a:cs typeface="Times New Roman"/>
              </a:rPr>
              <a:t> </a:t>
            </a:r>
            <a:r>
              <a:rPr sz="3000" spc="-5" dirty="0">
                <a:latin typeface="Times New Roman"/>
                <a:cs typeface="Times New Roman"/>
              </a:rPr>
              <a:t>the</a:t>
            </a:r>
            <a:endParaRPr sz="3000" dirty="0">
              <a:latin typeface="Times New Roman"/>
              <a:cs typeface="Times New Roman"/>
            </a:endParaRPr>
          </a:p>
          <a:p>
            <a:pPr marL="280670">
              <a:lnSpc>
                <a:spcPts val="3410"/>
              </a:lnSpc>
            </a:pPr>
            <a:r>
              <a:rPr sz="3000" spc="-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epidermis</a:t>
            </a:r>
            <a:r>
              <a:rPr sz="3000" spc="-5" dirty="0">
                <a:latin typeface="Times New Roman"/>
                <a:cs typeface="Times New Roman"/>
              </a:rPr>
              <a:t>.</a:t>
            </a:r>
            <a:endParaRPr sz="3000" dirty="0">
              <a:latin typeface="Times New Roman"/>
              <a:cs typeface="Times New Roman"/>
            </a:endParaRPr>
          </a:p>
          <a:p>
            <a:pPr marL="280670" marR="630555" indent="-268605">
              <a:lnSpc>
                <a:spcPts val="3279"/>
              </a:lnSpc>
              <a:spcBef>
                <a:spcPts val="700"/>
              </a:spcBef>
              <a:buChar char="•"/>
              <a:tabLst>
                <a:tab pos="281305" algn="l"/>
              </a:tabLst>
            </a:pPr>
            <a:r>
              <a:rPr sz="3000" spc="-5" dirty="0">
                <a:latin typeface="Times New Roman"/>
                <a:cs typeface="Times New Roman"/>
              </a:rPr>
              <a:t>Protects the </a:t>
            </a:r>
            <a:r>
              <a:rPr sz="3000" dirty="0">
                <a:latin typeface="Times New Roman"/>
                <a:cs typeface="Times New Roman"/>
              </a:rPr>
              <a:t>body from</a:t>
            </a:r>
            <a:r>
              <a:rPr sz="3000" spc="-70" dirty="0">
                <a:latin typeface="Times New Roman"/>
                <a:cs typeface="Times New Roman"/>
              </a:rPr>
              <a:t> </a:t>
            </a:r>
            <a:r>
              <a:rPr sz="3000" spc="-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UV  radiation</a:t>
            </a:r>
            <a:r>
              <a:rPr sz="3000" spc="-5" dirty="0">
                <a:latin typeface="Times New Roman"/>
                <a:cs typeface="Times New Roman"/>
              </a:rPr>
              <a:t>.</a:t>
            </a:r>
            <a:endParaRPr sz="3000" dirty="0">
              <a:latin typeface="Times New Roman"/>
              <a:cs typeface="Times New Roman"/>
            </a:endParaRPr>
          </a:p>
          <a:p>
            <a:pPr marL="280670" marR="5080" indent="-268605">
              <a:lnSpc>
                <a:spcPct val="90300"/>
              </a:lnSpc>
              <a:spcBef>
                <a:spcPts val="615"/>
              </a:spcBef>
              <a:buChar char="•"/>
              <a:tabLst>
                <a:tab pos="281305" algn="l"/>
              </a:tabLst>
            </a:pPr>
            <a:r>
              <a:rPr sz="3000" spc="-10" dirty="0">
                <a:latin typeface="Times New Roman"/>
                <a:cs typeface="Times New Roman"/>
              </a:rPr>
              <a:t>When </a:t>
            </a:r>
            <a:r>
              <a:rPr sz="3000" dirty="0">
                <a:latin typeface="Times New Roman"/>
                <a:cs typeface="Times New Roman"/>
              </a:rPr>
              <a:t>a person </a:t>
            </a:r>
            <a:r>
              <a:rPr sz="3000" spc="-5" dirty="0">
                <a:latin typeface="Times New Roman"/>
                <a:cs typeface="Times New Roman"/>
              </a:rPr>
              <a:t>tans the </a:t>
            </a:r>
            <a:r>
              <a:rPr sz="3000" dirty="0">
                <a:latin typeface="Times New Roman"/>
                <a:cs typeface="Times New Roman"/>
              </a:rPr>
              <a:t>body</a:t>
            </a:r>
            <a:r>
              <a:rPr sz="3000" spc="-90" dirty="0">
                <a:latin typeface="Times New Roman"/>
                <a:cs typeface="Times New Roman"/>
              </a:rPr>
              <a:t> </a:t>
            </a:r>
            <a:r>
              <a:rPr sz="3000" spc="-5" dirty="0">
                <a:latin typeface="Times New Roman"/>
                <a:cs typeface="Times New Roman"/>
              </a:rPr>
              <a:t>is  increasing the </a:t>
            </a:r>
            <a:r>
              <a:rPr sz="3000" spc="-10" dirty="0">
                <a:latin typeface="Times New Roman"/>
                <a:cs typeface="Times New Roman"/>
              </a:rPr>
              <a:t>amount </a:t>
            </a:r>
            <a:r>
              <a:rPr sz="3000" dirty="0">
                <a:latin typeface="Times New Roman"/>
                <a:cs typeface="Times New Roman"/>
              </a:rPr>
              <a:t>of  </a:t>
            </a:r>
            <a:r>
              <a:rPr sz="3000" spc="-5" dirty="0">
                <a:latin typeface="Times New Roman"/>
                <a:cs typeface="Times New Roman"/>
              </a:rPr>
              <a:t>melanin in the</a:t>
            </a:r>
            <a:r>
              <a:rPr sz="3000" spc="-20" dirty="0">
                <a:latin typeface="Times New Roman"/>
                <a:cs typeface="Times New Roman"/>
              </a:rPr>
              <a:t> </a:t>
            </a:r>
            <a:r>
              <a:rPr sz="3000" spc="-5" dirty="0">
                <a:latin typeface="Times New Roman"/>
                <a:cs typeface="Times New Roman"/>
              </a:rPr>
              <a:t>skin.</a:t>
            </a:r>
            <a:endParaRPr sz="3000" dirty="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5941945" y="2210905"/>
            <a:ext cx="2516162" cy="152918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accent4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82936" y="1381884"/>
            <a:ext cx="4919980" cy="365978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78765" marR="299085" indent="-266700" algn="just">
              <a:lnSpc>
                <a:spcPct val="114300"/>
              </a:lnSpc>
              <a:spcBef>
                <a:spcPts val="100"/>
              </a:spcBef>
              <a:buFont typeface="Times New Roman"/>
              <a:buChar char="•"/>
              <a:tabLst>
                <a:tab pos="279400" algn="l"/>
              </a:tabLst>
            </a:pPr>
            <a:r>
              <a:rPr sz="4100" spc="-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Freckles</a:t>
            </a:r>
            <a:r>
              <a:rPr sz="4100" spc="-5" dirty="0">
                <a:latin typeface="Times New Roman"/>
                <a:cs typeface="Times New Roman"/>
              </a:rPr>
              <a:t> </a:t>
            </a:r>
            <a:r>
              <a:rPr sz="4100" spc="-10" dirty="0">
                <a:latin typeface="Times New Roman"/>
                <a:cs typeface="Times New Roman"/>
              </a:rPr>
              <a:t>are</a:t>
            </a:r>
            <a:r>
              <a:rPr sz="4100" spc="-70" dirty="0">
                <a:latin typeface="Times New Roman"/>
                <a:cs typeface="Times New Roman"/>
              </a:rPr>
              <a:t> </a:t>
            </a:r>
            <a:r>
              <a:rPr sz="4100" dirty="0">
                <a:latin typeface="Times New Roman"/>
                <a:cs typeface="Times New Roman"/>
              </a:rPr>
              <a:t>patches  of</a:t>
            </a:r>
            <a:r>
              <a:rPr sz="4100" spc="-10" dirty="0">
                <a:latin typeface="Times New Roman"/>
                <a:cs typeface="Times New Roman"/>
              </a:rPr>
              <a:t> </a:t>
            </a:r>
            <a:r>
              <a:rPr sz="4100" spc="-5" dirty="0">
                <a:latin typeface="Times New Roman"/>
                <a:cs typeface="Times New Roman"/>
              </a:rPr>
              <a:t>melanin</a:t>
            </a:r>
            <a:endParaRPr sz="4100" dirty="0">
              <a:latin typeface="Times New Roman"/>
              <a:cs typeface="Times New Roman"/>
            </a:endParaRPr>
          </a:p>
          <a:p>
            <a:pPr marL="278765" marR="5080" indent="-266700" algn="just">
              <a:lnSpc>
                <a:spcPct val="114799"/>
              </a:lnSpc>
              <a:spcBef>
                <a:spcPts val="675"/>
              </a:spcBef>
              <a:buChar char="•"/>
              <a:tabLst>
                <a:tab pos="279400" algn="l"/>
              </a:tabLst>
            </a:pPr>
            <a:r>
              <a:rPr sz="4100" spc="-10" dirty="0">
                <a:latin typeface="Times New Roman"/>
                <a:cs typeface="Times New Roman"/>
              </a:rPr>
              <a:t>Liver </a:t>
            </a:r>
            <a:r>
              <a:rPr sz="4100" spc="-5" dirty="0">
                <a:latin typeface="Times New Roman"/>
                <a:cs typeface="Times New Roman"/>
              </a:rPr>
              <a:t>spots </a:t>
            </a:r>
            <a:r>
              <a:rPr sz="4100" spc="-10" dirty="0">
                <a:latin typeface="Times New Roman"/>
                <a:cs typeface="Times New Roman"/>
              </a:rPr>
              <a:t>are</a:t>
            </a:r>
            <a:r>
              <a:rPr sz="4100" spc="-85" dirty="0">
                <a:latin typeface="Times New Roman"/>
                <a:cs typeface="Times New Roman"/>
              </a:rPr>
              <a:t> </a:t>
            </a:r>
            <a:r>
              <a:rPr sz="4100" spc="-10" dirty="0">
                <a:latin typeface="Times New Roman"/>
                <a:cs typeface="Times New Roman"/>
              </a:rPr>
              <a:t>caused  </a:t>
            </a:r>
            <a:r>
              <a:rPr sz="4100" dirty="0">
                <a:latin typeface="Times New Roman"/>
                <a:cs typeface="Times New Roman"/>
              </a:rPr>
              <a:t>by </a:t>
            </a:r>
            <a:r>
              <a:rPr sz="4100" spc="-5" dirty="0">
                <a:latin typeface="Times New Roman"/>
                <a:cs typeface="Times New Roman"/>
              </a:rPr>
              <a:t>an </a:t>
            </a:r>
            <a:r>
              <a:rPr sz="4100" spc="-10" dirty="0">
                <a:latin typeface="Times New Roman"/>
                <a:cs typeface="Times New Roman"/>
              </a:rPr>
              <a:t>accumulation</a:t>
            </a:r>
            <a:r>
              <a:rPr sz="4100" spc="-310" dirty="0">
                <a:latin typeface="Times New Roman"/>
                <a:cs typeface="Times New Roman"/>
              </a:rPr>
              <a:t> </a:t>
            </a:r>
            <a:r>
              <a:rPr sz="4100" dirty="0">
                <a:latin typeface="Times New Roman"/>
                <a:cs typeface="Times New Roman"/>
              </a:rPr>
              <a:t>of  </a:t>
            </a:r>
            <a:r>
              <a:rPr sz="4100" spc="-5" dirty="0">
                <a:latin typeface="Times New Roman"/>
                <a:cs typeface="Times New Roman"/>
              </a:rPr>
              <a:t>melanin</a:t>
            </a:r>
            <a:endParaRPr sz="4100" dirty="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6234112" y="1485896"/>
            <a:ext cx="2007598" cy="217169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6234112" y="3783042"/>
            <a:ext cx="2795994" cy="125789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accent4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892535" y="514350"/>
            <a:ext cx="3329160" cy="68993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570865" algn="l"/>
              </a:tabLst>
            </a:pPr>
            <a:r>
              <a:rPr sz="44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cs typeface="Times New Roman"/>
              </a:rPr>
              <a:t>2.	</a:t>
            </a:r>
            <a:r>
              <a:rPr sz="4400" b="1" u="sng" spc="-5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cs typeface="Times New Roman"/>
              </a:rPr>
              <a:t>Carotene</a:t>
            </a:r>
            <a:r>
              <a:rPr lang="en-IN" sz="4400" b="1" u="sng" spc="-5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cs typeface="Times New Roman"/>
              </a:rPr>
              <a:t>:-</a:t>
            </a:r>
            <a:endParaRPr sz="4400" b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781015" y="1376677"/>
            <a:ext cx="5440680" cy="3599383"/>
          </a:xfrm>
          <a:prstGeom prst="rect">
            <a:avLst/>
          </a:prstGeom>
        </p:spPr>
        <p:txBody>
          <a:bodyPr vert="horz" wrap="square" lIns="0" tIns="107950" rIns="0" bIns="0" rtlCol="0">
            <a:spAutoFit/>
          </a:bodyPr>
          <a:lstStyle/>
          <a:p>
            <a:pPr marL="280670" indent="-268605">
              <a:lnSpc>
                <a:spcPct val="100000"/>
              </a:lnSpc>
              <a:spcBef>
                <a:spcPts val="850"/>
              </a:spcBef>
              <a:buChar char="•"/>
              <a:tabLst>
                <a:tab pos="281305" algn="l"/>
              </a:tabLst>
            </a:pPr>
            <a:r>
              <a:rPr sz="4000" dirty="0">
                <a:latin typeface="Times New Roman"/>
                <a:cs typeface="Times New Roman"/>
              </a:rPr>
              <a:t>A</a:t>
            </a:r>
            <a:r>
              <a:rPr sz="4000" spc="-15" dirty="0">
                <a:latin typeface="Times New Roman"/>
                <a:cs typeface="Times New Roman"/>
              </a:rPr>
              <a:t> </a:t>
            </a:r>
            <a:r>
              <a:rPr sz="4000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yellow-orange</a:t>
            </a:r>
            <a:endParaRPr sz="4000" dirty="0">
              <a:latin typeface="Times New Roman"/>
              <a:cs typeface="Times New Roman"/>
            </a:endParaRPr>
          </a:p>
          <a:p>
            <a:pPr marL="280670">
              <a:lnSpc>
                <a:spcPct val="100000"/>
              </a:lnSpc>
              <a:spcBef>
                <a:spcPts val="750"/>
              </a:spcBef>
            </a:pPr>
            <a:r>
              <a:rPr sz="4000" dirty="0">
                <a:latin typeface="Times New Roman"/>
                <a:cs typeface="Times New Roman"/>
              </a:rPr>
              <a:t>pigment.</a:t>
            </a:r>
          </a:p>
          <a:p>
            <a:pPr marL="280670" marR="5080" indent="-268605">
              <a:lnSpc>
                <a:spcPct val="115399"/>
              </a:lnSpc>
              <a:spcBef>
                <a:spcPts val="710"/>
              </a:spcBef>
              <a:buChar char="•"/>
              <a:tabLst>
                <a:tab pos="281305" algn="l"/>
              </a:tabLst>
            </a:pPr>
            <a:r>
              <a:rPr sz="4000" spc="-5" dirty="0">
                <a:latin typeface="Times New Roman"/>
                <a:cs typeface="Times New Roman"/>
              </a:rPr>
              <a:t>Found in </a:t>
            </a:r>
            <a:r>
              <a:rPr sz="4000" spc="-10" dirty="0">
                <a:latin typeface="Times New Roman"/>
                <a:cs typeface="Times New Roman"/>
              </a:rPr>
              <a:t>the </a:t>
            </a:r>
            <a:r>
              <a:rPr sz="4000" spc="-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S. corneum </a:t>
            </a:r>
            <a:r>
              <a:rPr sz="4000" spc="-5" dirty="0">
                <a:latin typeface="Times New Roman"/>
                <a:cs typeface="Times New Roman"/>
              </a:rPr>
              <a:t> </a:t>
            </a:r>
            <a:r>
              <a:rPr sz="4000" spc="-10" dirty="0">
                <a:latin typeface="Times New Roman"/>
                <a:cs typeface="Times New Roman"/>
              </a:rPr>
              <a:t>and </a:t>
            </a:r>
            <a:r>
              <a:rPr sz="4000" spc="-5" dirty="0">
                <a:latin typeface="Times New Roman"/>
                <a:cs typeface="Times New Roman"/>
              </a:rPr>
              <a:t>fatty </a:t>
            </a:r>
            <a:r>
              <a:rPr sz="4000" spc="-10" dirty="0">
                <a:latin typeface="Times New Roman"/>
                <a:cs typeface="Times New Roman"/>
              </a:rPr>
              <a:t>areas </a:t>
            </a:r>
            <a:r>
              <a:rPr sz="4000" dirty="0">
                <a:latin typeface="Times New Roman"/>
                <a:cs typeface="Times New Roman"/>
              </a:rPr>
              <a:t>of </a:t>
            </a:r>
            <a:r>
              <a:rPr sz="4000" spc="-10" dirty="0">
                <a:latin typeface="Times New Roman"/>
                <a:cs typeface="Times New Roman"/>
              </a:rPr>
              <a:t>the  </a:t>
            </a:r>
            <a:r>
              <a:rPr sz="4000" dirty="0">
                <a:latin typeface="Times New Roman"/>
                <a:cs typeface="Times New Roman"/>
              </a:rPr>
              <a:t>dermis </a:t>
            </a:r>
            <a:r>
              <a:rPr sz="4000" spc="-10" dirty="0">
                <a:latin typeface="Times New Roman"/>
                <a:cs typeface="Times New Roman"/>
              </a:rPr>
              <a:t>and</a:t>
            </a:r>
            <a:r>
              <a:rPr sz="4000" spc="-55" dirty="0">
                <a:latin typeface="Times New Roman"/>
                <a:cs typeface="Times New Roman"/>
              </a:rPr>
              <a:t> </a:t>
            </a:r>
            <a:r>
              <a:rPr sz="4000" dirty="0">
                <a:latin typeface="Times New Roman"/>
                <a:cs typeface="Times New Roman"/>
              </a:rPr>
              <a:t>hypodermis.</a:t>
            </a:r>
          </a:p>
        </p:txBody>
      </p:sp>
      <p:sp>
        <p:nvSpPr>
          <p:cNvPr id="4" name="object 4"/>
          <p:cNvSpPr/>
          <p:nvPr/>
        </p:nvSpPr>
        <p:spPr>
          <a:xfrm>
            <a:off x="6764086" y="2083345"/>
            <a:ext cx="2085895" cy="208589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accent4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74723" y="1185797"/>
            <a:ext cx="4478655" cy="2369623"/>
          </a:xfrm>
          <a:prstGeom prst="rect">
            <a:avLst/>
          </a:prstGeom>
        </p:spPr>
        <p:txBody>
          <a:bodyPr vert="horz" wrap="square" lIns="0" tIns="87630" rIns="0" bIns="0" rtlCol="0">
            <a:spAutoFit/>
          </a:bodyPr>
          <a:lstStyle/>
          <a:p>
            <a:pPr marL="424815" indent="-412750">
              <a:lnSpc>
                <a:spcPct val="100000"/>
              </a:lnSpc>
              <a:spcBef>
                <a:spcPts val="690"/>
              </a:spcBef>
              <a:buFont typeface="Arial"/>
              <a:buChar char="●"/>
              <a:tabLst>
                <a:tab pos="424815" algn="l"/>
                <a:tab pos="425450" algn="l"/>
              </a:tabLst>
            </a:pPr>
            <a:r>
              <a:rPr sz="2400" b="1" u="sng" spc="-5" dirty="0">
                <a:solidFill>
                  <a:srgbClr val="59595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Fill>
                  <a:solidFill>
                    <a:srgbClr val="595959"/>
                  </a:solidFill>
                </a:uFill>
                <a:latin typeface="Arial"/>
                <a:cs typeface="Arial"/>
              </a:rPr>
              <a:t>Subcutaneous layer</a:t>
            </a:r>
            <a:r>
              <a:rPr lang="en-IN" sz="2400" b="1" u="sng" spc="-5" dirty="0">
                <a:solidFill>
                  <a:srgbClr val="59595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Fill>
                  <a:solidFill>
                    <a:srgbClr val="595959"/>
                  </a:solidFill>
                </a:uFill>
                <a:latin typeface="Arial"/>
                <a:cs typeface="Arial"/>
              </a:rPr>
              <a:t>:-</a:t>
            </a:r>
            <a:endParaRPr sz="2400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/>
              <a:cs typeface="Arial"/>
            </a:endParaRPr>
          </a:p>
          <a:p>
            <a:pPr marL="882015" lvl="1" indent="-367030">
              <a:lnSpc>
                <a:spcPct val="100000"/>
              </a:lnSpc>
              <a:spcBef>
                <a:spcPts val="445"/>
              </a:spcBef>
              <a:buChar char="○"/>
              <a:tabLst>
                <a:tab pos="882015" algn="l"/>
                <a:tab pos="882650" algn="l"/>
              </a:tabLst>
            </a:pPr>
            <a:r>
              <a:rPr sz="1800" spc="-5" dirty="0">
                <a:solidFill>
                  <a:srgbClr val="595959"/>
                </a:solidFill>
                <a:latin typeface="Arial"/>
                <a:cs typeface="Arial"/>
              </a:rPr>
              <a:t>Also </a:t>
            </a:r>
            <a:r>
              <a:rPr sz="1800" dirty="0">
                <a:solidFill>
                  <a:srgbClr val="595959"/>
                </a:solidFill>
                <a:latin typeface="Arial"/>
                <a:cs typeface="Arial"/>
              </a:rPr>
              <a:t>called </a:t>
            </a:r>
            <a:r>
              <a:rPr sz="1800" spc="-5" dirty="0">
                <a:solidFill>
                  <a:srgbClr val="595959"/>
                </a:solidFill>
                <a:latin typeface="Arial"/>
                <a:cs typeface="Arial"/>
              </a:rPr>
              <a:t>the</a:t>
            </a:r>
            <a:r>
              <a:rPr sz="1800" spc="-10" dirty="0">
                <a:solidFill>
                  <a:srgbClr val="595959"/>
                </a:solidFill>
                <a:latin typeface="Arial"/>
                <a:cs typeface="Arial"/>
              </a:rPr>
              <a:t> </a:t>
            </a:r>
            <a:r>
              <a:rPr sz="1800" spc="-5" dirty="0">
                <a:solidFill>
                  <a:srgbClr val="595959"/>
                </a:solidFill>
                <a:uFill>
                  <a:solidFill>
                    <a:srgbClr val="595959"/>
                  </a:solidFill>
                </a:uFill>
                <a:latin typeface="Arial"/>
                <a:cs typeface="Arial"/>
              </a:rPr>
              <a:t>hypodermis</a:t>
            </a:r>
            <a:r>
              <a:rPr sz="1800" spc="-5" dirty="0">
                <a:solidFill>
                  <a:srgbClr val="595959"/>
                </a:solidFill>
                <a:latin typeface="Arial"/>
                <a:cs typeface="Arial"/>
              </a:rPr>
              <a:t>.</a:t>
            </a:r>
            <a:endParaRPr sz="1800" dirty="0">
              <a:latin typeface="Arial"/>
              <a:cs typeface="Arial"/>
            </a:endParaRPr>
          </a:p>
          <a:p>
            <a:pPr marL="882015" marR="57150" lvl="1" indent="-367030">
              <a:lnSpc>
                <a:spcPct val="114599"/>
              </a:lnSpc>
              <a:buChar char="○"/>
              <a:tabLst>
                <a:tab pos="882015" algn="l"/>
                <a:tab pos="882650" algn="l"/>
              </a:tabLst>
            </a:pPr>
            <a:r>
              <a:rPr sz="1800" spc="-5" dirty="0">
                <a:solidFill>
                  <a:srgbClr val="595959"/>
                </a:solidFill>
                <a:latin typeface="Arial"/>
                <a:cs typeface="Arial"/>
              </a:rPr>
              <a:t>Deep to the </a:t>
            </a:r>
            <a:r>
              <a:rPr sz="1800" spc="-5" dirty="0">
                <a:solidFill>
                  <a:srgbClr val="595959"/>
                </a:solidFill>
                <a:uFill>
                  <a:solidFill>
                    <a:srgbClr val="595959"/>
                  </a:solidFill>
                </a:uFill>
                <a:latin typeface="Arial"/>
                <a:cs typeface="Arial"/>
              </a:rPr>
              <a:t>dermis</a:t>
            </a:r>
            <a:r>
              <a:rPr sz="1800" spc="-5" dirty="0">
                <a:solidFill>
                  <a:srgbClr val="595959"/>
                </a:solidFill>
                <a:latin typeface="Arial"/>
                <a:cs typeface="Arial"/>
              </a:rPr>
              <a:t>, but not part of  the</a:t>
            </a:r>
            <a:r>
              <a:rPr sz="1800" spc="-10" dirty="0">
                <a:solidFill>
                  <a:srgbClr val="595959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595959"/>
                </a:solidFill>
                <a:latin typeface="Arial"/>
                <a:cs typeface="Arial"/>
              </a:rPr>
              <a:t>skin.</a:t>
            </a:r>
            <a:endParaRPr sz="1800" dirty="0">
              <a:latin typeface="Arial"/>
              <a:cs typeface="Arial"/>
            </a:endParaRPr>
          </a:p>
          <a:p>
            <a:pPr marL="882015" lvl="1" indent="-367030">
              <a:lnSpc>
                <a:spcPct val="100000"/>
              </a:lnSpc>
              <a:spcBef>
                <a:spcPts val="315"/>
              </a:spcBef>
              <a:buChar char="○"/>
              <a:tabLst>
                <a:tab pos="882015" algn="l"/>
                <a:tab pos="882650" algn="l"/>
              </a:tabLst>
            </a:pPr>
            <a:r>
              <a:rPr sz="1800" dirty="0">
                <a:solidFill>
                  <a:srgbClr val="595959"/>
                </a:solidFill>
                <a:latin typeface="Arial"/>
                <a:cs typeface="Arial"/>
              </a:rPr>
              <a:t>consists </a:t>
            </a:r>
            <a:r>
              <a:rPr sz="1800" spc="-5" dirty="0">
                <a:solidFill>
                  <a:srgbClr val="595959"/>
                </a:solidFill>
                <a:latin typeface="Arial"/>
                <a:cs typeface="Arial"/>
              </a:rPr>
              <a:t>of </a:t>
            </a:r>
            <a:r>
              <a:rPr sz="1800" spc="-5" dirty="0">
                <a:solidFill>
                  <a:srgbClr val="595959"/>
                </a:solidFill>
                <a:uFill>
                  <a:solidFill>
                    <a:srgbClr val="595959"/>
                  </a:solidFill>
                </a:uFill>
                <a:latin typeface="Arial"/>
                <a:cs typeface="Arial"/>
              </a:rPr>
              <a:t>areolar</a:t>
            </a:r>
            <a:r>
              <a:rPr sz="1800" spc="-5" dirty="0">
                <a:solidFill>
                  <a:srgbClr val="595959"/>
                </a:solidFill>
                <a:latin typeface="Arial"/>
                <a:cs typeface="Arial"/>
              </a:rPr>
              <a:t> and </a:t>
            </a:r>
            <a:r>
              <a:rPr sz="1800" spc="-5" dirty="0">
                <a:solidFill>
                  <a:srgbClr val="595959"/>
                </a:solidFill>
                <a:uFill>
                  <a:solidFill>
                    <a:srgbClr val="595959"/>
                  </a:solidFill>
                </a:uFill>
                <a:latin typeface="Arial"/>
                <a:cs typeface="Arial"/>
              </a:rPr>
              <a:t>adipose</a:t>
            </a:r>
            <a:r>
              <a:rPr sz="1800" spc="-55" dirty="0">
                <a:solidFill>
                  <a:srgbClr val="595959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595959"/>
                </a:solidFill>
                <a:latin typeface="Arial"/>
                <a:cs typeface="Arial"/>
              </a:rPr>
              <a:t>ct</a:t>
            </a:r>
            <a:endParaRPr sz="1800" dirty="0">
              <a:latin typeface="Arial"/>
              <a:cs typeface="Arial"/>
            </a:endParaRPr>
          </a:p>
          <a:p>
            <a:pPr marL="882015" lvl="1" indent="-367030">
              <a:lnSpc>
                <a:spcPct val="100000"/>
              </a:lnSpc>
              <a:spcBef>
                <a:spcPts val="315"/>
              </a:spcBef>
              <a:buChar char="○"/>
              <a:tabLst>
                <a:tab pos="882015" algn="l"/>
                <a:tab pos="882650" algn="l"/>
              </a:tabLst>
            </a:pPr>
            <a:r>
              <a:rPr sz="1800" spc="-5" dirty="0">
                <a:solidFill>
                  <a:srgbClr val="595959"/>
                </a:solidFill>
                <a:latin typeface="Arial"/>
                <a:cs typeface="Arial"/>
              </a:rPr>
              <a:t>Attaches </a:t>
            </a:r>
            <a:r>
              <a:rPr sz="1800" dirty="0">
                <a:solidFill>
                  <a:srgbClr val="595959"/>
                </a:solidFill>
                <a:latin typeface="Arial"/>
                <a:cs typeface="Arial"/>
              </a:rPr>
              <a:t>skin </a:t>
            </a:r>
            <a:r>
              <a:rPr sz="1800" spc="-5" dirty="0">
                <a:solidFill>
                  <a:srgbClr val="595959"/>
                </a:solidFill>
                <a:latin typeface="Arial"/>
                <a:cs typeface="Arial"/>
              </a:rPr>
              <a:t>to underlying</a:t>
            </a:r>
            <a:r>
              <a:rPr sz="1800" spc="-50" dirty="0">
                <a:solidFill>
                  <a:srgbClr val="595959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595959"/>
                </a:solidFill>
                <a:uFill>
                  <a:solidFill>
                    <a:srgbClr val="595959"/>
                  </a:solidFill>
                </a:uFill>
                <a:latin typeface="Arial"/>
                <a:cs typeface="Arial"/>
              </a:rPr>
              <a:t>tissues</a:t>
            </a:r>
            <a:endParaRPr sz="1800" dirty="0">
              <a:latin typeface="Arial"/>
              <a:cs typeface="Arial"/>
            </a:endParaRPr>
          </a:p>
          <a:p>
            <a:pPr marL="882015">
              <a:lnSpc>
                <a:spcPct val="100000"/>
              </a:lnSpc>
              <a:spcBef>
                <a:spcPts val="315"/>
              </a:spcBef>
            </a:pPr>
            <a:r>
              <a:rPr sz="1800" spc="-5" dirty="0">
                <a:solidFill>
                  <a:srgbClr val="595959"/>
                </a:solidFill>
                <a:latin typeface="Arial"/>
                <a:cs typeface="Arial"/>
              </a:rPr>
              <a:t>and </a:t>
            </a:r>
            <a:r>
              <a:rPr sz="1800" spc="-5" dirty="0">
                <a:solidFill>
                  <a:srgbClr val="595959"/>
                </a:solidFill>
                <a:uFill>
                  <a:solidFill>
                    <a:srgbClr val="595959"/>
                  </a:solidFill>
                </a:uFill>
                <a:latin typeface="Arial"/>
                <a:cs typeface="Arial"/>
              </a:rPr>
              <a:t>organs</a:t>
            </a:r>
            <a:r>
              <a:rPr sz="1800" spc="-5" dirty="0">
                <a:solidFill>
                  <a:srgbClr val="595959"/>
                </a:solidFill>
                <a:latin typeface="Arial"/>
                <a:cs typeface="Arial"/>
              </a:rPr>
              <a:t>.</a:t>
            </a:r>
            <a:endParaRPr sz="1800" dirty="0">
              <a:latin typeface="Arial"/>
              <a:cs typeface="Arial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5403264" y="1911446"/>
            <a:ext cx="3576442" cy="268231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accent4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590800" y="438150"/>
            <a:ext cx="3723856" cy="68993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4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cs typeface="Times New Roman"/>
              </a:rPr>
              <a:t>3.Hemoglobin</a:t>
            </a:r>
            <a:r>
              <a:rPr lang="en-IN" sz="44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cs typeface="Times New Roman"/>
              </a:rPr>
              <a:t>:-</a:t>
            </a:r>
            <a:endParaRPr sz="4400" b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762000" y="1352550"/>
            <a:ext cx="6863715" cy="2314575"/>
          </a:xfrm>
          <a:prstGeom prst="rect">
            <a:avLst/>
          </a:prstGeom>
        </p:spPr>
        <p:txBody>
          <a:bodyPr vert="horz" wrap="square" lIns="0" tIns="196850" rIns="0" bIns="0" rtlCol="0">
            <a:spAutoFit/>
          </a:bodyPr>
          <a:lstStyle/>
          <a:p>
            <a:pPr marL="280670" indent="-268605">
              <a:lnSpc>
                <a:spcPct val="100000"/>
              </a:lnSpc>
              <a:spcBef>
                <a:spcPts val="1550"/>
              </a:spcBef>
              <a:buFont typeface="Times New Roman"/>
              <a:buChar char="•"/>
              <a:tabLst>
                <a:tab pos="281305" algn="l"/>
              </a:tabLst>
            </a:pPr>
            <a:r>
              <a:rPr sz="4000" spc="-10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Pink </a:t>
            </a:r>
            <a:r>
              <a:rPr sz="4000" spc="-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to </a:t>
            </a:r>
            <a:r>
              <a:rPr sz="4000" spc="-10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red</a:t>
            </a:r>
            <a:r>
              <a:rPr sz="4000" spc="35" dirty="0">
                <a:latin typeface="Times New Roman"/>
                <a:cs typeface="Times New Roman"/>
              </a:rPr>
              <a:t> </a:t>
            </a:r>
            <a:r>
              <a:rPr sz="4000" spc="-5" dirty="0">
                <a:latin typeface="Times New Roman"/>
                <a:cs typeface="Times New Roman"/>
              </a:rPr>
              <a:t>coloration.</a:t>
            </a:r>
            <a:endParaRPr sz="4000" dirty="0">
              <a:latin typeface="Times New Roman"/>
              <a:cs typeface="Times New Roman"/>
            </a:endParaRPr>
          </a:p>
          <a:p>
            <a:pPr marL="280670" marR="5080" indent="-268605">
              <a:lnSpc>
                <a:spcPct val="115100"/>
              </a:lnSpc>
              <a:spcBef>
                <a:spcPts val="725"/>
              </a:spcBef>
              <a:buChar char="•"/>
              <a:tabLst>
                <a:tab pos="281305" algn="l"/>
              </a:tabLst>
            </a:pPr>
            <a:r>
              <a:rPr sz="4000" spc="-5" dirty="0">
                <a:latin typeface="Times New Roman"/>
                <a:cs typeface="Times New Roman"/>
              </a:rPr>
              <a:t>It is </a:t>
            </a:r>
            <a:r>
              <a:rPr sz="4000" spc="-10" dirty="0">
                <a:latin typeface="Times New Roman"/>
                <a:cs typeface="Times New Roman"/>
              </a:rPr>
              <a:t>the </a:t>
            </a:r>
            <a:r>
              <a:rPr sz="4000" dirty="0">
                <a:latin typeface="Times New Roman"/>
                <a:cs typeface="Times New Roman"/>
              </a:rPr>
              <a:t>oxygen-carrying</a:t>
            </a:r>
            <a:r>
              <a:rPr sz="4000" spc="-85" dirty="0">
                <a:latin typeface="Times New Roman"/>
                <a:cs typeface="Times New Roman"/>
              </a:rPr>
              <a:t> </a:t>
            </a:r>
            <a:r>
              <a:rPr sz="4000" dirty="0">
                <a:latin typeface="Times New Roman"/>
                <a:cs typeface="Times New Roman"/>
              </a:rPr>
              <a:t>protein  </a:t>
            </a:r>
            <a:r>
              <a:rPr sz="4000" spc="-5" dirty="0">
                <a:latin typeface="Times New Roman"/>
                <a:cs typeface="Times New Roman"/>
              </a:rPr>
              <a:t>found in</a:t>
            </a:r>
            <a:r>
              <a:rPr sz="4000" spc="-15" dirty="0">
                <a:latin typeface="Times New Roman"/>
                <a:cs typeface="Times New Roman"/>
              </a:rPr>
              <a:t> </a:t>
            </a:r>
            <a:r>
              <a:rPr sz="4000" dirty="0">
                <a:latin typeface="Times New Roman"/>
                <a:cs typeface="Times New Roman"/>
              </a:rPr>
              <a:t>blood.</a:t>
            </a: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accent4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608588" y="1777631"/>
            <a:ext cx="6849611" cy="68993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400" u="sng" spc="-5" dirty="0">
                <a:latin typeface="Times New Roman"/>
                <a:cs typeface="Times New Roman"/>
              </a:rPr>
              <a:t>Abnormal skin</a:t>
            </a:r>
            <a:r>
              <a:rPr sz="4400" u="sng" spc="-90" dirty="0">
                <a:latin typeface="Times New Roman"/>
                <a:cs typeface="Times New Roman"/>
              </a:rPr>
              <a:t> </a:t>
            </a:r>
            <a:r>
              <a:rPr sz="4400" u="sng" spc="-5" dirty="0">
                <a:latin typeface="Times New Roman"/>
                <a:cs typeface="Times New Roman"/>
              </a:rPr>
              <a:t>colorations</a:t>
            </a:r>
            <a:r>
              <a:rPr lang="en-IN" sz="4400" u="sng" spc="-5" dirty="0">
                <a:latin typeface="Times New Roman"/>
                <a:cs typeface="Times New Roman"/>
              </a:rPr>
              <a:t>:-</a:t>
            </a:r>
            <a:endParaRPr sz="4400" u="sng" dirty="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accent4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547937" y="520485"/>
            <a:ext cx="2589391" cy="68993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400" b="1" u="sng" spc="-5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cs typeface="Times New Roman"/>
              </a:rPr>
              <a:t>Albinism</a:t>
            </a:r>
            <a:r>
              <a:rPr lang="en-IN" sz="4400" b="1" u="sng" spc="-5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cs typeface="Times New Roman"/>
              </a:rPr>
              <a:t>:-</a:t>
            </a:r>
            <a:endParaRPr sz="4400" b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773383" y="1393949"/>
            <a:ext cx="4605655" cy="324665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88290" marR="5080" indent="-276225">
              <a:lnSpc>
                <a:spcPct val="114599"/>
              </a:lnSpc>
              <a:spcBef>
                <a:spcPts val="100"/>
              </a:spcBef>
              <a:buChar char="•"/>
              <a:tabLst>
                <a:tab pos="288925" algn="l"/>
              </a:tabLst>
            </a:pPr>
            <a:r>
              <a:rPr sz="3600" dirty="0">
                <a:latin typeface="Times New Roman"/>
                <a:cs typeface="Times New Roman"/>
              </a:rPr>
              <a:t>A genetic disorder  </a:t>
            </a:r>
            <a:r>
              <a:rPr sz="3600" spc="-5" dirty="0">
                <a:latin typeface="Times New Roman"/>
                <a:cs typeface="Times New Roman"/>
              </a:rPr>
              <a:t>where an </a:t>
            </a:r>
            <a:r>
              <a:rPr sz="3600" spc="-10" dirty="0">
                <a:latin typeface="Times New Roman"/>
                <a:cs typeface="Times New Roman"/>
              </a:rPr>
              <a:t>individual  can’t </a:t>
            </a:r>
            <a:r>
              <a:rPr sz="3600" dirty="0">
                <a:latin typeface="Times New Roman"/>
                <a:cs typeface="Times New Roman"/>
              </a:rPr>
              <a:t>produce</a:t>
            </a:r>
            <a:r>
              <a:rPr sz="3600" spc="-60" dirty="0">
                <a:latin typeface="Times New Roman"/>
                <a:cs typeface="Times New Roman"/>
              </a:rPr>
              <a:t> </a:t>
            </a:r>
            <a:r>
              <a:rPr sz="3600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melanin</a:t>
            </a:r>
            <a:r>
              <a:rPr sz="3600" dirty="0">
                <a:latin typeface="Times New Roman"/>
                <a:cs typeface="Times New Roman"/>
              </a:rPr>
              <a:t>.</a:t>
            </a:r>
          </a:p>
          <a:p>
            <a:pPr marL="288290" marR="473709" indent="-276225">
              <a:lnSpc>
                <a:spcPct val="115700"/>
              </a:lnSpc>
              <a:spcBef>
                <a:spcPts val="650"/>
              </a:spcBef>
              <a:buChar char="•"/>
              <a:tabLst>
                <a:tab pos="288925" algn="l"/>
              </a:tabLst>
            </a:pPr>
            <a:r>
              <a:rPr sz="3600" spc="-10" dirty="0">
                <a:latin typeface="Times New Roman"/>
                <a:cs typeface="Times New Roman"/>
              </a:rPr>
              <a:t>This </a:t>
            </a:r>
            <a:r>
              <a:rPr sz="3600" spc="-5" dirty="0">
                <a:latin typeface="Times New Roman"/>
                <a:cs typeface="Times New Roman"/>
              </a:rPr>
              <a:t>will </a:t>
            </a:r>
            <a:r>
              <a:rPr sz="3600" spc="-10" dirty="0">
                <a:latin typeface="Times New Roman"/>
                <a:cs typeface="Times New Roman"/>
              </a:rPr>
              <a:t>affect </a:t>
            </a:r>
            <a:r>
              <a:rPr sz="3600" spc="-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skin</a:t>
            </a:r>
            <a:r>
              <a:rPr sz="3600" spc="-5" dirty="0">
                <a:latin typeface="Times New Roman"/>
                <a:cs typeface="Times New Roman"/>
              </a:rPr>
              <a:t>, </a:t>
            </a:r>
            <a:r>
              <a:rPr sz="3600" spc="-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hair</a:t>
            </a:r>
            <a:r>
              <a:rPr sz="3600" spc="-5" dirty="0">
                <a:latin typeface="Times New Roman"/>
                <a:cs typeface="Times New Roman"/>
              </a:rPr>
              <a:t> </a:t>
            </a:r>
            <a:r>
              <a:rPr sz="3600" spc="-10" dirty="0">
                <a:latin typeface="Times New Roman"/>
                <a:cs typeface="Times New Roman"/>
              </a:rPr>
              <a:t>and </a:t>
            </a:r>
            <a:r>
              <a:rPr sz="3600" spc="-10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eye</a:t>
            </a:r>
            <a:r>
              <a:rPr sz="3600" spc="-2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3600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color</a:t>
            </a:r>
            <a:r>
              <a:rPr sz="3600" dirty="0">
                <a:latin typeface="Times New Roman"/>
                <a:cs typeface="Times New Roman"/>
              </a:rPr>
              <a:t>.</a:t>
            </a:r>
          </a:p>
        </p:txBody>
      </p:sp>
      <p:sp>
        <p:nvSpPr>
          <p:cNvPr id="4" name="object 4"/>
          <p:cNvSpPr/>
          <p:nvPr/>
        </p:nvSpPr>
        <p:spPr>
          <a:xfrm>
            <a:off x="5892438" y="1910321"/>
            <a:ext cx="3251543" cy="214949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accent4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114964" y="438150"/>
            <a:ext cx="4914072" cy="68993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400" b="1" u="sng" spc="-5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cs typeface="Times New Roman"/>
              </a:rPr>
              <a:t>Cyanosis/Cyanotic</a:t>
            </a:r>
            <a:r>
              <a:rPr lang="en-IN" sz="4400" b="1" u="sng" spc="-5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cs typeface="Times New Roman"/>
              </a:rPr>
              <a:t>:-</a:t>
            </a:r>
            <a:endParaRPr sz="4400" b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838200" y="1374812"/>
            <a:ext cx="7025005" cy="14351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80670" marR="5080" indent="-268605">
              <a:lnSpc>
                <a:spcPct val="115599"/>
              </a:lnSpc>
              <a:spcBef>
                <a:spcPts val="100"/>
              </a:spcBef>
              <a:buFont typeface="Times New Roman"/>
              <a:buChar char="•"/>
              <a:tabLst>
                <a:tab pos="281305" algn="l"/>
              </a:tabLst>
            </a:pPr>
            <a:r>
              <a:rPr sz="4000" spc="-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Bluish</a:t>
            </a:r>
            <a:r>
              <a:rPr sz="4000" spc="-5" dirty="0">
                <a:latin typeface="Times New Roman"/>
                <a:cs typeface="Times New Roman"/>
              </a:rPr>
              <a:t> </a:t>
            </a:r>
            <a:r>
              <a:rPr sz="4000" spc="-10" dirty="0">
                <a:latin typeface="Times New Roman"/>
                <a:cs typeface="Times New Roman"/>
              </a:rPr>
              <a:t>coloration </a:t>
            </a:r>
            <a:r>
              <a:rPr sz="4000" dirty="0">
                <a:latin typeface="Times New Roman"/>
                <a:cs typeface="Times New Roman"/>
              </a:rPr>
              <a:t>of </a:t>
            </a:r>
            <a:r>
              <a:rPr sz="4000" spc="-10" dirty="0">
                <a:latin typeface="Times New Roman"/>
                <a:cs typeface="Times New Roman"/>
              </a:rPr>
              <a:t>the </a:t>
            </a:r>
            <a:r>
              <a:rPr sz="4000" spc="-5" dirty="0">
                <a:latin typeface="Times New Roman"/>
                <a:cs typeface="Times New Roman"/>
              </a:rPr>
              <a:t>skin as </a:t>
            </a:r>
            <a:r>
              <a:rPr sz="4000" dirty="0">
                <a:latin typeface="Times New Roman"/>
                <a:cs typeface="Times New Roman"/>
              </a:rPr>
              <a:t>a  </a:t>
            </a:r>
            <a:r>
              <a:rPr sz="4000" spc="-5" dirty="0">
                <a:latin typeface="Times New Roman"/>
                <a:cs typeface="Times New Roman"/>
              </a:rPr>
              <a:t>result </a:t>
            </a:r>
            <a:r>
              <a:rPr sz="4000" dirty="0">
                <a:latin typeface="Times New Roman"/>
                <a:cs typeface="Times New Roman"/>
              </a:rPr>
              <a:t>of </a:t>
            </a:r>
            <a:r>
              <a:rPr sz="4000" spc="-10" dirty="0">
                <a:latin typeface="Times New Roman"/>
                <a:cs typeface="Times New Roman"/>
              </a:rPr>
              <a:t>low </a:t>
            </a:r>
            <a:r>
              <a:rPr sz="4000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oxygen</a:t>
            </a:r>
            <a:r>
              <a:rPr sz="4000" spc="-15" dirty="0">
                <a:latin typeface="Times New Roman"/>
                <a:cs typeface="Times New Roman"/>
              </a:rPr>
              <a:t> </a:t>
            </a:r>
            <a:r>
              <a:rPr sz="4000" spc="-5" dirty="0">
                <a:latin typeface="Times New Roman"/>
                <a:cs typeface="Times New Roman"/>
              </a:rPr>
              <a:t>content.</a:t>
            </a:r>
            <a:endParaRPr sz="4000" dirty="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5058823" y="3138085"/>
            <a:ext cx="3626548" cy="195770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415822" y="2843169"/>
            <a:ext cx="2780994" cy="214679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accent4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971800" y="359473"/>
            <a:ext cx="2637845" cy="68993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400" b="1" u="sng" spc="-5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cs typeface="Times New Roman"/>
              </a:rPr>
              <a:t>Jaundice</a:t>
            </a:r>
            <a:r>
              <a:rPr lang="en-IN" sz="4400" b="1" u="sng" spc="-5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cs typeface="Times New Roman"/>
              </a:rPr>
              <a:t>:-</a:t>
            </a:r>
            <a:endParaRPr sz="4400" b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806415" y="1058123"/>
            <a:ext cx="8052434" cy="36976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80670" marR="963294" indent="-268605">
              <a:lnSpc>
                <a:spcPct val="115599"/>
              </a:lnSpc>
              <a:spcBef>
                <a:spcPts val="100"/>
              </a:spcBef>
              <a:buFont typeface="Times New Roman"/>
              <a:buChar char="•"/>
              <a:tabLst>
                <a:tab pos="281305" algn="l"/>
              </a:tabLst>
            </a:pPr>
            <a:r>
              <a:rPr sz="4000" spc="-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Yellow</a:t>
            </a:r>
            <a:r>
              <a:rPr sz="4000" spc="-5" dirty="0">
                <a:latin typeface="Times New Roman"/>
                <a:cs typeface="Times New Roman"/>
              </a:rPr>
              <a:t> </a:t>
            </a:r>
            <a:r>
              <a:rPr sz="4000" spc="-10" dirty="0">
                <a:latin typeface="Times New Roman"/>
                <a:cs typeface="Times New Roman"/>
              </a:rPr>
              <a:t>coloration </a:t>
            </a:r>
            <a:r>
              <a:rPr sz="4000" dirty="0">
                <a:latin typeface="Times New Roman"/>
                <a:cs typeface="Times New Roman"/>
              </a:rPr>
              <a:t>of </a:t>
            </a:r>
            <a:r>
              <a:rPr sz="4000" spc="-10" dirty="0">
                <a:latin typeface="Times New Roman"/>
                <a:cs typeface="Times New Roman"/>
              </a:rPr>
              <a:t>the </a:t>
            </a:r>
            <a:r>
              <a:rPr sz="4000" spc="-5" dirty="0">
                <a:latin typeface="Times New Roman"/>
                <a:cs typeface="Times New Roman"/>
              </a:rPr>
              <a:t>skin </a:t>
            </a:r>
            <a:r>
              <a:rPr sz="4000" spc="-10" dirty="0">
                <a:latin typeface="Times New Roman"/>
                <a:cs typeface="Times New Roman"/>
              </a:rPr>
              <a:t>and  </a:t>
            </a:r>
            <a:r>
              <a:rPr sz="4000" spc="-5" dirty="0">
                <a:latin typeface="Times New Roman"/>
                <a:cs typeface="Times New Roman"/>
              </a:rPr>
              <a:t>eyes.</a:t>
            </a:r>
            <a:endParaRPr sz="4000" dirty="0">
              <a:latin typeface="Times New Roman"/>
              <a:cs typeface="Times New Roman"/>
            </a:endParaRPr>
          </a:p>
          <a:p>
            <a:pPr marL="280670" indent="-268605">
              <a:lnSpc>
                <a:spcPct val="100000"/>
              </a:lnSpc>
              <a:spcBef>
                <a:spcPts val="1450"/>
              </a:spcBef>
              <a:buChar char="•"/>
              <a:tabLst>
                <a:tab pos="281305" algn="l"/>
              </a:tabLst>
            </a:pPr>
            <a:r>
              <a:rPr sz="4000" spc="-10" dirty="0">
                <a:latin typeface="Times New Roman"/>
                <a:cs typeface="Times New Roman"/>
              </a:rPr>
              <a:t>Typically the </a:t>
            </a:r>
            <a:r>
              <a:rPr sz="4000" spc="-5" dirty="0">
                <a:latin typeface="Times New Roman"/>
                <a:cs typeface="Times New Roman"/>
              </a:rPr>
              <a:t>result </a:t>
            </a:r>
            <a:r>
              <a:rPr sz="4000" dirty="0">
                <a:latin typeface="Times New Roman"/>
                <a:cs typeface="Times New Roman"/>
              </a:rPr>
              <a:t>of </a:t>
            </a:r>
            <a:r>
              <a:rPr sz="4000" spc="-10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liver</a:t>
            </a:r>
            <a:r>
              <a:rPr sz="4000" spc="45" dirty="0">
                <a:latin typeface="Times New Roman"/>
                <a:cs typeface="Times New Roman"/>
              </a:rPr>
              <a:t> </a:t>
            </a:r>
            <a:r>
              <a:rPr sz="4000" dirty="0">
                <a:latin typeface="Times New Roman"/>
                <a:cs typeface="Times New Roman"/>
              </a:rPr>
              <a:t>problems.</a:t>
            </a:r>
          </a:p>
          <a:p>
            <a:pPr marL="280670" marR="871855" indent="-268605">
              <a:lnSpc>
                <a:spcPct val="115100"/>
              </a:lnSpc>
              <a:spcBef>
                <a:spcPts val="700"/>
              </a:spcBef>
              <a:buChar char="•"/>
              <a:tabLst>
                <a:tab pos="281305" algn="l"/>
              </a:tabLst>
            </a:pPr>
            <a:r>
              <a:rPr sz="4000" spc="-5" dirty="0">
                <a:latin typeface="Times New Roman"/>
                <a:cs typeface="Times New Roman"/>
              </a:rPr>
              <a:t>It is </a:t>
            </a:r>
            <a:r>
              <a:rPr sz="4000" spc="-10" dirty="0">
                <a:latin typeface="Times New Roman"/>
                <a:cs typeface="Times New Roman"/>
              </a:rPr>
              <a:t>the </a:t>
            </a:r>
            <a:r>
              <a:rPr sz="4000" dirty="0">
                <a:latin typeface="Times New Roman"/>
                <a:cs typeface="Times New Roman"/>
              </a:rPr>
              <a:t>buildup of bilirubin </a:t>
            </a:r>
            <a:r>
              <a:rPr sz="4000" spc="-5" dirty="0">
                <a:latin typeface="Times New Roman"/>
                <a:cs typeface="Times New Roman"/>
              </a:rPr>
              <a:t>in</a:t>
            </a:r>
            <a:r>
              <a:rPr sz="4000" spc="-95" dirty="0">
                <a:latin typeface="Times New Roman"/>
                <a:cs typeface="Times New Roman"/>
              </a:rPr>
              <a:t> </a:t>
            </a:r>
            <a:r>
              <a:rPr sz="4000" spc="-10" dirty="0">
                <a:latin typeface="Times New Roman"/>
                <a:cs typeface="Times New Roman"/>
              </a:rPr>
              <a:t>the  </a:t>
            </a:r>
            <a:r>
              <a:rPr sz="4000" dirty="0">
                <a:latin typeface="Times New Roman"/>
                <a:cs typeface="Times New Roman"/>
              </a:rPr>
              <a:t>blood.</a:t>
            </a: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accent4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371597" y="547898"/>
            <a:ext cx="7115085" cy="381359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accent4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895600" y="361950"/>
            <a:ext cx="2895600" cy="68993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IN" sz="44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cs typeface="Times New Roman"/>
              </a:rPr>
              <a:t>Erythema:-</a:t>
            </a:r>
            <a:endParaRPr sz="4400" b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295400" y="1200150"/>
            <a:ext cx="7499984" cy="1974850"/>
          </a:xfrm>
          <a:prstGeom prst="rect">
            <a:avLst/>
          </a:prstGeom>
        </p:spPr>
        <p:txBody>
          <a:bodyPr vert="horz" wrap="square" lIns="0" tIns="175895" rIns="0" bIns="0" rtlCol="0">
            <a:spAutoFit/>
          </a:bodyPr>
          <a:lstStyle/>
          <a:p>
            <a:pPr marL="295910" indent="-283845">
              <a:lnSpc>
                <a:spcPct val="100000"/>
              </a:lnSpc>
              <a:spcBef>
                <a:spcPts val="1385"/>
              </a:spcBef>
              <a:buChar char="•"/>
              <a:tabLst>
                <a:tab pos="296545" algn="l"/>
              </a:tabLst>
            </a:pPr>
            <a:r>
              <a:rPr sz="3200" spc="-10" dirty="0">
                <a:latin typeface="Times New Roman"/>
                <a:cs typeface="Times New Roman"/>
              </a:rPr>
              <a:t>Enlargement </a:t>
            </a:r>
            <a:r>
              <a:rPr sz="3200" dirty="0">
                <a:latin typeface="Times New Roman"/>
                <a:cs typeface="Times New Roman"/>
              </a:rPr>
              <a:t>of </a:t>
            </a:r>
            <a:r>
              <a:rPr sz="3200" spc="-10" dirty="0">
                <a:latin typeface="Times New Roman"/>
                <a:cs typeface="Times New Roman"/>
              </a:rPr>
              <a:t>the capillaries </a:t>
            </a:r>
            <a:r>
              <a:rPr sz="3200" spc="-5" dirty="0">
                <a:latin typeface="Times New Roman"/>
                <a:cs typeface="Times New Roman"/>
              </a:rPr>
              <a:t>in </a:t>
            </a:r>
            <a:r>
              <a:rPr sz="3200" spc="-10" dirty="0">
                <a:latin typeface="Times New Roman"/>
                <a:cs typeface="Times New Roman"/>
              </a:rPr>
              <a:t>the</a:t>
            </a:r>
            <a:r>
              <a:rPr sz="3200" spc="-75" dirty="0">
                <a:latin typeface="Times New Roman"/>
                <a:cs typeface="Times New Roman"/>
              </a:rPr>
              <a:t> </a:t>
            </a:r>
            <a:r>
              <a:rPr sz="3200" dirty="0">
                <a:latin typeface="Times New Roman"/>
                <a:cs typeface="Times New Roman"/>
              </a:rPr>
              <a:t>dermis.</a:t>
            </a:r>
          </a:p>
          <a:p>
            <a:pPr marL="295910" indent="-283845">
              <a:lnSpc>
                <a:spcPct val="100000"/>
              </a:lnSpc>
              <a:spcBef>
                <a:spcPts val="1285"/>
              </a:spcBef>
              <a:buChar char="•"/>
              <a:tabLst>
                <a:tab pos="296545" algn="l"/>
              </a:tabLst>
            </a:pPr>
            <a:r>
              <a:rPr sz="3200" spc="-10" dirty="0">
                <a:latin typeface="Times New Roman"/>
                <a:cs typeface="Times New Roman"/>
              </a:rPr>
              <a:t>Causes </a:t>
            </a:r>
            <a:r>
              <a:rPr sz="3200" dirty="0">
                <a:latin typeface="Times New Roman"/>
                <a:cs typeface="Times New Roman"/>
              </a:rPr>
              <a:t>a </a:t>
            </a:r>
            <a:r>
              <a:rPr sz="3200" spc="-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red</a:t>
            </a:r>
            <a:r>
              <a:rPr sz="3200" spc="-5" dirty="0">
                <a:latin typeface="Times New Roman"/>
                <a:cs typeface="Times New Roman"/>
              </a:rPr>
              <a:t> </a:t>
            </a:r>
            <a:r>
              <a:rPr sz="3200" dirty="0">
                <a:latin typeface="Times New Roman"/>
                <a:cs typeface="Times New Roman"/>
              </a:rPr>
              <a:t>discoloration of </a:t>
            </a:r>
            <a:r>
              <a:rPr sz="3200" spc="-10" dirty="0">
                <a:latin typeface="Times New Roman"/>
                <a:cs typeface="Times New Roman"/>
              </a:rPr>
              <a:t>the</a:t>
            </a:r>
            <a:r>
              <a:rPr sz="3200" spc="5" dirty="0">
                <a:latin typeface="Times New Roman"/>
                <a:cs typeface="Times New Roman"/>
              </a:rPr>
              <a:t> </a:t>
            </a:r>
            <a:r>
              <a:rPr sz="3200" spc="-5" dirty="0">
                <a:latin typeface="Times New Roman"/>
                <a:cs typeface="Times New Roman"/>
              </a:rPr>
              <a:t>skin.</a:t>
            </a:r>
            <a:endParaRPr sz="3200" dirty="0">
              <a:latin typeface="Times New Roman"/>
              <a:cs typeface="Times New Roman"/>
            </a:endParaRPr>
          </a:p>
          <a:p>
            <a:pPr marL="295910" indent="-283845">
              <a:lnSpc>
                <a:spcPct val="100000"/>
              </a:lnSpc>
              <a:spcBef>
                <a:spcPts val="1260"/>
              </a:spcBef>
              <a:buChar char="•"/>
              <a:tabLst>
                <a:tab pos="296545" algn="l"/>
              </a:tabLst>
            </a:pPr>
            <a:r>
              <a:rPr sz="3200" spc="-5" dirty="0">
                <a:latin typeface="Times New Roman"/>
                <a:cs typeface="Times New Roman"/>
              </a:rPr>
              <a:t>From </a:t>
            </a:r>
            <a:r>
              <a:rPr sz="3200" spc="-10" dirty="0">
                <a:latin typeface="Times New Roman"/>
                <a:cs typeface="Times New Roman"/>
              </a:rPr>
              <a:t>infection, injury </a:t>
            </a:r>
            <a:r>
              <a:rPr sz="3200" dirty="0">
                <a:latin typeface="Times New Roman"/>
                <a:cs typeface="Times New Roman"/>
              </a:rPr>
              <a:t>or</a:t>
            </a:r>
            <a:r>
              <a:rPr sz="3200" spc="-15" dirty="0">
                <a:latin typeface="Times New Roman"/>
                <a:cs typeface="Times New Roman"/>
              </a:rPr>
              <a:t> </a:t>
            </a:r>
            <a:r>
              <a:rPr sz="3200" spc="-5" dirty="0">
                <a:latin typeface="Times New Roman"/>
                <a:cs typeface="Times New Roman"/>
              </a:rPr>
              <a:t>allergies.</a:t>
            </a:r>
            <a:endParaRPr sz="3200" dirty="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3691073" y="3322058"/>
            <a:ext cx="3322493" cy="183984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accent4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72518" y="1871235"/>
            <a:ext cx="8598963" cy="68993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5486400" algn="l"/>
              </a:tabLst>
            </a:pPr>
            <a:r>
              <a:rPr sz="4400" b="1" u="sng" spc="-5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cs typeface="Times New Roman"/>
              </a:rPr>
              <a:t>Accessory Structures</a:t>
            </a:r>
            <a:r>
              <a:rPr sz="44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cs typeface="Times New Roman"/>
              </a:rPr>
              <a:t> of	</a:t>
            </a:r>
            <a:r>
              <a:rPr sz="4400" b="1" u="sng" spc="-1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cs typeface="Times New Roman"/>
              </a:rPr>
              <a:t>the</a:t>
            </a:r>
            <a:r>
              <a:rPr sz="4400" b="1" u="sng" spc="-9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sz="4400" b="1" u="sng" spc="-5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cs typeface="Times New Roman"/>
              </a:rPr>
              <a:t>Skin</a:t>
            </a:r>
            <a:r>
              <a:rPr lang="en-IN" sz="4400" b="1" u="sng" spc="-5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cs typeface="Times New Roman"/>
              </a:rPr>
              <a:t>:-</a:t>
            </a:r>
            <a:endParaRPr sz="4400" b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accent4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048000" y="361950"/>
            <a:ext cx="2512449" cy="68993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570865" algn="l"/>
              </a:tabLst>
            </a:pPr>
            <a:r>
              <a:rPr sz="44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cs typeface="Times New Roman"/>
              </a:rPr>
              <a:t>1.	</a:t>
            </a:r>
            <a:r>
              <a:rPr sz="4400" b="1" u="sng" spc="-5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cs typeface="Times New Roman"/>
              </a:rPr>
              <a:t>Hair</a:t>
            </a:r>
            <a:r>
              <a:rPr lang="en-IN" sz="4400" b="1" u="sng" spc="-5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cs typeface="Times New Roman"/>
              </a:rPr>
              <a:t>:-</a:t>
            </a:r>
            <a:endParaRPr sz="4400" b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762000" y="1412458"/>
            <a:ext cx="7301865" cy="231858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36220" marR="5080" indent="-224154">
              <a:lnSpc>
                <a:spcPct val="114599"/>
              </a:lnSpc>
              <a:spcBef>
                <a:spcPts val="100"/>
              </a:spcBef>
              <a:buChar char="•"/>
              <a:tabLst>
                <a:tab pos="236854" algn="l"/>
              </a:tabLst>
            </a:pPr>
            <a:r>
              <a:rPr sz="3000" spc="-10" dirty="0">
                <a:latin typeface="Times New Roman"/>
                <a:cs typeface="Times New Roman"/>
              </a:rPr>
              <a:t>Covers </a:t>
            </a:r>
            <a:r>
              <a:rPr sz="3000" spc="-5" dirty="0">
                <a:latin typeface="Times New Roman"/>
                <a:cs typeface="Times New Roman"/>
              </a:rPr>
              <a:t>the </a:t>
            </a:r>
            <a:r>
              <a:rPr sz="3000" dirty="0">
                <a:latin typeface="Times New Roman"/>
                <a:cs typeface="Times New Roman"/>
              </a:rPr>
              <a:t>body; </a:t>
            </a:r>
            <a:r>
              <a:rPr sz="3000" spc="-10" dirty="0">
                <a:latin typeface="Times New Roman"/>
                <a:cs typeface="Times New Roman"/>
              </a:rPr>
              <a:t>except </a:t>
            </a:r>
            <a:r>
              <a:rPr sz="3000" dirty="0">
                <a:latin typeface="Times New Roman"/>
                <a:cs typeface="Times New Roman"/>
              </a:rPr>
              <a:t>for </a:t>
            </a:r>
            <a:r>
              <a:rPr sz="3000" spc="-5" dirty="0">
                <a:latin typeface="Times New Roman"/>
                <a:cs typeface="Times New Roman"/>
              </a:rPr>
              <a:t>the </a:t>
            </a:r>
            <a:r>
              <a:rPr sz="3000" spc="-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palms </a:t>
            </a:r>
            <a:r>
              <a:rPr sz="3000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of the  </a:t>
            </a:r>
            <a:r>
              <a:rPr sz="3000" spc="-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hands</a:t>
            </a:r>
            <a:r>
              <a:rPr sz="3000" spc="-5" dirty="0">
                <a:latin typeface="Times New Roman"/>
                <a:cs typeface="Times New Roman"/>
              </a:rPr>
              <a:t>, </a:t>
            </a:r>
            <a:r>
              <a:rPr sz="3000" spc="-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soles </a:t>
            </a:r>
            <a:r>
              <a:rPr sz="3000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of the feet</a:t>
            </a:r>
            <a:r>
              <a:rPr sz="3000" dirty="0">
                <a:latin typeface="Times New Roman"/>
                <a:cs typeface="Times New Roman"/>
              </a:rPr>
              <a:t> </a:t>
            </a:r>
            <a:r>
              <a:rPr sz="3000" spc="-10" dirty="0">
                <a:latin typeface="Times New Roman"/>
                <a:cs typeface="Times New Roman"/>
              </a:rPr>
              <a:t>and </a:t>
            </a:r>
            <a:r>
              <a:rPr sz="3000" dirty="0">
                <a:latin typeface="Times New Roman"/>
                <a:cs typeface="Times New Roman"/>
              </a:rPr>
              <a:t>a few other</a:t>
            </a:r>
            <a:r>
              <a:rPr sz="3000" spc="-75" dirty="0">
                <a:latin typeface="Times New Roman"/>
                <a:cs typeface="Times New Roman"/>
              </a:rPr>
              <a:t> </a:t>
            </a:r>
            <a:r>
              <a:rPr sz="3000" spc="-5" dirty="0">
                <a:latin typeface="Times New Roman"/>
                <a:cs typeface="Times New Roman"/>
              </a:rPr>
              <a:t>areas.</a:t>
            </a:r>
            <a:endParaRPr sz="3000" dirty="0">
              <a:latin typeface="Times New Roman"/>
              <a:cs typeface="Times New Roman"/>
            </a:endParaRPr>
          </a:p>
          <a:p>
            <a:pPr marL="236220" indent="-224154">
              <a:lnSpc>
                <a:spcPct val="100000"/>
              </a:lnSpc>
              <a:spcBef>
                <a:spcPts val="1225"/>
              </a:spcBef>
              <a:buChar char="•"/>
              <a:tabLst>
                <a:tab pos="236854" algn="l"/>
              </a:tabLst>
            </a:pPr>
            <a:r>
              <a:rPr sz="3000" spc="-5" dirty="0">
                <a:latin typeface="Times New Roman"/>
                <a:cs typeface="Times New Roman"/>
              </a:rPr>
              <a:t>Modified</a:t>
            </a:r>
            <a:r>
              <a:rPr sz="3000" spc="-10" dirty="0">
                <a:latin typeface="Times New Roman"/>
                <a:cs typeface="Times New Roman"/>
              </a:rPr>
              <a:t> </a:t>
            </a:r>
            <a:r>
              <a:rPr sz="3000" spc="-5" dirty="0">
                <a:latin typeface="Times New Roman"/>
                <a:cs typeface="Times New Roman"/>
              </a:rPr>
              <a:t>epidermis</a:t>
            </a:r>
            <a:endParaRPr sz="3000" dirty="0">
              <a:latin typeface="Times New Roman"/>
              <a:cs typeface="Times New Roman"/>
            </a:endParaRPr>
          </a:p>
          <a:p>
            <a:pPr marL="236220" indent="-224154">
              <a:lnSpc>
                <a:spcPct val="100000"/>
              </a:lnSpc>
              <a:spcBef>
                <a:spcPts val="1275"/>
              </a:spcBef>
              <a:buChar char="•"/>
              <a:tabLst>
                <a:tab pos="236854" algn="l"/>
              </a:tabLst>
            </a:pPr>
            <a:r>
              <a:rPr sz="3000" spc="-5" dirty="0">
                <a:latin typeface="Times New Roman"/>
                <a:cs typeface="Times New Roman"/>
              </a:rPr>
              <a:t>They </a:t>
            </a:r>
            <a:r>
              <a:rPr sz="3000" spc="-10" dirty="0">
                <a:latin typeface="Times New Roman"/>
                <a:cs typeface="Times New Roman"/>
              </a:rPr>
              <a:t>are </a:t>
            </a:r>
            <a:r>
              <a:rPr sz="3000" dirty="0">
                <a:latin typeface="Times New Roman"/>
                <a:cs typeface="Times New Roman"/>
              </a:rPr>
              <a:t>organs of </a:t>
            </a:r>
            <a:r>
              <a:rPr sz="3000" spc="-5" dirty="0">
                <a:latin typeface="Times New Roman"/>
                <a:cs typeface="Times New Roman"/>
              </a:rPr>
              <a:t>sensation </a:t>
            </a:r>
            <a:r>
              <a:rPr sz="3000" spc="-10" dirty="0">
                <a:latin typeface="Times New Roman"/>
                <a:cs typeface="Times New Roman"/>
              </a:rPr>
              <a:t>and</a:t>
            </a:r>
            <a:r>
              <a:rPr sz="3000" spc="-55" dirty="0">
                <a:latin typeface="Times New Roman"/>
                <a:cs typeface="Times New Roman"/>
              </a:rPr>
              <a:t> </a:t>
            </a:r>
            <a:r>
              <a:rPr sz="3000" dirty="0">
                <a:latin typeface="Times New Roman"/>
                <a:cs typeface="Times New Roman"/>
              </a:rPr>
              <a:t>protection.</a:t>
            </a:r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accent4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352800" y="438150"/>
            <a:ext cx="1869198" cy="68993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400" b="1" u="sng" spc="-5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cs typeface="Times New Roman"/>
              </a:rPr>
              <a:t>Shaft</a:t>
            </a:r>
            <a:r>
              <a:rPr lang="en-IN" sz="4400" b="1" u="sng" spc="-5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cs typeface="Times New Roman"/>
              </a:rPr>
              <a:t>:-</a:t>
            </a:r>
            <a:endParaRPr sz="4400" b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806415" y="1376677"/>
            <a:ext cx="4157345" cy="2844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80670" marR="5080" indent="-268605">
              <a:lnSpc>
                <a:spcPct val="115599"/>
              </a:lnSpc>
              <a:spcBef>
                <a:spcPts val="100"/>
              </a:spcBef>
              <a:buChar char="•"/>
              <a:tabLst>
                <a:tab pos="281305" algn="l"/>
              </a:tabLst>
            </a:pPr>
            <a:r>
              <a:rPr sz="4000" spc="-10" dirty="0">
                <a:latin typeface="Times New Roman"/>
                <a:cs typeface="Times New Roman"/>
              </a:rPr>
              <a:t>The </a:t>
            </a:r>
            <a:r>
              <a:rPr sz="4000" dirty="0">
                <a:latin typeface="Times New Roman"/>
                <a:cs typeface="Times New Roman"/>
              </a:rPr>
              <a:t>visible</a:t>
            </a:r>
            <a:r>
              <a:rPr sz="4000" spc="-90" dirty="0">
                <a:latin typeface="Times New Roman"/>
                <a:cs typeface="Times New Roman"/>
              </a:rPr>
              <a:t> </a:t>
            </a:r>
            <a:r>
              <a:rPr sz="4000" dirty="0">
                <a:latin typeface="Times New Roman"/>
                <a:cs typeface="Times New Roman"/>
              </a:rPr>
              <a:t>portion  of </a:t>
            </a:r>
            <a:r>
              <a:rPr sz="4000" spc="-10" dirty="0">
                <a:latin typeface="Times New Roman"/>
                <a:cs typeface="Times New Roman"/>
              </a:rPr>
              <a:t>the </a:t>
            </a:r>
            <a:r>
              <a:rPr sz="4000" dirty="0">
                <a:latin typeface="Times New Roman"/>
                <a:cs typeface="Times New Roman"/>
              </a:rPr>
              <a:t>hair  </a:t>
            </a:r>
            <a:r>
              <a:rPr sz="4000" spc="-10" dirty="0">
                <a:latin typeface="Times New Roman"/>
                <a:cs typeface="Times New Roman"/>
              </a:rPr>
              <a:t>extending above  the </a:t>
            </a:r>
            <a:r>
              <a:rPr sz="4000" spc="-5" dirty="0">
                <a:latin typeface="Times New Roman"/>
                <a:cs typeface="Times New Roman"/>
              </a:rPr>
              <a:t>skin</a:t>
            </a:r>
            <a:r>
              <a:rPr sz="4000" spc="-35" dirty="0">
                <a:latin typeface="Times New Roman"/>
                <a:cs typeface="Times New Roman"/>
              </a:rPr>
              <a:t> </a:t>
            </a:r>
            <a:r>
              <a:rPr sz="4000" spc="-5" dirty="0">
                <a:latin typeface="Times New Roman"/>
                <a:cs typeface="Times New Roman"/>
              </a:rPr>
              <a:t>surface.</a:t>
            </a:r>
            <a:endParaRPr sz="40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6012588" y="2017571"/>
            <a:ext cx="2445594" cy="209639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accent4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84724" y="503825"/>
            <a:ext cx="1603375" cy="4521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800" b="1" u="sng" spc="-5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Epidermis</a:t>
            </a:r>
            <a:r>
              <a:rPr lang="en-IN" sz="2800" b="1" u="sng" spc="-5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:-</a:t>
            </a:r>
            <a:endParaRPr sz="2800" b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620748" y="1224023"/>
            <a:ext cx="2842895" cy="9683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79095" marR="5080" indent="-367030">
              <a:lnSpc>
                <a:spcPct val="114599"/>
              </a:lnSpc>
              <a:spcBef>
                <a:spcPts val="100"/>
              </a:spcBef>
              <a:buChar char="●"/>
              <a:tabLst>
                <a:tab pos="379095" algn="l"/>
                <a:tab pos="379730" algn="l"/>
              </a:tabLst>
            </a:pPr>
            <a:r>
              <a:rPr sz="1800" spc="-5" dirty="0">
                <a:solidFill>
                  <a:srgbClr val="595959"/>
                </a:solidFill>
                <a:latin typeface="Arial"/>
                <a:cs typeface="Arial"/>
              </a:rPr>
              <a:t>It is </a:t>
            </a:r>
            <a:r>
              <a:rPr sz="1800" dirty="0">
                <a:solidFill>
                  <a:srgbClr val="595959"/>
                </a:solidFill>
                <a:latin typeface="Arial"/>
                <a:cs typeface="Arial"/>
              </a:rPr>
              <a:t>keratinized</a:t>
            </a:r>
            <a:r>
              <a:rPr sz="1800" spc="-95" dirty="0">
                <a:solidFill>
                  <a:srgbClr val="595959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595959"/>
                </a:solidFill>
                <a:latin typeface="Arial"/>
                <a:cs typeface="Arial"/>
              </a:rPr>
              <a:t>stratified  squamous</a:t>
            </a:r>
            <a:r>
              <a:rPr sz="1800" spc="-25" dirty="0">
                <a:solidFill>
                  <a:srgbClr val="595959"/>
                </a:solidFill>
                <a:latin typeface="Arial"/>
                <a:cs typeface="Arial"/>
              </a:rPr>
              <a:t> </a:t>
            </a:r>
            <a:r>
              <a:rPr sz="1800" spc="-5" dirty="0">
                <a:solidFill>
                  <a:srgbClr val="595959"/>
                </a:solidFill>
                <a:latin typeface="Arial"/>
                <a:cs typeface="Arial"/>
              </a:rPr>
              <a:t>epithelium</a:t>
            </a:r>
            <a:endParaRPr sz="1800">
              <a:latin typeface="Arial"/>
              <a:cs typeface="Arial"/>
            </a:endParaRPr>
          </a:p>
          <a:p>
            <a:pPr marL="379095" indent="-367030">
              <a:lnSpc>
                <a:spcPct val="100000"/>
              </a:lnSpc>
              <a:spcBef>
                <a:spcPts val="315"/>
              </a:spcBef>
              <a:buChar char="●"/>
              <a:tabLst>
                <a:tab pos="379095" algn="l"/>
                <a:tab pos="379730" algn="l"/>
              </a:tabLst>
            </a:pPr>
            <a:r>
              <a:rPr sz="1800" dirty="0">
                <a:solidFill>
                  <a:srgbClr val="595959"/>
                </a:solidFill>
                <a:latin typeface="Arial"/>
                <a:cs typeface="Arial"/>
              </a:rPr>
              <a:t>4 key</a:t>
            </a:r>
            <a:r>
              <a:rPr sz="1800" spc="-20" dirty="0">
                <a:solidFill>
                  <a:srgbClr val="595959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595959"/>
                </a:solidFill>
                <a:latin typeface="Arial"/>
                <a:cs typeface="Arial"/>
              </a:rPr>
              <a:t>cells:</a:t>
            </a:r>
            <a:endParaRPr sz="1800">
              <a:latin typeface="Arial"/>
              <a:cs typeface="Aria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4225045" y="471128"/>
            <a:ext cx="4347066" cy="440772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accent4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124200" y="361950"/>
            <a:ext cx="1670422" cy="68993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IN" sz="4400" b="1" u="sng" spc="-5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cs typeface="Times New Roman"/>
              </a:rPr>
              <a:t>Root:-</a:t>
            </a:r>
            <a:endParaRPr sz="4400" b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074735" y="1376677"/>
            <a:ext cx="4565650" cy="2844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15599"/>
              </a:lnSpc>
              <a:spcBef>
                <a:spcPts val="100"/>
              </a:spcBef>
            </a:pPr>
            <a:r>
              <a:rPr sz="4000" spc="-5" dirty="0">
                <a:latin typeface="Times New Roman"/>
                <a:cs typeface="Times New Roman"/>
              </a:rPr>
              <a:t>Portion </a:t>
            </a:r>
            <a:r>
              <a:rPr sz="4000" dirty="0">
                <a:latin typeface="Times New Roman"/>
                <a:cs typeface="Times New Roman"/>
              </a:rPr>
              <a:t>of </a:t>
            </a:r>
            <a:r>
              <a:rPr sz="4000" spc="-10" dirty="0">
                <a:latin typeface="Times New Roman"/>
                <a:cs typeface="Times New Roman"/>
              </a:rPr>
              <a:t>the </a:t>
            </a:r>
            <a:r>
              <a:rPr sz="4000" dirty="0">
                <a:latin typeface="Times New Roman"/>
                <a:cs typeface="Times New Roman"/>
              </a:rPr>
              <a:t>hair  deep </a:t>
            </a:r>
            <a:r>
              <a:rPr sz="4000" spc="-5" dirty="0">
                <a:latin typeface="Times New Roman"/>
                <a:cs typeface="Times New Roman"/>
              </a:rPr>
              <a:t>to </a:t>
            </a:r>
            <a:r>
              <a:rPr sz="4000" spc="-10" dirty="0">
                <a:latin typeface="Times New Roman"/>
                <a:cs typeface="Times New Roman"/>
              </a:rPr>
              <a:t>the </a:t>
            </a:r>
            <a:r>
              <a:rPr sz="4000" spc="-5" dirty="0">
                <a:latin typeface="Times New Roman"/>
                <a:cs typeface="Times New Roman"/>
              </a:rPr>
              <a:t>shaft  </a:t>
            </a:r>
            <a:r>
              <a:rPr sz="4000" dirty="0">
                <a:latin typeface="Times New Roman"/>
                <a:cs typeface="Times New Roman"/>
              </a:rPr>
              <a:t>penetrating </a:t>
            </a:r>
            <a:r>
              <a:rPr sz="4000" spc="-10" dirty="0">
                <a:latin typeface="Times New Roman"/>
                <a:cs typeface="Times New Roman"/>
              </a:rPr>
              <a:t>the</a:t>
            </a:r>
            <a:r>
              <a:rPr sz="4000" spc="-100" dirty="0">
                <a:latin typeface="Times New Roman"/>
                <a:cs typeface="Times New Roman"/>
              </a:rPr>
              <a:t> </a:t>
            </a:r>
            <a:r>
              <a:rPr sz="4000" dirty="0">
                <a:latin typeface="Times New Roman"/>
                <a:cs typeface="Times New Roman"/>
              </a:rPr>
              <a:t>dermis  </a:t>
            </a:r>
            <a:r>
              <a:rPr sz="4000" spc="-5" dirty="0">
                <a:latin typeface="Times New Roman"/>
                <a:cs typeface="Times New Roman"/>
              </a:rPr>
              <a:t>within </a:t>
            </a:r>
            <a:r>
              <a:rPr sz="4000" dirty="0">
                <a:latin typeface="Times New Roman"/>
                <a:cs typeface="Times New Roman"/>
              </a:rPr>
              <a:t>a hair</a:t>
            </a:r>
            <a:r>
              <a:rPr sz="4000" spc="-65" dirty="0">
                <a:latin typeface="Times New Roman"/>
                <a:cs typeface="Times New Roman"/>
              </a:rPr>
              <a:t> </a:t>
            </a:r>
            <a:r>
              <a:rPr sz="4000" dirty="0">
                <a:latin typeface="Times New Roman"/>
                <a:cs typeface="Times New Roman"/>
              </a:rPr>
              <a:t>follicle.</a:t>
            </a:r>
            <a:endParaRPr sz="40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5814888" y="1925396"/>
            <a:ext cx="2643294" cy="228599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accent4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590800" y="438150"/>
            <a:ext cx="3551264" cy="68993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400" b="1" u="sng" spc="-5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cs typeface="Times New Roman"/>
              </a:rPr>
              <a:t>Hair</a:t>
            </a:r>
            <a:r>
              <a:rPr sz="4400" b="1" u="sng" spc="-95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sz="44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cs typeface="Times New Roman"/>
              </a:rPr>
              <a:t>follicle</a:t>
            </a:r>
            <a:r>
              <a:rPr lang="en-IN" sz="44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cs typeface="Times New Roman"/>
              </a:rPr>
              <a:t>:-</a:t>
            </a:r>
            <a:endParaRPr sz="4400" b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762000" y="1401118"/>
            <a:ext cx="7515225" cy="171132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95910" marR="5080" indent="-283845">
              <a:lnSpc>
                <a:spcPct val="115199"/>
              </a:lnSpc>
              <a:spcBef>
                <a:spcPts val="100"/>
              </a:spcBef>
              <a:buChar char="•"/>
              <a:tabLst>
                <a:tab pos="296545" algn="l"/>
              </a:tabLst>
            </a:pPr>
            <a:r>
              <a:rPr sz="3200" dirty="0">
                <a:latin typeface="Times New Roman"/>
                <a:cs typeface="Times New Roman"/>
              </a:rPr>
              <a:t>A hair follicle </a:t>
            </a:r>
            <a:r>
              <a:rPr sz="3200" spc="-5" dirty="0">
                <a:latin typeface="Times New Roman"/>
                <a:cs typeface="Times New Roman"/>
              </a:rPr>
              <a:t>is </a:t>
            </a:r>
            <a:r>
              <a:rPr sz="3200" dirty="0">
                <a:latin typeface="Times New Roman"/>
                <a:cs typeface="Times New Roman"/>
              </a:rPr>
              <a:t>a </a:t>
            </a:r>
            <a:r>
              <a:rPr sz="3200" spc="-10" dirty="0">
                <a:latin typeface="Times New Roman"/>
                <a:cs typeface="Times New Roman"/>
              </a:rPr>
              <a:t>mass </a:t>
            </a:r>
            <a:r>
              <a:rPr sz="3200" dirty="0">
                <a:latin typeface="Times New Roman"/>
                <a:cs typeface="Times New Roman"/>
              </a:rPr>
              <a:t>of </a:t>
            </a:r>
            <a:r>
              <a:rPr sz="3200" spc="-10" dirty="0">
                <a:latin typeface="Times New Roman"/>
                <a:cs typeface="Times New Roman"/>
              </a:rPr>
              <a:t>epidermis that  </a:t>
            </a:r>
            <a:r>
              <a:rPr sz="3200" spc="-5" dirty="0">
                <a:latin typeface="Times New Roman"/>
                <a:cs typeface="Times New Roman"/>
              </a:rPr>
              <a:t>wraps </a:t>
            </a:r>
            <a:r>
              <a:rPr sz="3200" spc="-10" dirty="0">
                <a:latin typeface="Times New Roman"/>
                <a:cs typeface="Times New Roman"/>
              </a:rPr>
              <a:t>around each </a:t>
            </a:r>
            <a:r>
              <a:rPr sz="3200" dirty="0">
                <a:latin typeface="Times New Roman"/>
                <a:cs typeface="Times New Roman"/>
              </a:rPr>
              <a:t>hair </a:t>
            </a:r>
            <a:r>
              <a:rPr sz="3200" spc="-10" dirty="0">
                <a:latin typeface="Times New Roman"/>
                <a:cs typeface="Times New Roman"/>
              </a:rPr>
              <a:t>extending </a:t>
            </a:r>
            <a:r>
              <a:rPr sz="3200" dirty="0">
                <a:latin typeface="Times New Roman"/>
                <a:cs typeface="Times New Roman"/>
              </a:rPr>
              <a:t>down </a:t>
            </a:r>
            <a:r>
              <a:rPr sz="3200" spc="-10" dirty="0">
                <a:latin typeface="Times New Roman"/>
                <a:cs typeface="Times New Roman"/>
              </a:rPr>
              <a:t>into  the </a:t>
            </a:r>
            <a:r>
              <a:rPr sz="3200" dirty="0">
                <a:latin typeface="Times New Roman"/>
                <a:cs typeface="Times New Roman"/>
              </a:rPr>
              <a:t>dermis </a:t>
            </a:r>
            <a:r>
              <a:rPr sz="3200" spc="-10" dirty="0">
                <a:latin typeface="Times New Roman"/>
                <a:cs typeface="Times New Roman"/>
              </a:rPr>
              <a:t>and </a:t>
            </a:r>
            <a:r>
              <a:rPr sz="3200" dirty="0">
                <a:latin typeface="Times New Roman"/>
                <a:cs typeface="Times New Roman"/>
              </a:rPr>
              <a:t>forms a </a:t>
            </a:r>
            <a:r>
              <a:rPr sz="3200" spc="-5" dirty="0">
                <a:latin typeface="Times New Roman"/>
                <a:cs typeface="Times New Roman"/>
              </a:rPr>
              <a:t>small</a:t>
            </a:r>
            <a:r>
              <a:rPr sz="3200" spc="-40" dirty="0">
                <a:latin typeface="Times New Roman"/>
                <a:cs typeface="Times New Roman"/>
              </a:rPr>
              <a:t> </a:t>
            </a:r>
            <a:r>
              <a:rPr sz="3200" spc="-5" dirty="0">
                <a:latin typeface="Times New Roman"/>
                <a:cs typeface="Times New Roman"/>
              </a:rPr>
              <a:t>tube.</a:t>
            </a:r>
            <a:endParaRPr sz="32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3188418" y="3112443"/>
            <a:ext cx="3786592" cy="196079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accent4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667000" y="361950"/>
            <a:ext cx="3444098" cy="68993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400" b="1" u="sng" spc="-5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cs typeface="Times New Roman"/>
              </a:rPr>
              <a:t>Hair</a:t>
            </a:r>
            <a:r>
              <a:rPr sz="4400" b="1" u="sng" spc="-95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sz="44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cs typeface="Times New Roman"/>
              </a:rPr>
              <a:t>papilla</a:t>
            </a:r>
            <a:r>
              <a:rPr lang="en-IN" sz="44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cs typeface="Times New Roman"/>
              </a:rPr>
              <a:t>:-</a:t>
            </a:r>
            <a:endParaRPr sz="4400" b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806415" y="1376677"/>
            <a:ext cx="4323080" cy="36353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80670" marR="5080" indent="-268605">
              <a:lnSpc>
                <a:spcPct val="115599"/>
              </a:lnSpc>
              <a:spcBef>
                <a:spcPts val="100"/>
              </a:spcBef>
              <a:buChar char="•"/>
              <a:tabLst>
                <a:tab pos="281305" algn="l"/>
              </a:tabLst>
            </a:pPr>
            <a:r>
              <a:rPr sz="4000" spc="-10" dirty="0">
                <a:latin typeface="Times New Roman"/>
                <a:cs typeface="Times New Roman"/>
              </a:rPr>
              <a:t>The </a:t>
            </a:r>
            <a:r>
              <a:rPr sz="4000" dirty="0">
                <a:latin typeface="Times New Roman"/>
                <a:cs typeface="Times New Roman"/>
              </a:rPr>
              <a:t>base of </a:t>
            </a:r>
            <a:r>
              <a:rPr sz="4000" spc="-10" dirty="0">
                <a:latin typeface="Times New Roman"/>
                <a:cs typeface="Times New Roman"/>
              </a:rPr>
              <a:t>the</a:t>
            </a:r>
            <a:r>
              <a:rPr sz="4000" spc="-90" dirty="0">
                <a:latin typeface="Times New Roman"/>
                <a:cs typeface="Times New Roman"/>
              </a:rPr>
              <a:t> </a:t>
            </a:r>
            <a:r>
              <a:rPr sz="4000" dirty="0">
                <a:latin typeface="Times New Roman"/>
                <a:cs typeface="Times New Roman"/>
              </a:rPr>
              <a:t>hair  follicle.</a:t>
            </a:r>
            <a:endParaRPr sz="4000">
              <a:latin typeface="Times New Roman"/>
              <a:cs typeface="Times New Roman"/>
            </a:endParaRPr>
          </a:p>
          <a:p>
            <a:pPr marL="280670" marR="58419" indent="-268605">
              <a:lnSpc>
                <a:spcPct val="115399"/>
              </a:lnSpc>
              <a:spcBef>
                <a:spcPts val="710"/>
              </a:spcBef>
              <a:buChar char="•"/>
              <a:tabLst>
                <a:tab pos="281305" algn="l"/>
              </a:tabLst>
            </a:pPr>
            <a:r>
              <a:rPr sz="4000" spc="-10" dirty="0">
                <a:latin typeface="Times New Roman"/>
                <a:cs typeface="Times New Roman"/>
              </a:rPr>
              <a:t>Contains </a:t>
            </a:r>
            <a:r>
              <a:rPr sz="4000" dirty="0">
                <a:latin typeface="Times New Roman"/>
                <a:cs typeface="Times New Roman"/>
              </a:rPr>
              <a:t>blood  vessels </a:t>
            </a:r>
            <a:r>
              <a:rPr sz="4000" spc="-10" dirty="0">
                <a:latin typeface="Times New Roman"/>
                <a:cs typeface="Times New Roman"/>
              </a:rPr>
              <a:t>that</a:t>
            </a:r>
            <a:r>
              <a:rPr sz="4000" spc="-100" dirty="0">
                <a:latin typeface="Times New Roman"/>
                <a:cs typeface="Times New Roman"/>
              </a:rPr>
              <a:t> </a:t>
            </a:r>
            <a:r>
              <a:rPr sz="4000" dirty="0">
                <a:latin typeface="Times New Roman"/>
                <a:cs typeface="Times New Roman"/>
              </a:rPr>
              <a:t>nourish  </a:t>
            </a:r>
            <a:r>
              <a:rPr sz="4000" spc="-10" dirty="0">
                <a:latin typeface="Times New Roman"/>
                <a:cs typeface="Times New Roman"/>
              </a:rPr>
              <a:t>the </a:t>
            </a:r>
            <a:r>
              <a:rPr sz="4000" dirty="0">
                <a:latin typeface="Times New Roman"/>
                <a:cs typeface="Times New Roman"/>
              </a:rPr>
              <a:t>growing</a:t>
            </a:r>
            <a:r>
              <a:rPr sz="4000" spc="-35" dirty="0">
                <a:latin typeface="Times New Roman"/>
                <a:cs typeface="Times New Roman"/>
              </a:rPr>
              <a:t> </a:t>
            </a:r>
            <a:r>
              <a:rPr sz="4000" dirty="0">
                <a:latin typeface="Times New Roman"/>
                <a:cs typeface="Times New Roman"/>
              </a:rPr>
              <a:t>hair.</a:t>
            </a:r>
            <a:endParaRPr sz="40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5791188" y="1720521"/>
            <a:ext cx="3025139" cy="286556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accent4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133600" y="283694"/>
            <a:ext cx="4466501" cy="68993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2183765" algn="l"/>
              </a:tabLst>
            </a:pPr>
            <a:r>
              <a:rPr sz="4400" b="1" u="sng" spc="-5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cs typeface="Times New Roman"/>
              </a:rPr>
              <a:t>Hai</a:t>
            </a:r>
            <a:r>
              <a:rPr sz="44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cs typeface="Times New Roman"/>
              </a:rPr>
              <a:t>r</a:t>
            </a:r>
            <a:r>
              <a:rPr sz="4400" b="1" u="sng" spc="-5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cs typeface="Times New Roman"/>
              </a:rPr>
              <a:t> roo</a:t>
            </a:r>
            <a:r>
              <a:rPr sz="44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cs typeface="Times New Roman"/>
              </a:rPr>
              <a:t>t</a:t>
            </a:r>
            <a:r>
              <a:rPr lang="en-IN" sz="44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sz="44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cs typeface="Times New Roman"/>
              </a:rPr>
              <a:t>plexus</a:t>
            </a:r>
            <a:r>
              <a:rPr lang="en-IN" sz="44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cs typeface="Times New Roman"/>
              </a:rPr>
              <a:t>:-</a:t>
            </a:r>
            <a:endParaRPr sz="4400" b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791203" y="1401696"/>
            <a:ext cx="4314190" cy="2921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95910" marR="247015" indent="-283845" algn="just">
              <a:lnSpc>
                <a:spcPct val="115199"/>
              </a:lnSpc>
              <a:spcBef>
                <a:spcPts val="100"/>
              </a:spcBef>
              <a:buChar char="•"/>
              <a:tabLst>
                <a:tab pos="296545" algn="l"/>
              </a:tabLst>
            </a:pPr>
            <a:r>
              <a:rPr sz="3200" spc="-5" dirty="0">
                <a:latin typeface="Times New Roman"/>
                <a:cs typeface="Times New Roman"/>
              </a:rPr>
              <a:t>Nerves </a:t>
            </a:r>
            <a:r>
              <a:rPr sz="3200" spc="-10" dirty="0">
                <a:latin typeface="Times New Roman"/>
                <a:cs typeface="Times New Roman"/>
              </a:rPr>
              <a:t>associated </a:t>
            </a:r>
            <a:r>
              <a:rPr sz="3200" spc="-5" dirty="0">
                <a:latin typeface="Times New Roman"/>
                <a:cs typeface="Times New Roman"/>
              </a:rPr>
              <a:t>with  </a:t>
            </a:r>
            <a:r>
              <a:rPr sz="3200" dirty="0">
                <a:latin typeface="Times New Roman"/>
                <a:cs typeface="Times New Roman"/>
              </a:rPr>
              <a:t>hair follicles </a:t>
            </a:r>
            <a:r>
              <a:rPr sz="3200" spc="-10" dirty="0">
                <a:latin typeface="Times New Roman"/>
                <a:cs typeface="Times New Roman"/>
              </a:rPr>
              <a:t>that aid</a:t>
            </a:r>
            <a:r>
              <a:rPr sz="3200" spc="-90" dirty="0">
                <a:latin typeface="Times New Roman"/>
                <a:cs typeface="Times New Roman"/>
              </a:rPr>
              <a:t> </a:t>
            </a:r>
            <a:r>
              <a:rPr sz="3200" spc="-10" dirty="0">
                <a:latin typeface="Times New Roman"/>
                <a:cs typeface="Times New Roman"/>
              </a:rPr>
              <a:t>in  touch</a:t>
            </a:r>
            <a:r>
              <a:rPr sz="3200" spc="-20" dirty="0">
                <a:latin typeface="Times New Roman"/>
                <a:cs typeface="Times New Roman"/>
              </a:rPr>
              <a:t> </a:t>
            </a:r>
            <a:r>
              <a:rPr sz="3200" spc="-5" dirty="0">
                <a:latin typeface="Times New Roman"/>
                <a:cs typeface="Times New Roman"/>
              </a:rPr>
              <a:t>sensation.</a:t>
            </a:r>
            <a:endParaRPr sz="3200">
              <a:latin typeface="Times New Roman"/>
              <a:cs typeface="Times New Roman"/>
            </a:endParaRPr>
          </a:p>
          <a:p>
            <a:pPr marL="295910" marR="5080" indent="-283845" algn="just">
              <a:lnSpc>
                <a:spcPct val="114599"/>
              </a:lnSpc>
              <a:spcBef>
                <a:spcPts val="725"/>
              </a:spcBef>
              <a:buChar char="•"/>
              <a:tabLst>
                <a:tab pos="296545" algn="l"/>
              </a:tabLst>
            </a:pPr>
            <a:r>
              <a:rPr sz="3200" spc="-10" dirty="0">
                <a:latin typeface="Times New Roman"/>
                <a:cs typeface="Times New Roman"/>
              </a:rPr>
              <a:t>Think </a:t>
            </a:r>
            <a:r>
              <a:rPr sz="3200" dirty="0">
                <a:latin typeface="Times New Roman"/>
                <a:cs typeface="Times New Roman"/>
              </a:rPr>
              <a:t>of </a:t>
            </a:r>
            <a:r>
              <a:rPr sz="3200" spc="-5" dirty="0">
                <a:latin typeface="Times New Roman"/>
                <a:cs typeface="Times New Roman"/>
              </a:rPr>
              <a:t>an </a:t>
            </a:r>
            <a:r>
              <a:rPr sz="3200" spc="-10" dirty="0">
                <a:latin typeface="Times New Roman"/>
                <a:cs typeface="Times New Roman"/>
              </a:rPr>
              <a:t>ant crawling  </a:t>
            </a:r>
            <a:r>
              <a:rPr sz="3200" dirty="0">
                <a:latin typeface="Times New Roman"/>
                <a:cs typeface="Times New Roman"/>
              </a:rPr>
              <a:t>over your</a:t>
            </a:r>
            <a:r>
              <a:rPr sz="3200" spc="-15" dirty="0">
                <a:latin typeface="Times New Roman"/>
                <a:cs typeface="Times New Roman"/>
              </a:rPr>
              <a:t> </a:t>
            </a:r>
            <a:r>
              <a:rPr sz="3200" spc="-5" dirty="0">
                <a:latin typeface="Times New Roman"/>
                <a:cs typeface="Times New Roman"/>
              </a:rPr>
              <a:t>skin.</a:t>
            </a:r>
            <a:endParaRPr sz="32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5295889" y="1428747"/>
            <a:ext cx="2057395" cy="308609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accent4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895600" y="438150"/>
            <a:ext cx="3029313" cy="68993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400" b="1" u="sng" spc="-5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cs typeface="Times New Roman"/>
              </a:rPr>
              <a:t>Hair</a:t>
            </a:r>
            <a:r>
              <a:rPr sz="4400" b="1" u="sng" spc="-95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sz="4400" b="1" u="sng" spc="-5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cs typeface="Times New Roman"/>
              </a:rPr>
              <a:t>color</a:t>
            </a:r>
            <a:r>
              <a:rPr lang="en-IN" sz="4400" b="1" u="sng" spc="-5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cs typeface="Times New Roman"/>
              </a:rPr>
              <a:t>:-</a:t>
            </a:r>
            <a:endParaRPr sz="4400" b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798783" y="1393949"/>
            <a:ext cx="7362190" cy="191135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88290" marR="5080" indent="-276225">
              <a:lnSpc>
                <a:spcPct val="114599"/>
              </a:lnSpc>
              <a:spcBef>
                <a:spcPts val="100"/>
              </a:spcBef>
              <a:buChar char="•"/>
              <a:tabLst>
                <a:tab pos="288925" algn="l"/>
              </a:tabLst>
            </a:pPr>
            <a:r>
              <a:rPr sz="3600" spc="-5" dirty="0">
                <a:latin typeface="Times New Roman"/>
                <a:cs typeface="Times New Roman"/>
              </a:rPr>
              <a:t>Melanocytes in </a:t>
            </a:r>
            <a:r>
              <a:rPr sz="3600" spc="-10" dirty="0">
                <a:latin typeface="Times New Roman"/>
                <a:cs typeface="Times New Roman"/>
              </a:rPr>
              <a:t>the </a:t>
            </a:r>
            <a:r>
              <a:rPr sz="3600" dirty="0">
                <a:latin typeface="Times New Roman"/>
                <a:cs typeface="Times New Roman"/>
              </a:rPr>
              <a:t>base of </a:t>
            </a:r>
            <a:r>
              <a:rPr sz="3600" spc="-10" dirty="0">
                <a:latin typeface="Times New Roman"/>
                <a:cs typeface="Times New Roman"/>
              </a:rPr>
              <a:t>the </a:t>
            </a:r>
            <a:r>
              <a:rPr sz="3600" dirty="0">
                <a:latin typeface="Times New Roman"/>
                <a:cs typeface="Times New Roman"/>
              </a:rPr>
              <a:t>hair  produce </a:t>
            </a:r>
            <a:r>
              <a:rPr sz="3600" spc="-10" dirty="0">
                <a:latin typeface="Times New Roman"/>
                <a:cs typeface="Times New Roman"/>
              </a:rPr>
              <a:t>melanin </a:t>
            </a:r>
            <a:r>
              <a:rPr sz="3600" spc="-5" dirty="0">
                <a:latin typeface="Times New Roman"/>
                <a:cs typeface="Times New Roman"/>
              </a:rPr>
              <a:t>which </a:t>
            </a:r>
            <a:r>
              <a:rPr sz="3600" dirty="0">
                <a:latin typeface="Times New Roman"/>
                <a:cs typeface="Times New Roman"/>
              </a:rPr>
              <a:t>passes </a:t>
            </a:r>
            <a:r>
              <a:rPr sz="3600" spc="-10" dirty="0">
                <a:latin typeface="Times New Roman"/>
                <a:cs typeface="Times New Roman"/>
              </a:rPr>
              <a:t>into the  </a:t>
            </a:r>
            <a:r>
              <a:rPr sz="3600" dirty="0">
                <a:latin typeface="Times New Roman"/>
                <a:cs typeface="Times New Roman"/>
              </a:rPr>
              <a:t>hair.</a:t>
            </a:r>
            <a:endParaRPr sz="36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accent4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824183" y="1438402"/>
            <a:ext cx="7059295" cy="3388107"/>
          </a:xfrm>
          <a:prstGeom prst="rect">
            <a:avLst/>
          </a:prstGeom>
        </p:spPr>
        <p:txBody>
          <a:bodyPr vert="horz" wrap="square" lIns="0" tIns="48260" rIns="0" bIns="0" rtlCol="0">
            <a:spAutoFit/>
          </a:bodyPr>
          <a:lstStyle/>
          <a:p>
            <a:pPr marL="262890" indent="-250825">
              <a:lnSpc>
                <a:spcPct val="100000"/>
              </a:lnSpc>
              <a:spcBef>
                <a:spcPts val="380"/>
              </a:spcBef>
              <a:buChar char="•"/>
              <a:tabLst>
                <a:tab pos="263525" algn="l"/>
              </a:tabLst>
            </a:pPr>
            <a:r>
              <a:rPr sz="3600" spc="-5" dirty="0">
                <a:latin typeface="Times New Roman"/>
                <a:cs typeface="Times New Roman"/>
              </a:rPr>
              <a:t>Dark </a:t>
            </a:r>
            <a:r>
              <a:rPr sz="3600" dirty="0">
                <a:latin typeface="Times New Roman"/>
                <a:cs typeface="Times New Roman"/>
              </a:rPr>
              <a:t>hair </a:t>
            </a:r>
            <a:r>
              <a:rPr sz="3600" spc="-10" dirty="0">
                <a:latin typeface="Times New Roman"/>
                <a:cs typeface="Times New Roman"/>
              </a:rPr>
              <a:t>contains </a:t>
            </a:r>
            <a:r>
              <a:rPr sz="3600" spc="-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true</a:t>
            </a:r>
            <a:r>
              <a:rPr sz="3600" spc="20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3600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melanin</a:t>
            </a:r>
            <a:r>
              <a:rPr sz="3600" dirty="0">
                <a:latin typeface="Times New Roman"/>
                <a:cs typeface="Times New Roman"/>
              </a:rPr>
              <a:t>.</a:t>
            </a:r>
          </a:p>
          <a:p>
            <a:pPr marL="262890" marR="5080" indent="-250825">
              <a:lnSpc>
                <a:spcPts val="3879"/>
              </a:lnSpc>
              <a:spcBef>
                <a:spcPts val="775"/>
              </a:spcBef>
              <a:buChar char="•"/>
              <a:tabLst>
                <a:tab pos="263525" algn="l"/>
              </a:tabLst>
            </a:pPr>
            <a:r>
              <a:rPr sz="3600" spc="-10" dirty="0">
                <a:latin typeface="Times New Roman"/>
                <a:cs typeface="Times New Roman"/>
              </a:rPr>
              <a:t>Blonde and </a:t>
            </a:r>
            <a:r>
              <a:rPr sz="3600" spc="-5" dirty="0">
                <a:latin typeface="Times New Roman"/>
                <a:cs typeface="Times New Roman"/>
              </a:rPr>
              <a:t>red </a:t>
            </a:r>
            <a:r>
              <a:rPr sz="3600" dirty="0">
                <a:latin typeface="Times New Roman"/>
                <a:cs typeface="Times New Roman"/>
              </a:rPr>
              <a:t>hair have a variant</a:t>
            </a:r>
            <a:r>
              <a:rPr sz="3600" spc="-80" dirty="0">
                <a:latin typeface="Times New Roman"/>
                <a:cs typeface="Times New Roman"/>
              </a:rPr>
              <a:t> </a:t>
            </a:r>
            <a:r>
              <a:rPr sz="3600" dirty="0">
                <a:latin typeface="Times New Roman"/>
                <a:cs typeface="Times New Roman"/>
              </a:rPr>
              <a:t>of  </a:t>
            </a:r>
            <a:r>
              <a:rPr sz="3600" spc="-10" dirty="0">
                <a:latin typeface="Times New Roman"/>
                <a:cs typeface="Times New Roman"/>
              </a:rPr>
              <a:t>melanin </a:t>
            </a:r>
            <a:r>
              <a:rPr sz="3600" spc="-5" dirty="0">
                <a:latin typeface="Times New Roman"/>
                <a:cs typeface="Times New Roman"/>
              </a:rPr>
              <a:t>with </a:t>
            </a:r>
            <a:r>
              <a:rPr sz="3600" spc="-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iron</a:t>
            </a:r>
            <a:r>
              <a:rPr sz="3600" spc="-5" dirty="0">
                <a:latin typeface="Times New Roman"/>
                <a:cs typeface="Times New Roman"/>
              </a:rPr>
              <a:t> </a:t>
            </a:r>
            <a:r>
              <a:rPr sz="3600" dirty="0">
                <a:latin typeface="Times New Roman"/>
                <a:cs typeface="Times New Roman"/>
              </a:rPr>
              <a:t>or</a:t>
            </a:r>
            <a:r>
              <a:rPr sz="3600" spc="45" dirty="0">
                <a:latin typeface="Times New Roman"/>
                <a:cs typeface="Times New Roman"/>
              </a:rPr>
              <a:t> </a:t>
            </a:r>
            <a:r>
              <a:rPr sz="3600" spc="-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sulfur</a:t>
            </a:r>
            <a:r>
              <a:rPr sz="3600" spc="-5" dirty="0">
                <a:latin typeface="Times New Roman"/>
                <a:cs typeface="Times New Roman"/>
              </a:rPr>
              <a:t>.</a:t>
            </a:r>
            <a:endParaRPr sz="3600" dirty="0">
              <a:latin typeface="Times New Roman"/>
              <a:cs typeface="Times New Roman"/>
            </a:endParaRPr>
          </a:p>
          <a:p>
            <a:pPr marL="262890" indent="-250825">
              <a:lnSpc>
                <a:spcPct val="100000"/>
              </a:lnSpc>
              <a:spcBef>
                <a:spcPts val="219"/>
              </a:spcBef>
              <a:buChar char="•"/>
              <a:tabLst>
                <a:tab pos="263525" algn="l"/>
              </a:tabLst>
            </a:pPr>
            <a:r>
              <a:rPr sz="3600" spc="-5" dirty="0">
                <a:latin typeface="Times New Roman"/>
                <a:cs typeface="Times New Roman"/>
              </a:rPr>
              <a:t>Gray </a:t>
            </a:r>
            <a:r>
              <a:rPr sz="3600" dirty="0">
                <a:latin typeface="Times New Roman"/>
                <a:cs typeface="Times New Roman"/>
              </a:rPr>
              <a:t>hair has reduced</a:t>
            </a:r>
            <a:r>
              <a:rPr sz="3600" spc="-30" dirty="0">
                <a:latin typeface="Times New Roman"/>
                <a:cs typeface="Times New Roman"/>
              </a:rPr>
              <a:t> </a:t>
            </a:r>
            <a:r>
              <a:rPr sz="3600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melanin</a:t>
            </a:r>
            <a:r>
              <a:rPr sz="3600" dirty="0">
                <a:latin typeface="Times New Roman"/>
                <a:cs typeface="Times New Roman"/>
              </a:rPr>
              <a:t>.</a:t>
            </a:r>
          </a:p>
          <a:p>
            <a:pPr marL="262890" marR="135255" indent="-250825">
              <a:lnSpc>
                <a:spcPts val="3879"/>
              </a:lnSpc>
              <a:spcBef>
                <a:spcPts val="750"/>
              </a:spcBef>
              <a:buChar char="•"/>
              <a:tabLst>
                <a:tab pos="263525" algn="l"/>
              </a:tabLst>
            </a:pPr>
            <a:r>
              <a:rPr sz="3600" spc="-10" dirty="0">
                <a:latin typeface="Times New Roman"/>
                <a:cs typeface="Times New Roman"/>
              </a:rPr>
              <a:t>White </a:t>
            </a:r>
            <a:r>
              <a:rPr sz="3600" dirty="0">
                <a:latin typeface="Times New Roman"/>
                <a:cs typeface="Times New Roman"/>
              </a:rPr>
              <a:t>hair </a:t>
            </a:r>
            <a:r>
              <a:rPr sz="3600" spc="-5" dirty="0">
                <a:latin typeface="Times New Roman"/>
                <a:cs typeface="Times New Roman"/>
              </a:rPr>
              <a:t>is an </a:t>
            </a:r>
            <a:r>
              <a:rPr sz="3600" spc="-10" dirty="0">
                <a:latin typeface="Times New Roman"/>
                <a:cs typeface="Times New Roman"/>
              </a:rPr>
              <a:t>accumulation </a:t>
            </a:r>
            <a:r>
              <a:rPr sz="3600" dirty="0">
                <a:latin typeface="Times New Roman"/>
                <a:cs typeface="Times New Roman"/>
              </a:rPr>
              <a:t>of </a:t>
            </a:r>
            <a:r>
              <a:rPr sz="3600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air  </a:t>
            </a:r>
            <a:r>
              <a:rPr sz="3600" spc="-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bubbles</a:t>
            </a:r>
            <a:r>
              <a:rPr sz="3600" spc="-5" dirty="0">
                <a:latin typeface="Times New Roman"/>
                <a:cs typeface="Times New Roman"/>
              </a:rPr>
              <a:t> in </a:t>
            </a:r>
            <a:r>
              <a:rPr sz="3600" spc="-10" dirty="0">
                <a:latin typeface="Times New Roman"/>
                <a:cs typeface="Times New Roman"/>
              </a:rPr>
              <a:t>the </a:t>
            </a:r>
            <a:r>
              <a:rPr sz="3600" dirty="0">
                <a:latin typeface="Times New Roman"/>
                <a:cs typeface="Times New Roman"/>
              </a:rPr>
              <a:t>hair</a:t>
            </a:r>
            <a:r>
              <a:rPr sz="3600" spc="-20" dirty="0">
                <a:latin typeface="Times New Roman"/>
                <a:cs typeface="Times New Roman"/>
              </a:rPr>
              <a:t> </a:t>
            </a:r>
            <a:r>
              <a:rPr sz="3600" spc="-5" dirty="0">
                <a:latin typeface="Times New Roman"/>
                <a:cs typeface="Times New Roman"/>
              </a:rPr>
              <a:t>shaft.</a:t>
            </a:r>
            <a:endParaRPr sz="3600" dirty="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accent4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997012" y="1777631"/>
            <a:ext cx="3207385" cy="68993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570865" algn="l"/>
              </a:tabLst>
            </a:pPr>
            <a:r>
              <a:rPr lang="en-IN" sz="44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cs typeface="Times New Roman"/>
              </a:rPr>
              <a:t>Skin glands:-</a:t>
            </a:r>
            <a:endParaRPr sz="4400" b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accent4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718350" y="520485"/>
            <a:ext cx="4368250" cy="68993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400" b="1" u="sng" spc="-5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cs typeface="Times New Roman"/>
              </a:rPr>
              <a:t>Sebaceous</a:t>
            </a:r>
            <a:r>
              <a:rPr sz="4400" b="1" u="sng" spc="-9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sz="44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cs typeface="Times New Roman"/>
              </a:rPr>
              <a:t>gland</a:t>
            </a:r>
            <a:r>
              <a:rPr lang="en-IN" sz="44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cs typeface="Times New Roman"/>
              </a:rPr>
              <a:t>:-</a:t>
            </a:r>
            <a:endParaRPr sz="4400" b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826738" y="1337815"/>
            <a:ext cx="5191125" cy="3524250"/>
          </a:xfrm>
          <a:prstGeom prst="rect">
            <a:avLst/>
          </a:prstGeom>
        </p:spPr>
        <p:txBody>
          <a:bodyPr vert="horz" wrap="square" lIns="0" tIns="154940" rIns="0" bIns="0" rtlCol="0">
            <a:spAutoFit/>
          </a:bodyPr>
          <a:lstStyle/>
          <a:p>
            <a:pPr marL="260350" indent="-248285">
              <a:lnSpc>
                <a:spcPct val="100000"/>
              </a:lnSpc>
              <a:spcBef>
                <a:spcPts val="1220"/>
              </a:spcBef>
              <a:buFont typeface="Times New Roman"/>
              <a:buChar char="•"/>
              <a:tabLst>
                <a:tab pos="260350" algn="l"/>
                <a:tab pos="260985" algn="l"/>
              </a:tabLst>
            </a:pPr>
            <a:r>
              <a:rPr sz="2400" spc="-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Oil</a:t>
            </a:r>
            <a:r>
              <a:rPr sz="2400" spc="-10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2400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glands</a:t>
            </a:r>
            <a:endParaRPr sz="2400" dirty="0">
              <a:latin typeface="Times New Roman"/>
              <a:cs typeface="Times New Roman"/>
            </a:endParaRPr>
          </a:p>
          <a:p>
            <a:pPr marL="260350" indent="-248285">
              <a:lnSpc>
                <a:spcPct val="100000"/>
              </a:lnSpc>
              <a:spcBef>
                <a:spcPts val="1120"/>
              </a:spcBef>
              <a:buChar char="•"/>
              <a:tabLst>
                <a:tab pos="260350" algn="l"/>
                <a:tab pos="260985" algn="l"/>
              </a:tabLst>
            </a:pPr>
            <a:r>
              <a:rPr sz="2400" spc="-5" dirty="0">
                <a:latin typeface="Times New Roman"/>
                <a:cs typeface="Times New Roman"/>
              </a:rPr>
              <a:t>Connected to </a:t>
            </a:r>
            <a:r>
              <a:rPr sz="2400" spc="-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hair</a:t>
            </a:r>
            <a:r>
              <a:rPr sz="2400" spc="30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2400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follicles</a:t>
            </a:r>
            <a:endParaRPr sz="2400" dirty="0">
              <a:latin typeface="Times New Roman"/>
              <a:cs typeface="Times New Roman"/>
            </a:endParaRPr>
          </a:p>
          <a:p>
            <a:pPr marL="260350" indent="-248285">
              <a:lnSpc>
                <a:spcPct val="100000"/>
              </a:lnSpc>
              <a:spcBef>
                <a:spcPts val="1095"/>
              </a:spcBef>
              <a:buChar char="•"/>
              <a:tabLst>
                <a:tab pos="260350" algn="l"/>
                <a:tab pos="260985" algn="l"/>
              </a:tabLst>
            </a:pPr>
            <a:r>
              <a:rPr sz="2400" spc="-5" dirty="0">
                <a:latin typeface="Times New Roman"/>
                <a:cs typeface="Times New Roman"/>
              </a:rPr>
              <a:t>Secretes an </a:t>
            </a:r>
            <a:r>
              <a:rPr sz="2400" dirty="0">
                <a:latin typeface="Times New Roman"/>
                <a:cs typeface="Times New Roman"/>
              </a:rPr>
              <a:t>oily </a:t>
            </a:r>
            <a:r>
              <a:rPr sz="2400" spc="-5" dirty="0">
                <a:latin typeface="Times New Roman"/>
                <a:cs typeface="Times New Roman"/>
              </a:rPr>
              <a:t>substance called</a:t>
            </a:r>
            <a:r>
              <a:rPr sz="2400" spc="-35" dirty="0">
                <a:latin typeface="Times New Roman"/>
                <a:cs typeface="Times New Roman"/>
              </a:rPr>
              <a:t> </a:t>
            </a:r>
            <a:r>
              <a:rPr sz="2400" spc="-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sebum</a:t>
            </a:r>
            <a:endParaRPr sz="2400" dirty="0">
              <a:latin typeface="Times New Roman"/>
              <a:cs typeface="Times New Roman"/>
            </a:endParaRPr>
          </a:p>
          <a:p>
            <a:pPr marL="660400" lvl="1" indent="-262255">
              <a:lnSpc>
                <a:spcPct val="100000"/>
              </a:lnSpc>
              <a:spcBef>
                <a:spcPts val="995"/>
              </a:spcBef>
              <a:buChar char="–"/>
              <a:tabLst>
                <a:tab pos="661035" algn="l"/>
              </a:tabLst>
            </a:pPr>
            <a:r>
              <a:rPr sz="2400" spc="-5" dirty="0">
                <a:latin typeface="Times New Roman"/>
                <a:cs typeface="Times New Roman"/>
              </a:rPr>
              <a:t>Prevents excessive water</a:t>
            </a:r>
            <a:r>
              <a:rPr sz="2400" spc="-25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Times New Roman"/>
                <a:cs typeface="Times New Roman"/>
              </a:rPr>
              <a:t>loss</a:t>
            </a:r>
            <a:endParaRPr sz="2400" dirty="0">
              <a:latin typeface="Times New Roman"/>
              <a:cs typeface="Times New Roman"/>
            </a:endParaRPr>
          </a:p>
          <a:p>
            <a:pPr marL="660400" lvl="1" indent="-262255">
              <a:lnSpc>
                <a:spcPct val="100000"/>
              </a:lnSpc>
              <a:spcBef>
                <a:spcPts val="1020"/>
              </a:spcBef>
              <a:buChar char="–"/>
              <a:tabLst>
                <a:tab pos="661035" algn="l"/>
              </a:tabLst>
            </a:pPr>
            <a:r>
              <a:rPr sz="2400" spc="-5" dirty="0">
                <a:latin typeface="Times New Roman"/>
                <a:cs typeface="Times New Roman"/>
              </a:rPr>
              <a:t>Keeps skin</a:t>
            </a:r>
            <a:r>
              <a:rPr sz="2400" spc="-10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Times New Roman"/>
                <a:cs typeface="Times New Roman"/>
              </a:rPr>
              <a:t>soft</a:t>
            </a:r>
            <a:endParaRPr sz="2400" dirty="0">
              <a:latin typeface="Times New Roman"/>
              <a:cs typeface="Times New Roman"/>
            </a:endParaRPr>
          </a:p>
          <a:p>
            <a:pPr marL="660400" lvl="1" indent="-262255">
              <a:lnSpc>
                <a:spcPct val="100000"/>
              </a:lnSpc>
              <a:spcBef>
                <a:spcPts val="1020"/>
              </a:spcBef>
              <a:buChar char="–"/>
              <a:tabLst>
                <a:tab pos="661035" algn="l"/>
              </a:tabLst>
            </a:pPr>
            <a:r>
              <a:rPr sz="2400" spc="-5" dirty="0">
                <a:latin typeface="Times New Roman"/>
                <a:cs typeface="Times New Roman"/>
              </a:rPr>
              <a:t>Coats</a:t>
            </a:r>
            <a:r>
              <a:rPr sz="2400" spc="-1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hair</a:t>
            </a:r>
          </a:p>
          <a:p>
            <a:pPr marL="660400" lvl="1" indent="-262255">
              <a:lnSpc>
                <a:spcPct val="100000"/>
              </a:lnSpc>
              <a:spcBef>
                <a:spcPts val="1020"/>
              </a:spcBef>
              <a:buChar char="–"/>
              <a:tabLst>
                <a:tab pos="661035" algn="l"/>
              </a:tabLst>
            </a:pPr>
            <a:r>
              <a:rPr sz="2400" dirty="0">
                <a:latin typeface="Times New Roman"/>
                <a:cs typeface="Times New Roman"/>
              </a:rPr>
              <a:t>Inhibits </a:t>
            </a:r>
            <a:r>
              <a:rPr sz="2400" spc="-5" dirty="0">
                <a:latin typeface="Times New Roman"/>
                <a:cs typeface="Times New Roman"/>
              </a:rPr>
              <a:t>some </a:t>
            </a:r>
            <a:r>
              <a:rPr sz="2400" dirty="0">
                <a:latin typeface="Times New Roman"/>
                <a:cs typeface="Times New Roman"/>
              </a:rPr>
              <a:t>bacterial</a:t>
            </a:r>
            <a:r>
              <a:rPr sz="2400" spc="-2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growth</a:t>
            </a:r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accent4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789430" y="0"/>
            <a:ext cx="7973551" cy="498268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accent4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752600" y="361950"/>
            <a:ext cx="5165721" cy="68993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400" b="1" u="sng" spc="-5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cs typeface="Times New Roman"/>
              </a:rPr>
              <a:t>Sudoriferous</a:t>
            </a:r>
            <a:r>
              <a:rPr sz="4400" b="1" u="sng" spc="-9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sz="44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cs typeface="Times New Roman"/>
              </a:rPr>
              <a:t>gland</a:t>
            </a:r>
            <a:r>
              <a:rPr lang="en-IN" sz="44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cs typeface="Times New Roman"/>
              </a:rPr>
              <a:t>:-</a:t>
            </a:r>
            <a:endParaRPr sz="4400" b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806415" y="1287780"/>
            <a:ext cx="4856480" cy="3827779"/>
          </a:xfrm>
          <a:prstGeom prst="rect">
            <a:avLst/>
          </a:prstGeom>
        </p:spPr>
        <p:txBody>
          <a:bodyPr vert="horz" wrap="square" lIns="0" tIns="196850" rIns="0" bIns="0" rtlCol="0">
            <a:spAutoFit/>
          </a:bodyPr>
          <a:lstStyle/>
          <a:p>
            <a:pPr marL="280670" indent="-268605">
              <a:lnSpc>
                <a:spcPct val="100000"/>
              </a:lnSpc>
              <a:spcBef>
                <a:spcPts val="1550"/>
              </a:spcBef>
              <a:buChar char="•"/>
              <a:tabLst>
                <a:tab pos="281305" algn="l"/>
              </a:tabLst>
            </a:pPr>
            <a:r>
              <a:rPr sz="4000" spc="-5" dirty="0">
                <a:latin typeface="Times New Roman"/>
                <a:cs typeface="Times New Roman"/>
              </a:rPr>
              <a:t>Sweat</a:t>
            </a:r>
            <a:r>
              <a:rPr sz="4000" spc="-15" dirty="0">
                <a:latin typeface="Times New Roman"/>
                <a:cs typeface="Times New Roman"/>
              </a:rPr>
              <a:t> </a:t>
            </a:r>
            <a:r>
              <a:rPr sz="4000" dirty="0">
                <a:latin typeface="Times New Roman"/>
                <a:cs typeface="Times New Roman"/>
              </a:rPr>
              <a:t>glands</a:t>
            </a:r>
          </a:p>
          <a:p>
            <a:pPr marL="280670" indent="-268605">
              <a:lnSpc>
                <a:spcPct val="100000"/>
              </a:lnSpc>
              <a:spcBef>
                <a:spcPts val="1450"/>
              </a:spcBef>
              <a:buChar char="•"/>
              <a:tabLst>
                <a:tab pos="281305" algn="l"/>
              </a:tabLst>
            </a:pPr>
            <a:r>
              <a:rPr sz="4000" dirty="0">
                <a:latin typeface="Times New Roman"/>
                <a:cs typeface="Times New Roman"/>
              </a:rPr>
              <a:t>3-4</a:t>
            </a:r>
            <a:r>
              <a:rPr sz="4000" spc="-10" dirty="0">
                <a:latin typeface="Times New Roman"/>
                <a:cs typeface="Times New Roman"/>
              </a:rPr>
              <a:t> million</a:t>
            </a:r>
            <a:endParaRPr sz="4000" dirty="0">
              <a:latin typeface="Times New Roman"/>
              <a:cs typeface="Times New Roman"/>
            </a:endParaRPr>
          </a:p>
          <a:p>
            <a:pPr marL="280670" indent="-268605">
              <a:lnSpc>
                <a:spcPct val="100000"/>
              </a:lnSpc>
              <a:spcBef>
                <a:spcPts val="1425"/>
              </a:spcBef>
              <a:buChar char="•"/>
              <a:tabLst>
                <a:tab pos="281305" algn="l"/>
              </a:tabLst>
            </a:pPr>
            <a:r>
              <a:rPr sz="4000" dirty="0">
                <a:latin typeface="Times New Roman"/>
                <a:cs typeface="Times New Roman"/>
              </a:rPr>
              <a:t>2</a:t>
            </a:r>
            <a:r>
              <a:rPr sz="4000" spc="-5" dirty="0">
                <a:latin typeface="Times New Roman"/>
                <a:cs typeface="Times New Roman"/>
              </a:rPr>
              <a:t> types</a:t>
            </a:r>
            <a:endParaRPr sz="4000" dirty="0">
              <a:latin typeface="Times New Roman"/>
              <a:cs typeface="Times New Roman"/>
            </a:endParaRPr>
          </a:p>
          <a:p>
            <a:pPr marL="680720" lvl="1" indent="-287655">
              <a:lnSpc>
                <a:spcPct val="100000"/>
              </a:lnSpc>
              <a:spcBef>
                <a:spcPts val="1340"/>
              </a:spcBef>
              <a:buChar char="–"/>
              <a:tabLst>
                <a:tab pos="681355" algn="l"/>
              </a:tabLst>
            </a:pPr>
            <a:r>
              <a:rPr sz="3600" spc="-10" dirty="0">
                <a:latin typeface="Times New Roman"/>
                <a:cs typeface="Times New Roman"/>
              </a:rPr>
              <a:t>Eccrine </a:t>
            </a:r>
            <a:r>
              <a:rPr sz="3600" spc="-5" dirty="0">
                <a:latin typeface="Times New Roman"/>
                <a:cs typeface="Times New Roman"/>
              </a:rPr>
              <a:t>sweat</a:t>
            </a:r>
            <a:r>
              <a:rPr sz="3600" spc="-90" dirty="0">
                <a:latin typeface="Times New Roman"/>
                <a:cs typeface="Times New Roman"/>
              </a:rPr>
              <a:t> </a:t>
            </a:r>
            <a:r>
              <a:rPr sz="3600" dirty="0">
                <a:latin typeface="Times New Roman"/>
                <a:cs typeface="Times New Roman"/>
              </a:rPr>
              <a:t>glands</a:t>
            </a:r>
          </a:p>
          <a:p>
            <a:pPr marL="680720" lvl="1" indent="-287655">
              <a:lnSpc>
                <a:spcPct val="100000"/>
              </a:lnSpc>
              <a:spcBef>
                <a:spcPts val="1230"/>
              </a:spcBef>
              <a:buChar char="–"/>
              <a:tabLst>
                <a:tab pos="681355" algn="l"/>
              </a:tabLst>
            </a:pPr>
            <a:r>
              <a:rPr sz="3600" spc="-5" dirty="0">
                <a:latin typeface="Times New Roman"/>
                <a:cs typeface="Times New Roman"/>
              </a:rPr>
              <a:t>Apocrine sweat</a:t>
            </a:r>
            <a:r>
              <a:rPr sz="3600" spc="-95" dirty="0">
                <a:latin typeface="Times New Roman"/>
                <a:cs typeface="Times New Roman"/>
              </a:rPr>
              <a:t> </a:t>
            </a:r>
            <a:r>
              <a:rPr sz="3600" dirty="0">
                <a:latin typeface="Times New Roman"/>
                <a:cs typeface="Times New Roman"/>
              </a:rPr>
              <a:t>glands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accent4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04625" y="1265482"/>
            <a:ext cx="2351405" cy="38215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495300" algn="l"/>
              </a:tabLst>
            </a:pPr>
            <a:r>
              <a:rPr sz="2400" b="1" u="sng" spc="-5" dirty="0">
                <a:solidFill>
                  <a:srgbClr val="59595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</a:t>
            </a:r>
            <a:r>
              <a:rPr sz="2400" b="1" u="sng" dirty="0">
                <a:solidFill>
                  <a:srgbClr val="59595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	</a:t>
            </a:r>
            <a:r>
              <a:rPr sz="2400" b="1" u="sng" spc="-5" dirty="0">
                <a:solidFill>
                  <a:srgbClr val="59595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Keratinocytes</a:t>
            </a:r>
            <a:r>
              <a:rPr lang="en-IN" sz="2400" b="1" u="sng" spc="-5" dirty="0">
                <a:solidFill>
                  <a:srgbClr val="59595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:-</a:t>
            </a:r>
            <a:endParaRPr sz="2400" b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077947" y="1643122"/>
            <a:ext cx="3386454" cy="191135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79095" marR="232410" indent="-367030">
              <a:lnSpc>
                <a:spcPct val="114599"/>
              </a:lnSpc>
              <a:spcBef>
                <a:spcPts val="100"/>
              </a:spcBef>
              <a:buChar char="○"/>
              <a:tabLst>
                <a:tab pos="379095" algn="l"/>
                <a:tab pos="379730" algn="l"/>
              </a:tabLst>
            </a:pPr>
            <a:r>
              <a:rPr sz="1800" spc="-5" dirty="0">
                <a:solidFill>
                  <a:srgbClr val="595959"/>
                </a:solidFill>
                <a:latin typeface="Arial"/>
                <a:cs typeface="Arial"/>
              </a:rPr>
              <a:t>They </a:t>
            </a:r>
            <a:r>
              <a:rPr sz="1800" dirty="0">
                <a:solidFill>
                  <a:srgbClr val="595959"/>
                </a:solidFill>
                <a:latin typeface="Arial"/>
                <a:cs typeface="Arial"/>
              </a:rPr>
              <a:t>make </a:t>
            </a:r>
            <a:r>
              <a:rPr sz="1800" spc="-5" dirty="0">
                <a:solidFill>
                  <a:srgbClr val="595959"/>
                </a:solidFill>
                <a:latin typeface="Arial"/>
                <a:cs typeface="Arial"/>
              </a:rPr>
              <a:t>the protein </a:t>
            </a:r>
            <a:r>
              <a:rPr sz="1800" u="heavy" spc="-5" dirty="0">
                <a:solidFill>
                  <a:srgbClr val="595959"/>
                </a:solidFill>
                <a:uFill>
                  <a:solidFill>
                    <a:srgbClr val="595959"/>
                  </a:solidFill>
                </a:uFill>
                <a:latin typeface="Arial"/>
                <a:cs typeface="Arial"/>
              </a:rPr>
              <a:t> </a:t>
            </a:r>
            <a:r>
              <a:rPr sz="1800" b="1" spc="-5" dirty="0">
                <a:solidFill>
                  <a:srgbClr val="595959"/>
                </a:solidFill>
                <a:uFill>
                  <a:solidFill>
                    <a:srgbClr val="595959"/>
                  </a:solidFill>
                </a:uFill>
                <a:latin typeface="Arial"/>
                <a:cs typeface="Arial"/>
              </a:rPr>
              <a:t>keratin</a:t>
            </a:r>
            <a:r>
              <a:rPr sz="1800" b="1" spc="-5" dirty="0">
                <a:solidFill>
                  <a:srgbClr val="595959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595959"/>
                </a:solidFill>
                <a:latin typeface="Arial"/>
                <a:cs typeface="Arial"/>
              </a:rPr>
              <a:t>(a </a:t>
            </a:r>
            <a:r>
              <a:rPr sz="1800" spc="-5" dirty="0">
                <a:solidFill>
                  <a:srgbClr val="595959"/>
                </a:solidFill>
                <a:latin typeface="Arial"/>
                <a:cs typeface="Arial"/>
              </a:rPr>
              <a:t>tough, protective  protein).</a:t>
            </a:r>
            <a:endParaRPr sz="1800" dirty="0">
              <a:latin typeface="Arial"/>
              <a:cs typeface="Arial"/>
            </a:endParaRPr>
          </a:p>
          <a:p>
            <a:pPr marL="379095" marR="5080" indent="-367030">
              <a:lnSpc>
                <a:spcPct val="114599"/>
              </a:lnSpc>
              <a:buChar char="○"/>
              <a:tabLst>
                <a:tab pos="379095" algn="l"/>
                <a:tab pos="379730" algn="l"/>
              </a:tabLst>
            </a:pPr>
            <a:r>
              <a:rPr sz="1800" spc="-5" dirty="0">
                <a:solidFill>
                  <a:srgbClr val="595959"/>
                </a:solidFill>
                <a:latin typeface="Arial"/>
                <a:cs typeface="Arial"/>
              </a:rPr>
              <a:t>The </a:t>
            </a:r>
            <a:r>
              <a:rPr sz="1800" dirty="0">
                <a:solidFill>
                  <a:srgbClr val="595959"/>
                </a:solidFill>
                <a:latin typeface="Arial"/>
                <a:cs typeface="Arial"/>
              </a:rPr>
              <a:t>most </a:t>
            </a:r>
            <a:r>
              <a:rPr sz="1800" spc="-5" dirty="0">
                <a:solidFill>
                  <a:srgbClr val="595959"/>
                </a:solidFill>
                <a:latin typeface="Arial"/>
                <a:cs typeface="Arial"/>
              </a:rPr>
              <a:t>numerous </a:t>
            </a:r>
            <a:r>
              <a:rPr sz="1800" dirty="0">
                <a:solidFill>
                  <a:srgbClr val="595959"/>
                </a:solidFill>
                <a:latin typeface="Arial"/>
                <a:cs typeface="Arial"/>
              </a:rPr>
              <a:t>cell</a:t>
            </a:r>
            <a:r>
              <a:rPr sz="1800" spc="-100" dirty="0">
                <a:solidFill>
                  <a:srgbClr val="595959"/>
                </a:solidFill>
                <a:latin typeface="Arial"/>
                <a:cs typeface="Arial"/>
              </a:rPr>
              <a:t> </a:t>
            </a:r>
            <a:r>
              <a:rPr sz="1800" spc="-5" dirty="0">
                <a:solidFill>
                  <a:srgbClr val="595959"/>
                </a:solidFill>
                <a:latin typeface="Arial"/>
                <a:cs typeface="Arial"/>
              </a:rPr>
              <a:t>type:  about 90% of the epidermal  </a:t>
            </a:r>
            <a:r>
              <a:rPr sz="1800" dirty="0">
                <a:solidFill>
                  <a:srgbClr val="595959"/>
                </a:solidFill>
                <a:latin typeface="Arial"/>
                <a:cs typeface="Arial"/>
              </a:rPr>
              <a:t>cells.</a:t>
            </a:r>
            <a:endParaRPr sz="1800" dirty="0">
              <a:latin typeface="Arial"/>
              <a:cs typeface="Aria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4646215" y="0"/>
            <a:ext cx="4286241" cy="514348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accent4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676400" y="361950"/>
            <a:ext cx="5281392" cy="68993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400" b="1" u="sng" spc="-1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cs typeface="Times New Roman"/>
              </a:rPr>
              <a:t>Eccrine </a:t>
            </a:r>
            <a:r>
              <a:rPr sz="4400" b="1" u="sng" spc="-5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cs typeface="Times New Roman"/>
              </a:rPr>
              <a:t>sweat</a:t>
            </a:r>
            <a:r>
              <a:rPr sz="4400" b="1" u="sng" spc="-85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sz="44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cs typeface="Times New Roman"/>
              </a:rPr>
              <a:t>gland</a:t>
            </a:r>
            <a:r>
              <a:rPr lang="en-IN" sz="44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cs typeface="Times New Roman"/>
              </a:rPr>
              <a:t>:-</a:t>
            </a:r>
            <a:endParaRPr sz="4400" b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838161" y="1504950"/>
            <a:ext cx="7529830" cy="2439770"/>
          </a:xfrm>
          <a:prstGeom prst="rect">
            <a:avLst/>
          </a:prstGeom>
        </p:spPr>
        <p:txBody>
          <a:bodyPr vert="horz" wrap="square" lIns="0" tIns="53975" rIns="0" bIns="0" rtlCol="0">
            <a:spAutoFit/>
          </a:bodyPr>
          <a:lstStyle/>
          <a:p>
            <a:pPr marL="248920" indent="-224154">
              <a:lnSpc>
                <a:spcPct val="100000"/>
              </a:lnSpc>
              <a:spcBef>
                <a:spcPts val="425"/>
              </a:spcBef>
              <a:buChar char="•"/>
              <a:tabLst>
                <a:tab pos="249554" algn="l"/>
              </a:tabLst>
            </a:pPr>
            <a:r>
              <a:rPr sz="3000" spc="-5" dirty="0">
                <a:latin typeface="Times New Roman"/>
                <a:cs typeface="Times New Roman"/>
              </a:rPr>
              <a:t>Secretes </a:t>
            </a:r>
            <a:r>
              <a:rPr sz="3000" spc="-10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cooling</a:t>
            </a:r>
            <a:r>
              <a:rPr sz="3000" spc="-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sweat</a:t>
            </a:r>
            <a:endParaRPr sz="3000" dirty="0">
              <a:latin typeface="Times New Roman"/>
              <a:cs typeface="Times New Roman"/>
            </a:endParaRPr>
          </a:p>
          <a:p>
            <a:pPr marL="248920" indent="-224154">
              <a:lnSpc>
                <a:spcPct val="100000"/>
              </a:lnSpc>
              <a:spcBef>
                <a:spcPts val="325"/>
              </a:spcBef>
              <a:buChar char="•"/>
              <a:tabLst>
                <a:tab pos="249554" algn="l"/>
              </a:tabLst>
            </a:pPr>
            <a:r>
              <a:rPr sz="3000" spc="-5" dirty="0">
                <a:latin typeface="Times New Roman"/>
                <a:cs typeface="Times New Roman"/>
              </a:rPr>
              <a:t>Secreted </a:t>
            </a:r>
            <a:r>
              <a:rPr sz="3000" spc="-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directly </a:t>
            </a:r>
            <a:r>
              <a:rPr sz="3000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onto the</a:t>
            </a:r>
            <a:r>
              <a:rPr sz="3000" spc="-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skin</a:t>
            </a:r>
            <a:endParaRPr sz="3000" dirty="0">
              <a:latin typeface="Times New Roman"/>
              <a:cs typeface="Times New Roman"/>
            </a:endParaRPr>
          </a:p>
          <a:p>
            <a:pPr marL="248920" indent="-224154">
              <a:lnSpc>
                <a:spcPts val="3440"/>
              </a:lnSpc>
              <a:spcBef>
                <a:spcPts val="375"/>
              </a:spcBef>
              <a:buChar char="•"/>
              <a:tabLst>
                <a:tab pos="249554" algn="l"/>
              </a:tabLst>
            </a:pPr>
            <a:r>
              <a:rPr sz="3000" spc="-5" dirty="0">
                <a:latin typeface="Times New Roman"/>
                <a:cs typeface="Times New Roman"/>
              </a:rPr>
              <a:t>Helps </a:t>
            </a:r>
            <a:r>
              <a:rPr sz="3000" dirty="0">
                <a:latin typeface="Times New Roman"/>
                <a:cs typeface="Times New Roman"/>
              </a:rPr>
              <a:t>regulates </a:t>
            </a:r>
            <a:r>
              <a:rPr sz="3000" spc="-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body </a:t>
            </a:r>
            <a:r>
              <a:rPr sz="3000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temperature</a:t>
            </a:r>
            <a:r>
              <a:rPr sz="3000" dirty="0">
                <a:latin typeface="Times New Roman"/>
                <a:cs typeface="Times New Roman"/>
              </a:rPr>
              <a:t> </a:t>
            </a:r>
            <a:r>
              <a:rPr sz="3000" spc="-10" dirty="0">
                <a:latin typeface="Times New Roman"/>
                <a:cs typeface="Times New Roman"/>
              </a:rPr>
              <a:t>and aids</a:t>
            </a:r>
            <a:r>
              <a:rPr sz="3000" spc="-60" dirty="0">
                <a:latin typeface="Times New Roman"/>
                <a:cs typeface="Times New Roman"/>
              </a:rPr>
              <a:t> </a:t>
            </a:r>
            <a:r>
              <a:rPr sz="3000" spc="-5" dirty="0">
                <a:latin typeface="Times New Roman"/>
                <a:cs typeface="Times New Roman"/>
              </a:rPr>
              <a:t>in</a:t>
            </a:r>
            <a:endParaRPr sz="3000" dirty="0">
              <a:latin typeface="Times New Roman"/>
              <a:cs typeface="Times New Roman"/>
            </a:endParaRPr>
          </a:p>
          <a:p>
            <a:pPr marL="248920">
              <a:lnSpc>
                <a:spcPts val="3440"/>
              </a:lnSpc>
            </a:pPr>
            <a:r>
              <a:rPr sz="3000" spc="-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waste</a:t>
            </a:r>
            <a:r>
              <a:rPr sz="3000" spc="-10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3000" spc="-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removal</a:t>
            </a:r>
            <a:r>
              <a:rPr sz="3000" spc="-5" dirty="0">
                <a:latin typeface="Times New Roman"/>
                <a:cs typeface="Times New Roman"/>
              </a:rPr>
              <a:t>.</a:t>
            </a:r>
            <a:endParaRPr sz="3000" dirty="0">
              <a:latin typeface="Times New Roman"/>
              <a:cs typeface="Times New Roman"/>
            </a:endParaRPr>
          </a:p>
          <a:p>
            <a:pPr marL="248920" indent="-224154">
              <a:lnSpc>
                <a:spcPct val="100000"/>
              </a:lnSpc>
              <a:spcBef>
                <a:spcPts val="325"/>
              </a:spcBef>
              <a:buChar char="•"/>
              <a:tabLst>
                <a:tab pos="249554" algn="l"/>
              </a:tabLst>
            </a:pPr>
            <a:r>
              <a:rPr sz="3000" spc="-10" dirty="0">
                <a:latin typeface="Times New Roman"/>
                <a:cs typeface="Times New Roman"/>
              </a:rPr>
              <a:t>Contains </a:t>
            </a:r>
            <a:r>
              <a:rPr sz="3000" spc="-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water</a:t>
            </a:r>
            <a:r>
              <a:rPr sz="3000" spc="-5" dirty="0">
                <a:latin typeface="Times New Roman"/>
                <a:cs typeface="Times New Roman"/>
              </a:rPr>
              <a:t>, </a:t>
            </a:r>
            <a:r>
              <a:rPr sz="3000" spc="-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ions </a:t>
            </a:r>
            <a:r>
              <a:rPr sz="3000" spc="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(Na</a:t>
            </a:r>
            <a:r>
              <a:rPr sz="3000" spc="7" baseline="3055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+</a:t>
            </a:r>
            <a:r>
              <a:rPr sz="2000" spc="5" dirty="0">
                <a:latin typeface="Times New Roman"/>
                <a:cs typeface="Times New Roman"/>
              </a:rPr>
              <a:t> </a:t>
            </a:r>
            <a:r>
              <a:rPr sz="3000" spc="-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)</a:t>
            </a:r>
            <a:r>
              <a:rPr sz="3000" spc="-5" dirty="0">
                <a:latin typeface="Times New Roman"/>
                <a:cs typeface="Times New Roman"/>
              </a:rPr>
              <a:t>,</a:t>
            </a:r>
            <a:r>
              <a:rPr sz="3000" spc="-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urea</a:t>
            </a:r>
            <a:r>
              <a:rPr sz="3000" spc="-5" dirty="0">
                <a:latin typeface="Times New Roman"/>
                <a:cs typeface="Times New Roman"/>
              </a:rPr>
              <a:t> </a:t>
            </a:r>
            <a:r>
              <a:rPr sz="3000" spc="-10" dirty="0">
                <a:latin typeface="Times New Roman"/>
                <a:cs typeface="Times New Roman"/>
              </a:rPr>
              <a:t>and </a:t>
            </a:r>
            <a:r>
              <a:rPr sz="3000" spc="-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uric</a:t>
            </a:r>
            <a:r>
              <a:rPr sz="3000" spc="20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3000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acid</a:t>
            </a:r>
            <a:endParaRPr sz="3000" dirty="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accent4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04799" y="0"/>
            <a:ext cx="8305783" cy="498388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accent4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524000" y="361950"/>
            <a:ext cx="5620253" cy="68993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400" b="1" u="sng" spc="-5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cs typeface="Times New Roman"/>
              </a:rPr>
              <a:t>Apocrine sweat</a:t>
            </a:r>
            <a:r>
              <a:rPr sz="4400" b="1" u="sng" spc="-9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sz="44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cs typeface="Times New Roman"/>
              </a:rPr>
              <a:t>gland</a:t>
            </a:r>
            <a:r>
              <a:rPr lang="en-IN" sz="44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cs typeface="Times New Roman"/>
              </a:rPr>
              <a:t>:-</a:t>
            </a:r>
            <a:endParaRPr sz="4400" b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806415" y="1303279"/>
            <a:ext cx="7478395" cy="3135474"/>
          </a:xfrm>
          <a:prstGeom prst="rect">
            <a:avLst/>
          </a:prstGeom>
        </p:spPr>
        <p:txBody>
          <a:bodyPr vert="horz" wrap="square" lIns="0" tIns="196850" rIns="0" bIns="0" rtlCol="0">
            <a:spAutoFit/>
          </a:bodyPr>
          <a:lstStyle/>
          <a:p>
            <a:pPr marL="280670" indent="-268605">
              <a:lnSpc>
                <a:spcPct val="100000"/>
              </a:lnSpc>
              <a:spcBef>
                <a:spcPts val="1550"/>
              </a:spcBef>
              <a:buChar char="•"/>
              <a:tabLst>
                <a:tab pos="281305" algn="l"/>
              </a:tabLst>
            </a:pPr>
            <a:r>
              <a:rPr sz="4000" spc="-5" dirty="0">
                <a:latin typeface="Times New Roman"/>
                <a:cs typeface="Times New Roman"/>
              </a:rPr>
              <a:t>Secretion stimulated </a:t>
            </a:r>
            <a:r>
              <a:rPr sz="4000" dirty="0">
                <a:latin typeface="Times New Roman"/>
                <a:cs typeface="Times New Roman"/>
              </a:rPr>
              <a:t>by</a:t>
            </a:r>
            <a:r>
              <a:rPr sz="4000" spc="-5" dirty="0">
                <a:latin typeface="Times New Roman"/>
                <a:cs typeface="Times New Roman"/>
              </a:rPr>
              <a:t> </a:t>
            </a:r>
            <a:r>
              <a:rPr sz="4000" spc="-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stress</a:t>
            </a:r>
            <a:endParaRPr sz="4000" dirty="0">
              <a:latin typeface="Times New Roman"/>
              <a:cs typeface="Times New Roman"/>
            </a:endParaRPr>
          </a:p>
          <a:p>
            <a:pPr marL="280670" indent="-268605">
              <a:lnSpc>
                <a:spcPct val="100000"/>
              </a:lnSpc>
              <a:spcBef>
                <a:spcPts val="1450"/>
              </a:spcBef>
              <a:buChar char="•"/>
              <a:tabLst>
                <a:tab pos="281305" algn="l"/>
              </a:tabLst>
            </a:pPr>
            <a:r>
              <a:rPr sz="4000" spc="-5" dirty="0">
                <a:latin typeface="Times New Roman"/>
                <a:cs typeface="Times New Roman"/>
              </a:rPr>
              <a:t>Secreted </a:t>
            </a:r>
            <a:r>
              <a:rPr sz="4000" spc="-10" dirty="0">
                <a:latin typeface="Times New Roman"/>
                <a:cs typeface="Times New Roman"/>
              </a:rPr>
              <a:t>into the </a:t>
            </a:r>
            <a:r>
              <a:rPr sz="4000" dirty="0">
                <a:latin typeface="Times New Roman"/>
                <a:cs typeface="Times New Roman"/>
              </a:rPr>
              <a:t>hair </a:t>
            </a:r>
            <a:r>
              <a:rPr sz="4000" spc="-5" dirty="0">
                <a:latin typeface="Times New Roman"/>
                <a:cs typeface="Times New Roman"/>
              </a:rPr>
              <a:t>follicle </a:t>
            </a:r>
            <a:r>
              <a:rPr sz="4000" dirty="0">
                <a:latin typeface="Times New Roman"/>
                <a:cs typeface="Times New Roman"/>
              </a:rPr>
              <a:t>of</a:t>
            </a:r>
            <a:r>
              <a:rPr sz="4000" spc="-65" dirty="0">
                <a:latin typeface="Times New Roman"/>
                <a:cs typeface="Times New Roman"/>
              </a:rPr>
              <a:t> </a:t>
            </a:r>
            <a:r>
              <a:rPr sz="4000" spc="-10" dirty="0">
                <a:latin typeface="Times New Roman"/>
                <a:cs typeface="Times New Roman"/>
              </a:rPr>
              <a:t>the</a:t>
            </a:r>
            <a:endParaRPr sz="4000" dirty="0">
              <a:latin typeface="Times New Roman"/>
              <a:cs typeface="Times New Roman"/>
            </a:endParaRPr>
          </a:p>
          <a:p>
            <a:pPr marL="280670">
              <a:lnSpc>
                <a:spcPct val="100000"/>
              </a:lnSpc>
              <a:spcBef>
                <a:spcPts val="725"/>
              </a:spcBef>
            </a:pPr>
            <a:r>
              <a:rPr sz="4000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axilla</a:t>
            </a:r>
            <a:r>
              <a:rPr sz="4000" dirty="0">
                <a:latin typeface="Times New Roman"/>
                <a:cs typeface="Times New Roman"/>
              </a:rPr>
              <a:t> </a:t>
            </a:r>
            <a:r>
              <a:rPr sz="4000" spc="-10" dirty="0">
                <a:latin typeface="Times New Roman"/>
                <a:cs typeface="Times New Roman"/>
              </a:rPr>
              <a:t>and </a:t>
            </a:r>
            <a:r>
              <a:rPr sz="4000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groin</a:t>
            </a:r>
            <a:r>
              <a:rPr sz="4000" spc="-5" dirty="0">
                <a:latin typeface="Times New Roman"/>
                <a:cs typeface="Times New Roman"/>
              </a:rPr>
              <a:t> </a:t>
            </a:r>
            <a:r>
              <a:rPr sz="4000" dirty="0">
                <a:latin typeface="Times New Roman"/>
                <a:cs typeface="Times New Roman"/>
              </a:rPr>
              <a:t>regions.</a:t>
            </a:r>
          </a:p>
          <a:p>
            <a:pPr marL="280670" indent="-268605">
              <a:lnSpc>
                <a:spcPct val="100000"/>
              </a:lnSpc>
              <a:spcBef>
                <a:spcPts val="1450"/>
              </a:spcBef>
              <a:buChar char="•"/>
              <a:tabLst>
                <a:tab pos="281305" algn="l"/>
              </a:tabLst>
            </a:pPr>
            <a:r>
              <a:rPr sz="4000" spc="-10" dirty="0">
                <a:latin typeface="Times New Roman"/>
                <a:cs typeface="Times New Roman"/>
              </a:rPr>
              <a:t>Begin </a:t>
            </a:r>
            <a:r>
              <a:rPr sz="4000" spc="-5" dirty="0">
                <a:latin typeface="Times New Roman"/>
                <a:cs typeface="Times New Roman"/>
              </a:rPr>
              <a:t>to function at</a:t>
            </a:r>
            <a:r>
              <a:rPr sz="4000" spc="30" dirty="0">
                <a:latin typeface="Times New Roman"/>
                <a:cs typeface="Times New Roman"/>
              </a:rPr>
              <a:t> </a:t>
            </a:r>
            <a:r>
              <a:rPr sz="4000" spc="-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puberty</a:t>
            </a:r>
            <a:endParaRPr sz="4000" dirty="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accent4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806415" y="1376677"/>
            <a:ext cx="7338059" cy="36353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80670" marR="5080" indent="-268605">
              <a:lnSpc>
                <a:spcPct val="115599"/>
              </a:lnSpc>
              <a:spcBef>
                <a:spcPts val="100"/>
              </a:spcBef>
              <a:buChar char="•"/>
              <a:tabLst>
                <a:tab pos="281305" algn="l"/>
              </a:tabLst>
            </a:pPr>
            <a:r>
              <a:rPr sz="4000" spc="-5" dirty="0">
                <a:latin typeface="Times New Roman"/>
                <a:cs typeface="Times New Roman"/>
              </a:rPr>
              <a:t>Slightly </a:t>
            </a:r>
            <a:r>
              <a:rPr sz="4000" spc="-10" dirty="0">
                <a:latin typeface="Times New Roman"/>
                <a:cs typeface="Times New Roman"/>
              </a:rPr>
              <a:t>more </a:t>
            </a:r>
            <a:r>
              <a:rPr sz="4000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viscous</a:t>
            </a:r>
            <a:r>
              <a:rPr sz="4000" dirty="0">
                <a:latin typeface="Times New Roman"/>
                <a:cs typeface="Times New Roman"/>
              </a:rPr>
              <a:t> </a:t>
            </a:r>
            <a:r>
              <a:rPr sz="4000" spc="-10" dirty="0">
                <a:latin typeface="Times New Roman"/>
                <a:cs typeface="Times New Roman"/>
              </a:rPr>
              <a:t>than eccrine  </a:t>
            </a:r>
            <a:r>
              <a:rPr sz="4000" spc="-5" dirty="0">
                <a:latin typeface="Times New Roman"/>
                <a:cs typeface="Times New Roman"/>
              </a:rPr>
              <a:t>sweat.</a:t>
            </a:r>
            <a:endParaRPr sz="4000" dirty="0">
              <a:latin typeface="Times New Roman"/>
              <a:cs typeface="Times New Roman"/>
            </a:endParaRPr>
          </a:p>
          <a:p>
            <a:pPr marL="280670" marR="306070" indent="-268605">
              <a:lnSpc>
                <a:spcPct val="115399"/>
              </a:lnSpc>
              <a:spcBef>
                <a:spcPts val="710"/>
              </a:spcBef>
              <a:buChar char="•"/>
              <a:tabLst>
                <a:tab pos="281305" algn="l"/>
              </a:tabLst>
            </a:pPr>
            <a:r>
              <a:rPr sz="4000" spc="-5" dirty="0">
                <a:latin typeface="Times New Roman"/>
                <a:cs typeface="Times New Roman"/>
              </a:rPr>
              <a:t>Made </a:t>
            </a:r>
            <a:r>
              <a:rPr sz="4000" dirty="0">
                <a:latin typeface="Times New Roman"/>
                <a:cs typeface="Times New Roman"/>
              </a:rPr>
              <a:t>of </a:t>
            </a:r>
            <a:r>
              <a:rPr sz="4000" spc="-10" dirty="0">
                <a:latin typeface="Times New Roman"/>
                <a:cs typeface="Times New Roman"/>
              </a:rPr>
              <a:t>the </a:t>
            </a:r>
            <a:r>
              <a:rPr sz="4000" spc="-5" dirty="0">
                <a:latin typeface="Times New Roman"/>
                <a:cs typeface="Times New Roman"/>
              </a:rPr>
              <a:t>same </a:t>
            </a:r>
            <a:r>
              <a:rPr sz="4000" spc="-10" dirty="0">
                <a:latin typeface="Times New Roman"/>
                <a:cs typeface="Times New Roman"/>
              </a:rPr>
              <a:t>components as  eccrine </a:t>
            </a:r>
            <a:r>
              <a:rPr sz="4000" spc="-5" dirty="0">
                <a:latin typeface="Times New Roman"/>
                <a:cs typeface="Times New Roman"/>
              </a:rPr>
              <a:t>sweat </a:t>
            </a:r>
            <a:r>
              <a:rPr sz="4000" dirty="0">
                <a:latin typeface="Times New Roman"/>
                <a:cs typeface="Times New Roman"/>
              </a:rPr>
              <a:t>plus </a:t>
            </a:r>
            <a:r>
              <a:rPr sz="4000" spc="-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lipids</a:t>
            </a:r>
            <a:r>
              <a:rPr sz="4000" spc="-5" dirty="0">
                <a:latin typeface="Times New Roman"/>
                <a:cs typeface="Times New Roman"/>
              </a:rPr>
              <a:t> </a:t>
            </a:r>
            <a:r>
              <a:rPr sz="4000" spc="-10" dirty="0">
                <a:latin typeface="Times New Roman"/>
                <a:cs typeface="Times New Roman"/>
              </a:rPr>
              <a:t>and </a:t>
            </a:r>
            <a:r>
              <a:rPr sz="4000" spc="-10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4000" spc="-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proteins</a:t>
            </a:r>
            <a:r>
              <a:rPr sz="4000" spc="-5" dirty="0">
                <a:latin typeface="Times New Roman"/>
                <a:cs typeface="Times New Roman"/>
              </a:rPr>
              <a:t>.</a:t>
            </a:r>
            <a:endParaRPr sz="4000" dirty="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accent4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809746" y="0"/>
            <a:ext cx="5522988" cy="514348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accent4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600200" y="438150"/>
            <a:ext cx="5490447" cy="68993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400" b="1" u="sng" spc="-5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cs typeface="Times New Roman"/>
              </a:rPr>
              <a:t>C. </a:t>
            </a:r>
            <a:r>
              <a:rPr sz="4400" b="1" u="sng" spc="-1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cs typeface="Times New Roman"/>
              </a:rPr>
              <a:t>Ceruminous</a:t>
            </a:r>
            <a:r>
              <a:rPr sz="4400" b="1" u="sng" spc="-105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sz="44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cs typeface="Times New Roman"/>
              </a:rPr>
              <a:t>gland</a:t>
            </a:r>
            <a:r>
              <a:rPr lang="en-IN" sz="44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cs typeface="Times New Roman"/>
              </a:rPr>
              <a:t>:-</a:t>
            </a:r>
            <a:endParaRPr sz="4400" b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806415" y="1376677"/>
            <a:ext cx="6482715" cy="3699411"/>
          </a:xfrm>
          <a:prstGeom prst="rect">
            <a:avLst/>
          </a:prstGeom>
        </p:spPr>
        <p:txBody>
          <a:bodyPr vert="horz" wrap="square" lIns="0" tIns="107950" rIns="0" bIns="0" rtlCol="0">
            <a:spAutoFit/>
          </a:bodyPr>
          <a:lstStyle/>
          <a:p>
            <a:pPr marL="280670" indent="-268605">
              <a:lnSpc>
                <a:spcPct val="100000"/>
              </a:lnSpc>
              <a:spcBef>
                <a:spcPts val="850"/>
              </a:spcBef>
              <a:buChar char="•"/>
              <a:tabLst>
                <a:tab pos="281305" algn="l"/>
              </a:tabLst>
            </a:pPr>
            <a:r>
              <a:rPr sz="4000" spc="-5" dirty="0">
                <a:latin typeface="Times New Roman"/>
                <a:cs typeface="Times New Roman"/>
              </a:rPr>
              <a:t>Modified sweat </a:t>
            </a:r>
            <a:r>
              <a:rPr sz="4000" dirty="0">
                <a:latin typeface="Times New Roman"/>
                <a:cs typeface="Times New Roman"/>
              </a:rPr>
              <a:t>gland of</a:t>
            </a:r>
            <a:r>
              <a:rPr sz="4000" spc="-50" dirty="0">
                <a:latin typeface="Times New Roman"/>
                <a:cs typeface="Times New Roman"/>
              </a:rPr>
              <a:t> </a:t>
            </a:r>
            <a:r>
              <a:rPr sz="4000" spc="-10" dirty="0">
                <a:latin typeface="Times New Roman"/>
                <a:cs typeface="Times New Roman"/>
              </a:rPr>
              <a:t>the</a:t>
            </a:r>
            <a:endParaRPr sz="4000" dirty="0">
              <a:latin typeface="Times New Roman"/>
              <a:cs typeface="Times New Roman"/>
            </a:endParaRPr>
          </a:p>
          <a:p>
            <a:pPr marL="280670">
              <a:lnSpc>
                <a:spcPct val="100000"/>
              </a:lnSpc>
              <a:spcBef>
                <a:spcPts val="750"/>
              </a:spcBef>
            </a:pPr>
            <a:r>
              <a:rPr sz="4000" spc="-10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external</a:t>
            </a:r>
            <a:r>
              <a:rPr sz="4000" spc="-1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4000" spc="-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ear.</a:t>
            </a:r>
            <a:endParaRPr sz="4000" dirty="0">
              <a:latin typeface="Times New Roman"/>
              <a:cs typeface="Times New Roman"/>
            </a:endParaRPr>
          </a:p>
          <a:p>
            <a:pPr marL="280670" indent="-268605">
              <a:lnSpc>
                <a:spcPct val="100000"/>
              </a:lnSpc>
              <a:spcBef>
                <a:spcPts val="1450"/>
              </a:spcBef>
              <a:buChar char="•"/>
              <a:tabLst>
                <a:tab pos="281305" algn="l"/>
              </a:tabLst>
            </a:pPr>
            <a:r>
              <a:rPr sz="4000" spc="-5" dirty="0">
                <a:latin typeface="Times New Roman"/>
                <a:cs typeface="Times New Roman"/>
              </a:rPr>
              <a:t>Secretes </a:t>
            </a:r>
            <a:r>
              <a:rPr sz="4000" spc="-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cerumen</a:t>
            </a:r>
            <a:r>
              <a:rPr sz="4000" dirty="0">
                <a:latin typeface="Times New Roman"/>
                <a:cs typeface="Times New Roman"/>
              </a:rPr>
              <a:t> (earwax)</a:t>
            </a:r>
          </a:p>
          <a:p>
            <a:pPr marL="280670" marR="5080" indent="-268605">
              <a:lnSpc>
                <a:spcPct val="115100"/>
              </a:lnSpc>
              <a:spcBef>
                <a:spcPts val="700"/>
              </a:spcBef>
              <a:buChar char="•"/>
              <a:tabLst>
                <a:tab pos="281305" algn="l"/>
              </a:tabLst>
            </a:pPr>
            <a:r>
              <a:rPr sz="4000" spc="-5" dirty="0">
                <a:latin typeface="Times New Roman"/>
                <a:cs typeface="Times New Roman"/>
              </a:rPr>
              <a:t>Along with </a:t>
            </a:r>
            <a:r>
              <a:rPr sz="4000" spc="-10" dirty="0">
                <a:latin typeface="Times New Roman"/>
                <a:cs typeface="Times New Roman"/>
              </a:rPr>
              <a:t>ear </a:t>
            </a:r>
            <a:r>
              <a:rPr sz="4000" dirty="0">
                <a:latin typeface="Times New Roman"/>
                <a:cs typeface="Times New Roman"/>
              </a:rPr>
              <a:t>hair provides</a:t>
            </a:r>
            <a:r>
              <a:rPr sz="4000" spc="-80" dirty="0">
                <a:latin typeface="Times New Roman"/>
                <a:cs typeface="Times New Roman"/>
              </a:rPr>
              <a:t> </a:t>
            </a:r>
            <a:r>
              <a:rPr sz="4000" dirty="0">
                <a:latin typeface="Times New Roman"/>
                <a:cs typeface="Times New Roman"/>
              </a:rPr>
              <a:t>a  </a:t>
            </a:r>
            <a:r>
              <a:rPr sz="4000" spc="-5" dirty="0">
                <a:latin typeface="Times New Roman"/>
                <a:cs typeface="Times New Roman"/>
              </a:rPr>
              <a:t>sticky </a:t>
            </a:r>
            <a:r>
              <a:rPr sz="4000" dirty="0">
                <a:latin typeface="Times New Roman"/>
                <a:cs typeface="Times New Roman"/>
              </a:rPr>
              <a:t>barrier </a:t>
            </a:r>
            <a:r>
              <a:rPr sz="4000" spc="-5" dirty="0">
                <a:latin typeface="Times New Roman"/>
                <a:cs typeface="Times New Roman"/>
              </a:rPr>
              <a:t>to foreign</a:t>
            </a:r>
            <a:r>
              <a:rPr sz="4000" spc="-90" dirty="0">
                <a:latin typeface="Times New Roman"/>
                <a:cs typeface="Times New Roman"/>
              </a:rPr>
              <a:t> </a:t>
            </a:r>
            <a:r>
              <a:rPr sz="4000" spc="-5" dirty="0">
                <a:latin typeface="Times New Roman"/>
                <a:cs typeface="Times New Roman"/>
              </a:rPr>
              <a:t>items.</a:t>
            </a:r>
            <a:endParaRPr sz="4000" dirty="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accent4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275034"/>
            <a:ext cx="9143981" cy="459328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accent4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057400" y="438150"/>
            <a:ext cx="3489637" cy="68993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400" b="1" u="sng" spc="-5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cs typeface="Times New Roman"/>
              </a:rPr>
              <a:t>Vocab</a:t>
            </a:r>
            <a:r>
              <a:rPr sz="4400" b="1" u="sng" spc="-9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sz="4400" b="1" u="sng" spc="-5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cs typeface="Times New Roman"/>
              </a:rPr>
              <a:t>Sheet</a:t>
            </a:r>
            <a:r>
              <a:rPr lang="en-IN" sz="4400" b="1" u="sng" spc="-5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cs typeface="Times New Roman"/>
              </a:rPr>
              <a:t>:-</a:t>
            </a:r>
            <a:endParaRPr sz="4400" b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819778" y="1341374"/>
            <a:ext cx="3292475" cy="2622550"/>
          </a:xfrm>
          <a:prstGeom prst="rect">
            <a:avLst/>
          </a:prstGeom>
        </p:spPr>
        <p:txBody>
          <a:bodyPr vert="horz" wrap="square" lIns="0" tIns="175895" rIns="0" bIns="0" rtlCol="0">
            <a:spAutoFit/>
          </a:bodyPr>
          <a:lstStyle/>
          <a:p>
            <a:pPr marL="295910" indent="-283845">
              <a:lnSpc>
                <a:spcPct val="100000"/>
              </a:lnSpc>
              <a:spcBef>
                <a:spcPts val="1385"/>
              </a:spcBef>
              <a:buChar char="•"/>
              <a:tabLst>
                <a:tab pos="296545" algn="l"/>
              </a:tabLst>
            </a:pPr>
            <a:r>
              <a:rPr sz="3200" spc="-5" dirty="0">
                <a:latin typeface="Times New Roman"/>
                <a:cs typeface="Times New Roman"/>
              </a:rPr>
              <a:t>Sebaceous</a:t>
            </a:r>
            <a:r>
              <a:rPr sz="3200" spc="-30" dirty="0">
                <a:latin typeface="Times New Roman"/>
                <a:cs typeface="Times New Roman"/>
              </a:rPr>
              <a:t> </a:t>
            </a:r>
            <a:r>
              <a:rPr sz="3200" dirty="0">
                <a:latin typeface="Times New Roman"/>
                <a:cs typeface="Times New Roman"/>
              </a:rPr>
              <a:t>gland</a:t>
            </a:r>
            <a:endParaRPr sz="3200">
              <a:latin typeface="Times New Roman"/>
              <a:cs typeface="Times New Roman"/>
            </a:endParaRPr>
          </a:p>
          <a:p>
            <a:pPr marL="295910" indent="-283845">
              <a:lnSpc>
                <a:spcPct val="100000"/>
              </a:lnSpc>
              <a:spcBef>
                <a:spcPts val="1285"/>
              </a:spcBef>
              <a:buChar char="•"/>
              <a:tabLst>
                <a:tab pos="296545" algn="l"/>
              </a:tabLst>
            </a:pPr>
            <a:r>
              <a:rPr sz="3200" spc="-10" dirty="0">
                <a:latin typeface="Times New Roman"/>
                <a:cs typeface="Times New Roman"/>
              </a:rPr>
              <a:t>Eccrine</a:t>
            </a:r>
            <a:r>
              <a:rPr sz="3200" spc="-25" dirty="0">
                <a:latin typeface="Times New Roman"/>
                <a:cs typeface="Times New Roman"/>
              </a:rPr>
              <a:t> </a:t>
            </a:r>
            <a:r>
              <a:rPr sz="3200" dirty="0">
                <a:latin typeface="Times New Roman"/>
                <a:cs typeface="Times New Roman"/>
              </a:rPr>
              <a:t>gland</a:t>
            </a:r>
            <a:endParaRPr sz="3200">
              <a:latin typeface="Times New Roman"/>
              <a:cs typeface="Times New Roman"/>
            </a:endParaRPr>
          </a:p>
          <a:p>
            <a:pPr marL="295910" indent="-283845">
              <a:lnSpc>
                <a:spcPct val="100000"/>
              </a:lnSpc>
              <a:spcBef>
                <a:spcPts val="1260"/>
              </a:spcBef>
              <a:buChar char="•"/>
              <a:tabLst>
                <a:tab pos="296545" algn="l"/>
              </a:tabLst>
            </a:pPr>
            <a:r>
              <a:rPr sz="3200" spc="-5" dirty="0">
                <a:latin typeface="Times New Roman"/>
                <a:cs typeface="Times New Roman"/>
              </a:rPr>
              <a:t>Apocrine</a:t>
            </a:r>
            <a:r>
              <a:rPr sz="3200" spc="-25" dirty="0">
                <a:latin typeface="Times New Roman"/>
                <a:cs typeface="Times New Roman"/>
              </a:rPr>
              <a:t> </a:t>
            </a:r>
            <a:r>
              <a:rPr sz="3200" dirty="0">
                <a:latin typeface="Times New Roman"/>
                <a:cs typeface="Times New Roman"/>
              </a:rPr>
              <a:t>gland</a:t>
            </a:r>
            <a:endParaRPr sz="3200">
              <a:latin typeface="Times New Roman"/>
              <a:cs typeface="Times New Roman"/>
            </a:endParaRPr>
          </a:p>
          <a:p>
            <a:pPr marL="295910" indent="-283845">
              <a:lnSpc>
                <a:spcPct val="100000"/>
              </a:lnSpc>
              <a:spcBef>
                <a:spcPts val="1260"/>
              </a:spcBef>
              <a:buChar char="•"/>
              <a:tabLst>
                <a:tab pos="296545" algn="l"/>
              </a:tabLst>
            </a:pPr>
            <a:r>
              <a:rPr sz="3200" spc="-10" dirty="0">
                <a:latin typeface="Times New Roman"/>
                <a:cs typeface="Times New Roman"/>
              </a:rPr>
              <a:t>Ceruminous</a:t>
            </a:r>
            <a:r>
              <a:rPr sz="3200" spc="-90" dirty="0">
                <a:latin typeface="Times New Roman"/>
                <a:cs typeface="Times New Roman"/>
              </a:rPr>
              <a:t> </a:t>
            </a:r>
            <a:r>
              <a:rPr sz="3200" dirty="0">
                <a:latin typeface="Times New Roman"/>
                <a:cs typeface="Times New Roman"/>
              </a:rPr>
              <a:t>gland</a:t>
            </a:r>
            <a:endParaRPr sz="32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accent4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819400" y="361950"/>
            <a:ext cx="2377146" cy="68993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570865" algn="l"/>
              </a:tabLst>
            </a:pPr>
            <a:r>
              <a:rPr sz="44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cs typeface="Times New Roman"/>
              </a:rPr>
              <a:t>3.	</a:t>
            </a:r>
            <a:r>
              <a:rPr sz="4400" b="1" u="sng" spc="-5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cs typeface="Times New Roman"/>
              </a:rPr>
              <a:t>Nails</a:t>
            </a:r>
            <a:r>
              <a:rPr lang="en-IN" sz="4400" b="1" u="sng" spc="-5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cs typeface="Times New Roman"/>
              </a:rPr>
              <a:t>:-</a:t>
            </a:r>
            <a:endParaRPr sz="4400" b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762000" y="1376677"/>
            <a:ext cx="7087870" cy="138262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80670" marR="5080" indent="-268605">
              <a:lnSpc>
                <a:spcPct val="115599"/>
              </a:lnSpc>
              <a:spcBef>
                <a:spcPts val="100"/>
              </a:spcBef>
              <a:buChar char="•"/>
              <a:tabLst>
                <a:tab pos="281305" algn="l"/>
              </a:tabLst>
            </a:pPr>
            <a:r>
              <a:rPr sz="4000" spc="-5" dirty="0">
                <a:latin typeface="Times New Roman"/>
                <a:cs typeface="Times New Roman"/>
              </a:rPr>
              <a:t>Made </a:t>
            </a:r>
            <a:r>
              <a:rPr sz="4000" dirty="0">
                <a:latin typeface="Times New Roman"/>
                <a:cs typeface="Times New Roman"/>
              </a:rPr>
              <a:t>of </a:t>
            </a:r>
            <a:r>
              <a:rPr sz="4000" spc="-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plates</a:t>
            </a:r>
            <a:r>
              <a:rPr sz="4000" spc="-5" dirty="0">
                <a:latin typeface="Times New Roman"/>
                <a:cs typeface="Times New Roman"/>
              </a:rPr>
              <a:t> </a:t>
            </a:r>
            <a:r>
              <a:rPr sz="4000" dirty="0">
                <a:latin typeface="Times New Roman"/>
                <a:cs typeface="Times New Roman"/>
              </a:rPr>
              <a:t>of </a:t>
            </a:r>
            <a:r>
              <a:rPr sz="4000" spc="-10" dirty="0">
                <a:latin typeface="Times New Roman"/>
                <a:cs typeface="Times New Roman"/>
              </a:rPr>
              <a:t>tightly</a:t>
            </a:r>
            <a:r>
              <a:rPr sz="4000" spc="-85" dirty="0">
                <a:latin typeface="Times New Roman"/>
                <a:cs typeface="Times New Roman"/>
              </a:rPr>
              <a:t> </a:t>
            </a:r>
            <a:r>
              <a:rPr sz="4000" dirty="0">
                <a:latin typeface="Times New Roman"/>
                <a:cs typeface="Times New Roman"/>
              </a:rPr>
              <a:t>packed,  hard, keratinized </a:t>
            </a:r>
            <a:r>
              <a:rPr sz="4000" spc="-10" dirty="0">
                <a:latin typeface="Times New Roman"/>
                <a:cs typeface="Times New Roman"/>
              </a:rPr>
              <a:t>epidermal</a:t>
            </a:r>
            <a:r>
              <a:rPr sz="4000" spc="-90" dirty="0">
                <a:latin typeface="Times New Roman"/>
                <a:cs typeface="Times New Roman"/>
              </a:rPr>
              <a:t> </a:t>
            </a:r>
            <a:r>
              <a:rPr sz="4000" spc="-5" dirty="0">
                <a:latin typeface="Times New Roman"/>
                <a:cs typeface="Times New Roman"/>
              </a:rPr>
              <a:t>cells.</a:t>
            </a:r>
            <a:endParaRPr sz="4000" dirty="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accent4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325559" y="0"/>
            <a:ext cx="6494374" cy="514348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accent4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30223" y="1260980"/>
            <a:ext cx="207518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u="sng" spc="-5" dirty="0">
                <a:solidFill>
                  <a:srgbClr val="59595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2.</a:t>
            </a:r>
            <a:r>
              <a:rPr sz="2400" b="1" u="sng" spc="-90" dirty="0">
                <a:solidFill>
                  <a:srgbClr val="59595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sz="2400" b="1" u="sng" dirty="0">
                <a:solidFill>
                  <a:srgbClr val="59595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Melanocytes</a:t>
            </a:r>
            <a:r>
              <a:rPr lang="en-IN" sz="2400" b="1" u="sng" dirty="0">
                <a:solidFill>
                  <a:srgbClr val="59595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:-</a:t>
            </a:r>
            <a:endParaRPr sz="2400" b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077947" y="1809750"/>
            <a:ext cx="3963035" cy="1597025"/>
          </a:xfrm>
          <a:prstGeom prst="rect">
            <a:avLst/>
          </a:prstGeom>
        </p:spPr>
        <p:txBody>
          <a:bodyPr vert="horz" wrap="square" lIns="0" tIns="52704" rIns="0" bIns="0" rtlCol="0">
            <a:spAutoFit/>
          </a:bodyPr>
          <a:lstStyle/>
          <a:p>
            <a:pPr marL="379095" indent="-367030">
              <a:lnSpc>
                <a:spcPct val="100000"/>
              </a:lnSpc>
              <a:spcBef>
                <a:spcPts val="414"/>
              </a:spcBef>
              <a:buChar char="○"/>
              <a:tabLst>
                <a:tab pos="379095" algn="l"/>
                <a:tab pos="379730" algn="l"/>
              </a:tabLst>
            </a:pPr>
            <a:r>
              <a:rPr sz="1800" spc="-5" dirty="0">
                <a:solidFill>
                  <a:srgbClr val="595959"/>
                </a:solidFill>
                <a:latin typeface="Arial"/>
                <a:cs typeface="Arial"/>
              </a:rPr>
              <a:t>About </a:t>
            </a:r>
            <a:r>
              <a:rPr sz="1800" spc="-5" dirty="0">
                <a:solidFill>
                  <a:srgbClr val="595959"/>
                </a:solidFill>
                <a:uFill>
                  <a:solidFill>
                    <a:srgbClr val="595959"/>
                  </a:solidFill>
                </a:uFill>
                <a:latin typeface="Arial"/>
                <a:cs typeface="Arial"/>
              </a:rPr>
              <a:t>8%</a:t>
            </a:r>
            <a:r>
              <a:rPr sz="1800" b="1" spc="-5" dirty="0">
                <a:solidFill>
                  <a:srgbClr val="595959"/>
                </a:solidFill>
                <a:latin typeface="Arial"/>
                <a:cs typeface="Arial"/>
              </a:rPr>
              <a:t> </a:t>
            </a:r>
            <a:r>
              <a:rPr sz="1800" spc="-5" dirty="0">
                <a:solidFill>
                  <a:srgbClr val="595959"/>
                </a:solidFill>
                <a:latin typeface="Arial"/>
                <a:cs typeface="Arial"/>
              </a:rPr>
              <a:t>of the epidermal</a:t>
            </a:r>
            <a:r>
              <a:rPr sz="1800" spc="-30" dirty="0">
                <a:solidFill>
                  <a:srgbClr val="595959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595959"/>
                </a:solidFill>
                <a:latin typeface="Arial"/>
                <a:cs typeface="Arial"/>
              </a:rPr>
              <a:t>cells.</a:t>
            </a:r>
            <a:endParaRPr sz="1800" dirty="0">
              <a:latin typeface="Arial"/>
              <a:cs typeface="Arial"/>
            </a:endParaRPr>
          </a:p>
          <a:p>
            <a:pPr marL="379095" indent="-367030">
              <a:lnSpc>
                <a:spcPct val="100000"/>
              </a:lnSpc>
              <a:spcBef>
                <a:spcPts val="315"/>
              </a:spcBef>
              <a:buChar char="○"/>
              <a:tabLst>
                <a:tab pos="379095" algn="l"/>
                <a:tab pos="379730" algn="l"/>
              </a:tabLst>
            </a:pPr>
            <a:r>
              <a:rPr sz="1800" dirty="0">
                <a:solidFill>
                  <a:srgbClr val="595959"/>
                </a:solidFill>
                <a:latin typeface="Arial"/>
                <a:cs typeface="Arial"/>
              </a:rPr>
              <a:t>Make </a:t>
            </a:r>
            <a:r>
              <a:rPr sz="1800" spc="-5" dirty="0">
                <a:solidFill>
                  <a:srgbClr val="595959"/>
                </a:solidFill>
                <a:latin typeface="Arial"/>
                <a:cs typeface="Arial"/>
              </a:rPr>
              <a:t>the protein pigment</a:t>
            </a:r>
            <a:r>
              <a:rPr sz="1800" spc="-55" dirty="0">
                <a:solidFill>
                  <a:srgbClr val="595959"/>
                </a:solidFill>
                <a:latin typeface="Arial"/>
                <a:cs typeface="Arial"/>
              </a:rPr>
              <a:t> </a:t>
            </a:r>
            <a:r>
              <a:rPr sz="1800" spc="-5" dirty="0">
                <a:solidFill>
                  <a:srgbClr val="595959"/>
                </a:solidFill>
                <a:uFill>
                  <a:solidFill>
                    <a:srgbClr val="595959"/>
                  </a:solidFill>
                </a:uFill>
                <a:latin typeface="Arial"/>
                <a:cs typeface="Arial"/>
              </a:rPr>
              <a:t>melanin</a:t>
            </a:r>
            <a:r>
              <a:rPr sz="1800" spc="-5" dirty="0">
                <a:solidFill>
                  <a:srgbClr val="595959"/>
                </a:solidFill>
                <a:latin typeface="Arial"/>
                <a:cs typeface="Arial"/>
              </a:rPr>
              <a:t>.</a:t>
            </a:r>
            <a:endParaRPr sz="1800" dirty="0">
              <a:latin typeface="Arial"/>
              <a:cs typeface="Arial"/>
            </a:endParaRPr>
          </a:p>
          <a:p>
            <a:pPr marL="836294" lvl="1" indent="-367030">
              <a:lnSpc>
                <a:spcPct val="100000"/>
              </a:lnSpc>
              <a:spcBef>
                <a:spcPts val="315"/>
              </a:spcBef>
              <a:buChar char="■"/>
              <a:tabLst>
                <a:tab pos="836294" algn="l"/>
                <a:tab pos="836930" algn="l"/>
              </a:tabLst>
            </a:pPr>
            <a:r>
              <a:rPr sz="1800" dirty="0">
                <a:solidFill>
                  <a:srgbClr val="595959"/>
                </a:solidFill>
                <a:latin typeface="Arial"/>
                <a:cs typeface="Arial"/>
              </a:rPr>
              <a:t>contributes </a:t>
            </a:r>
            <a:r>
              <a:rPr sz="1800" spc="-5" dirty="0">
                <a:solidFill>
                  <a:srgbClr val="595959"/>
                </a:solidFill>
                <a:latin typeface="Arial"/>
                <a:cs typeface="Arial"/>
              </a:rPr>
              <a:t>to </a:t>
            </a:r>
            <a:r>
              <a:rPr sz="1800" dirty="0">
                <a:solidFill>
                  <a:srgbClr val="595959"/>
                </a:solidFill>
                <a:latin typeface="Arial"/>
                <a:cs typeface="Arial"/>
              </a:rPr>
              <a:t>skin</a:t>
            </a:r>
            <a:r>
              <a:rPr sz="1800" spc="-30" dirty="0">
                <a:solidFill>
                  <a:srgbClr val="595959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595959"/>
                </a:solidFill>
                <a:latin typeface="Arial"/>
                <a:cs typeface="Arial"/>
              </a:rPr>
              <a:t>color</a:t>
            </a:r>
            <a:endParaRPr sz="1800" dirty="0">
              <a:latin typeface="Arial"/>
              <a:cs typeface="Arial"/>
            </a:endParaRPr>
          </a:p>
          <a:p>
            <a:pPr marL="836294" marR="197485" lvl="1" indent="-367030">
              <a:lnSpc>
                <a:spcPct val="114599"/>
              </a:lnSpc>
              <a:buChar char="■"/>
              <a:tabLst>
                <a:tab pos="836294" algn="l"/>
                <a:tab pos="836930" algn="l"/>
              </a:tabLst>
            </a:pPr>
            <a:r>
              <a:rPr sz="1800" spc="-5" dirty="0">
                <a:solidFill>
                  <a:srgbClr val="595959"/>
                </a:solidFill>
                <a:latin typeface="Arial"/>
                <a:cs typeface="Arial"/>
              </a:rPr>
              <a:t>absorbs damaging ultraviolet  light.</a:t>
            </a:r>
            <a:endParaRPr sz="1800" dirty="0">
              <a:latin typeface="Arial"/>
              <a:cs typeface="Aria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5351314" y="2154645"/>
            <a:ext cx="3619492" cy="285749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accent4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438400" y="438150"/>
            <a:ext cx="3445784" cy="68993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400" b="1" u="sng" spc="-5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cs typeface="Times New Roman"/>
              </a:rPr>
              <a:t>Nail</a:t>
            </a:r>
            <a:r>
              <a:rPr sz="4400" b="1" u="sng" spc="-9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sz="4400" b="1" u="sng" spc="-5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cs typeface="Times New Roman"/>
              </a:rPr>
              <a:t>Growth</a:t>
            </a:r>
            <a:r>
              <a:rPr lang="en-IN" sz="4400" b="1" u="sng" spc="-5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cs typeface="Times New Roman"/>
              </a:rPr>
              <a:t>:-</a:t>
            </a:r>
            <a:endParaRPr sz="4400" b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850861" y="1435732"/>
            <a:ext cx="7249159" cy="2441575"/>
          </a:xfrm>
          <a:prstGeom prst="rect">
            <a:avLst/>
          </a:prstGeom>
        </p:spPr>
        <p:txBody>
          <a:bodyPr vert="horz" wrap="square" lIns="0" tIns="53975" rIns="0" bIns="0" rtlCol="0">
            <a:spAutoFit/>
          </a:bodyPr>
          <a:lstStyle/>
          <a:p>
            <a:pPr marL="236220" indent="-224154">
              <a:lnSpc>
                <a:spcPct val="100000"/>
              </a:lnSpc>
              <a:spcBef>
                <a:spcPts val="425"/>
              </a:spcBef>
              <a:buChar char="•"/>
              <a:tabLst>
                <a:tab pos="236854" algn="l"/>
              </a:tabLst>
            </a:pPr>
            <a:r>
              <a:rPr sz="3000" spc="-5" dirty="0">
                <a:latin typeface="Times New Roman"/>
                <a:cs typeface="Times New Roman"/>
              </a:rPr>
              <a:t>Nail </a:t>
            </a:r>
            <a:r>
              <a:rPr sz="3000" spc="-10" dirty="0">
                <a:latin typeface="Times New Roman"/>
                <a:cs typeface="Times New Roman"/>
              </a:rPr>
              <a:t>cells </a:t>
            </a:r>
            <a:r>
              <a:rPr sz="3000" dirty="0">
                <a:latin typeface="Times New Roman"/>
                <a:cs typeface="Times New Roman"/>
              </a:rPr>
              <a:t>under </a:t>
            </a:r>
            <a:r>
              <a:rPr sz="3000" spc="-5" dirty="0">
                <a:latin typeface="Times New Roman"/>
                <a:cs typeface="Times New Roman"/>
              </a:rPr>
              <a:t>the skin</a:t>
            </a:r>
            <a:r>
              <a:rPr sz="3000" spc="-25" dirty="0">
                <a:latin typeface="Times New Roman"/>
                <a:cs typeface="Times New Roman"/>
              </a:rPr>
              <a:t> </a:t>
            </a:r>
            <a:r>
              <a:rPr sz="3000" spc="-5" dirty="0">
                <a:latin typeface="Times New Roman"/>
                <a:cs typeface="Times New Roman"/>
              </a:rPr>
              <a:t>multiply.</a:t>
            </a:r>
            <a:endParaRPr sz="3000" dirty="0">
              <a:latin typeface="Times New Roman"/>
              <a:cs typeface="Times New Roman"/>
            </a:endParaRPr>
          </a:p>
          <a:p>
            <a:pPr marL="236220" marR="5080" indent="-224154">
              <a:lnSpc>
                <a:spcPts val="3270"/>
              </a:lnSpc>
              <a:spcBef>
                <a:spcPts val="705"/>
              </a:spcBef>
              <a:buChar char="•"/>
              <a:tabLst>
                <a:tab pos="236854" algn="l"/>
              </a:tabLst>
            </a:pPr>
            <a:r>
              <a:rPr sz="3000" spc="-5" dirty="0">
                <a:latin typeface="Times New Roman"/>
                <a:cs typeface="Times New Roman"/>
              </a:rPr>
              <a:t>The </a:t>
            </a:r>
            <a:r>
              <a:rPr sz="3000" dirty="0">
                <a:latin typeface="Times New Roman"/>
                <a:cs typeface="Times New Roman"/>
              </a:rPr>
              <a:t>new </a:t>
            </a:r>
            <a:r>
              <a:rPr sz="3000" spc="-10" dirty="0">
                <a:latin typeface="Times New Roman"/>
                <a:cs typeface="Times New Roman"/>
              </a:rPr>
              <a:t>cells </a:t>
            </a:r>
            <a:r>
              <a:rPr sz="3000" dirty="0">
                <a:latin typeface="Times New Roman"/>
                <a:cs typeface="Times New Roman"/>
              </a:rPr>
              <a:t>push </a:t>
            </a:r>
            <a:r>
              <a:rPr sz="3000" spc="-5" dirty="0">
                <a:latin typeface="Times New Roman"/>
                <a:cs typeface="Times New Roman"/>
              </a:rPr>
              <a:t>the </a:t>
            </a:r>
            <a:r>
              <a:rPr sz="3000" dirty="0">
                <a:latin typeface="Times New Roman"/>
                <a:cs typeface="Times New Roman"/>
              </a:rPr>
              <a:t>old </a:t>
            </a:r>
            <a:r>
              <a:rPr sz="3000" spc="-10" dirty="0">
                <a:latin typeface="Times New Roman"/>
                <a:cs typeface="Times New Roman"/>
              </a:rPr>
              <a:t>cells </a:t>
            </a:r>
            <a:r>
              <a:rPr sz="3000" dirty="0">
                <a:latin typeface="Times New Roman"/>
                <a:cs typeface="Times New Roman"/>
              </a:rPr>
              <a:t>out </a:t>
            </a:r>
            <a:r>
              <a:rPr sz="3000" spc="-10" dirty="0">
                <a:latin typeface="Times New Roman"/>
                <a:cs typeface="Times New Roman"/>
              </a:rPr>
              <a:t>above </a:t>
            </a:r>
            <a:r>
              <a:rPr sz="3000" spc="-5" dirty="0">
                <a:latin typeface="Times New Roman"/>
                <a:cs typeface="Times New Roman"/>
              </a:rPr>
              <a:t>the  skin.</a:t>
            </a:r>
            <a:endParaRPr sz="3000" dirty="0">
              <a:latin typeface="Times New Roman"/>
              <a:cs typeface="Times New Roman"/>
            </a:endParaRPr>
          </a:p>
          <a:p>
            <a:pPr marL="236220" indent="-224154">
              <a:lnSpc>
                <a:spcPct val="100000"/>
              </a:lnSpc>
              <a:spcBef>
                <a:spcPts val="280"/>
              </a:spcBef>
              <a:buChar char="•"/>
              <a:tabLst>
                <a:tab pos="236854" algn="l"/>
              </a:tabLst>
            </a:pPr>
            <a:r>
              <a:rPr sz="3000" spc="-5" dirty="0">
                <a:latin typeface="Times New Roman"/>
                <a:cs typeface="Times New Roman"/>
              </a:rPr>
              <a:t>Once the </a:t>
            </a:r>
            <a:r>
              <a:rPr sz="3000" spc="-10" dirty="0">
                <a:latin typeface="Times New Roman"/>
                <a:cs typeface="Times New Roman"/>
              </a:rPr>
              <a:t>cells </a:t>
            </a:r>
            <a:r>
              <a:rPr sz="3000" dirty="0">
                <a:latin typeface="Times New Roman"/>
                <a:cs typeface="Times New Roman"/>
              </a:rPr>
              <a:t>reach </a:t>
            </a:r>
            <a:r>
              <a:rPr sz="3000" spc="-5" dirty="0">
                <a:latin typeface="Times New Roman"/>
                <a:cs typeface="Times New Roman"/>
              </a:rPr>
              <a:t>the surface they</a:t>
            </a:r>
            <a:r>
              <a:rPr sz="3000" spc="-35" dirty="0">
                <a:latin typeface="Times New Roman"/>
                <a:cs typeface="Times New Roman"/>
              </a:rPr>
              <a:t> </a:t>
            </a:r>
            <a:r>
              <a:rPr sz="3000" dirty="0">
                <a:latin typeface="Times New Roman"/>
                <a:cs typeface="Times New Roman"/>
              </a:rPr>
              <a:t>die.</a:t>
            </a:r>
          </a:p>
          <a:p>
            <a:pPr marL="236220" indent="-224154">
              <a:lnSpc>
                <a:spcPct val="100000"/>
              </a:lnSpc>
              <a:spcBef>
                <a:spcPts val="375"/>
              </a:spcBef>
              <a:buChar char="•"/>
              <a:tabLst>
                <a:tab pos="236854" algn="l"/>
              </a:tabLst>
            </a:pPr>
            <a:r>
              <a:rPr sz="3000" spc="-5" dirty="0">
                <a:latin typeface="Times New Roman"/>
                <a:cs typeface="Times New Roman"/>
              </a:rPr>
              <a:t>Grows </a:t>
            </a:r>
            <a:r>
              <a:rPr sz="3000" spc="-10" dirty="0">
                <a:latin typeface="Times New Roman"/>
                <a:cs typeface="Times New Roman"/>
              </a:rPr>
              <a:t>about</a:t>
            </a:r>
            <a:r>
              <a:rPr sz="3000" spc="-15" dirty="0">
                <a:latin typeface="Times New Roman"/>
                <a:cs typeface="Times New Roman"/>
              </a:rPr>
              <a:t> </a:t>
            </a:r>
            <a:r>
              <a:rPr sz="3000" dirty="0">
                <a:latin typeface="Times New Roman"/>
                <a:cs typeface="Times New Roman"/>
              </a:rPr>
              <a:t>1mm/week</a:t>
            </a:r>
          </a:p>
        </p:txBody>
      </p:sp>
    </p:spTree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4FD5CA-1B8C-444F-A1D0-319900FE23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3400" y="209550"/>
            <a:ext cx="6631786" cy="1014816"/>
          </a:xfrm>
        </p:spPr>
        <p:txBody>
          <a:bodyPr>
            <a:normAutofit/>
          </a:bodyPr>
          <a:lstStyle/>
          <a:p>
            <a:r>
              <a:rPr lang="en-IN" sz="48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Function of Skin:-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44CDAC0-F6F9-4E06-A92B-576330C475C7}"/>
              </a:ext>
            </a:extLst>
          </p:cNvPr>
          <p:cNvSpPr>
            <a:spLocks noGrp="1"/>
          </p:cNvSpPr>
          <p:nvPr>
            <p:ph idx="1"/>
          </p:nvPr>
        </p:nvSpPr>
        <p:spPr>
          <a:xfrm rot="10800000" flipV="1">
            <a:off x="399451" y="1915625"/>
            <a:ext cx="8345097" cy="1107996"/>
          </a:xfrm>
        </p:spPr>
        <p:txBody>
          <a:bodyPr>
            <a:noAutofit/>
          </a:bodyPr>
          <a:lstStyle/>
          <a:p>
            <a:r>
              <a:rPr lang="en-IN" sz="4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Skin protects your body from germs and regulates body </a:t>
            </a:r>
            <a:r>
              <a:rPr lang="en-IN" sz="4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temperature,nerves</a:t>
            </a:r>
            <a:r>
              <a:rPr lang="en-IN" sz="4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in the skin helps feel sensation like hot and cold.</a:t>
            </a:r>
          </a:p>
        </p:txBody>
      </p:sp>
    </p:spTree>
    <p:extLst>
      <p:ext uri="{BB962C8B-B14F-4D97-AF65-F5344CB8AC3E}">
        <p14:creationId xmlns:p14="http://schemas.microsoft.com/office/powerpoint/2010/main" val="1929247306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accent4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04625" y="1260980"/>
            <a:ext cx="3975735" cy="268668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0"/>
              </a:spcBef>
            </a:pPr>
            <a:r>
              <a:rPr sz="2400" spc="-5" dirty="0">
                <a:solidFill>
                  <a:srgbClr val="595959"/>
                </a:solidFill>
                <a:latin typeface="Arial"/>
                <a:cs typeface="Arial"/>
              </a:rPr>
              <a:t>Two</a:t>
            </a:r>
            <a:r>
              <a:rPr sz="2400" spc="-15" dirty="0">
                <a:solidFill>
                  <a:srgbClr val="595959"/>
                </a:solidFill>
                <a:latin typeface="Arial"/>
                <a:cs typeface="Arial"/>
              </a:rPr>
              <a:t> </a:t>
            </a:r>
            <a:r>
              <a:rPr sz="2400" spc="-5" dirty="0">
                <a:solidFill>
                  <a:srgbClr val="595959"/>
                </a:solidFill>
                <a:latin typeface="Arial"/>
                <a:cs typeface="Arial"/>
              </a:rPr>
              <a:t>ways:</a:t>
            </a:r>
            <a:endParaRPr sz="2400">
              <a:latin typeface="Arial"/>
              <a:cs typeface="Arial"/>
            </a:endParaRPr>
          </a:p>
          <a:p>
            <a:pPr marL="495300" marR="255270" indent="-483234">
              <a:lnSpc>
                <a:spcPct val="114599"/>
              </a:lnSpc>
              <a:spcBef>
                <a:spcPts val="1575"/>
              </a:spcBef>
              <a:buAutoNum type="alphaLcPeriod"/>
              <a:tabLst>
                <a:tab pos="495300" algn="l"/>
                <a:tab pos="495934" algn="l"/>
              </a:tabLst>
            </a:pPr>
            <a:r>
              <a:rPr sz="2400" dirty="0">
                <a:solidFill>
                  <a:srgbClr val="595959"/>
                </a:solidFill>
                <a:latin typeface="Arial"/>
                <a:cs typeface="Arial"/>
              </a:rPr>
              <a:t>releases sweat </a:t>
            </a:r>
            <a:r>
              <a:rPr sz="2400" spc="-5" dirty="0">
                <a:solidFill>
                  <a:srgbClr val="595959"/>
                </a:solidFill>
                <a:latin typeface="Arial"/>
                <a:cs typeface="Arial"/>
              </a:rPr>
              <a:t>onto</a:t>
            </a:r>
            <a:r>
              <a:rPr sz="2400" spc="-110" dirty="0">
                <a:solidFill>
                  <a:srgbClr val="595959"/>
                </a:solidFill>
                <a:latin typeface="Arial"/>
                <a:cs typeface="Arial"/>
              </a:rPr>
              <a:t> </a:t>
            </a:r>
            <a:r>
              <a:rPr sz="2400" spc="-5" dirty="0">
                <a:solidFill>
                  <a:srgbClr val="595959"/>
                </a:solidFill>
                <a:latin typeface="Arial"/>
                <a:cs typeface="Arial"/>
              </a:rPr>
              <a:t>the  </a:t>
            </a:r>
            <a:r>
              <a:rPr sz="2400" dirty="0">
                <a:solidFill>
                  <a:srgbClr val="595959"/>
                </a:solidFill>
                <a:latin typeface="Arial"/>
                <a:cs typeface="Arial"/>
              </a:rPr>
              <a:t>surface </a:t>
            </a:r>
            <a:r>
              <a:rPr sz="2400" spc="-5" dirty="0">
                <a:solidFill>
                  <a:srgbClr val="595959"/>
                </a:solidFill>
                <a:latin typeface="Arial"/>
                <a:cs typeface="Arial"/>
              </a:rPr>
              <a:t>of the</a:t>
            </a:r>
            <a:r>
              <a:rPr sz="2400" spc="-40" dirty="0">
                <a:solidFill>
                  <a:srgbClr val="595959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595959"/>
                </a:solidFill>
                <a:latin typeface="Arial"/>
                <a:cs typeface="Arial"/>
              </a:rPr>
              <a:t>skin.</a:t>
            </a:r>
            <a:endParaRPr sz="2400">
              <a:latin typeface="Arial"/>
              <a:cs typeface="Arial"/>
            </a:endParaRPr>
          </a:p>
          <a:p>
            <a:pPr marL="495300" marR="5080" indent="-483234">
              <a:lnSpc>
                <a:spcPct val="114599"/>
              </a:lnSpc>
              <a:buAutoNum type="alphaLcPeriod"/>
              <a:tabLst>
                <a:tab pos="495300" algn="l"/>
                <a:tab pos="495934" algn="l"/>
              </a:tabLst>
            </a:pPr>
            <a:r>
              <a:rPr sz="2400" spc="-5" dirty="0">
                <a:solidFill>
                  <a:srgbClr val="595959"/>
                </a:solidFill>
                <a:latin typeface="Arial"/>
                <a:cs typeface="Arial"/>
              </a:rPr>
              <a:t>altering the flow of blood  through the blood</a:t>
            </a:r>
            <a:r>
              <a:rPr sz="2400" spc="-100" dirty="0">
                <a:solidFill>
                  <a:srgbClr val="595959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595959"/>
                </a:solidFill>
                <a:latin typeface="Arial"/>
                <a:cs typeface="Arial"/>
              </a:rPr>
              <a:t>vessels  </a:t>
            </a:r>
            <a:r>
              <a:rPr sz="2400" spc="-5" dirty="0">
                <a:solidFill>
                  <a:srgbClr val="595959"/>
                </a:solidFill>
                <a:latin typeface="Arial"/>
                <a:cs typeface="Arial"/>
              </a:rPr>
              <a:t>in the</a:t>
            </a:r>
            <a:r>
              <a:rPr sz="2400" spc="-20" dirty="0">
                <a:solidFill>
                  <a:srgbClr val="595959"/>
                </a:solidFill>
                <a:latin typeface="Arial"/>
                <a:cs typeface="Arial"/>
              </a:rPr>
              <a:t> </a:t>
            </a:r>
            <a:r>
              <a:rPr sz="2400" spc="-5" dirty="0">
                <a:solidFill>
                  <a:srgbClr val="595959"/>
                </a:solidFill>
                <a:latin typeface="Arial"/>
                <a:cs typeface="Arial"/>
              </a:rPr>
              <a:t>dermis.</a:t>
            </a:r>
            <a:endParaRPr sz="2400">
              <a:latin typeface="Arial"/>
              <a:cs typeface="Arial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316800" y="514350"/>
            <a:ext cx="5398200" cy="44371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537210" algn="l"/>
              </a:tabLst>
            </a:pPr>
            <a:r>
              <a:rPr sz="2800" b="1" u="sng" spc="-5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1.	</a:t>
            </a:r>
            <a:r>
              <a:rPr sz="2800" b="1" u="sng" spc="-1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Body </a:t>
            </a:r>
            <a:r>
              <a:rPr sz="2800" b="1" u="sng" spc="-5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temperature</a:t>
            </a:r>
            <a:r>
              <a:rPr sz="2800" b="1" u="sng" spc="-9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8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regulation</a:t>
            </a:r>
            <a:r>
              <a:rPr lang="en-IN" sz="28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:-</a:t>
            </a:r>
            <a:endParaRPr sz="2800" b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4932915" y="1391347"/>
            <a:ext cx="3848092" cy="297179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accent4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81000" y="503825"/>
            <a:ext cx="6320704" cy="415094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07034" indent="-394970">
              <a:lnSpc>
                <a:spcPct val="100000"/>
              </a:lnSpc>
              <a:spcBef>
                <a:spcPts val="100"/>
              </a:spcBef>
              <a:buAutoNum type="arabicPeriod" startAt="2"/>
              <a:tabLst>
                <a:tab pos="407670" algn="l"/>
              </a:tabLst>
            </a:pPr>
            <a:r>
              <a:rPr sz="2800" b="1" u="sng" spc="-5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Arial"/>
              </a:rPr>
              <a:t>Protection</a:t>
            </a:r>
            <a:r>
              <a:rPr lang="en-IN" sz="2800" b="1" u="sng" spc="-5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Arial"/>
              </a:rPr>
              <a:t>:-</a:t>
            </a:r>
            <a:endParaRPr sz="2800" b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/>
              <a:cs typeface="Arial"/>
            </a:endParaRPr>
          </a:p>
          <a:p>
            <a:pPr marL="615315" marR="7620" lvl="1" indent="-525145">
              <a:lnSpc>
                <a:spcPct val="116100"/>
              </a:lnSpc>
              <a:spcBef>
                <a:spcPts val="2045"/>
              </a:spcBef>
              <a:buFont typeface="Arial"/>
              <a:buAutoNum type="alphaLcPeriod"/>
              <a:tabLst>
                <a:tab pos="615315" algn="l"/>
                <a:tab pos="615950" algn="l"/>
              </a:tabLst>
            </a:pPr>
            <a:r>
              <a:rPr sz="2800" spc="-5" dirty="0">
                <a:solidFill>
                  <a:srgbClr val="595959"/>
                </a:solidFill>
                <a:latin typeface="Arial"/>
                <a:cs typeface="Arial"/>
              </a:rPr>
              <a:t>Keratin protects the underlying  tissues abrasion,heat and</a:t>
            </a:r>
            <a:r>
              <a:rPr sz="2800" spc="-95" dirty="0">
                <a:solidFill>
                  <a:srgbClr val="595959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rgbClr val="595959"/>
                </a:solidFill>
                <a:latin typeface="Arial"/>
                <a:cs typeface="Arial"/>
              </a:rPr>
              <a:t>microbes.</a:t>
            </a:r>
            <a:endParaRPr sz="2800" dirty="0">
              <a:latin typeface="Arial"/>
              <a:cs typeface="Arial"/>
            </a:endParaRPr>
          </a:p>
          <a:p>
            <a:pPr marL="158115" marR="600710" indent="-525145">
              <a:lnSpc>
                <a:spcPct val="116100"/>
              </a:lnSpc>
              <a:buFont typeface="Arial"/>
              <a:buAutoNum type="arabicPeriod" startAt="2"/>
              <a:tabLst>
                <a:tab pos="615315" algn="l"/>
                <a:tab pos="615950" algn="l"/>
              </a:tabLst>
            </a:pPr>
            <a:r>
              <a:rPr sz="2800" spc="-5" dirty="0">
                <a:solidFill>
                  <a:srgbClr val="595959"/>
                </a:solidFill>
                <a:latin typeface="Arial"/>
                <a:cs typeface="Arial"/>
              </a:rPr>
              <a:t>Fats in the </a:t>
            </a:r>
            <a:r>
              <a:rPr sz="2800" dirty="0">
                <a:solidFill>
                  <a:srgbClr val="595959"/>
                </a:solidFill>
                <a:latin typeface="Arial"/>
                <a:cs typeface="Arial"/>
              </a:rPr>
              <a:t>skin resist </a:t>
            </a:r>
            <a:r>
              <a:rPr sz="2800" spc="-5" dirty="0">
                <a:solidFill>
                  <a:srgbClr val="595959"/>
                </a:solidFill>
                <a:latin typeface="Arial"/>
                <a:cs typeface="Arial"/>
              </a:rPr>
              <a:t>the loss</a:t>
            </a:r>
            <a:r>
              <a:rPr sz="2800" spc="-95" dirty="0">
                <a:solidFill>
                  <a:srgbClr val="595959"/>
                </a:solidFill>
                <a:latin typeface="Arial"/>
                <a:cs typeface="Arial"/>
              </a:rPr>
              <a:t> </a:t>
            </a:r>
            <a:r>
              <a:rPr sz="2800" spc="-5" dirty="0">
                <a:solidFill>
                  <a:srgbClr val="595959"/>
                </a:solidFill>
                <a:latin typeface="Arial"/>
                <a:cs typeface="Arial"/>
              </a:rPr>
              <a:t>of  </a:t>
            </a:r>
            <a:r>
              <a:rPr lang="en-IN" sz="2800" spc="-5" dirty="0">
                <a:solidFill>
                  <a:srgbClr val="595959"/>
                </a:solidFill>
                <a:latin typeface="Arial"/>
                <a:cs typeface="Arial"/>
              </a:rPr>
              <a:t>    </a:t>
            </a:r>
            <a:r>
              <a:rPr sz="2800" spc="-5" dirty="0">
                <a:solidFill>
                  <a:srgbClr val="595959"/>
                </a:solidFill>
                <a:latin typeface="Arial"/>
                <a:cs typeface="Arial"/>
              </a:rPr>
              <a:t>water.</a:t>
            </a:r>
            <a:endParaRPr sz="2800" dirty="0">
              <a:latin typeface="Arial"/>
              <a:cs typeface="Arial"/>
            </a:endParaRPr>
          </a:p>
          <a:p>
            <a:pPr marL="615315" lvl="1" indent="-506095">
              <a:spcBef>
                <a:spcPts val="535"/>
              </a:spcBef>
              <a:buFont typeface="Arial"/>
              <a:buAutoNum type="alphaLcPeriod"/>
              <a:tabLst>
                <a:tab pos="615315" algn="l"/>
                <a:tab pos="615950" algn="l"/>
              </a:tabLst>
            </a:pPr>
            <a:r>
              <a:rPr sz="2800" dirty="0">
                <a:solidFill>
                  <a:srgbClr val="595959"/>
                </a:solidFill>
                <a:latin typeface="Arial"/>
                <a:cs typeface="Arial"/>
              </a:rPr>
              <a:t>Melanin </a:t>
            </a:r>
            <a:r>
              <a:rPr sz="2800" spc="-5" dirty="0">
                <a:solidFill>
                  <a:srgbClr val="595959"/>
                </a:solidFill>
                <a:latin typeface="Arial"/>
                <a:cs typeface="Arial"/>
              </a:rPr>
              <a:t>protects against UV</a:t>
            </a:r>
            <a:r>
              <a:rPr sz="2800" spc="-60" dirty="0">
                <a:solidFill>
                  <a:srgbClr val="595959"/>
                </a:solidFill>
                <a:latin typeface="Arial"/>
                <a:cs typeface="Arial"/>
              </a:rPr>
              <a:t> </a:t>
            </a:r>
            <a:r>
              <a:rPr sz="2800" spc="-5" dirty="0">
                <a:solidFill>
                  <a:srgbClr val="595959"/>
                </a:solidFill>
                <a:latin typeface="Arial"/>
                <a:cs typeface="Arial"/>
              </a:rPr>
              <a:t>light.</a:t>
            </a:r>
            <a:endParaRPr sz="2800" dirty="0">
              <a:latin typeface="Arial"/>
              <a:cs typeface="Arial"/>
            </a:endParaRPr>
          </a:p>
          <a:p>
            <a:pPr marL="615315" marR="5080" lvl="1" indent="-525145">
              <a:lnSpc>
                <a:spcPct val="116100"/>
              </a:lnSpc>
              <a:buAutoNum type="alphaLcPeriod"/>
              <a:tabLst>
                <a:tab pos="615315" algn="l"/>
                <a:tab pos="615950" algn="l"/>
              </a:tabLst>
            </a:pPr>
            <a:r>
              <a:rPr sz="2800" spc="-5" dirty="0">
                <a:solidFill>
                  <a:srgbClr val="595959"/>
                </a:solidFill>
                <a:latin typeface="Arial"/>
                <a:cs typeface="Arial"/>
              </a:rPr>
              <a:t>acidic pH of sweat </a:t>
            </a:r>
            <a:r>
              <a:rPr sz="2800" dirty="0">
                <a:solidFill>
                  <a:srgbClr val="595959"/>
                </a:solidFill>
                <a:latin typeface="Arial"/>
                <a:cs typeface="Arial"/>
              </a:rPr>
              <a:t>slows </a:t>
            </a:r>
            <a:r>
              <a:rPr sz="2800" spc="-5" dirty="0">
                <a:solidFill>
                  <a:srgbClr val="595959"/>
                </a:solidFill>
                <a:latin typeface="Arial"/>
                <a:cs typeface="Arial"/>
              </a:rPr>
              <a:t>the growth  of </a:t>
            </a:r>
            <a:r>
              <a:rPr sz="2800" dirty="0">
                <a:solidFill>
                  <a:srgbClr val="595959"/>
                </a:solidFill>
                <a:latin typeface="Arial"/>
                <a:cs typeface="Arial"/>
              </a:rPr>
              <a:t>some</a:t>
            </a:r>
            <a:r>
              <a:rPr sz="2800" spc="-15" dirty="0">
                <a:solidFill>
                  <a:srgbClr val="595959"/>
                </a:solidFill>
                <a:latin typeface="Arial"/>
                <a:cs typeface="Arial"/>
              </a:rPr>
              <a:t> </a:t>
            </a:r>
            <a:r>
              <a:rPr sz="2800" spc="-5" dirty="0">
                <a:solidFill>
                  <a:srgbClr val="595959"/>
                </a:solidFill>
                <a:latin typeface="Arial"/>
                <a:cs typeface="Arial"/>
              </a:rPr>
              <a:t>bacteria</a:t>
            </a:r>
            <a:endParaRPr sz="2800" dirty="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accent4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33400" y="285750"/>
            <a:ext cx="4780489" cy="389080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800" b="1" u="sng" spc="-5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3.Sensation</a:t>
            </a:r>
            <a:r>
              <a:rPr lang="en-IN" sz="2800" b="1" u="sng" spc="-5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:-</a:t>
            </a:r>
            <a:br>
              <a:rPr lang="en-IN" sz="28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en-IN" sz="2800" spc="-5" dirty="0"/>
            </a:br>
            <a:r>
              <a:rPr lang="en-US" sz="2800" spc="-5" dirty="0"/>
              <a:t>● Touch, pressure,</a:t>
            </a:r>
            <a:br>
              <a:rPr lang="en-US" sz="2800" spc="-5" dirty="0"/>
            </a:br>
            <a:r>
              <a:rPr lang="en-US" sz="2800" spc="-5" dirty="0"/>
              <a:t>vibration, tickling,</a:t>
            </a:r>
            <a:br>
              <a:rPr lang="en-US" sz="2800" spc="-5" dirty="0"/>
            </a:br>
            <a:r>
              <a:rPr lang="en-US" sz="2800" spc="-5" dirty="0"/>
              <a:t>warmth and coolness,</a:t>
            </a:r>
            <a:br>
              <a:rPr lang="en-US" sz="2800" spc="-5" dirty="0"/>
            </a:br>
            <a:r>
              <a:rPr lang="en-US" sz="2800" spc="-5" dirty="0"/>
              <a:t>and pain can result from</a:t>
            </a:r>
            <a:br>
              <a:rPr lang="en-US" sz="2800" spc="-5" dirty="0"/>
            </a:br>
            <a:r>
              <a:rPr lang="en-US" sz="2800" spc="-5" dirty="0"/>
              <a:t>nerve endings in the skin.</a:t>
            </a:r>
            <a:br>
              <a:rPr lang="en-US" sz="2800" spc="-5" dirty="0"/>
            </a:br>
            <a:r>
              <a:rPr lang="en-US" sz="2800" spc="-5" dirty="0"/>
              <a:t>● Referred to as cutaneous</a:t>
            </a:r>
            <a:br>
              <a:rPr lang="en-US" sz="2800" spc="-5" dirty="0"/>
            </a:br>
            <a:r>
              <a:rPr lang="en-US" sz="2800" spc="-5" dirty="0"/>
              <a:t>sensation.</a:t>
            </a:r>
            <a:endParaRPr sz="2800" dirty="0"/>
          </a:p>
        </p:txBody>
      </p:sp>
      <p:sp>
        <p:nvSpPr>
          <p:cNvPr id="4" name="object 4"/>
          <p:cNvSpPr/>
          <p:nvPr/>
        </p:nvSpPr>
        <p:spPr>
          <a:xfrm>
            <a:off x="5085289" y="1540084"/>
            <a:ext cx="3666842" cy="206330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accent4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84724" y="451639"/>
            <a:ext cx="2206076" cy="44371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IN" sz="2800" b="1" u="sng" spc="-5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4.Excreation:-</a:t>
            </a:r>
            <a:endParaRPr sz="2800" b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636858" y="1174874"/>
            <a:ext cx="3900804" cy="2540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88290" marR="5080" indent="-276225">
              <a:lnSpc>
                <a:spcPct val="114599"/>
              </a:lnSpc>
              <a:spcBef>
                <a:spcPts val="100"/>
              </a:spcBef>
              <a:buChar char="•"/>
              <a:tabLst>
                <a:tab pos="288925" algn="l"/>
              </a:tabLst>
            </a:pPr>
            <a:r>
              <a:rPr sz="3600" spc="-5" dirty="0">
                <a:latin typeface="Times New Roman"/>
                <a:cs typeface="Times New Roman"/>
              </a:rPr>
              <a:t>Glands in </a:t>
            </a:r>
            <a:r>
              <a:rPr sz="3600" spc="-10" dirty="0">
                <a:latin typeface="Times New Roman"/>
                <a:cs typeface="Times New Roman"/>
              </a:rPr>
              <a:t>the </a:t>
            </a:r>
            <a:r>
              <a:rPr sz="3600" spc="-5" dirty="0">
                <a:latin typeface="Times New Roman"/>
                <a:cs typeface="Times New Roman"/>
              </a:rPr>
              <a:t>skin  </a:t>
            </a:r>
            <a:r>
              <a:rPr sz="3600" spc="-10" dirty="0">
                <a:latin typeface="Times New Roman"/>
                <a:cs typeface="Times New Roman"/>
              </a:rPr>
              <a:t>excrete </a:t>
            </a:r>
            <a:r>
              <a:rPr sz="3600" spc="-5" dirty="0">
                <a:latin typeface="Times New Roman"/>
                <a:cs typeface="Times New Roman"/>
              </a:rPr>
              <a:t>water, fatty  substances </a:t>
            </a:r>
            <a:r>
              <a:rPr sz="3600" spc="-10" dirty="0">
                <a:latin typeface="Times New Roman"/>
                <a:cs typeface="Times New Roman"/>
              </a:rPr>
              <a:t>and</a:t>
            </a:r>
            <a:r>
              <a:rPr sz="3600" spc="-95" dirty="0">
                <a:latin typeface="Times New Roman"/>
                <a:cs typeface="Times New Roman"/>
              </a:rPr>
              <a:t> </a:t>
            </a:r>
            <a:r>
              <a:rPr sz="3600" spc="-10" dirty="0">
                <a:latin typeface="Times New Roman"/>
                <a:cs typeface="Times New Roman"/>
              </a:rPr>
              <a:t>ions  like</a:t>
            </a:r>
            <a:r>
              <a:rPr sz="3600" spc="-20" dirty="0">
                <a:latin typeface="Times New Roman"/>
                <a:cs typeface="Times New Roman"/>
              </a:rPr>
              <a:t> </a:t>
            </a:r>
            <a:r>
              <a:rPr sz="3600" spc="-5" dirty="0">
                <a:latin typeface="Times New Roman"/>
                <a:cs typeface="Times New Roman"/>
              </a:rPr>
              <a:t>sodium.</a:t>
            </a:r>
            <a:endParaRPr sz="3600" dirty="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5061589" y="570376"/>
            <a:ext cx="3336846" cy="390610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accent4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84724" y="508029"/>
            <a:ext cx="4339676" cy="44371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IN" sz="2800" b="1" u="sng" spc="-5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r>
              <a:rPr sz="2800" b="1" u="sng" spc="-5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sz="2800" b="1" u="sng" spc="-1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Synthesis </a:t>
            </a:r>
            <a:r>
              <a:rPr sz="2800" b="1" u="sng" spc="-5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of </a:t>
            </a:r>
            <a:r>
              <a:rPr sz="28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vitamin</a:t>
            </a:r>
            <a:r>
              <a:rPr sz="2800" b="1" u="sng" spc="-85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8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en-IN" sz="28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:-</a:t>
            </a:r>
            <a:endParaRPr sz="2800" b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383198" y="1143584"/>
            <a:ext cx="8091170" cy="21209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71170" marR="5080" indent="-459105">
              <a:lnSpc>
                <a:spcPct val="114599"/>
              </a:lnSpc>
              <a:spcBef>
                <a:spcPts val="100"/>
              </a:spcBef>
              <a:buChar char="●"/>
              <a:tabLst>
                <a:tab pos="471170" algn="l"/>
                <a:tab pos="471805" algn="l"/>
              </a:tabLst>
            </a:pPr>
            <a:r>
              <a:rPr sz="3000" spc="-10" dirty="0">
                <a:solidFill>
                  <a:srgbClr val="595959"/>
                </a:solidFill>
                <a:latin typeface="Arial"/>
                <a:cs typeface="Arial"/>
              </a:rPr>
              <a:t>Vitamin </a:t>
            </a:r>
            <a:r>
              <a:rPr sz="3000" dirty="0">
                <a:solidFill>
                  <a:srgbClr val="595959"/>
                </a:solidFill>
                <a:latin typeface="Arial"/>
                <a:cs typeface="Arial"/>
              </a:rPr>
              <a:t>D </a:t>
            </a:r>
            <a:r>
              <a:rPr sz="3000" spc="-5" dirty="0">
                <a:solidFill>
                  <a:srgbClr val="595959"/>
                </a:solidFill>
                <a:latin typeface="Arial"/>
                <a:cs typeface="Arial"/>
              </a:rPr>
              <a:t>is formed in the </a:t>
            </a:r>
            <a:r>
              <a:rPr sz="3000" spc="-5" dirty="0">
                <a:solidFill>
                  <a:srgbClr val="595959"/>
                </a:solidFill>
                <a:uFill>
                  <a:solidFill>
                    <a:srgbClr val="595959"/>
                  </a:solidFill>
                </a:uFill>
                <a:latin typeface="Arial"/>
                <a:cs typeface="Arial"/>
              </a:rPr>
              <a:t>epidermis</a:t>
            </a:r>
            <a:r>
              <a:rPr sz="3000" b="1" spc="-5" dirty="0">
                <a:solidFill>
                  <a:srgbClr val="595959"/>
                </a:solidFill>
                <a:latin typeface="Arial"/>
                <a:cs typeface="Arial"/>
              </a:rPr>
              <a:t> </a:t>
            </a:r>
            <a:r>
              <a:rPr sz="3000" spc="-5" dirty="0">
                <a:solidFill>
                  <a:srgbClr val="595959"/>
                </a:solidFill>
                <a:latin typeface="Arial"/>
                <a:cs typeface="Arial"/>
              </a:rPr>
              <a:t>when  exposed to </a:t>
            </a:r>
            <a:r>
              <a:rPr sz="3000" spc="-5" dirty="0">
                <a:solidFill>
                  <a:srgbClr val="595959"/>
                </a:solidFill>
                <a:uFill>
                  <a:solidFill>
                    <a:srgbClr val="595959"/>
                  </a:solidFill>
                </a:uFill>
                <a:latin typeface="Arial"/>
                <a:cs typeface="Arial"/>
              </a:rPr>
              <a:t>UV</a:t>
            </a:r>
            <a:r>
              <a:rPr sz="3000" b="1" spc="-5" dirty="0">
                <a:solidFill>
                  <a:srgbClr val="595959"/>
                </a:solidFill>
                <a:latin typeface="Arial"/>
                <a:cs typeface="Arial"/>
              </a:rPr>
              <a:t> </a:t>
            </a:r>
            <a:r>
              <a:rPr sz="3000" dirty="0">
                <a:solidFill>
                  <a:srgbClr val="595959"/>
                </a:solidFill>
                <a:latin typeface="Arial"/>
                <a:cs typeface="Arial"/>
              </a:rPr>
              <a:t>radiation. </a:t>
            </a:r>
            <a:r>
              <a:rPr sz="3000" spc="-5" dirty="0">
                <a:solidFill>
                  <a:srgbClr val="595959"/>
                </a:solidFill>
                <a:latin typeface="Arial"/>
                <a:cs typeface="Arial"/>
              </a:rPr>
              <a:t>It is then </a:t>
            </a:r>
            <a:r>
              <a:rPr sz="3000" dirty="0">
                <a:solidFill>
                  <a:srgbClr val="595959"/>
                </a:solidFill>
                <a:latin typeface="Arial"/>
                <a:cs typeface="Arial"/>
              </a:rPr>
              <a:t>modified  </a:t>
            </a:r>
            <a:r>
              <a:rPr sz="3000" spc="-5" dirty="0">
                <a:solidFill>
                  <a:srgbClr val="595959"/>
                </a:solidFill>
                <a:latin typeface="Arial"/>
                <a:cs typeface="Arial"/>
              </a:rPr>
              <a:t>and transported to the digestive tract where it  aids in the absorption of</a:t>
            </a:r>
            <a:r>
              <a:rPr sz="3000" spc="20" dirty="0">
                <a:solidFill>
                  <a:srgbClr val="595959"/>
                </a:solidFill>
                <a:latin typeface="Arial"/>
                <a:cs typeface="Arial"/>
              </a:rPr>
              <a:t> </a:t>
            </a:r>
            <a:r>
              <a:rPr sz="3000" spc="-5" dirty="0">
                <a:solidFill>
                  <a:srgbClr val="595959"/>
                </a:solidFill>
                <a:uFill>
                  <a:solidFill>
                    <a:srgbClr val="595959"/>
                  </a:solidFill>
                </a:uFill>
                <a:latin typeface="Arial"/>
                <a:cs typeface="Arial"/>
              </a:rPr>
              <a:t>calcium</a:t>
            </a:r>
            <a:r>
              <a:rPr sz="3000" spc="-5" dirty="0">
                <a:solidFill>
                  <a:srgbClr val="595959"/>
                </a:solidFill>
                <a:latin typeface="Arial"/>
                <a:cs typeface="Arial"/>
              </a:rPr>
              <a:t>.</a:t>
            </a:r>
            <a:endParaRPr sz="3000" dirty="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8B102BCB-7320-4316-AA9E-26AC90EDF12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IN" sz="6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Clinical Aspect</a:t>
            </a:r>
          </a:p>
        </p:txBody>
      </p:sp>
      <p:sp>
        <p:nvSpPr>
          <p:cNvPr id="7" name="Subtitle 6">
            <a:extLst>
              <a:ext uri="{FF2B5EF4-FFF2-40B4-BE49-F238E27FC236}">
                <a16:creationId xmlns:a16="http://schemas.microsoft.com/office/drawing/2014/main" id="{F1BE9A57-EE1C-4F1E-9098-A018EF7D752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409950"/>
            <a:ext cx="6858000" cy="1241822"/>
          </a:xfrm>
        </p:spPr>
        <p:txBody>
          <a:bodyPr/>
          <a:lstStyle/>
          <a:p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774538045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accent4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75248" y="438150"/>
            <a:ext cx="1520276" cy="4594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800" b="1" u="sng" spc="-5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Callus</a:t>
            </a:r>
            <a:r>
              <a:rPr lang="en-IN" sz="2800" b="1" u="sng" spc="-5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:-</a:t>
            </a:r>
            <a:endParaRPr sz="2800" b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475248" y="4019550"/>
            <a:ext cx="7721600" cy="62286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79095" marR="5080" indent="-367030">
              <a:lnSpc>
                <a:spcPct val="114599"/>
              </a:lnSpc>
              <a:spcBef>
                <a:spcPts val="100"/>
              </a:spcBef>
              <a:buChar char="●"/>
              <a:tabLst>
                <a:tab pos="379095" algn="l"/>
                <a:tab pos="379730" algn="l"/>
              </a:tabLst>
            </a:pPr>
            <a:r>
              <a:rPr sz="1800" spc="-5" dirty="0">
                <a:solidFill>
                  <a:srgbClr val="595959"/>
                </a:solidFill>
                <a:latin typeface="Arial"/>
                <a:cs typeface="Arial"/>
              </a:rPr>
              <a:t>An abnormal thickening of the </a:t>
            </a:r>
            <a:r>
              <a:rPr sz="1800" spc="-5" dirty="0">
                <a:solidFill>
                  <a:srgbClr val="595959"/>
                </a:solidFill>
                <a:uFill>
                  <a:solidFill>
                    <a:srgbClr val="595959"/>
                  </a:solidFill>
                </a:uFill>
                <a:latin typeface="Arial"/>
                <a:cs typeface="Arial"/>
              </a:rPr>
              <a:t>stratum corneum</a:t>
            </a:r>
            <a:r>
              <a:rPr sz="1800" spc="-5" dirty="0">
                <a:solidFill>
                  <a:srgbClr val="595959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595959"/>
                </a:solidFill>
                <a:latin typeface="Arial"/>
                <a:cs typeface="Arial"/>
              </a:rPr>
              <a:t>resulting </a:t>
            </a:r>
            <a:r>
              <a:rPr sz="1800" spc="-5" dirty="0">
                <a:solidFill>
                  <a:srgbClr val="595959"/>
                </a:solidFill>
                <a:latin typeface="Arial"/>
                <a:cs typeface="Arial"/>
              </a:rPr>
              <a:t>from </a:t>
            </a:r>
            <a:r>
              <a:rPr sz="1800" dirty="0">
                <a:solidFill>
                  <a:srgbClr val="595959"/>
                </a:solidFill>
                <a:latin typeface="Arial"/>
                <a:cs typeface="Arial"/>
              </a:rPr>
              <a:t>constant  </a:t>
            </a:r>
            <a:r>
              <a:rPr sz="1800" spc="-5" dirty="0">
                <a:solidFill>
                  <a:srgbClr val="595959"/>
                </a:solidFill>
                <a:latin typeface="Arial"/>
                <a:cs typeface="Arial"/>
              </a:rPr>
              <a:t>exposure to</a:t>
            </a:r>
            <a:r>
              <a:rPr sz="1800" dirty="0">
                <a:solidFill>
                  <a:srgbClr val="595959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595959"/>
                </a:solidFill>
                <a:uFill>
                  <a:solidFill>
                    <a:srgbClr val="595959"/>
                  </a:solidFill>
                </a:uFill>
                <a:latin typeface="Arial"/>
                <a:cs typeface="Arial"/>
              </a:rPr>
              <a:t>friction</a:t>
            </a:r>
            <a:r>
              <a:rPr sz="1800" dirty="0">
                <a:solidFill>
                  <a:srgbClr val="595959"/>
                </a:solidFill>
                <a:latin typeface="Arial"/>
                <a:cs typeface="Arial"/>
              </a:rPr>
              <a:t>.</a:t>
            </a:r>
            <a:endParaRPr sz="1800" dirty="0">
              <a:latin typeface="Arial"/>
              <a:cs typeface="Aria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4648200" y="667897"/>
            <a:ext cx="4114800" cy="319925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942DAC-190A-447F-9AEB-8059D3844AA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84724" y="540758"/>
            <a:ext cx="8374551" cy="664797"/>
          </a:xfrm>
        </p:spPr>
        <p:txBody>
          <a:bodyPr/>
          <a:lstStyle/>
          <a:p>
            <a:r>
              <a:rPr lang="en-IN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Impetigo 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4C8C6D8-2317-4E0C-A561-4AE3E2BDBF88}"/>
              </a:ext>
            </a:extLst>
          </p:cNvPr>
          <p:cNvSpPr>
            <a:spLocks noGrp="1"/>
          </p:cNvSpPr>
          <p:nvPr>
            <p:ph type="subTitle" idx="4"/>
          </p:nvPr>
        </p:nvSpPr>
        <p:spPr>
          <a:xfrm>
            <a:off x="352436" y="3562350"/>
            <a:ext cx="7498585" cy="1368580"/>
          </a:xfrm>
        </p:spPr>
        <p:txBody>
          <a:bodyPr/>
          <a:lstStyle/>
          <a:p>
            <a:r>
              <a:rPr lang="en-IN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Common in babies and children</a:t>
            </a:r>
          </a:p>
          <a:p>
            <a:r>
              <a:rPr lang="en-IN" dirty="0">
                <a:latin typeface="Times New Roman" panose="02020603050405020304" pitchFamily="18" charset="0"/>
                <a:cs typeface="Times New Roman" panose="02020603050405020304" pitchFamily="18" charset="0"/>
              </a:rPr>
              <a:t>Rash is often located in the area around the </a:t>
            </a:r>
            <a:r>
              <a:rPr lang="en-IN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mouth,chin</a:t>
            </a:r>
            <a:r>
              <a:rPr lang="en-IN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and nose.</a:t>
            </a:r>
          </a:p>
          <a:p>
            <a:r>
              <a:rPr lang="en-IN" dirty="0">
                <a:latin typeface="Times New Roman" panose="02020603050405020304" pitchFamily="18" charset="0"/>
                <a:cs typeface="Times New Roman" panose="02020603050405020304" pitchFamily="18" charset="0"/>
              </a:rPr>
              <a:t>Irritating rash and fluid-filled blisters that pop easily and form a honey-</a:t>
            </a:r>
            <a:r>
              <a:rPr lang="en-IN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colored</a:t>
            </a:r>
            <a:r>
              <a:rPr lang="en-IN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crust.</a:t>
            </a:r>
          </a:p>
        </p:txBody>
      </p:sp>
      <p:pic>
        <p:nvPicPr>
          <p:cNvPr id="1026" name="Picture 2" descr="10 Impetigo FAQs and the Answers | Everyday Health">
            <a:extLst>
              <a:ext uri="{FF2B5EF4-FFF2-40B4-BE49-F238E27FC236}">
                <a16:creationId xmlns:a16="http://schemas.microsoft.com/office/drawing/2014/main" id="{41556724-05B5-47AF-A12B-3E723B58E2D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2400" y="819150"/>
            <a:ext cx="4694464" cy="2628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1318613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accent4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84724" y="1213307"/>
            <a:ext cx="266763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u="sng" spc="-5" dirty="0">
                <a:solidFill>
                  <a:srgbClr val="59595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3. Langerhans</a:t>
            </a:r>
            <a:r>
              <a:rPr sz="2400" b="1" u="sng" spc="-90" dirty="0">
                <a:solidFill>
                  <a:srgbClr val="59595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sz="2400" b="1" u="sng" dirty="0">
                <a:solidFill>
                  <a:srgbClr val="59595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cells</a:t>
            </a:r>
            <a:r>
              <a:rPr lang="en-IN" sz="2400" b="1" u="sng" dirty="0">
                <a:solidFill>
                  <a:srgbClr val="59595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:-</a:t>
            </a:r>
            <a:endParaRPr sz="2400" b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932447" y="1835479"/>
            <a:ext cx="427482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79095" indent="-367030">
              <a:lnSpc>
                <a:spcPct val="100000"/>
              </a:lnSpc>
              <a:spcBef>
                <a:spcPts val="100"/>
              </a:spcBef>
              <a:buChar char="○"/>
              <a:tabLst>
                <a:tab pos="379095" algn="l"/>
                <a:tab pos="379730" algn="l"/>
              </a:tabLst>
            </a:pPr>
            <a:r>
              <a:rPr sz="1800" spc="-5" dirty="0">
                <a:solidFill>
                  <a:srgbClr val="595959"/>
                </a:solidFill>
                <a:latin typeface="Arial"/>
                <a:cs typeface="Arial"/>
              </a:rPr>
              <a:t>Immune </a:t>
            </a:r>
            <a:r>
              <a:rPr sz="1800" dirty="0">
                <a:solidFill>
                  <a:srgbClr val="595959"/>
                </a:solidFill>
                <a:latin typeface="Arial"/>
                <a:cs typeface="Arial"/>
              </a:rPr>
              <a:t>cells </a:t>
            </a:r>
            <a:r>
              <a:rPr sz="1800" spc="-5" dirty="0">
                <a:solidFill>
                  <a:srgbClr val="595959"/>
                </a:solidFill>
                <a:latin typeface="Arial"/>
                <a:cs typeface="Arial"/>
              </a:rPr>
              <a:t>located in the</a:t>
            </a:r>
            <a:r>
              <a:rPr sz="1800" spc="-85" dirty="0">
                <a:solidFill>
                  <a:srgbClr val="595959"/>
                </a:solidFill>
                <a:latin typeface="Arial"/>
                <a:cs typeface="Arial"/>
              </a:rPr>
              <a:t> </a:t>
            </a:r>
            <a:r>
              <a:rPr sz="1800" spc="-5" dirty="0">
                <a:solidFill>
                  <a:srgbClr val="595959"/>
                </a:solidFill>
                <a:latin typeface="Arial"/>
                <a:cs typeface="Arial"/>
              </a:rPr>
              <a:t>epidermis.</a:t>
            </a:r>
            <a:endParaRPr sz="1800">
              <a:latin typeface="Arial"/>
              <a:cs typeface="Aria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1886171" y="2463670"/>
            <a:ext cx="4158341" cy="246217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6C4351-B1F5-499D-B20B-506D98C39FD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84724" y="536141"/>
            <a:ext cx="8374551" cy="581698"/>
          </a:xfrm>
        </p:spPr>
        <p:txBody>
          <a:bodyPr/>
          <a:lstStyle/>
          <a:p>
            <a:r>
              <a:rPr lang="en-IN" sz="42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Melasma:-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3128FB2-E57E-42B5-98C3-A72A52C131EF}"/>
              </a:ext>
            </a:extLst>
          </p:cNvPr>
          <p:cNvSpPr>
            <a:spLocks noGrp="1"/>
          </p:cNvSpPr>
          <p:nvPr>
            <p:ph type="subTitle" idx="4"/>
          </p:nvPr>
        </p:nvSpPr>
        <p:spPr>
          <a:xfrm>
            <a:off x="152400" y="3484071"/>
            <a:ext cx="7498585" cy="1659429"/>
          </a:xfrm>
        </p:spPr>
        <p:txBody>
          <a:bodyPr/>
          <a:lstStyle/>
          <a:p>
            <a:r>
              <a:rPr lang="en-IN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Common to skin condition that causes dark patches to appear on the face and </a:t>
            </a:r>
            <a:r>
              <a:rPr lang="en-IN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rarely,the</a:t>
            </a:r>
            <a:r>
              <a:rPr lang="en-IN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N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neck,chest,or</a:t>
            </a:r>
            <a:r>
              <a:rPr lang="en-IN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arms.</a:t>
            </a:r>
          </a:p>
          <a:p>
            <a:r>
              <a:rPr lang="en-IN" dirty="0">
                <a:latin typeface="Times New Roman" panose="02020603050405020304" pitchFamily="18" charset="0"/>
                <a:cs typeface="Times New Roman" panose="02020603050405020304" pitchFamily="18" charset="0"/>
              </a:rPr>
              <a:t>More common in pregnant woman and </a:t>
            </a:r>
            <a:r>
              <a:rPr lang="en-IN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indiviuals</a:t>
            </a:r>
            <a:r>
              <a:rPr lang="en-IN" dirty="0">
                <a:latin typeface="Times New Roman" panose="02020603050405020304" pitchFamily="18" charset="0"/>
                <a:cs typeface="Times New Roman" panose="02020603050405020304" pitchFamily="18" charset="0"/>
              </a:rPr>
              <a:t> with darker skin </a:t>
            </a:r>
            <a:r>
              <a:rPr lang="en-IN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color</a:t>
            </a:r>
            <a:r>
              <a:rPr lang="en-IN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and heavy sun exposure</a:t>
            </a:r>
          </a:p>
          <a:p>
            <a:r>
              <a:rPr lang="en-IN" dirty="0">
                <a:latin typeface="Times New Roman" panose="02020603050405020304" pitchFamily="18" charset="0"/>
                <a:cs typeface="Times New Roman" panose="02020603050405020304" pitchFamily="18" charset="0"/>
              </a:rPr>
              <a:t>No other </a:t>
            </a:r>
            <a:r>
              <a:rPr lang="en-IN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sympotms</a:t>
            </a:r>
            <a:r>
              <a:rPr lang="en-IN" dirty="0">
                <a:latin typeface="Times New Roman" panose="02020603050405020304" pitchFamily="18" charset="0"/>
                <a:cs typeface="Times New Roman" panose="02020603050405020304" pitchFamily="18" charset="0"/>
              </a:rPr>
              <a:t> beyond skin discolouration</a:t>
            </a:r>
            <a:r>
              <a:rPr lang="en-IN" dirty="0"/>
              <a:t>.</a:t>
            </a:r>
          </a:p>
        </p:txBody>
      </p:sp>
      <p:pic>
        <p:nvPicPr>
          <p:cNvPr id="1026" name="Picture 2" descr="RACGP - Melasma">
            <a:extLst>
              <a:ext uri="{FF2B5EF4-FFF2-40B4-BE49-F238E27FC236}">
                <a16:creationId xmlns:a16="http://schemas.microsoft.com/office/drawing/2014/main" id="{55CB570A-A369-477B-92D6-4C370BA5B2A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15276" y="561975"/>
            <a:ext cx="5271474" cy="2771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40842783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4FB68699-7895-4907-988B-9DFD34A51F8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84724" y="537680"/>
            <a:ext cx="8374551" cy="609398"/>
          </a:xfrm>
        </p:spPr>
        <p:txBody>
          <a:bodyPr/>
          <a:lstStyle/>
          <a:p>
            <a:r>
              <a:rPr lang="en-IN" sz="44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Ringworm:-</a:t>
            </a:r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1425F6B6-D1C6-40BD-A149-C4CBD96D121F}"/>
              </a:ext>
            </a:extLst>
          </p:cNvPr>
          <p:cNvSpPr>
            <a:spLocks noGrp="1"/>
          </p:cNvSpPr>
          <p:nvPr>
            <p:ph type="subTitle" idx="4"/>
          </p:nvPr>
        </p:nvSpPr>
        <p:spPr>
          <a:xfrm>
            <a:off x="304800" y="3714750"/>
            <a:ext cx="7498585" cy="1371600"/>
          </a:xfrm>
        </p:spPr>
        <p:txBody>
          <a:bodyPr/>
          <a:lstStyle/>
          <a:p>
            <a:r>
              <a:rPr lang="en-IN" dirty="0">
                <a:latin typeface="Times New Roman" panose="02020603050405020304" pitchFamily="18" charset="0"/>
                <a:cs typeface="Times New Roman" panose="02020603050405020304" pitchFamily="18" charset="0"/>
              </a:rPr>
              <a:t>Circular-shaped scaly with raised border.</a:t>
            </a:r>
            <a:endParaRPr lang="en-IN" dirty="0"/>
          </a:p>
          <a:p>
            <a:r>
              <a:rPr lang="en-IN" dirty="0">
                <a:latin typeface="Times New Roman" panose="02020603050405020304" pitchFamily="18" charset="0"/>
                <a:cs typeface="Times New Roman" panose="02020603050405020304" pitchFamily="18" charset="0"/>
              </a:rPr>
              <a:t>Skin in the middle of the ring appears clear and </a:t>
            </a:r>
            <a:r>
              <a:rPr lang="en-IN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healthy,and</a:t>
            </a:r>
            <a:r>
              <a:rPr lang="en-IN" dirty="0">
                <a:latin typeface="Times New Roman" panose="02020603050405020304" pitchFamily="18" charset="0"/>
                <a:cs typeface="Times New Roman" panose="02020603050405020304" pitchFamily="18" charset="0"/>
              </a:rPr>
              <a:t> edges of the ring spread outward</a:t>
            </a:r>
          </a:p>
          <a:p>
            <a:r>
              <a:rPr lang="en-IN" dirty="0">
                <a:latin typeface="Times New Roman" panose="02020603050405020304" pitchFamily="18" charset="0"/>
                <a:cs typeface="Times New Roman" panose="02020603050405020304" pitchFamily="18" charset="0"/>
              </a:rPr>
              <a:t>Itchy </a:t>
            </a:r>
          </a:p>
        </p:txBody>
      </p:sp>
      <p:pic>
        <p:nvPicPr>
          <p:cNvPr id="2050" name="Picture 2" descr="Ringworm Pictures: What a Ringworm Rash Looks Like">
            <a:extLst>
              <a:ext uri="{FF2B5EF4-FFF2-40B4-BE49-F238E27FC236}">
                <a16:creationId xmlns:a16="http://schemas.microsoft.com/office/drawing/2014/main" id="{3870F800-9E41-49DD-B7B6-F7BE1BE7154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5199" y="742950"/>
            <a:ext cx="5370021" cy="2895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67933014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CBCC9E-E34A-43E0-9488-6691495135E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84724" y="675410"/>
            <a:ext cx="8374551" cy="457048"/>
          </a:xfrm>
        </p:spPr>
        <p:txBody>
          <a:bodyPr/>
          <a:lstStyle/>
          <a:p>
            <a:r>
              <a:rPr lang="en-IN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Keratosis pilaris:-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52E4702-5A9D-4C1B-8137-6C2BA1064512}"/>
              </a:ext>
            </a:extLst>
          </p:cNvPr>
          <p:cNvSpPr>
            <a:spLocks noGrp="1"/>
          </p:cNvSpPr>
          <p:nvPr>
            <p:ph type="subTitle" idx="4"/>
          </p:nvPr>
        </p:nvSpPr>
        <p:spPr>
          <a:xfrm>
            <a:off x="362768" y="3257550"/>
            <a:ext cx="7498585" cy="1762021"/>
          </a:xfrm>
        </p:spPr>
        <p:txBody>
          <a:bodyPr/>
          <a:lstStyle/>
          <a:p>
            <a:r>
              <a:rPr lang="en-IN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Common skin condition most often seen on the arms and </a:t>
            </a:r>
            <a:r>
              <a:rPr lang="en-IN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legs,but</a:t>
            </a:r>
            <a:r>
              <a:rPr lang="en-IN" dirty="0">
                <a:latin typeface="Times New Roman" panose="02020603050405020304" pitchFamily="18" charset="0"/>
                <a:cs typeface="Times New Roman" panose="02020603050405020304" pitchFamily="18" charset="0"/>
              </a:rPr>
              <a:t> might also occur on </a:t>
            </a:r>
            <a:r>
              <a:rPr lang="en-IN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face,buttocks,and</a:t>
            </a:r>
            <a:r>
              <a:rPr lang="en-IN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trunks</a:t>
            </a:r>
          </a:p>
          <a:p>
            <a:r>
              <a:rPr lang="en-IN" dirty="0">
                <a:latin typeface="Times New Roman" panose="02020603050405020304" pitchFamily="18" charset="0"/>
                <a:cs typeface="Times New Roman" panose="02020603050405020304" pitchFamily="18" charset="0"/>
              </a:rPr>
              <a:t>Patches of skin may appear </a:t>
            </a:r>
            <a:r>
              <a:rPr lang="en-IN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bumpy,slightly</a:t>
            </a:r>
            <a:r>
              <a:rPr lang="en-IN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N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red,and</a:t>
            </a:r>
            <a:r>
              <a:rPr lang="en-IN" dirty="0">
                <a:latin typeface="Times New Roman" panose="02020603050405020304" pitchFamily="18" charset="0"/>
                <a:cs typeface="Times New Roman" panose="02020603050405020304" pitchFamily="18" charset="0"/>
              </a:rPr>
              <a:t> reel rough</a:t>
            </a:r>
          </a:p>
          <a:p>
            <a:r>
              <a:rPr lang="en-IN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May get worse in dry condition.</a:t>
            </a:r>
          </a:p>
          <a:p>
            <a:endParaRPr lang="en-IN" dirty="0"/>
          </a:p>
        </p:txBody>
      </p:sp>
      <p:pic>
        <p:nvPicPr>
          <p:cNvPr id="3074" name="Picture 2" descr="Keratosis pilaris - Wikipedia">
            <a:extLst>
              <a:ext uri="{FF2B5EF4-FFF2-40B4-BE49-F238E27FC236}">
                <a16:creationId xmlns:a16="http://schemas.microsoft.com/office/drawing/2014/main" id="{E2105135-48F3-4F52-AB7F-D2495D65CA6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5772" y="564356"/>
            <a:ext cx="4343400" cy="26431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34145158"/>
      </p:ext>
    </p:extLst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B51918-00BE-4116-BCC3-C773435265F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18074" y="484910"/>
            <a:ext cx="8374551" cy="457048"/>
          </a:xfrm>
        </p:spPr>
        <p:txBody>
          <a:bodyPr/>
          <a:lstStyle/>
          <a:p>
            <a:r>
              <a:rPr lang="en-IN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Seborrheic Eczema:-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AF74455-DB45-4D7A-A449-83319516B673}"/>
              </a:ext>
            </a:extLst>
          </p:cNvPr>
          <p:cNvSpPr>
            <a:spLocks noGrp="1"/>
          </p:cNvSpPr>
          <p:nvPr>
            <p:ph type="subTitle" idx="4"/>
          </p:nvPr>
        </p:nvSpPr>
        <p:spPr>
          <a:xfrm>
            <a:off x="381000" y="3867150"/>
            <a:ext cx="7498585" cy="1077731"/>
          </a:xfrm>
        </p:spPr>
        <p:txBody>
          <a:bodyPr/>
          <a:lstStyle/>
          <a:p>
            <a:r>
              <a:rPr lang="en-IN" dirty="0">
                <a:latin typeface="Times New Roman" panose="02020603050405020304" pitchFamily="18" charset="0"/>
                <a:cs typeface="Times New Roman" panose="02020603050405020304" pitchFamily="18" charset="0"/>
              </a:rPr>
              <a:t>Yellow or white scaly patches that flakes off.</a:t>
            </a:r>
          </a:p>
          <a:p>
            <a:r>
              <a:rPr lang="en-IN" dirty="0">
                <a:latin typeface="Times New Roman" panose="02020603050405020304" pitchFamily="18" charset="0"/>
                <a:cs typeface="Times New Roman" panose="02020603050405020304" pitchFamily="18" charset="0"/>
              </a:rPr>
              <a:t>Affected area may be </a:t>
            </a:r>
            <a:r>
              <a:rPr lang="en-IN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red,itchy,greasy,or</a:t>
            </a:r>
            <a:r>
              <a:rPr lang="en-IN" dirty="0">
                <a:latin typeface="Times New Roman" panose="02020603050405020304" pitchFamily="18" charset="0"/>
                <a:cs typeface="Times New Roman" panose="02020603050405020304" pitchFamily="18" charset="0"/>
              </a:rPr>
              <a:t> oily.</a:t>
            </a:r>
          </a:p>
          <a:p>
            <a:r>
              <a:rPr lang="en-IN" dirty="0">
                <a:latin typeface="Times New Roman" panose="02020603050405020304" pitchFamily="18" charset="0"/>
                <a:cs typeface="Times New Roman" panose="02020603050405020304" pitchFamily="18" charset="0"/>
              </a:rPr>
              <a:t>Hair </a:t>
            </a:r>
            <a:r>
              <a:rPr lang="en-IN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losss</a:t>
            </a:r>
            <a:r>
              <a:rPr lang="en-IN" dirty="0">
                <a:latin typeface="Times New Roman" panose="02020603050405020304" pitchFamily="18" charset="0"/>
                <a:cs typeface="Times New Roman" panose="02020603050405020304" pitchFamily="18" charset="0"/>
              </a:rPr>
              <a:t> may occur in the area with the rash.</a:t>
            </a:r>
          </a:p>
        </p:txBody>
      </p:sp>
      <p:pic>
        <p:nvPicPr>
          <p:cNvPr id="4098" name="Picture 2" descr="Seborrheic Dermatitis: On Scalp, Treatment, Crib Cap, and More">
            <a:extLst>
              <a:ext uri="{FF2B5EF4-FFF2-40B4-BE49-F238E27FC236}">
                <a16:creationId xmlns:a16="http://schemas.microsoft.com/office/drawing/2014/main" id="{2A01AAB2-5F69-4A7D-BAEC-2C6C1716C22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4800" y="1123950"/>
            <a:ext cx="4626429" cy="2590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41852649"/>
      </p:ext>
    </p:extLst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0EFC05-D263-4C63-AE55-5DA08951CD4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84724" y="675410"/>
            <a:ext cx="8374551" cy="457048"/>
          </a:xfrm>
        </p:spPr>
        <p:txBody>
          <a:bodyPr/>
          <a:lstStyle/>
          <a:p>
            <a:r>
              <a:rPr lang="en-IN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Wart :-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E396EBD-309E-4E92-A717-5509BDD9B56E}"/>
              </a:ext>
            </a:extLst>
          </p:cNvPr>
          <p:cNvSpPr>
            <a:spLocks noGrp="1"/>
          </p:cNvSpPr>
          <p:nvPr>
            <p:ph type="subTitle" idx="4"/>
          </p:nvPr>
        </p:nvSpPr>
        <p:spPr>
          <a:xfrm>
            <a:off x="383432" y="3929224"/>
            <a:ext cx="7498585" cy="1077731"/>
          </a:xfrm>
        </p:spPr>
        <p:txBody>
          <a:bodyPr/>
          <a:lstStyle/>
          <a:p>
            <a:r>
              <a:rPr lang="en-IN" dirty="0">
                <a:latin typeface="Times New Roman" panose="02020603050405020304" pitchFamily="18" charset="0"/>
                <a:cs typeface="Times New Roman" panose="02020603050405020304" pitchFamily="18" charset="0"/>
              </a:rPr>
              <a:t>Caused by many different types of a virus called HPV</a:t>
            </a:r>
          </a:p>
          <a:p>
            <a:r>
              <a:rPr lang="en-IN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May be found on the skin or mucous membranes.</a:t>
            </a:r>
          </a:p>
          <a:p>
            <a:r>
              <a:rPr lang="en-IN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Contagious and may be passes to others.</a:t>
            </a:r>
          </a:p>
        </p:txBody>
      </p:sp>
      <p:pic>
        <p:nvPicPr>
          <p:cNvPr id="5122" name="Picture 2" descr="Severe Plantar Warts in an Immunocompromised Patient | NEJM">
            <a:extLst>
              <a:ext uri="{FF2B5EF4-FFF2-40B4-BE49-F238E27FC236}">
                <a16:creationId xmlns:a16="http://schemas.microsoft.com/office/drawing/2014/main" id="{46728222-A629-4A6C-A739-3B13B408656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0" y="742950"/>
            <a:ext cx="6231194" cy="2971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58847853"/>
      </p:ext>
    </p:extLst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8F1774-924B-42F3-A318-9D33F6F5EDF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84724" y="675410"/>
            <a:ext cx="8374551" cy="457048"/>
          </a:xfrm>
        </p:spPr>
        <p:txBody>
          <a:bodyPr/>
          <a:lstStyle/>
          <a:p>
            <a:r>
              <a:rPr lang="en-IN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Chickenpox :-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70874F0-333F-42C9-8D5A-FC41C6C8411E}"/>
              </a:ext>
            </a:extLst>
          </p:cNvPr>
          <p:cNvSpPr>
            <a:spLocks noGrp="1"/>
          </p:cNvSpPr>
          <p:nvPr>
            <p:ph type="subTitle" idx="4"/>
          </p:nvPr>
        </p:nvSpPr>
        <p:spPr>
          <a:xfrm>
            <a:off x="152400" y="3333750"/>
            <a:ext cx="7498585" cy="1659429"/>
          </a:xfrm>
        </p:spPr>
        <p:txBody>
          <a:bodyPr/>
          <a:lstStyle/>
          <a:p>
            <a:r>
              <a:rPr lang="en-IN" dirty="0">
                <a:latin typeface="Times New Roman" panose="02020603050405020304" pitchFamily="18" charset="0"/>
                <a:cs typeface="Times New Roman" panose="02020603050405020304" pitchFamily="18" charset="0"/>
              </a:rPr>
              <a:t>Clusters of </a:t>
            </a:r>
            <a:r>
              <a:rPr lang="en-IN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itchy,red,fluid</a:t>
            </a:r>
            <a:r>
              <a:rPr lang="en-IN" dirty="0">
                <a:latin typeface="Times New Roman" panose="02020603050405020304" pitchFamily="18" charset="0"/>
                <a:cs typeface="Times New Roman" panose="02020603050405020304" pitchFamily="18" charset="0"/>
              </a:rPr>
              <a:t>-filled blisters in various stages of healing all over the body.</a:t>
            </a:r>
          </a:p>
          <a:p>
            <a:r>
              <a:rPr lang="en-IN" dirty="0">
                <a:latin typeface="Times New Roman" panose="02020603050405020304" pitchFamily="18" charset="0"/>
                <a:cs typeface="Times New Roman" panose="02020603050405020304" pitchFamily="18" charset="0"/>
              </a:rPr>
              <a:t>Rash is accompanied by </a:t>
            </a:r>
            <a:r>
              <a:rPr lang="en-IN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fever,body</a:t>
            </a:r>
            <a:r>
              <a:rPr lang="en-IN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N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aches,sore</a:t>
            </a:r>
            <a:r>
              <a:rPr lang="en-IN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N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throat,and</a:t>
            </a:r>
            <a:r>
              <a:rPr lang="en-IN" dirty="0">
                <a:latin typeface="Times New Roman" panose="02020603050405020304" pitchFamily="18" charset="0"/>
                <a:cs typeface="Times New Roman" panose="02020603050405020304" pitchFamily="18" charset="0"/>
              </a:rPr>
              <a:t> loss of appetite.</a:t>
            </a:r>
          </a:p>
          <a:p>
            <a:r>
              <a:rPr lang="en-IN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Reamins</a:t>
            </a:r>
            <a:r>
              <a:rPr lang="en-IN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contagious until all blisters have crusted over.</a:t>
            </a:r>
          </a:p>
        </p:txBody>
      </p:sp>
      <p:pic>
        <p:nvPicPr>
          <p:cNvPr id="6146" name="Picture 2" descr="Chickenpox (for Parents) - Nemours KidsHealth">
            <a:extLst>
              <a:ext uri="{FF2B5EF4-FFF2-40B4-BE49-F238E27FC236}">
                <a16:creationId xmlns:a16="http://schemas.microsoft.com/office/drawing/2014/main" id="{54CB44A2-866B-4AF5-960E-F0C4494AD71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67895" y="466090"/>
            <a:ext cx="5257800" cy="26873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5411687"/>
      </p:ext>
    </p:extLst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728442-0B87-4B97-B8DA-41BDB64B041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29927" y="280122"/>
            <a:ext cx="8374551" cy="457048"/>
          </a:xfrm>
        </p:spPr>
        <p:txBody>
          <a:bodyPr/>
          <a:lstStyle/>
          <a:p>
            <a:r>
              <a:rPr lang="en-IN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Vitiligo:-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CAFE143-7010-4EF9-ABED-B250B2641C80}"/>
              </a:ext>
            </a:extLst>
          </p:cNvPr>
          <p:cNvSpPr>
            <a:spLocks noGrp="1"/>
          </p:cNvSpPr>
          <p:nvPr>
            <p:ph type="subTitle" idx="4"/>
          </p:nvPr>
        </p:nvSpPr>
        <p:spPr>
          <a:xfrm>
            <a:off x="228600" y="3060731"/>
            <a:ext cx="7010400" cy="1800225"/>
          </a:xfrm>
        </p:spPr>
        <p:txBody>
          <a:bodyPr/>
          <a:lstStyle/>
          <a:p>
            <a:r>
              <a:rPr lang="en-IN" dirty="0">
                <a:latin typeface="Times New Roman" panose="02020603050405020304" pitchFamily="18" charset="0"/>
                <a:cs typeface="Times New Roman" panose="02020603050405020304" pitchFamily="18" charset="0"/>
              </a:rPr>
              <a:t>Loss of pigment in the skin due to autoimmune destruction of the cells that give its </a:t>
            </a:r>
            <a:r>
              <a:rPr lang="en-IN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color</a:t>
            </a:r>
            <a:endParaRPr lang="en-IN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IN" dirty="0">
                <a:latin typeface="Times New Roman" panose="02020603050405020304" pitchFamily="18" charset="0"/>
                <a:cs typeface="Times New Roman" panose="02020603050405020304" pitchFamily="18" charset="0"/>
              </a:rPr>
              <a:t>Focal </a:t>
            </a:r>
            <a:r>
              <a:rPr lang="en-IN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pattern:loss</a:t>
            </a:r>
            <a:r>
              <a:rPr lang="en-IN" dirty="0">
                <a:latin typeface="Times New Roman" panose="02020603050405020304" pitchFamily="18" charset="0"/>
                <a:cs typeface="Times New Roman" panose="02020603050405020304" pitchFamily="18" charset="0"/>
              </a:rPr>
              <a:t> of skin </a:t>
            </a:r>
            <a:r>
              <a:rPr lang="en-IN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color</a:t>
            </a:r>
            <a:r>
              <a:rPr lang="en-IN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in only a few small areas that may merge together.</a:t>
            </a:r>
          </a:p>
          <a:p>
            <a:r>
              <a:rPr lang="en-IN" dirty="0">
                <a:latin typeface="Times New Roman" panose="02020603050405020304" pitchFamily="18" charset="0"/>
                <a:cs typeface="Times New Roman" panose="02020603050405020304" pitchFamily="18" charset="0"/>
              </a:rPr>
              <a:t>Segmental </a:t>
            </a:r>
            <a:r>
              <a:rPr lang="en-IN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pattern:depigmentation</a:t>
            </a:r>
            <a:r>
              <a:rPr lang="en-IN" dirty="0">
                <a:latin typeface="Times New Roman" panose="02020603050405020304" pitchFamily="18" charset="0"/>
                <a:cs typeface="Times New Roman" panose="02020603050405020304" pitchFamily="18" charset="0"/>
              </a:rPr>
              <a:t> on one side of the body.</a:t>
            </a:r>
          </a:p>
          <a:p>
            <a:r>
              <a:rPr lang="en-IN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Premature </a:t>
            </a:r>
            <a:r>
              <a:rPr lang="en-IN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graying</a:t>
            </a:r>
            <a:r>
              <a:rPr lang="en-IN" dirty="0">
                <a:latin typeface="Times New Roman" panose="02020603050405020304" pitchFamily="18" charset="0"/>
                <a:cs typeface="Times New Roman" panose="02020603050405020304" pitchFamily="18" charset="0"/>
              </a:rPr>
              <a:t> of scalp and facial hair</a:t>
            </a:r>
          </a:p>
        </p:txBody>
      </p:sp>
      <p:pic>
        <p:nvPicPr>
          <p:cNvPr id="7170" name="Picture 2" descr="Vitiligo - Wikipedia">
            <a:extLst>
              <a:ext uri="{FF2B5EF4-FFF2-40B4-BE49-F238E27FC236}">
                <a16:creationId xmlns:a16="http://schemas.microsoft.com/office/drawing/2014/main" id="{A6005FF1-5F84-448B-960E-DC08C6F0F2E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6200" y="209550"/>
            <a:ext cx="4918278" cy="2743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52452495"/>
      </p:ext>
    </p:extLst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93E33F-2000-4D76-89AD-C209F71DB16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84724" y="534602"/>
            <a:ext cx="8374551" cy="553998"/>
          </a:xfrm>
        </p:spPr>
        <p:txBody>
          <a:bodyPr/>
          <a:lstStyle/>
          <a:p>
            <a:r>
              <a:rPr lang="en-IN" sz="4000" b="1" u="sng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Psoriasi</a:t>
            </a:r>
            <a:r>
              <a:rPr lang="en-IN" sz="40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:-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B9A4940-2754-478A-8466-4486335ED1BA}"/>
              </a:ext>
            </a:extLst>
          </p:cNvPr>
          <p:cNvSpPr>
            <a:spLocks noGrp="1"/>
          </p:cNvSpPr>
          <p:nvPr>
            <p:ph type="subTitle" idx="4"/>
          </p:nvPr>
        </p:nvSpPr>
        <p:spPr>
          <a:xfrm>
            <a:off x="228600" y="3943350"/>
            <a:ext cx="7498585" cy="1077731"/>
          </a:xfrm>
        </p:spPr>
        <p:txBody>
          <a:bodyPr/>
          <a:lstStyle/>
          <a:p>
            <a:r>
              <a:rPr lang="en-IN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Scaly,silver,sharply</a:t>
            </a:r>
            <a:r>
              <a:rPr lang="en-IN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defined skin patches</a:t>
            </a:r>
          </a:p>
          <a:p>
            <a:r>
              <a:rPr lang="en-IN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Commonly located on the </a:t>
            </a:r>
            <a:r>
              <a:rPr lang="en-IN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scalp,elbows,knees</a:t>
            </a:r>
            <a:r>
              <a:rPr lang="en-IN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and lower back</a:t>
            </a:r>
          </a:p>
          <a:p>
            <a:r>
              <a:rPr lang="en-IN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May be itchy or asymptomatic</a:t>
            </a:r>
          </a:p>
        </p:txBody>
      </p:sp>
      <p:pic>
        <p:nvPicPr>
          <p:cNvPr id="8194" name="Picture 2" descr="Psoriasis - Wikipedia">
            <a:extLst>
              <a:ext uri="{FF2B5EF4-FFF2-40B4-BE49-F238E27FC236}">
                <a16:creationId xmlns:a16="http://schemas.microsoft.com/office/drawing/2014/main" id="{4E7758DB-A324-4A86-8FB9-9574AED56DF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5800" y="361949"/>
            <a:ext cx="3457575" cy="33814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95905024"/>
      </p:ext>
    </p:extLst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AA264AC3-5824-4CE1-B2B7-B480F1906E4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6200" y="190635"/>
            <a:ext cx="8374551" cy="609398"/>
          </a:xfrm>
        </p:spPr>
        <p:txBody>
          <a:bodyPr/>
          <a:lstStyle/>
          <a:p>
            <a:r>
              <a:rPr lang="en-IN" sz="44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Contact dermatitis</a:t>
            </a:r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43C0A04A-E909-40DC-BD04-159592B799A4}"/>
              </a:ext>
            </a:extLst>
          </p:cNvPr>
          <p:cNvSpPr>
            <a:spLocks noGrp="1"/>
          </p:cNvSpPr>
          <p:nvPr>
            <p:ph type="subTitle" idx="4"/>
          </p:nvPr>
        </p:nvSpPr>
        <p:spPr>
          <a:xfrm>
            <a:off x="228600" y="3287183"/>
            <a:ext cx="7924800" cy="1856317"/>
          </a:xfrm>
        </p:spPr>
        <p:txBody>
          <a:bodyPr/>
          <a:lstStyle/>
          <a:p>
            <a:r>
              <a:rPr lang="en-IN" dirty="0">
                <a:latin typeface="Times New Roman" panose="02020603050405020304" pitchFamily="18" charset="0"/>
                <a:cs typeface="Times New Roman" panose="02020603050405020304" pitchFamily="18" charset="0"/>
              </a:rPr>
              <a:t>Appears hours to days after contact with an allergen.</a:t>
            </a:r>
          </a:p>
          <a:p>
            <a:r>
              <a:rPr lang="en-IN" dirty="0">
                <a:latin typeface="Times New Roman" panose="02020603050405020304" pitchFamily="18" charset="0"/>
                <a:cs typeface="Times New Roman" panose="02020603050405020304" pitchFamily="18" charset="0"/>
              </a:rPr>
              <a:t>Rash has visible borders and </a:t>
            </a:r>
            <a:r>
              <a:rPr lang="en-IN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appers</a:t>
            </a:r>
            <a:r>
              <a:rPr lang="en-IN" dirty="0">
                <a:latin typeface="Times New Roman" panose="02020603050405020304" pitchFamily="18" charset="0"/>
                <a:cs typeface="Times New Roman" panose="02020603050405020304" pitchFamily="18" charset="0"/>
              </a:rPr>
              <a:t> where your skin touched the irritating substance</a:t>
            </a:r>
          </a:p>
          <a:p>
            <a:r>
              <a:rPr lang="en-IN" dirty="0">
                <a:latin typeface="Times New Roman" panose="02020603050405020304" pitchFamily="18" charset="0"/>
                <a:cs typeface="Times New Roman" panose="02020603050405020304" pitchFamily="18" charset="0"/>
              </a:rPr>
              <a:t>Skin is </a:t>
            </a:r>
            <a:r>
              <a:rPr lang="en-IN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itchy,red,scaly,or</a:t>
            </a:r>
            <a:r>
              <a:rPr lang="en-IN" dirty="0">
                <a:latin typeface="Times New Roman" panose="02020603050405020304" pitchFamily="18" charset="0"/>
                <a:cs typeface="Times New Roman" panose="02020603050405020304" pitchFamily="18" charset="0"/>
              </a:rPr>
              <a:t> raw</a:t>
            </a:r>
          </a:p>
          <a:p>
            <a:r>
              <a:rPr lang="en-IN" dirty="0">
                <a:latin typeface="Times New Roman" panose="02020603050405020304" pitchFamily="18" charset="0"/>
                <a:cs typeface="Times New Roman" panose="02020603050405020304" pitchFamily="18" charset="0"/>
              </a:rPr>
              <a:t>Blisters that </a:t>
            </a:r>
            <a:r>
              <a:rPr lang="en-IN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weep,ooze,or</a:t>
            </a:r>
            <a:r>
              <a:rPr lang="en-IN" dirty="0">
                <a:latin typeface="Times New Roman" panose="02020603050405020304" pitchFamily="18" charset="0"/>
                <a:cs typeface="Times New Roman" panose="02020603050405020304" pitchFamily="18" charset="0"/>
              </a:rPr>
              <a:t> become crusty.</a:t>
            </a:r>
          </a:p>
        </p:txBody>
      </p:sp>
      <p:pic>
        <p:nvPicPr>
          <p:cNvPr id="9218" name="Picture 2" descr="Contact Dermatitis: Causes, Symptoms, and Treatment">
            <a:extLst>
              <a:ext uri="{FF2B5EF4-FFF2-40B4-BE49-F238E27FC236}">
                <a16:creationId xmlns:a16="http://schemas.microsoft.com/office/drawing/2014/main" id="{6F1FD92D-8BFE-416D-B319-7504F006252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495334"/>
            <a:ext cx="4322432" cy="24045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24429438"/>
      </p:ext>
    </p:extLst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B0A0A8-9640-4772-B4B9-6F3DEF835A3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84724" y="537680"/>
            <a:ext cx="8374551" cy="609398"/>
          </a:xfrm>
        </p:spPr>
        <p:txBody>
          <a:bodyPr/>
          <a:lstStyle/>
          <a:p>
            <a:r>
              <a:rPr lang="en-IN" sz="44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Cellulitis:-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67140FF-9398-444A-9500-E77818F0E788}"/>
              </a:ext>
            </a:extLst>
          </p:cNvPr>
          <p:cNvSpPr>
            <a:spLocks noGrp="1"/>
          </p:cNvSpPr>
          <p:nvPr>
            <p:ph type="subTitle" idx="4"/>
          </p:nvPr>
        </p:nvSpPr>
        <p:spPr>
          <a:xfrm>
            <a:off x="400222" y="2800349"/>
            <a:ext cx="7498585" cy="2343719"/>
          </a:xfrm>
        </p:spPr>
        <p:txBody>
          <a:bodyPr/>
          <a:lstStyle/>
          <a:p>
            <a:r>
              <a:rPr lang="en-IN" dirty="0">
                <a:latin typeface="Times New Roman" panose="02020603050405020304" pitchFamily="18" charset="0"/>
                <a:cs typeface="Times New Roman" panose="02020603050405020304" pitchFamily="18" charset="0"/>
              </a:rPr>
              <a:t>Caused by bacteria or fungal entering through a crack or cut in the skin.</a:t>
            </a:r>
          </a:p>
          <a:p>
            <a:r>
              <a:rPr lang="en-IN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Red,painfull,swollen</a:t>
            </a:r>
            <a:r>
              <a:rPr lang="en-IN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skins with or without oozing that spreads quickly.</a:t>
            </a:r>
          </a:p>
          <a:p>
            <a:r>
              <a:rPr lang="en-IN" dirty="0">
                <a:latin typeface="Times New Roman" panose="02020603050405020304" pitchFamily="18" charset="0"/>
                <a:cs typeface="Times New Roman" panose="02020603050405020304" pitchFamily="18" charset="0"/>
              </a:rPr>
              <a:t>Hot and tender to touch.</a:t>
            </a:r>
          </a:p>
          <a:p>
            <a:r>
              <a:rPr lang="en-IN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Fever,chills,and</a:t>
            </a:r>
            <a:r>
              <a:rPr lang="en-IN" dirty="0">
                <a:latin typeface="Times New Roman" panose="02020603050405020304" pitchFamily="18" charset="0"/>
                <a:cs typeface="Times New Roman" panose="02020603050405020304" pitchFamily="18" charset="0"/>
              </a:rPr>
              <a:t> red streaking from the rash might be a sign of serious infection requiring medical attention.</a:t>
            </a:r>
          </a:p>
        </p:txBody>
      </p:sp>
      <p:pic>
        <p:nvPicPr>
          <p:cNvPr id="1028" name="Picture 4" descr="Cellulitis: Symptoms, Causes, Pictures, and Treatment">
            <a:extLst>
              <a:ext uri="{FF2B5EF4-FFF2-40B4-BE49-F238E27FC236}">
                <a16:creationId xmlns:a16="http://schemas.microsoft.com/office/drawing/2014/main" id="{56911943-D06A-4F80-8634-85B3D5CC604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6200" y="309395"/>
            <a:ext cx="4572000" cy="24529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5415547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accent4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84724" y="1217809"/>
            <a:ext cx="2575560" cy="38215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u="sng" spc="-5" dirty="0">
                <a:solidFill>
                  <a:srgbClr val="59595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4. </a:t>
            </a:r>
            <a:r>
              <a:rPr sz="2400" b="1" u="sng" dirty="0">
                <a:solidFill>
                  <a:srgbClr val="59595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Merkel</a:t>
            </a:r>
            <a:r>
              <a:rPr sz="2400" b="1" u="sng" spc="-95" dirty="0">
                <a:solidFill>
                  <a:srgbClr val="59595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b="1" u="sng" dirty="0">
                <a:solidFill>
                  <a:srgbClr val="59595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cells</a:t>
            </a:r>
            <a:r>
              <a:rPr lang="en-IN" sz="2400" b="1" u="sng" dirty="0">
                <a:solidFill>
                  <a:srgbClr val="59595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:-</a:t>
            </a:r>
            <a:endParaRPr sz="2400" b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932447" y="1835479"/>
            <a:ext cx="257556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79095" indent="-367030">
              <a:lnSpc>
                <a:spcPct val="100000"/>
              </a:lnSpc>
              <a:spcBef>
                <a:spcPts val="100"/>
              </a:spcBef>
              <a:buChar char="○"/>
              <a:tabLst>
                <a:tab pos="379095" algn="l"/>
                <a:tab pos="379730" algn="l"/>
              </a:tabLst>
            </a:pPr>
            <a:r>
              <a:rPr sz="1800" spc="-5" dirty="0">
                <a:solidFill>
                  <a:srgbClr val="595959"/>
                </a:solidFill>
                <a:latin typeface="Arial"/>
                <a:cs typeface="Arial"/>
              </a:rPr>
              <a:t>associated with</a:t>
            </a:r>
            <a:r>
              <a:rPr sz="1800" spc="-85" dirty="0">
                <a:solidFill>
                  <a:srgbClr val="595959"/>
                </a:solidFill>
                <a:latin typeface="Arial"/>
                <a:cs typeface="Arial"/>
              </a:rPr>
              <a:t> </a:t>
            </a:r>
            <a:r>
              <a:rPr sz="1800" spc="-5" dirty="0">
                <a:solidFill>
                  <a:srgbClr val="595959"/>
                </a:solidFill>
                <a:latin typeface="Arial"/>
                <a:cs typeface="Arial"/>
              </a:rPr>
              <a:t>touch</a:t>
            </a:r>
            <a:endParaRPr sz="1800">
              <a:latin typeface="Arial"/>
              <a:cs typeface="Aria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4663654" y="1422425"/>
            <a:ext cx="3726505" cy="311836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55EEC2-CA0C-4CF6-9FC0-4F6FDD18211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84724" y="537680"/>
            <a:ext cx="8374551" cy="609398"/>
          </a:xfrm>
        </p:spPr>
        <p:txBody>
          <a:bodyPr/>
          <a:lstStyle/>
          <a:p>
            <a:r>
              <a:rPr lang="en-IN" sz="44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Melanoma:-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89FC90C-8EE8-44D9-A74F-B01D13C60A8B}"/>
              </a:ext>
            </a:extLst>
          </p:cNvPr>
          <p:cNvSpPr>
            <a:spLocks noGrp="1"/>
          </p:cNvSpPr>
          <p:nvPr>
            <p:ph type="subTitle" idx="4"/>
          </p:nvPr>
        </p:nvSpPr>
        <p:spPr>
          <a:xfrm>
            <a:off x="228600" y="3473488"/>
            <a:ext cx="7498585" cy="1659429"/>
          </a:xfrm>
        </p:spPr>
        <p:txBody>
          <a:bodyPr/>
          <a:lstStyle/>
          <a:p>
            <a:r>
              <a:rPr lang="en-IN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most serious form of skin </a:t>
            </a:r>
            <a:r>
              <a:rPr lang="en-IN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cancer,more</a:t>
            </a:r>
            <a:r>
              <a:rPr lang="en-IN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common in fair-skinned people.</a:t>
            </a:r>
          </a:p>
          <a:p>
            <a:r>
              <a:rPr lang="en-IN" dirty="0">
                <a:latin typeface="Times New Roman" panose="02020603050405020304" pitchFamily="18" charset="0"/>
                <a:cs typeface="Times New Roman" panose="02020603050405020304" pitchFamily="18" charset="0"/>
              </a:rPr>
              <a:t>Mole anywhere on the body that has irregularly shaped </a:t>
            </a:r>
            <a:r>
              <a:rPr lang="en-IN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edges,asymmetrical</a:t>
            </a:r>
            <a:r>
              <a:rPr lang="en-IN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shape and, multiple </a:t>
            </a:r>
            <a:r>
              <a:rPr lang="en-IN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colors</a:t>
            </a:r>
            <a:r>
              <a:rPr lang="en-IN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en-IN" dirty="0">
                <a:latin typeface="Times New Roman" panose="02020603050405020304" pitchFamily="18" charset="0"/>
                <a:cs typeface="Times New Roman" panose="02020603050405020304" pitchFamily="18" charset="0"/>
              </a:rPr>
              <a:t>Mole that has changed </a:t>
            </a:r>
            <a:r>
              <a:rPr lang="en-IN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color</a:t>
            </a:r>
            <a:r>
              <a:rPr lang="en-IN" dirty="0">
                <a:latin typeface="Times New Roman" panose="02020603050405020304" pitchFamily="18" charset="0"/>
                <a:cs typeface="Times New Roman" panose="02020603050405020304" pitchFamily="18" charset="0"/>
              </a:rPr>
              <a:t> or gotten bigger over time.</a:t>
            </a:r>
          </a:p>
        </p:txBody>
      </p:sp>
      <p:pic>
        <p:nvPicPr>
          <p:cNvPr id="10242" name="Picture 2" descr="Study hints why some melanomas more likely to spread">
            <a:extLst>
              <a:ext uri="{FF2B5EF4-FFF2-40B4-BE49-F238E27FC236}">
                <a16:creationId xmlns:a16="http://schemas.microsoft.com/office/drawing/2014/main" id="{D96ECBC9-F46B-4E09-95B9-8D44C18F6CA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3800" y="325324"/>
            <a:ext cx="4676775" cy="31121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42170809"/>
      </p:ext>
    </p:extLst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40568D-6316-4613-9AE8-C0185DF2982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28600" y="503938"/>
            <a:ext cx="8374551" cy="457048"/>
          </a:xfrm>
        </p:spPr>
        <p:txBody>
          <a:bodyPr/>
          <a:lstStyle/>
          <a:p>
            <a:r>
              <a:rPr lang="en-IN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Lupus:-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382788F-83D7-48AD-BD5D-9EC7C5E60EB3}"/>
              </a:ext>
            </a:extLst>
          </p:cNvPr>
          <p:cNvSpPr>
            <a:spLocks noGrp="1"/>
          </p:cNvSpPr>
          <p:nvPr>
            <p:ph type="subTitle" idx="4"/>
          </p:nvPr>
        </p:nvSpPr>
        <p:spPr>
          <a:xfrm>
            <a:off x="152400" y="3028950"/>
            <a:ext cx="7498585" cy="2343719"/>
          </a:xfrm>
        </p:spPr>
        <p:txBody>
          <a:bodyPr/>
          <a:lstStyle/>
          <a:p>
            <a:r>
              <a:rPr lang="en-IN" dirty="0">
                <a:latin typeface="Times New Roman" panose="02020603050405020304" pitchFamily="18" charset="0"/>
                <a:cs typeface="Times New Roman" panose="02020603050405020304" pitchFamily="18" charset="0"/>
              </a:rPr>
              <a:t>Symptoms include </a:t>
            </a:r>
            <a:r>
              <a:rPr lang="en-IN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fatigue,headaches,fever,and</a:t>
            </a:r>
            <a:r>
              <a:rPr lang="en-IN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swollen or painful joints</a:t>
            </a:r>
          </a:p>
          <a:p>
            <a:r>
              <a:rPr lang="en-IN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Scaly,disc</a:t>
            </a:r>
            <a:r>
              <a:rPr lang="en-IN" dirty="0">
                <a:latin typeface="Times New Roman" panose="02020603050405020304" pitchFamily="18" charset="0"/>
                <a:cs typeface="Times New Roman" panose="02020603050405020304" pitchFamily="18" charset="0"/>
              </a:rPr>
              <a:t>-shaped rash that doesn’t itch or hurt</a:t>
            </a:r>
          </a:p>
          <a:p>
            <a:r>
              <a:rPr lang="en-IN" dirty="0">
                <a:latin typeface="Times New Roman" panose="02020603050405020304" pitchFamily="18" charset="0"/>
                <a:cs typeface="Times New Roman" panose="02020603050405020304" pitchFamily="18" charset="0"/>
              </a:rPr>
              <a:t>Scaly red patches or ring shapes most commonly located on the </a:t>
            </a:r>
            <a:r>
              <a:rPr lang="en-IN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shoulders,forearms,neck,and</a:t>
            </a:r>
            <a:r>
              <a:rPr lang="en-IN" dirty="0">
                <a:latin typeface="Times New Roman" panose="02020603050405020304" pitchFamily="18" charset="0"/>
                <a:cs typeface="Times New Roman" panose="02020603050405020304" pitchFamily="18" charset="0"/>
              </a:rPr>
              <a:t> upper torso that worsen with exposure to sunlight</a:t>
            </a:r>
          </a:p>
          <a:p>
            <a:endParaRPr lang="en-IN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1266" name="Picture 2" descr="Systemic Lupus Erythematosus (SLE) - Bone, Joint, and Muscle Disorders -  MSD Manual Consumer Version">
            <a:extLst>
              <a:ext uri="{FF2B5EF4-FFF2-40B4-BE49-F238E27FC236}">
                <a16:creationId xmlns:a16="http://schemas.microsoft.com/office/drawing/2014/main" id="{3D2A40BF-3273-468B-A36B-5C74E77AA74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2400" y="133350"/>
            <a:ext cx="4495800" cy="28764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05928688"/>
      </p:ext>
    </p:extLst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0D47E1-15C3-4E2F-8D09-FC78E6BCC0A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84724" y="537680"/>
            <a:ext cx="8374551" cy="609398"/>
          </a:xfrm>
        </p:spPr>
        <p:txBody>
          <a:bodyPr/>
          <a:lstStyle/>
          <a:p>
            <a:r>
              <a:rPr lang="en-IN" sz="44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Carbuncle:-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FC17B94-7E9A-4B89-99ED-378D22E76D02}"/>
              </a:ext>
            </a:extLst>
          </p:cNvPr>
          <p:cNvSpPr>
            <a:spLocks noGrp="1"/>
          </p:cNvSpPr>
          <p:nvPr>
            <p:ph type="subTitle" idx="4"/>
          </p:nvPr>
        </p:nvSpPr>
        <p:spPr>
          <a:xfrm>
            <a:off x="384724" y="3943350"/>
            <a:ext cx="7498585" cy="1077731"/>
          </a:xfrm>
        </p:spPr>
        <p:txBody>
          <a:bodyPr/>
          <a:lstStyle/>
          <a:p>
            <a:r>
              <a:rPr lang="en-IN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Red,painful</a:t>
            </a:r>
            <a:r>
              <a:rPr lang="en-IN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and irritated lump under your skin</a:t>
            </a:r>
          </a:p>
          <a:p>
            <a:r>
              <a:rPr lang="en-IN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May be accompanied by </a:t>
            </a:r>
            <a:r>
              <a:rPr lang="en-IN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fever,body</a:t>
            </a:r>
            <a:r>
              <a:rPr lang="en-IN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N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aches,and</a:t>
            </a:r>
            <a:r>
              <a:rPr lang="en-IN" dirty="0">
                <a:latin typeface="Times New Roman" panose="02020603050405020304" pitchFamily="18" charset="0"/>
                <a:cs typeface="Times New Roman" panose="02020603050405020304" pitchFamily="18" charset="0"/>
              </a:rPr>
              <a:t> fatigue</a:t>
            </a:r>
          </a:p>
          <a:p>
            <a:r>
              <a:rPr lang="en-IN" dirty="0">
                <a:latin typeface="Times New Roman" panose="02020603050405020304" pitchFamily="18" charset="0"/>
                <a:cs typeface="Times New Roman" panose="02020603050405020304" pitchFamily="18" charset="0"/>
              </a:rPr>
              <a:t>Can cause skin crustiness or oozing</a:t>
            </a:r>
          </a:p>
        </p:txBody>
      </p:sp>
      <p:pic>
        <p:nvPicPr>
          <p:cNvPr id="12290" name="Picture 2" descr="Cureus | Antibiotic Irrigation: A Promising Unconventional Method for  Facial Carbuncle">
            <a:extLst>
              <a:ext uri="{FF2B5EF4-FFF2-40B4-BE49-F238E27FC236}">
                <a16:creationId xmlns:a16="http://schemas.microsoft.com/office/drawing/2014/main" id="{F381A117-2C98-40D2-9968-6E73398CE03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1400" y="666750"/>
            <a:ext cx="5034960" cy="28290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69605064"/>
      </p:ext>
    </p:extLst>
  </p:cSld>
  <p:clrMapOvr>
    <a:masterClrMapping/>
  </p:clrMapOvr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0E105A-17E3-4C7B-BC24-B582E3F0710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84724" y="675410"/>
            <a:ext cx="8374551" cy="457048"/>
          </a:xfrm>
        </p:spPr>
        <p:txBody>
          <a:bodyPr/>
          <a:lstStyle/>
          <a:p>
            <a:r>
              <a:rPr lang="en-IN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Acne :-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FD776C4-A1C2-4B57-88A3-6C9AF81F413F}"/>
              </a:ext>
            </a:extLst>
          </p:cNvPr>
          <p:cNvSpPr>
            <a:spLocks noGrp="1"/>
          </p:cNvSpPr>
          <p:nvPr>
            <p:ph type="subTitle" idx="4"/>
          </p:nvPr>
        </p:nvSpPr>
        <p:spPr>
          <a:xfrm>
            <a:off x="152400" y="3714750"/>
            <a:ext cx="7498585" cy="1368580"/>
          </a:xfrm>
        </p:spPr>
        <p:txBody>
          <a:bodyPr/>
          <a:lstStyle/>
          <a:p>
            <a:r>
              <a:rPr lang="en-IN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Commonly located on the </a:t>
            </a:r>
            <a:r>
              <a:rPr lang="en-IN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face,neck,shoulders,chest,and</a:t>
            </a:r>
            <a:r>
              <a:rPr lang="en-IN" dirty="0">
                <a:latin typeface="Times New Roman" panose="02020603050405020304" pitchFamily="18" charset="0"/>
                <a:cs typeface="Times New Roman" panose="02020603050405020304" pitchFamily="18" charset="0"/>
              </a:rPr>
              <a:t> upper back</a:t>
            </a:r>
          </a:p>
          <a:p>
            <a:r>
              <a:rPr lang="en-IN" dirty="0">
                <a:latin typeface="Times New Roman" panose="02020603050405020304" pitchFamily="18" charset="0"/>
                <a:cs typeface="Times New Roman" panose="02020603050405020304" pitchFamily="18" charset="0"/>
              </a:rPr>
              <a:t>Breakouts on the skin composed of </a:t>
            </a:r>
            <a:r>
              <a:rPr lang="en-IN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blackheads,whiteheads,pimples</a:t>
            </a:r>
            <a:r>
              <a:rPr lang="en-IN" dirty="0">
                <a:latin typeface="Times New Roman" panose="02020603050405020304" pitchFamily="18" charset="0"/>
                <a:cs typeface="Times New Roman" panose="02020603050405020304" pitchFamily="18" charset="0"/>
              </a:rPr>
              <a:t> or </a:t>
            </a:r>
            <a:r>
              <a:rPr lang="en-IN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deep,painful</a:t>
            </a:r>
            <a:r>
              <a:rPr lang="en-IN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cysts and </a:t>
            </a:r>
            <a:r>
              <a:rPr lang="en-IN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noudles</a:t>
            </a:r>
            <a:r>
              <a:rPr lang="en-IN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r>
              <a:rPr lang="en-IN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May leaves scars or darken the skin if untreated </a:t>
            </a:r>
          </a:p>
        </p:txBody>
      </p:sp>
      <p:pic>
        <p:nvPicPr>
          <p:cNvPr id="13314" name="Picture 2" descr="Acne - Symptoms and causes - Mayo Clinic">
            <a:extLst>
              <a:ext uri="{FF2B5EF4-FFF2-40B4-BE49-F238E27FC236}">
                <a16:creationId xmlns:a16="http://schemas.microsoft.com/office/drawing/2014/main" id="{7739A621-067F-4CAB-A4A7-5514772FC14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1999" y="209550"/>
            <a:ext cx="3581400" cy="33498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69409739"/>
      </p:ext>
    </p:extLst>
  </p:cSld>
  <p:clrMapOvr>
    <a:masterClrMapping/>
  </p:clrMapOvr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82661A0B-49D2-49E6-BAE4-6EAE24CFBD6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84724" y="537680"/>
            <a:ext cx="8374551" cy="609398"/>
          </a:xfrm>
        </p:spPr>
        <p:txBody>
          <a:bodyPr/>
          <a:lstStyle/>
          <a:p>
            <a:r>
              <a:rPr lang="en-IN" sz="44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Eczema:-</a:t>
            </a:r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5BD67982-DCEB-4D30-B58D-B6B25033C9F6}"/>
              </a:ext>
            </a:extLst>
          </p:cNvPr>
          <p:cNvSpPr>
            <a:spLocks noGrp="1"/>
          </p:cNvSpPr>
          <p:nvPr>
            <p:ph type="subTitle" idx="4"/>
          </p:nvPr>
        </p:nvSpPr>
        <p:spPr>
          <a:xfrm>
            <a:off x="152400" y="3943350"/>
            <a:ext cx="7498585" cy="1471172"/>
          </a:xfrm>
        </p:spPr>
        <p:txBody>
          <a:bodyPr/>
          <a:lstStyle/>
          <a:p>
            <a:r>
              <a:rPr lang="en-IN" dirty="0">
                <a:latin typeface="Times New Roman" panose="02020603050405020304" pitchFamily="18" charset="0"/>
                <a:cs typeface="Times New Roman" panose="02020603050405020304" pitchFamily="18" charset="0"/>
              </a:rPr>
              <a:t>Yellow or white scaly patches that flake off</a:t>
            </a:r>
          </a:p>
          <a:p>
            <a:r>
              <a:rPr lang="en-IN" dirty="0">
                <a:latin typeface="Times New Roman" panose="02020603050405020304" pitchFamily="18" charset="0"/>
                <a:cs typeface="Times New Roman" panose="02020603050405020304" pitchFamily="18" charset="0"/>
              </a:rPr>
              <a:t>Affected areas may be </a:t>
            </a:r>
            <a:r>
              <a:rPr lang="en-IN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red,itchy,greasy</a:t>
            </a:r>
            <a:r>
              <a:rPr lang="en-IN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or oily</a:t>
            </a:r>
          </a:p>
          <a:p>
            <a:r>
              <a:rPr lang="en-IN" dirty="0">
                <a:latin typeface="Times New Roman" panose="02020603050405020304" pitchFamily="18" charset="0"/>
                <a:cs typeface="Times New Roman" panose="02020603050405020304" pitchFamily="18" charset="0"/>
              </a:rPr>
              <a:t>Hair loss may occur in the area with the rash</a:t>
            </a:r>
          </a:p>
          <a:p>
            <a:endParaRPr lang="en-IN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4338" name="Picture 2" descr="Eczema In Pictures | Everyday Health">
            <a:extLst>
              <a:ext uri="{FF2B5EF4-FFF2-40B4-BE49-F238E27FC236}">
                <a16:creationId xmlns:a16="http://schemas.microsoft.com/office/drawing/2014/main" id="{0B360A00-A2DC-4EEC-A4B6-7C645A8453D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6600" y="694631"/>
            <a:ext cx="5120928" cy="28677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8898697"/>
      </p:ext>
    </p:extLst>
  </p:cSld>
  <p:clrMapOvr>
    <a:masterClrMapping/>
  </p:clrMapOvr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32A99A-7186-4AB3-AC32-EEF2A360EAC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86267" y="263887"/>
            <a:ext cx="8374551" cy="387798"/>
          </a:xfrm>
        </p:spPr>
        <p:txBody>
          <a:bodyPr/>
          <a:lstStyle/>
          <a:p>
            <a:r>
              <a:rPr lang="en-IN" sz="28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Basal cell carcinoma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00E8362-48CA-4A2E-AABD-4397DB51ED94}"/>
              </a:ext>
            </a:extLst>
          </p:cNvPr>
          <p:cNvSpPr>
            <a:spLocks noGrp="1"/>
          </p:cNvSpPr>
          <p:nvPr>
            <p:ph type="subTitle" idx="4"/>
          </p:nvPr>
        </p:nvSpPr>
        <p:spPr>
          <a:xfrm>
            <a:off x="152400" y="3080047"/>
            <a:ext cx="7498585" cy="2052870"/>
          </a:xfrm>
        </p:spPr>
        <p:txBody>
          <a:bodyPr/>
          <a:lstStyle/>
          <a:p>
            <a:r>
              <a:rPr lang="en-IN" dirty="0">
                <a:latin typeface="Times New Roman" panose="02020603050405020304" pitchFamily="18" charset="0"/>
                <a:cs typeface="Times New Roman" panose="02020603050405020304" pitchFamily="18" charset="0"/>
              </a:rPr>
              <a:t>Raised </a:t>
            </a:r>
            <a:r>
              <a:rPr lang="en-IN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him,and</a:t>
            </a:r>
            <a:r>
              <a:rPr lang="en-IN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pales areas that may resembles a scar</a:t>
            </a:r>
          </a:p>
          <a:p>
            <a:r>
              <a:rPr lang="en-IN" dirty="0">
                <a:latin typeface="Times New Roman" panose="02020603050405020304" pitchFamily="18" charset="0"/>
                <a:cs typeface="Times New Roman" panose="02020603050405020304" pitchFamily="18" charset="0"/>
              </a:rPr>
              <a:t>Dome-</a:t>
            </a:r>
            <a:r>
              <a:rPr lang="en-IN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like,pink</a:t>
            </a:r>
            <a:r>
              <a:rPr lang="en-IN" dirty="0">
                <a:latin typeface="Times New Roman" panose="02020603050405020304" pitchFamily="18" charset="0"/>
                <a:cs typeface="Times New Roman" panose="02020603050405020304" pitchFamily="18" charset="0"/>
              </a:rPr>
              <a:t> or </a:t>
            </a:r>
            <a:r>
              <a:rPr lang="en-IN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red,shiny</a:t>
            </a:r>
            <a:r>
              <a:rPr lang="en-IN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and pearly areas that may have a sunk-in </a:t>
            </a:r>
            <a:r>
              <a:rPr lang="en-IN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centre,like</a:t>
            </a:r>
            <a:r>
              <a:rPr lang="en-IN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 crater</a:t>
            </a:r>
          </a:p>
          <a:p>
            <a:r>
              <a:rPr lang="en-IN" dirty="0">
                <a:latin typeface="Times New Roman" panose="02020603050405020304" pitchFamily="18" charset="0"/>
                <a:cs typeface="Times New Roman" panose="02020603050405020304" pitchFamily="18" charset="0"/>
              </a:rPr>
              <a:t>Visible blood vessels on the growth</a:t>
            </a:r>
          </a:p>
          <a:p>
            <a:r>
              <a:rPr lang="en-IN" dirty="0">
                <a:latin typeface="Times New Roman" panose="02020603050405020304" pitchFamily="18" charset="0"/>
                <a:cs typeface="Times New Roman" panose="02020603050405020304" pitchFamily="18" charset="0"/>
              </a:rPr>
              <a:t>Easy bleeding or oozing wound that </a:t>
            </a:r>
            <a:r>
              <a:rPr lang="en-IN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doest’nt</a:t>
            </a:r>
            <a:r>
              <a:rPr lang="en-IN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seem to </a:t>
            </a:r>
            <a:r>
              <a:rPr lang="en-IN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heal,or</a:t>
            </a:r>
            <a:r>
              <a:rPr lang="en-IN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N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helas</a:t>
            </a:r>
            <a:r>
              <a:rPr lang="en-IN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and then </a:t>
            </a:r>
            <a:r>
              <a:rPr lang="en-IN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reappers</a:t>
            </a:r>
            <a:endParaRPr lang="en-IN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5362" name="Picture 2" descr="Picture Of Basal Cell Carcinoma Picture Image on RxList.com">
            <a:extLst>
              <a:ext uri="{FF2B5EF4-FFF2-40B4-BE49-F238E27FC236}">
                <a16:creationId xmlns:a16="http://schemas.microsoft.com/office/drawing/2014/main" id="{5CBAD76D-F0D3-45D0-BAE5-87AFF10A398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56000" y="457786"/>
            <a:ext cx="5410200" cy="24358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97351267"/>
      </p:ext>
    </p:extLst>
  </p:cSld>
  <p:clrMapOvr>
    <a:masterClrMapping/>
  </p:clrMapOvr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01E7EA-3766-4429-BD49-FED49826AED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6200" y="304935"/>
            <a:ext cx="8374551" cy="457048"/>
          </a:xfrm>
        </p:spPr>
        <p:txBody>
          <a:bodyPr/>
          <a:lstStyle/>
          <a:p>
            <a:r>
              <a:rPr lang="en-IN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Latex allergy:-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19220D5-AE01-4EA7-AE96-3DC9E75B9657}"/>
              </a:ext>
            </a:extLst>
          </p:cNvPr>
          <p:cNvSpPr>
            <a:spLocks noGrp="1"/>
          </p:cNvSpPr>
          <p:nvPr>
            <p:ph type="subTitle" idx="4"/>
          </p:nvPr>
        </p:nvSpPr>
        <p:spPr>
          <a:xfrm>
            <a:off x="0" y="2896731"/>
            <a:ext cx="7498585" cy="2246769"/>
          </a:xfrm>
        </p:spPr>
        <p:txBody>
          <a:bodyPr/>
          <a:lstStyle/>
          <a:p>
            <a:r>
              <a:rPr lang="en-I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Rash may occur within minutes to hours after exposure to a latex product.</a:t>
            </a:r>
          </a:p>
          <a:p>
            <a:r>
              <a:rPr lang="en-IN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Warm,itchy,red</a:t>
            </a:r>
            <a:r>
              <a:rPr lang="en-I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wheals at the site of contact that may take on a </a:t>
            </a:r>
            <a:r>
              <a:rPr lang="en-IN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dry,crusted</a:t>
            </a:r>
            <a:r>
              <a:rPr lang="en-I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appearance </a:t>
            </a:r>
            <a:r>
              <a:rPr lang="en-IN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qith</a:t>
            </a:r>
            <a:r>
              <a:rPr lang="en-I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repeated exposure to latex.</a:t>
            </a:r>
          </a:p>
          <a:p>
            <a:r>
              <a:rPr lang="en-I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Airborne latex particles may cause </a:t>
            </a:r>
            <a:r>
              <a:rPr lang="en-IN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cough,runny</a:t>
            </a:r>
            <a:r>
              <a:rPr lang="en-I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N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nose,sneezing</a:t>
            </a:r>
            <a:r>
              <a:rPr lang="en-I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and </a:t>
            </a:r>
            <a:r>
              <a:rPr lang="en-IN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itchy,watery</a:t>
            </a:r>
            <a:r>
              <a:rPr lang="en-I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eyes.</a:t>
            </a:r>
          </a:p>
          <a:p>
            <a:r>
              <a:rPr lang="en-I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severe allergy to latex can cause swelling and difficulty breathing.</a:t>
            </a:r>
          </a:p>
        </p:txBody>
      </p:sp>
      <p:pic>
        <p:nvPicPr>
          <p:cNvPr id="16386" name="Picture 2" descr="Latex Allergy - Symptoms, Foods, Latex Allergy Rash &amp; Treatment">
            <a:extLst>
              <a:ext uri="{FF2B5EF4-FFF2-40B4-BE49-F238E27FC236}">
                <a16:creationId xmlns:a16="http://schemas.microsoft.com/office/drawing/2014/main" id="{44EF5BB0-6B3A-4A0B-8C88-37E04F7C807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1400" y="133350"/>
            <a:ext cx="4800600" cy="27382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04020209"/>
      </p:ext>
    </p:extLst>
  </p:cSld>
  <p:clrMapOvr>
    <a:masterClrMapping/>
  </p:clrMapOvr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C68489-9F14-40A6-A074-ED95D177593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" y="133350"/>
            <a:ext cx="8374551" cy="775597"/>
          </a:xfrm>
        </p:spPr>
        <p:txBody>
          <a:bodyPr/>
          <a:lstStyle/>
          <a:p>
            <a:r>
              <a:rPr lang="en-IN" sz="36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Rosacea:-</a:t>
            </a:r>
            <a:br>
              <a:rPr lang="en-IN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I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chronic skin disease that goes </a:t>
            </a:r>
            <a:r>
              <a:rPr lang="en-IN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thrugh</a:t>
            </a:r>
            <a:r>
              <a:rPr lang="en-I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cycles of fading and relapse.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FCF0B37-FAE6-46FC-8C80-31E953D07E41}"/>
              </a:ext>
            </a:extLst>
          </p:cNvPr>
          <p:cNvSpPr>
            <a:spLocks noGrp="1"/>
          </p:cNvSpPr>
          <p:nvPr>
            <p:ph type="subTitle" idx="4"/>
          </p:nvPr>
        </p:nvSpPr>
        <p:spPr>
          <a:xfrm>
            <a:off x="0" y="3562350"/>
            <a:ext cx="7498585" cy="1556836"/>
          </a:xfrm>
        </p:spPr>
        <p:txBody>
          <a:bodyPr/>
          <a:lstStyle/>
          <a:p>
            <a:r>
              <a:rPr lang="en-IN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Relapses may be triggered by spicy </a:t>
            </a:r>
            <a:r>
              <a:rPr lang="en-IN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foods,alcoholic</a:t>
            </a:r>
            <a:r>
              <a:rPr lang="en-IN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N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beveragers,sunlight,stress,and</a:t>
            </a:r>
            <a:r>
              <a:rPr lang="en-IN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the intestinal bacteria </a:t>
            </a:r>
            <a:r>
              <a:rPr lang="en-IN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helicobacter pylori.</a:t>
            </a:r>
          </a:p>
          <a:p>
            <a:r>
              <a:rPr lang="en-IN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There are four subtypes of rosacea encompassing a </a:t>
            </a:r>
            <a:r>
              <a:rPr lang="en-IN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widw</a:t>
            </a:r>
            <a:r>
              <a:rPr lang="en-IN" dirty="0">
                <a:latin typeface="Times New Roman" panose="02020603050405020304" pitchFamily="18" charset="0"/>
                <a:cs typeface="Times New Roman" panose="02020603050405020304" pitchFamily="18" charset="0"/>
              </a:rPr>
              <a:t> variety of symptoms.</a:t>
            </a:r>
          </a:p>
        </p:txBody>
      </p:sp>
      <p:pic>
        <p:nvPicPr>
          <p:cNvPr id="17410" name="Picture 2" descr="Rosacea - Symptoms and causes - Mayo Clinic">
            <a:extLst>
              <a:ext uri="{FF2B5EF4-FFF2-40B4-BE49-F238E27FC236}">
                <a16:creationId xmlns:a16="http://schemas.microsoft.com/office/drawing/2014/main" id="{6A227A7C-A15A-4F20-B0DC-1C0C5F11F77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4800" y="1123950"/>
            <a:ext cx="3895725" cy="228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06234737"/>
      </p:ext>
    </p:extLst>
  </p:cSld>
  <p:clrMapOvr>
    <a:masterClrMapping/>
  </p:clrMapOvr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DC4E19-40C0-4C99-81CC-BA828E561AC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84724" y="537680"/>
            <a:ext cx="8374551" cy="609398"/>
          </a:xfrm>
        </p:spPr>
        <p:txBody>
          <a:bodyPr/>
          <a:lstStyle/>
          <a:p>
            <a:r>
              <a:rPr lang="en-IN" sz="44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Measles :-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D759925-2933-4F0E-A00C-9686AE4EA567}"/>
              </a:ext>
            </a:extLst>
          </p:cNvPr>
          <p:cNvSpPr>
            <a:spLocks noGrp="1"/>
          </p:cNvSpPr>
          <p:nvPr>
            <p:ph type="subTitle" idx="4"/>
          </p:nvPr>
        </p:nvSpPr>
        <p:spPr>
          <a:xfrm>
            <a:off x="76200" y="3484071"/>
            <a:ext cx="7498585" cy="1659429"/>
          </a:xfrm>
        </p:spPr>
        <p:txBody>
          <a:bodyPr/>
          <a:lstStyle/>
          <a:p>
            <a:r>
              <a:rPr lang="en-IN" dirty="0">
                <a:latin typeface="Times New Roman" panose="02020603050405020304" pitchFamily="18" charset="0"/>
                <a:cs typeface="Times New Roman" panose="02020603050405020304" pitchFamily="18" charset="0"/>
              </a:rPr>
              <a:t>Symptoms include </a:t>
            </a:r>
            <a:r>
              <a:rPr lang="en-IN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fever,sore</a:t>
            </a:r>
            <a:r>
              <a:rPr lang="en-IN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N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throat,red,watery</a:t>
            </a:r>
            <a:r>
              <a:rPr lang="en-IN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N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eyes,loss</a:t>
            </a:r>
            <a:r>
              <a:rPr lang="en-IN" dirty="0">
                <a:latin typeface="Times New Roman" panose="02020603050405020304" pitchFamily="18" charset="0"/>
                <a:cs typeface="Times New Roman" panose="02020603050405020304" pitchFamily="18" charset="0"/>
              </a:rPr>
              <a:t> of </a:t>
            </a:r>
            <a:r>
              <a:rPr lang="en-IN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appetite,cough,and</a:t>
            </a:r>
            <a:r>
              <a:rPr lang="en-IN" dirty="0">
                <a:latin typeface="Times New Roman" panose="02020603050405020304" pitchFamily="18" charset="0"/>
                <a:cs typeface="Times New Roman" panose="02020603050405020304" pitchFamily="18" charset="0"/>
              </a:rPr>
              <a:t> runny nose</a:t>
            </a:r>
          </a:p>
          <a:p>
            <a:r>
              <a:rPr lang="en-IN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Red rash spreads from the face down the body three to five days after first symptoms appear</a:t>
            </a:r>
          </a:p>
          <a:p>
            <a:r>
              <a:rPr lang="en-IN" dirty="0">
                <a:latin typeface="Times New Roman" panose="02020603050405020304" pitchFamily="18" charset="0"/>
                <a:cs typeface="Times New Roman" panose="02020603050405020304" pitchFamily="18" charset="0"/>
              </a:rPr>
              <a:t>Tiny red spots with blue-white centres appear inside the mouth</a:t>
            </a:r>
          </a:p>
        </p:txBody>
      </p:sp>
      <p:pic>
        <p:nvPicPr>
          <p:cNvPr id="18434" name="Picture 2" descr="Measles - Wikipedia">
            <a:extLst>
              <a:ext uri="{FF2B5EF4-FFF2-40B4-BE49-F238E27FC236}">
                <a16:creationId xmlns:a16="http://schemas.microsoft.com/office/drawing/2014/main" id="{706B8AB9-7C14-4622-9E0B-7231146CA07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57149"/>
            <a:ext cx="2895600" cy="33940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84847308"/>
      </p:ext>
    </p:extLst>
  </p:cSld>
  <p:clrMapOvr>
    <a:masterClrMapping/>
  </p:clrMapOvr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A9C4DF-7213-4F5A-82C3-1B910F6CA89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84724" y="537680"/>
            <a:ext cx="8374551" cy="609398"/>
          </a:xfrm>
        </p:spPr>
        <p:txBody>
          <a:bodyPr/>
          <a:lstStyle/>
          <a:p>
            <a:r>
              <a:rPr lang="en-IN" sz="44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Cold sore:-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274A483-0F4E-4FB8-905C-03EF957C9065}"/>
              </a:ext>
            </a:extLst>
          </p:cNvPr>
          <p:cNvSpPr>
            <a:spLocks noGrp="1"/>
          </p:cNvSpPr>
          <p:nvPr>
            <p:ph type="subTitle" idx="4"/>
          </p:nvPr>
        </p:nvSpPr>
        <p:spPr>
          <a:xfrm>
            <a:off x="152400" y="3747403"/>
            <a:ext cx="7498585" cy="1368580"/>
          </a:xfrm>
        </p:spPr>
        <p:txBody>
          <a:bodyPr/>
          <a:lstStyle/>
          <a:p>
            <a:r>
              <a:rPr lang="en-IN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Red,painful,fluid</a:t>
            </a:r>
            <a:r>
              <a:rPr lang="en-IN" dirty="0">
                <a:latin typeface="Times New Roman" panose="02020603050405020304" pitchFamily="18" charset="0"/>
                <a:cs typeface="Times New Roman" panose="02020603050405020304" pitchFamily="18" charset="0"/>
              </a:rPr>
              <a:t>-filled blister that appears near the mouth and lips</a:t>
            </a:r>
          </a:p>
          <a:p>
            <a:r>
              <a:rPr lang="en-IN" dirty="0">
                <a:latin typeface="Times New Roman" panose="02020603050405020304" pitchFamily="18" charset="0"/>
                <a:cs typeface="Times New Roman" panose="02020603050405020304" pitchFamily="18" charset="0"/>
              </a:rPr>
              <a:t>Affected area will often tingle or burn before the sore is </a:t>
            </a:r>
            <a:r>
              <a:rPr lang="en-IN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vissble</a:t>
            </a:r>
            <a:endParaRPr lang="en-IN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IN" dirty="0">
                <a:latin typeface="Times New Roman" panose="02020603050405020304" pitchFamily="18" charset="0"/>
                <a:cs typeface="Times New Roman" panose="02020603050405020304" pitchFamily="18" charset="0"/>
              </a:rPr>
              <a:t>Outbreaks may also be accompanied by </a:t>
            </a:r>
            <a:r>
              <a:rPr lang="en-IN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mild,flu</a:t>
            </a:r>
            <a:r>
              <a:rPr lang="en-IN" dirty="0">
                <a:latin typeface="Times New Roman" panose="02020603050405020304" pitchFamily="18" charset="0"/>
                <a:cs typeface="Times New Roman" panose="02020603050405020304" pitchFamily="18" charset="0"/>
              </a:rPr>
              <a:t>-like symptoms such as low </a:t>
            </a:r>
            <a:r>
              <a:rPr lang="en-IN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fever,body</a:t>
            </a:r>
            <a:r>
              <a:rPr lang="en-IN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N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aches,and</a:t>
            </a:r>
            <a:r>
              <a:rPr lang="en-IN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swollen lymph nodes.</a:t>
            </a:r>
          </a:p>
        </p:txBody>
      </p:sp>
      <p:pic>
        <p:nvPicPr>
          <p:cNvPr id="19458" name="Picture 2" descr="Cold sore - Symptoms and causes - Mayo Clinic">
            <a:extLst>
              <a:ext uri="{FF2B5EF4-FFF2-40B4-BE49-F238E27FC236}">
                <a16:creationId xmlns:a16="http://schemas.microsoft.com/office/drawing/2014/main" id="{B915B1F0-C70F-4F96-AF98-C43F659A04A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133350"/>
            <a:ext cx="3724275" cy="35308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6416083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accent4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84724" y="503825"/>
            <a:ext cx="3754754" cy="4521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800" u="sng" spc="-5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Layers of the</a:t>
            </a:r>
            <a:r>
              <a:rPr sz="2800" u="sng" spc="-9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800" u="sng" spc="-5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Epidermis</a:t>
            </a:r>
            <a:r>
              <a:rPr lang="en-IN" sz="2800" u="sng" spc="-5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:-</a:t>
            </a:r>
            <a:endParaRPr sz="2800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idx="1"/>
          </p:nvPr>
        </p:nvSpPr>
        <p:spPr>
          <a:xfrm>
            <a:off x="399451" y="1159967"/>
            <a:ext cx="8345097" cy="252505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54025" marR="59690" indent="-412750">
              <a:lnSpc>
                <a:spcPct val="114599"/>
              </a:lnSpc>
              <a:spcBef>
                <a:spcPts val="100"/>
              </a:spcBef>
              <a:buChar char="●"/>
              <a:tabLst>
                <a:tab pos="454659" algn="l"/>
                <a:tab pos="455295" algn="l"/>
                <a:tab pos="7398384" algn="l"/>
              </a:tabLst>
            </a:pPr>
            <a:r>
              <a:rPr dirty="0"/>
              <a:t>Most </a:t>
            </a:r>
            <a:r>
              <a:rPr spc="-5" dirty="0"/>
              <a:t>areas of the body have </a:t>
            </a:r>
            <a:r>
              <a:rPr dirty="0">
                <a:uFill>
                  <a:solidFill>
                    <a:srgbClr val="595959"/>
                  </a:solidFill>
                </a:uFill>
                <a:latin typeface="Arial"/>
                <a:cs typeface="Arial"/>
              </a:rPr>
              <a:t>four </a:t>
            </a:r>
            <a:r>
              <a:rPr spc="-5" dirty="0">
                <a:uFill>
                  <a:solidFill>
                    <a:srgbClr val="595959"/>
                  </a:solidFill>
                </a:uFill>
                <a:latin typeface="Arial"/>
                <a:cs typeface="Arial"/>
              </a:rPr>
              <a:t>strata</a:t>
            </a:r>
            <a:r>
              <a:rPr spc="45" dirty="0">
                <a:latin typeface="Arial"/>
                <a:cs typeface="Arial"/>
              </a:rPr>
              <a:t> </a:t>
            </a:r>
            <a:r>
              <a:rPr spc="-5" dirty="0"/>
              <a:t>or</a:t>
            </a:r>
            <a:r>
              <a:rPr dirty="0"/>
              <a:t> </a:t>
            </a:r>
            <a:r>
              <a:rPr spc="-5" dirty="0" err="1"/>
              <a:t>layers.This</a:t>
            </a:r>
            <a:r>
              <a:rPr spc="-100" dirty="0"/>
              <a:t> </a:t>
            </a:r>
            <a:r>
              <a:rPr spc="-5" dirty="0"/>
              <a:t>is  </a:t>
            </a:r>
            <a:r>
              <a:rPr dirty="0"/>
              <a:t>referred </a:t>
            </a:r>
            <a:r>
              <a:rPr spc="-5" dirty="0"/>
              <a:t>to as </a:t>
            </a:r>
            <a:r>
              <a:rPr dirty="0">
                <a:uFill>
                  <a:solidFill>
                    <a:srgbClr val="595959"/>
                  </a:solidFill>
                </a:uFill>
                <a:latin typeface="Arial"/>
                <a:cs typeface="Arial"/>
              </a:rPr>
              <a:t>thin</a:t>
            </a:r>
            <a:r>
              <a:rPr spc="-10" dirty="0">
                <a:uFill>
                  <a:solidFill>
                    <a:srgbClr val="595959"/>
                  </a:solidFill>
                </a:uFill>
                <a:latin typeface="Arial"/>
                <a:cs typeface="Arial"/>
              </a:rPr>
              <a:t> </a:t>
            </a:r>
            <a:r>
              <a:rPr spc="-5" dirty="0">
                <a:uFill>
                  <a:solidFill>
                    <a:srgbClr val="595959"/>
                  </a:solidFill>
                </a:uFill>
                <a:latin typeface="Arial"/>
                <a:cs typeface="Arial"/>
              </a:rPr>
              <a:t>skin</a:t>
            </a:r>
            <a:r>
              <a:rPr spc="-5" dirty="0"/>
              <a:t>.</a:t>
            </a:r>
          </a:p>
          <a:p>
            <a:pPr marL="454025" marR="5080" indent="-412750">
              <a:lnSpc>
                <a:spcPct val="114599"/>
              </a:lnSpc>
              <a:buChar char="●"/>
              <a:tabLst>
                <a:tab pos="454659" algn="l"/>
                <a:tab pos="455295" algn="l"/>
                <a:tab pos="3976370" algn="l"/>
              </a:tabLst>
            </a:pPr>
            <a:r>
              <a:rPr spc="-5" dirty="0"/>
              <a:t>In areas of the body exposed to </a:t>
            </a:r>
            <a:r>
              <a:rPr spc="-5" dirty="0">
                <a:latin typeface="Arial"/>
                <a:cs typeface="Arial"/>
              </a:rPr>
              <a:t>greater </a:t>
            </a:r>
            <a:r>
              <a:rPr dirty="0">
                <a:latin typeface="Arial"/>
                <a:cs typeface="Arial"/>
              </a:rPr>
              <a:t>friction</a:t>
            </a:r>
            <a:r>
              <a:rPr dirty="0"/>
              <a:t>, </a:t>
            </a:r>
            <a:r>
              <a:rPr spc="-5" dirty="0"/>
              <a:t>like the </a:t>
            </a:r>
            <a:r>
              <a:rPr spc="-5" dirty="0">
                <a:uFill>
                  <a:solidFill>
                    <a:srgbClr val="595959"/>
                  </a:solidFill>
                </a:uFill>
              </a:rPr>
              <a:t> </a:t>
            </a:r>
            <a:r>
              <a:rPr dirty="0">
                <a:uFill>
                  <a:solidFill>
                    <a:srgbClr val="595959"/>
                  </a:solidFill>
                </a:uFill>
                <a:latin typeface="Arial"/>
                <a:cs typeface="Arial"/>
              </a:rPr>
              <a:t>fingertips, </a:t>
            </a:r>
            <a:r>
              <a:rPr spc="-5" dirty="0">
                <a:uFill>
                  <a:solidFill>
                    <a:srgbClr val="595959"/>
                  </a:solidFill>
                </a:uFill>
                <a:latin typeface="Arial"/>
                <a:cs typeface="Arial"/>
              </a:rPr>
              <a:t>palms and soles of </a:t>
            </a:r>
            <a:r>
              <a:rPr dirty="0">
                <a:uFill>
                  <a:solidFill>
                    <a:srgbClr val="595959"/>
                  </a:solidFill>
                </a:uFill>
                <a:latin typeface="Arial"/>
                <a:cs typeface="Arial"/>
              </a:rPr>
              <a:t>the feet</a:t>
            </a:r>
            <a:r>
              <a:rPr dirty="0">
                <a:latin typeface="Arial"/>
                <a:cs typeface="Arial"/>
              </a:rPr>
              <a:t> </a:t>
            </a:r>
            <a:r>
              <a:rPr spc="-5" dirty="0"/>
              <a:t>the epidermis  has </a:t>
            </a:r>
            <a:r>
              <a:rPr dirty="0">
                <a:uFill>
                  <a:solidFill>
                    <a:srgbClr val="595959"/>
                  </a:solidFill>
                </a:uFill>
                <a:latin typeface="Arial"/>
                <a:cs typeface="Arial"/>
              </a:rPr>
              <a:t>five </a:t>
            </a:r>
            <a:r>
              <a:rPr spc="-5" dirty="0">
                <a:uFill>
                  <a:solidFill>
                    <a:srgbClr val="595959"/>
                  </a:solidFill>
                </a:uFill>
                <a:latin typeface="Arial"/>
                <a:cs typeface="Arial"/>
              </a:rPr>
              <a:t>strata</a:t>
            </a:r>
            <a:r>
              <a:rPr spc="5" dirty="0">
                <a:latin typeface="Arial"/>
                <a:cs typeface="Arial"/>
              </a:rPr>
              <a:t> </a:t>
            </a:r>
            <a:r>
              <a:rPr spc="-5" dirty="0"/>
              <a:t>or</a:t>
            </a:r>
            <a:r>
              <a:rPr dirty="0"/>
              <a:t> </a:t>
            </a:r>
            <a:r>
              <a:rPr spc="-5" dirty="0"/>
              <a:t>layers</a:t>
            </a:r>
            <a:r>
              <a:rPr lang="en-IN" spc="-5" dirty="0"/>
              <a:t>.</a:t>
            </a:r>
            <a:r>
              <a:rPr spc="-5" dirty="0"/>
              <a:t>This is </a:t>
            </a:r>
            <a:r>
              <a:rPr dirty="0"/>
              <a:t>referred </a:t>
            </a:r>
            <a:r>
              <a:rPr spc="-5" dirty="0"/>
              <a:t>to as </a:t>
            </a:r>
            <a:r>
              <a:rPr dirty="0">
                <a:uFill>
                  <a:solidFill>
                    <a:srgbClr val="595959"/>
                  </a:solidFill>
                </a:uFill>
                <a:latin typeface="Arial"/>
                <a:cs typeface="Arial"/>
              </a:rPr>
              <a:t>thick</a:t>
            </a:r>
            <a:r>
              <a:rPr spc="-40" dirty="0">
                <a:uFill>
                  <a:solidFill>
                    <a:srgbClr val="595959"/>
                  </a:solidFill>
                </a:uFill>
                <a:latin typeface="Arial"/>
                <a:cs typeface="Arial"/>
              </a:rPr>
              <a:t> </a:t>
            </a:r>
            <a:r>
              <a:rPr spc="-5" dirty="0">
                <a:uFill>
                  <a:solidFill>
                    <a:srgbClr val="595959"/>
                  </a:solidFill>
                </a:uFill>
                <a:latin typeface="Arial"/>
                <a:cs typeface="Arial"/>
              </a:rPr>
              <a:t>skin</a:t>
            </a:r>
            <a:r>
              <a:rPr spc="-5" dirty="0"/>
              <a:t>.</a:t>
            </a:r>
            <a:endParaRPr lang="en-IN" spc="-5" dirty="0"/>
          </a:p>
          <a:p>
            <a:pPr marL="41275" marR="5080">
              <a:lnSpc>
                <a:spcPct val="114599"/>
              </a:lnSpc>
              <a:tabLst>
                <a:tab pos="454659" algn="l"/>
                <a:tab pos="455295" algn="l"/>
                <a:tab pos="3976370" algn="l"/>
              </a:tabLst>
            </a:pPr>
            <a:endParaRPr spc="-5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377</TotalTime>
  <Words>2352</Words>
  <Application>Microsoft Office PowerPoint</Application>
  <PresentationFormat>On-screen Show (16:9)</PresentationFormat>
  <Paragraphs>292</Paragraphs>
  <Slides>89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89</vt:i4>
      </vt:variant>
    </vt:vector>
  </HeadingPairs>
  <TitlesOfParts>
    <vt:vector size="98" baseType="lpstr">
      <vt:lpstr>Arial</vt:lpstr>
      <vt:lpstr>Arial Black</vt:lpstr>
      <vt:lpstr>Arial Rounded MT Bold</vt:lpstr>
      <vt:lpstr>Calibri</vt:lpstr>
      <vt:lpstr>Calibri Light</vt:lpstr>
      <vt:lpstr>Carlito</vt:lpstr>
      <vt:lpstr>Stencil</vt:lpstr>
      <vt:lpstr>Times New Roman</vt:lpstr>
      <vt:lpstr>Office Theme</vt:lpstr>
      <vt:lpstr>Skin:-</vt:lpstr>
      <vt:lpstr>Structure of the Skin :-</vt:lpstr>
      <vt:lpstr>PowerPoint Presentation</vt:lpstr>
      <vt:lpstr>Epidermis:-</vt:lpstr>
      <vt:lpstr>1. Keratinocytes:-</vt:lpstr>
      <vt:lpstr>2. Melanocytes:-</vt:lpstr>
      <vt:lpstr>3. Langerhans cells:-</vt:lpstr>
      <vt:lpstr>4. Merkel cells:-</vt:lpstr>
      <vt:lpstr>Layers of the Epidermis:-</vt:lpstr>
      <vt:lpstr>PowerPoint Presentation</vt:lpstr>
      <vt:lpstr>Layers of epidermis:-</vt:lpstr>
      <vt:lpstr>PowerPoint Presentation</vt:lpstr>
      <vt:lpstr>1. stratum basale or germinativum:-</vt:lpstr>
      <vt:lpstr>2. Stratum spinosum:-</vt:lpstr>
      <vt:lpstr>3. stratum granulosum:-</vt:lpstr>
      <vt:lpstr>4. stratum lucidum:-</vt:lpstr>
      <vt:lpstr>5. stratum corneum:-</vt:lpstr>
      <vt:lpstr>PowerPoint Presentation</vt:lpstr>
      <vt:lpstr>The Dermis</vt:lpstr>
      <vt:lpstr>Dermis:-</vt:lpstr>
      <vt:lpstr>Papillary layer of the dermis:-</vt:lpstr>
      <vt:lpstr>PowerPoint Presentation</vt:lpstr>
      <vt:lpstr>Reticular layer of the dermis:-</vt:lpstr>
      <vt:lpstr>PowerPoint Presentation</vt:lpstr>
      <vt:lpstr>Why do we find different skin color in  people from different parts of the globe?</vt:lpstr>
      <vt:lpstr>Skin Color</vt:lpstr>
      <vt:lpstr>1.Melanin:-</vt:lpstr>
      <vt:lpstr>PowerPoint Presentation</vt:lpstr>
      <vt:lpstr>2. Carotene:-</vt:lpstr>
      <vt:lpstr>3.Hemoglobin:-</vt:lpstr>
      <vt:lpstr>Abnormal skin colorations:-</vt:lpstr>
      <vt:lpstr>Albinism:-</vt:lpstr>
      <vt:lpstr>Cyanosis/Cyanotic:-</vt:lpstr>
      <vt:lpstr>Jaundice:-</vt:lpstr>
      <vt:lpstr>PowerPoint Presentation</vt:lpstr>
      <vt:lpstr>Erythema:-</vt:lpstr>
      <vt:lpstr>Accessory Structures of the Skin:-</vt:lpstr>
      <vt:lpstr>1. Hair:-</vt:lpstr>
      <vt:lpstr>Shaft:-</vt:lpstr>
      <vt:lpstr>Root:-</vt:lpstr>
      <vt:lpstr>Hair follicle:-</vt:lpstr>
      <vt:lpstr>Hair papilla:-</vt:lpstr>
      <vt:lpstr>Hair root plexus:-</vt:lpstr>
      <vt:lpstr>Hair color:-</vt:lpstr>
      <vt:lpstr>PowerPoint Presentation</vt:lpstr>
      <vt:lpstr>Skin glands:-</vt:lpstr>
      <vt:lpstr>Sebaceous gland:-</vt:lpstr>
      <vt:lpstr>PowerPoint Presentation</vt:lpstr>
      <vt:lpstr>Sudoriferous gland:-</vt:lpstr>
      <vt:lpstr>Eccrine sweat gland:-</vt:lpstr>
      <vt:lpstr>PowerPoint Presentation</vt:lpstr>
      <vt:lpstr>Apocrine sweat gland:-</vt:lpstr>
      <vt:lpstr>PowerPoint Presentation</vt:lpstr>
      <vt:lpstr>PowerPoint Presentation</vt:lpstr>
      <vt:lpstr>C. Ceruminous gland:-</vt:lpstr>
      <vt:lpstr>PowerPoint Presentation</vt:lpstr>
      <vt:lpstr>Vocab Sheet:-</vt:lpstr>
      <vt:lpstr>3. Nails:-</vt:lpstr>
      <vt:lpstr>PowerPoint Presentation</vt:lpstr>
      <vt:lpstr>Nail Growth:-</vt:lpstr>
      <vt:lpstr>Function of Skin:-</vt:lpstr>
      <vt:lpstr>1. Body temperature regulation:-</vt:lpstr>
      <vt:lpstr>PowerPoint Presentation</vt:lpstr>
      <vt:lpstr>3.Sensation:-  ● Touch, pressure, vibration, tickling, warmth and coolness, and pain can result from nerve endings in the skin. ● Referred to as cutaneous sensation.</vt:lpstr>
      <vt:lpstr>4.Excreation:-</vt:lpstr>
      <vt:lpstr>5. Synthesis of vitamin D:-</vt:lpstr>
      <vt:lpstr>Clinical Aspect</vt:lpstr>
      <vt:lpstr>Callus:-</vt:lpstr>
      <vt:lpstr>Impetigo </vt:lpstr>
      <vt:lpstr>Melasma:-</vt:lpstr>
      <vt:lpstr>Ringworm:-</vt:lpstr>
      <vt:lpstr>Keratosis pilaris:-</vt:lpstr>
      <vt:lpstr>Seborrheic Eczema:-</vt:lpstr>
      <vt:lpstr>Wart :-</vt:lpstr>
      <vt:lpstr>Chickenpox :-</vt:lpstr>
      <vt:lpstr>Vitiligo:-</vt:lpstr>
      <vt:lpstr>Psoriasi:-</vt:lpstr>
      <vt:lpstr>Contact dermatitis</vt:lpstr>
      <vt:lpstr>Cellulitis:-</vt:lpstr>
      <vt:lpstr>Melanoma:-</vt:lpstr>
      <vt:lpstr>Lupus:-</vt:lpstr>
      <vt:lpstr>Carbuncle:-</vt:lpstr>
      <vt:lpstr>Acne :-</vt:lpstr>
      <vt:lpstr>Eczema:-</vt:lpstr>
      <vt:lpstr>Basal cell carcinoma</vt:lpstr>
      <vt:lpstr>Latex allergy:-</vt:lpstr>
      <vt:lpstr>Rosacea:- chronic skin disease that goes thrugh cycles of fading and relapse.</vt:lpstr>
      <vt:lpstr>Measles :-</vt:lpstr>
      <vt:lpstr>Cold sore:-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Anatomy of Skin</dc:title>
  <cp:lastModifiedBy>Shivam Vishwakarma</cp:lastModifiedBy>
  <cp:revision>132</cp:revision>
  <dcterms:created xsi:type="dcterms:W3CDTF">2022-02-26T05:34:58Z</dcterms:created>
  <dcterms:modified xsi:type="dcterms:W3CDTF">2022-03-03T01:37:37Z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or">
    <vt:lpwstr>Google</vt:lpwstr>
  </property>
  <property fmtid="{D5CDD505-2E9C-101B-9397-08002B2CF9AE}" pid="3" name="LastSaved">
    <vt:filetime>2022-02-26T00:00:00Z</vt:filetime>
  </property>
</Properties>
</file>