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Default Extension="svg" ContentType="image/sv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69"/>
  </p:notesMasterIdLst>
  <p:handoutMasterIdLst>
    <p:handoutMasterId r:id="rId70"/>
  </p:handoutMasterIdLst>
  <p:sldIdLst>
    <p:sldId id="1942" r:id="rId5"/>
    <p:sldId id="1903" r:id="rId6"/>
    <p:sldId id="1904" r:id="rId7"/>
    <p:sldId id="1905" r:id="rId8"/>
    <p:sldId id="1906" r:id="rId9"/>
    <p:sldId id="1907" r:id="rId10"/>
    <p:sldId id="1908" r:id="rId11"/>
    <p:sldId id="1909" r:id="rId12"/>
    <p:sldId id="1910" r:id="rId13"/>
    <p:sldId id="1911" r:id="rId14"/>
    <p:sldId id="1912" r:id="rId15"/>
    <p:sldId id="1913" r:id="rId16"/>
    <p:sldId id="1914" r:id="rId17"/>
    <p:sldId id="1915" r:id="rId18"/>
    <p:sldId id="1936" r:id="rId19"/>
    <p:sldId id="1917" r:id="rId20"/>
    <p:sldId id="1918" r:id="rId21"/>
    <p:sldId id="1919" r:id="rId22"/>
    <p:sldId id="1920" r:id="rId23"/>
    <p:sldId id="1921" r:id="rId24"/>
    <p:sldId id="1941" r:id="rId25"/>
    <p:sldId id="1922" r:id="rId26"/>
    <p:sldId id="1924" r:id="rId27"/>
    <p:sldId id="1923" r:id="rId28"/>
    <p:sldId id="1925" r:id="rId29"/>
    <p:sldId id="1926" r:id="rId30"/>
    <p:sldId id="1927" r:id="rId31"/>
    <p:sldId id="1928" r:id="rId32"/>
    <p:sldId id="1929" r:id="rId33"/>
    <p:sldId id="1930" r:id="rId34"/>
    <p:sldId id="1931" r:id="rId35"/>
    <p:sldId id="1933" r:id="rId36"/>
    <p:sldId id="1932" r:id="rId37"/>
    <p:sldId id="1934" r:id="rId38"/>
    <p:sldId id="1935" r:id="rId39"/>
    <p:sldId id="1865" r:id="rId40"/>
    <p:sldId id="1878" r:id="rId41"/>
    <p:sldId id="1879" r:id="rId42"/>
    <p:sldId id="1880" r:id="rId43"/>
    <p:sldId id="1881" r:id="rId44"/>
    <p:sldId id="1882" r:id="rId45"/>
    <p:sldId id="1883" r:id="rId46"/>
    <p:sldId id="1884" r:id="rId47"/>
    <p:sldId id="1885" r:id="rId48"/>
    <p:sldId id="1886" r:id="rId49"/>
    <p:sldId id="1887" r:id="rId50"/>
    <p:sldId id="1888" r:id="rId51"/>
    <p:sldId id="1889" r:id="rId52"/>
    <p:sldId id="1892" r:id="rId53"/>
    <p:sldId id="1893" r:id="rId54"/>
    <p:sldId id="1894" r:id="rId55"/>
    <p:sldId id="1895" r:id="rId56"/>
    <p:sldId id="1896" r:id="rId57"/>
    <p:sldId id="1897" r:id="rId58"/>
    <p:sldId id="1898" r:id="rId59"/>
    <p:sldId id="1899" r:id="rId60"/>
    <p:sldId id="1900" r:id="rId61"/>
    <p:sldId id="1901" r:id="rId62"/>
    <p:sldId id="1902" r:id="rId63"/>
    <p:sldId id="1937" r:id="rId64"/>
    <p:sldId id="1938" r:id="rId65"/>
    <p:sldId id="1939" r:id="rId66"/>
    <p:sldId id="1940" r:id="rId67"/>
    <p:sldId id="1943" r:id="rId6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xmlns="">
        <p14:section name="Set 1" id="{1CA46CF7-019E-4A07-AEE4-E178E9B912FC}">
          <p14:sldIdLst>
            <p14:sldId id="1942"/>
            <p14:sldId id="1903"/>
            <p14:sldId id="1904"/>
            <p14:sldId id="1905"/>
            <p14:sldId id="1906"/>
            <p14:sldId id="1907"/>
            <p14:sldId id="1908"/>
            <p14:sldId id="1909"/>
            <p14:sldId id="1910"/>
            <p14:sldId id="1911"/>
            <p14:sldId id="1912"/>
            <p14:sldId id="1913"/>
            <p14:sldId id="1914"/>
            <p14:sldId id="1915"/>
            <p14:sldId id="1936"/>
            <p14:sldId id="1917"/>
            <p14:sldId id="1918"/>
            <p14:sldId id="1919"/>
            <p14:sldId id="1920"/>
            <p14:sldId id="1921"/>
            <p14:sldId id="1941"/>
            <p14:sldId id="1922"/>
            <p14:sldId id="1924"/>
            <p14:sldId id="1923"/>
            <p14:sldId id="1925"/>
            <p14:sldId id="1926"/>
            <p14:sldId id="1927"/>
            <p14:sldId id="1928"/>
            <p14:sldId id="1929"/>
            <p14:sldId id="1930"/>
            <p14:sldId id="1931"/>
            <p14:sldId id="1933"/>
            <p14:sldId id="1932"/>
            <p14:sldId id="1934"/>
            <p14:sldId id="1935"/>
            <p14:sldId id="1865"/>
            <p14:sldId id="1878"/>
            <p14:sldId id="1879"/>
            <p14:sldId id="1880"/>
            <p14:sldId id="1881"/>
            <p14:sldId id="1882"/>
            <p14:sldId id="1883"/>
            <p14:sldId id="1884"/>
            <p14:sldId id="1885"/>
            <p14:sldId id="1886"/>
            <p14:sldId id="1887"/>
            <p14:sldId id="1888"/>
            <p14:sldId id="1889"/>
            <p14:sldId id="1892"/>
            <p14:sldId id="1893"/>
            <p14:sldId id="1894"/>
            <p14:sldId id="1895"/>
            <p14:sldId id="1896"/>
            <p14:sldId id="1897"/>
            <p14:sldId id="1898"/>
            <p14:sldId id="1899"/>
            <p14:sldId id="1900"/>
            <p14:sldId id="1901"/>
            <p14:sldId id="1902"/>
            <p14:sldId id="1937"/>
            <p14:sldId id="1938"/>
            <p14:sldId id="1939"/>
            <p14:sldId id="1940"/>
            <p14:sldId id="1943"/>
          </p14:sldIdLst>
        </p14:section>
      </p14:sectionLst>
    </p:ext>
    <p:ext uri="{EFAFB233-063F-42B5-8137-9DF3F51BA10A}">
      <p15:sldGuideLst xmlns:p15="http://schemas.microsoft.com/office/powerpoint/2012/main" xmlns="">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2625"/>
    <a:srgbClr val="D6D734"/>
    <a:srgbClr val="007788"/>
    <a:srgbClr val="297C2A"/>
    <a:srgbClr val="FE4387"/>
    <a:srgbClr val="F69000"/>
    <a:srgbClr val="01C2D1"/>
    <a:srgbClr val="005C68"/>
    <a:srgbClr val="3B2E58"/>
    <a:srgbClr val="6B29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809" autoAdjust="0"/>
    <p:restoredTop sz="94641" autoAdjust="0"/>
  </p:normalViewPr>
  <p:slideViewPr>
    <p:cSldViewPr snapToGrid="0">
      <p:cViewPr varScale="1">
        <p:scale>
          <a:sx n="73" d="100"/>
          <a:sy n="73" d="100"/>
        </p:scale>
        <p:origin x="-384" y="-102"/>
      </p:cViewPr>
      <p:guideLst>
        <p:guide orient="horz" pos="2184"/>
        <p:guide pos="552"/>
        <p:guide pos="7200"/>
        <p:guide pos="4368"/>
      </p:guideLst>
    </p:cSldViewPr>
  </p:slideViewPr>
  <p:outlineViewPr>
    <p:cViewPr>
      <p:scale>
        <a:sx n="33" d="100"/>
        <a:sy n="33" d="100"/>
      </p:scale>
      <p:origin x="0" y="-244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84" y="3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0E63EFB-A45E-45D2-917C-2262C9B2BC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277B3576-EAA7-4886-8787-F094B8D8E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0A2C-D4F8-447C-8646-65B623846323}" type="datetimeFigureOut">
              <a:rPr lang="en-US" smtClean="0"/>
              <a:pPr/>
              <a:t>16/12/2021</a:t>
            </a:fld>
            <a:endParaRPr lang="en-US" dirty="0"/>
          </a:p>
        </p:txBody>
      </p:sp>
      <p:sp>
        <p:nvSpPr>
          <p:cNvPr id="4" name="Footer Placeholder 3">
            <a:extLst>
              <a:ext uri="{FF2B5EF4-FFF2-40B4-BE49-F238E27FC236}">
                <a16:creationId xmlns:a16="http://schemas.microsoft.com/office/drawing/2014/main" xmlns="" id="{92269D18-8FB0-418D-B70C-328BCC812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DE3EAB1-782C-4544-A059-833371A4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CE8B11-E9E4-46BC-B69D-DFCBD15173AE}" type="slidenum">
              <a:rPr lang="en-US" smtClean="0"/>
              <a:pPr/>
              <a:t>‹#›</a:t>
            </a:fld>
            <a:endParaRPr lang="en-US" dirty="0"/>
          </a:p>
        </p:txBody>
      </p:sp>
    </p:spTree>
    <p:extLst>
      <p:ext uri="{BB962C8B-B14F-4D97-AF65-F5344CB8AC3E}">
        <p14:creationId xmlns:p14="http://schemas.microsoft.com/office/powerpoint/2010/main" xmlns=""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xmlns=""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xmlns=""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5" name="Rectangle 5">
            <a:extLst>
              <a:ext uri="{FF2B5EF4-FFF2-40B4-BE49-F238E27FC236}">
                <a16:creationId xmlns:a16="http://schemas.microsoft.com/office/drawing/2014/main" xmlns=""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xmlns=""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xmlns=""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36</a:t>
            </a:fld>
            <a:endParaRPr lang="en-US" altLang="en-US" dirty="0"/>
          </a:p>
        </p:txBody>
      </p:sp>
      <p:sp>
        <p:nvSpPr>
          <p:cNvPr id="15363" name="Rectangle 2">
            <a:extLst>
              <a:ext uri="{FF2B5EF4-FFF2-40B4-BE49-F238E27FC236}">
                <a16:creationId xmlns:a16="http://schemas.microsoft.com/office/drawing/2014/main" xmlns=""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xmlns=""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xmlns="" val="3193350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xmlns="" id="{4484D66F-7657-44F5-BAE9-F676B76CBA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xmlns="" val="2950308505"/>
      </p:ext>
    </p:extLst>
  </p:cSld>
  <p:clrMapOvr>
    <a:masterClrMapping/>
  </p:clrMapOvr>
  <p:extLst>
    <p:ext uri="{DCECCB84-F9BA-43D5-87BE-67443E8EF086}">
      <p15:sldGuideLst xmlns:p15="http://schemas.microsoft.com/office/powerpoint/2012/main" xmlns="">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xmlns=""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xmlns=""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xmlns="" id="{1979441F-BDF5-41C8-933A-7E284F67033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xmlns="" id="{E4C7544D-BD57-4504-AC5A-951E353C248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xmlns=""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xmlns=""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xmlns="" id="{9066358F-3531-4B96-B041-02BD184014A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xmlns=""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xmlns=""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xmlns=""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xmlns=""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pPr/>
              <a:t>16/12/2021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pPr/>
              <a:t>‹#›</a:t>
            </a:fld>
            <a:endParaRPr lang="en-US" dirty="0"/>
          </a:p>
        </p:txBody>
      </p:sp>
    </p:spTree>
    <p:extLst>
      <p:ext uri="{BB962C8B-B14F-4D97-AF65-F5344CB8AC3E}">
        <p14:creationId xmlns:p14="http://schemas.microsoft.com/office/powerpoint/2010/main" xmlns=""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xmlns=""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3" name="Title 2">
            <a:extLst>
              <a:ext uri="{FF2B5EF4-FFF2-40B4-BE49-F238E27FC236}">
                <a16:creationId xmlns:a16="http://schemas.microsoft.com/office/drawing/2014/main" xmlns=""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xmlns="" id="{DAFD71A9-C105-43A7-88DA-9FFC5174CC1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xmlns="" val="652059179"/>
      </p:ext>
    </p:extLst>
  </p:cSld>
  <p:clrMapOvr>
    <a:masterClrMapping/>
  </p:clrMapOvr>
  <p:extLst>
    <p:ext uri="{DCECCB84-F9BA-43D5-87BE-67443E8EF086}">
      <p15:sldGuideLst xmlns:p15="http://schemas.microsoft.com/office/powerpoint/2012/main" xmlns="">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xmlns=""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xmlns=""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endParaRPr lang="en-US" dirty="0"/>
          </a:p>
        </p:txBody>
      </p:sp>
      <p:pic>
        <p:nvPicPr>
          <p:cNvPr id="2" name="Graphic 1">
            <a:extLst>
              <a:ext uri="{FF2B5EF4-FFF2-40B4-BE49-F238E27FC236}">
                <a16:creationId xmlns:a16="http://schemas.microsoft.com/office/drawing/2014/main" xmlns="" id="{074AC9B3-247D-45E3-9C91-C248ADAFBA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xmlns=""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xmlns="" val="1587292952"/>
      </p:ext>
    </p:extLst>
  </p:cSld>
  <p:clrMapOvr>
    <a:masterClrMapping/>
  </p:clrMapOvr>
  <p:extLst>
    <p:ext uri="{DCECCB84-F9BA-43D5-87BE-67443E8EF086}">
      <p15:sldGuideLst xmlns:p15="http://schemas.microsoft.com/office/powerpoint/2012/main" xmlns="">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xmlns="" id="{606CCDFE-8488-471E-A2E2-3C7504F25FF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xmlns="" id="{9A7A9776-2781-49A6-AD44-CE45C0543F4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xmlns=""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xmlns="" val="1429281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xmlns="" id="{606CCDFE-8488-471E-A2E2-3C7504F25FF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xmlns="" id="{9A7A9776-2781-49A6-AD44-CE45C0543F4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xmlns=""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xmlns="" val="2002499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xmlns="" id="{8393C3A4-D09E-47EB-B9F0-C1DDDEB3B18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xmlns="" id="{B829B5F1-1C12-4A1B-A83C-BFE17D26D9C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xmlns=""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xmlns="" val="2204198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xmlns="" id="{8393C3A4-D09E-47EB-B9F0-C1DDDEB3B18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xmlns="" id="{B829B5F1-1C12-4A1B-A83C-BFE17D26D9C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xmlns=""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xmlns="" val="753199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xmlns="" id="{EEE98737-74D2-46C7-8655-74871A42039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xmlns="" id="{7146B861-BC3C-4898-95DE-944AB08755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xmlns="" val="2842644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xmlns="" id="{B4FBE5B2-2D6A-4DC6-9944-CF3D7EC50A4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xmlns="" id="{B9407BD0-C2EE-44A7-8749-433953FD1F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xmlns="" val="37010566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16/12/2021</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xmlns=""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39E0FB6-023E-47AC-9A7E-6046D8A4860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0836"/>
            <a:ext cx="12192000" cy="6899671"/>
          </a:xfrm>
          <a:prstGeom prst="rect">
            <a:avLst/>
          </a:prstGeom>
        </p:spPr>
      </p:pic>
      <p:sp>
        <p:nvSpPr>
          <p:cNvPr id="6" name="TextBox 5">
            <a:extLst>
              <a:ext uri="{FF2B5EF4-FFF2-40B4-BE49-F238E27FC236}">
                <a16:creationId xmlns:a16="http://schemas.microsoft.com/office/drawing/2014/main" xmlns="" id="{CA591950-87CF-47D3-92E7-18A57AEA7E01}"/>
              </a:ext>
            </a:extLst>
          </p:cNvPr>
          <p:cNvSpPr txBox="1"/>
          <p:nvPr/>
        </p:nvSpPr>
        <p:spPr>
          <a:xfrm>
            <a:off x="438665" y="234778"/>
            <a:ext cx="11314670" cy="1323439"/>
          </a:xfrm>
          <a:prstGeom prst="rect">
            <a:avLst/>
          </a:prstGeom>
          <a:noFill/>
        </p:spPr>
        <p:txBody>
          <a:bodyPr wrap="square" rtlCol="0">
            <a:spAutoFit/>
          </a:bodyPr>
          <a:lstStyle/>
          <a:p>
            <a:pPr algn="ctr"/>
            <a:r>
              <a:rPr lang="en-US" sz="44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JEEVAK AYURVEDIC MEDICAL COLLEGE</a:t>
            </a:r>
          </a:p>
          <a:p>
            <a:pPr algn="ctr"/>
            <a:r>
              <a:rPr lang="en-US" sz="3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KAMLAPUR AKAUNI CHANDAULI</a:t>
            </a:r>
          </a:p>
        </p:txBody>
      </p:sp>
      <p:sp>
        <p:nvSpPr>
          <p:cNvPr id="8" name="Rectangle 7">
            <a:extLst>
              <a:ext uri="{FF2B5EF4-FFF2-40B4-BE49-F238E27FC236}">
                <a16:creationId xmlns:a16="http://schemas.microsoft.com/office/drawing/2014/main" xmlns="" id="{32C945F8-30E4-41C7-B6ED-702522BD69A2}"/>
              </a:ext>
            </a:extLst>
          </p:cNvPr>
          <p:cNvSpPr/>
          <p:nvPr/>
        </p:nvSpPr>
        <p:spPr>
          <a:xfrm>
            <a:off x="1366445" y="2395700"/>
            <a:ext cx="8864950" cy="1054135"/>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gn="ctr"/>
            <a:r>
              <a:rPr lang="en-US" sz="3200" b="1" dirty="0">
                <a:solidFill>
                  <a:srgbClr val="FF0000"/>
                </a:solidFill>
                <a:latin typeface="Arial" panose="020B0604020202020204" pitchFamily="34" charset="0"/>
                <a:cs typeface="Arial" panose="020B0604020202020204" pitchFamily="34" charset="0"/>
              </a:rPr>
              <a:t>TOPIC :- Concept of Shira and</a:t>
            </a:r>
          </a:p>
          <a:p>
            <a:pPr algn="ctr"/>
            <a:r>
              <a:rPr lang="en-US" sz="3200" b="1" dirty="0">
                <a:solidFill>
                  <a:srgbClr val="FF0000"/>
                </a:solidFill>
                <a:latin typeface="Arial" panose="020B0604020202020204" pitchFamily="34" charset="0"/>
                <a:cs typeface="Arial" panose="020B0604020202020204" pitchFamily="34" charset="0"/>
              </a:rPr>
              <a:t>                   Vascular System of Body </a:t>
            </a:r>
            <a:endParaRPr lang="en-US"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F91D8759-3232-4504-B20B-3225583A117A}"/>
              </a:ext>
            </a:extLst>
          </p:cNvPr>
          <p:cNvSpPr txBox="1"/>
          <p:nvPr/>
        </p:nvSpPr>
        <p:spPr>
          <a:xfrm>
            <a:off x="-410869" y="4650377"/>
            <a:ext cx="5845018" cy="2215991"/>
          </a:xfrm>
          <a:prstGeom prst="rect">
            <a:avLst/>
          </a:prstGeom>
          <a:noFill/>
        </p:spPr>
        <p:txBody>
          <a:bodyPr wrap="square" rtlCol="0">
            <a:spAutoFit/>
          </a:bodyPr>
          <a:lstStyle/>
          <a:p>
            <a:pPr algn="ctr"/>
            <a:r>
              <a:rPr lang="en-US" sz="2800" b="1" cap="none" spc="0" dirty="0">
                <a:ln w="0"/>
                <a:solidFill>
                  <a:srgbClr val="FFFF00"/>
                </a:solidFill>
                <a:effectLst>
                  <a:outerShdw blurRad="38100" dist="19050" dir="2700000" algn="tl" rotWithShape="0">
                    <a:schemeClr val="dk1">
                      <a:alpha val="40000"/>
                    </a:schemeClr>
                  </a:outerShdw>
                </a:effectLst>
              </a:rPr>
              <a:t>Guided By:-</a:t>
            </a:r>
          </a:p>
          <a:p>
            <a:pPr algn="ctr"/>
            <a:r>
              <a:rPr lang="en-US" sz="3200" b="1" dirty="0" err="1" smtClean="0">
                <a:ln w="9525">
                  <a:solidFill>
                    <a:schemeClr val="bg1"/>
                  </a:solidFill>
                  <a:prstDash val="solid"/>
                </a:ln>
                <a:effectLst>
                  <a:outerShdw blurRad="12700" dist="38100" dir="2700000" algn="tl" rotWithShape="0">
                    <a:schemeClr val="bg1">
                      <a:lumMod val="50000"/>
                    </a:schemeClr>
                  </a:outerShdw>
                </a:effectLst>
              </a:rPr>
              <a:t>Dr.Sanjay</a:t>
            </a:r>
            <a:r>
              <a:rPr lang="en-US" sz="3200" b="1" dirty="0" smtClean="0">
                <a:ln w="9525">
                  <a:solidFill>
                    <a:schemeClr val="bg1"/>
                  </a:solidFill>
                  <a:prstDash val="solid"/>
                </a:ln>
                <a:effectLst>
                  <a:outerShdw blurRad="12700" dist="38100" dir="2700000" algn="tl" rotWithShape="0">
                    <a:schemeClr val="bg1">
                      <a:lumMod val="50000"/>
                    </a:schemeClr>
                  </a:outerShdw>
                </a:effectLst>
              </a:rPr>
              <a:t> Singh </a:t>
            </a:r>
            <a:r>
              <a:rPr lang="en-US" sz="3200" b="1" dirty="0" err="1" smtClean="0">
                <a:ln w="9525">
                  <a:solidFill>
                    <a:schemeClr val="bg1"/>
                  </a:solidFill>
                  <a:prstDash val="solid"/>
                </a:ln>
                <a:effectLst>
                  <a:outerShdw blurRad="12700" dist="38100" dir="2700000" algn="tl" rotWithShape="0">
                    <a:schemeClr val="bg1">
                      <a:lumMod val="50000"/>
                    </a:schemeClr>
                  </a:outerShdw>
                </a:effectLst>
              </a:rPr>
              <a:t>Chauhan</a:t>
            </a: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algn="ctr"/>
            <a:r>
              <a:rPr lang="en-US" sz="3200" b="1" dirty="0" err="1" smtClean="0">
                <a:ln w="9525">
                  <a:solidFill>
                    <a:schemeClr val="bg1"/>
                  </a:solidFill>
                  <a:prstDash val="solid"/>
                </a:ln>
                <a:effectLst>
                  <a:outerShdw blurRad="12700" dist="38100" dir="2700000" algn="tl" rotWithShape="0">
                    <a:schemeClr val="bg1">
                      <a:lumMod val="50000"/>
                    </a:schemeClr>
                  </a:outerShdw>
                </a:effectLst>
              </a:rPr>
              <a:t>Dr.Anamika</a:t>
            </a:r>
            <a:r>
              <a:rPr lang="en-US" sz="3200" b="1" dirty="0" smtClean="0">
                <a:ln w="9525">
                  <a:solidFill>
                    <a:schemeClr val="bg1"/>
                  </a:solidFill>
                  <a:prstDash val="solid"/>
                </a:ln>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effectLst>
                  <a:outerShdw blurRad="12700" dist="38100" dir="2700000" algn="tl" rotWithShape="0">
                    <a:schemeClr val="bg1">
                      <a:lumMod val="50000"/>
                    </a:schemeClr>
                  </a:outerShdw>
                </a:effectLst>
              </a:rPr>
              <a:t>Kumari</a:t>
            </a:r>
            <a:endParaRPr lang="en-IN" sz="3200" b="1" dirty="0">
              <a:ln w="9525">
                <a:solidFill>
                  <a:schemeClr val="bg1"/>
                </a:solidFill>
                <a:prstDash val="solid"/>
              </a:ln>
              <a:effectLst>
                <a:outerShdw blurRad="12700" dist="38100" dir="2700000" algn="tl" rotWithShape="0">
                  <a:schemeClr val="bg1">
                    <a:lumMod val="50000"/>
                  </a:schemeClr>
                </a:outerShdw>
              </a:effectLst>
            </a:endParaRPr>
          </a:p>
          <a:p>
            <a:pPr algn="ctr"/>
            <a:endParaRPr lang="en-US" sz="2800" b="1" cap="none" spc="0" dirty="0">
              <a:ln w="0"/>
              <a:solidFill>
                <a:srgbClr val="FF0000"/>
              </a:solidFill>
              <a:effectLst>
                <a:outerShdw blurRad="38100" dist="19050" dir="2700000" algn="tl" rotWithShape="0">
                  <a:schemeClr val="dk1">
                    <a:alpha val="40000"/>
                  </a:schemeClr>
                </a:outerShdw>
              </a:effectLst>
            </a:endParaRPr>
          </a:p>
          <a:p>
            <a:pPr algn="ctr"/>
            <a:endParaRPr lang="en-US" sz="1800" b="1" cap="none" spc="0" dirty="0">
              <a:ln w="0"/>
              <a:solidFill>
                <a:srgbClr val="FF0000"/>
              </a:solidFill>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xmlns="" id="{525D4865-AE65-4A0C-A59C-54377DC72B36}"/>
              </a:ext>
            </a:extLst>
          </p:cNvPr>
          <p:cNvSpPr txBox="1"/>
          <p:nvPr/>
        </p:nvSpPr>
        <p:spPr>
          <a:xfrm>
            <a:off x="8331887" y="4666392"/>
            <a:ext cx="2768600" cy="1785104"/>
          </a:xfrm>
          <a:prstGeom prst="rect">
            <a:avLst/>
          </a:prstGeom>
          <a:noFill/>
        </p:spPr>
        <p:txBody>
          <a:bodyPr wrap="square" rtlCol="0">
            <a:spAutoFit/>
          </a:bodyPr>
          <a:lstStyle/>
          <a:p>
            <a:pPr algn="ctr"/>
            <a:r>
              <a:rPr lang="en-US" sz="2800" b="1" cap="none" spc="0" dirty="0">
                <a:ln w="0"/>
                <a:solidFill>
                  <a:srgbClr val="FFFF00"/>
                </a:solidFill>
                <a:effectLst>
                  <a:outerShdw blurRad="38100" dist="19050" dir="2700000" algn="tl" rotWithShape="0">
                    <a:schemeClr val="dk1">
                      <a:alpha val="40000"/>
                    </a:schemeClr>
                  </a:outerShdw>
                </a:effectLst>
              </a:rPr>
              <a:t>Presented By:-</a:t>
            </a:r>
          </a:p>
          <a:p>
            <a:pPr algn="ctr"/>
            <a:r>
              <a:rPr lang="en-US" sz="3200" b="1" cap="none" spc="0" dirty="0" err="1">
                <a:ln w="9525">
                  <a:solidFill>
                    <a:schemeClr val="bg1"/>
                  </a:solidFill>
                  <a:prstDash val="solid"/>
                </a:ln>
                <a:effectLst>
                  <a:outerShdw blurRad="12700" dist="38100" dir="2700000" algn="tl" rotWithShape="0">
                    <a:schemeClr val="bg1">
                      <a:lumMod val="50000"/>
                    </a:schemeClr>
                  </a:outerShdw>
                </a:effectLst>
              </a:rPr>
              <a:t>Ritesh</a:t>
            </a:r>
            <a:r>
              <a:rPr lang="en-US" sz="3200" b="1" cap="none" spc="0" dirty="0">
                <a:ln w="9525">
                  <a:solidFill>
                    <a:schemeClr val="bg1"/>
                  </a:solidFill>
                  <a:prstDash val="solid"/>
                </a:ln>
                <a:effectLst>
                  <a:outerShdw blurRad="12700" dist="38100" dir="2700000" algn="tl" rotWithShape="0">
                    <a:schemeClr val="bg1">
                      <a:lumMod val="50000"/>
                    </a:schemeClr>
                  </a:outerShdw>
                </a:effectLst>
              </a:rPr>
              <a:t> Tiwari</a:t>
            </a:r>
          </a:p>
          <a:p>
            <a:pPr algn="ctr"/>
            <a:r>
              <a:rPr lang="en-US" sz="3200" b="1" cap="none" spc="0" dirty="0">
                <a:ln w="9525">
                  <a:solidFill>
                    <a:schemeClr val="bg1"/>
                  </a:solidFill>
                  <a:prstDash val="solid"/>
                </a:ln>
                <a:effectLst>
                  <a:outerShdw blurRad="12700" dist="38100" dir="2700000" algn="tl" rotWithShape="0">
                    <a:schemeClr val="bg1">
                      <a:lumMod val="50000"/>
                    </a:schemeClr>
                  </a:outerShdw>
                </a:effectLst>
              </a:rPr>
              <a:t>Ruhul Islam</a:t>
            </a:r>
            <a:endParaRPr lang="en-IN" sz="3200" b="1" cap="none" spc="0" dirty="0">
              <a:ln w="9525">
                <a:solidFill>
                  <a:schemeClr val="bg1"/>
                </a:solidFill>
                <a:prstDash val="solid"/>
              </a:ln>
              <a:effectLst>
                <a:outerShdw blurRad="12700" dist="38100" dir="2700000" algn="tl" rotWithShape="0">
                  <a:schemeClr val="bg1">
                    <a:lumMod val="50000"/>
                  </a:schemeClr>
                </a:outerShdw>
              </a:effectLst>
            </a:endParaRPr>
          </a:p>
          <a:p>
            <a:endParaRPr lang="en-IN" dirty="0"/>
          </a:p>
        </p:txBody>
      </p:sp>
    </p:spTree>
    <p:extLst>
      <p:ext uri="{BB962C8B-B14F-4D97-AF65-F5344CB8AC3E}">
        <p14:creationId xmlns:p14="http://schemas.microsoft.com/office/powerpoint/2010/main" xmlns="" val="3307468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06E9A7F-30B3-4012-80DF-339D2BC59CB5}"/>
              </a:ext>
            </a:extLst>
          </p:cNvPr>
          <p:cNvPicPr>
            <a:picLocks noChangeAspect="1"/>
          </p:cNvPicPr>
          <p:nvPr/>
        </p:nvPicPr>
        <p:blipFill>
          <a:blip r:embed="rId2"/>
          <a:stretch>
            <a:fillRect/>
          </a:stretch>
        </p:blipFill>
        <p:spPr>
          <a:xfrm>
            <a:off x="3095623" y="992549"/>
            <a:ext cx="6430734" cy="5704813"/>
          </a:xfrm>
          <a:prstGeom prst="rect">
            <a:avLst/>
          </a:prstGeom>
        </p:spPr>
      </p:pic>
      <p:sp>
        <p:nvSpPr>
          <p:cNvPr id="9" name="TextBox 8">
            <a:extLst>
              <a:ext uri="{FF2B5EF4-FFF2-40B4-BE49-F238E27FC236}">
                <a16:creationId xmlns:a16="http://schemas.microsoft.com/office/drawing/2014/main" xmlns="" id="{821661C3-0DBE-4691-838D-75AD6A92B273}"/>
              </a:ext>
            </a:extLst>
          </p:cNvPr>
          <p:cNvSpPr txBox="1"/>
          <p:nvPr/>
        </p:nvSpPr>
        <p:spPr>
          <a:xfrm>
            <a:off x="2486022" y="407774"/>
            <a:ext cx="8177857" cy="584775"/>
          </a:xfrm>
          <a:prstGeom prst="rect">
            <a:avLst/>
          </a:prstGeom>
          <a:noFill/>
        </p:spPr>
        <p:txBody>
          <a:bodyPr wrap="square" rtlCol="0">
            <a:spAutoFit/>
          </a:bodyPr>
          <a:lstStyle/>
          <a:p>
            <a:r>
              <a:rPr lang="en-IN" sz="3200" u="sng" dirty="0">
                <a:solidFill>
                  <a:schemeClr val="accent3"/>
                </a:solidFill>
              </a:rPr>
              <a:t>Distribution of Blood in the Body at Rest</a:t>
            </a:r>
          </a:p>
        </p:txBody>
      </p:sp>
    </p:spTree>
    <p:extLst>
      <p:ext uri="{BB962C8B-B14F-4D97-AF65-F5344CB8AC3E}">
        <p14:creationId xmlns:p14="http://schemas.microsoft.com/office/powerpoint/2010/main" xmlns="" val="790093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4B906-5D6D-4951-A12C-9395A38D0D1B}"/>
              </a:ext>
            </a:extLst>
          </p:cNvPr>
          <p:cNvSpPr>
            <a:spLocks noGrp="1"/>
          </p:cNvSpPr>
          <p:nvPr>
            <p:ph type="title"/>
          </p:nvPr>
        </p:nvSpPr>
        <p:spPr>
          <a:xfrm>
            <a:off x="1525301" y="731333"/>
            <a:ext cx="9141397" cy="615553"/>
          </a:xfrm>
        </p:spPr>
        <p:txBody>
          <a:bodyPr/>
          <a:lstStyle/>
          <a:p>
            <a:r>
              <a:rPr lang="en-US" u="sng" dirty="0">
                <a:latin typeface="Bahnschrift SemiBold" panose="020B0502040204020203" pitchFamily="34" charset="0"/>
              </a:rPr>
              <a:t> SYSTEMATIC (GREATER) CIRCULATION:</a:t>
            </a:r>
            <a:endParaRPr lang="en-IN" u="sng" dirty="0"/>
          </a:p>
        </p:txBody>
      </p:sp>
      <p:sp>
        <p:nvSpPr>
          <p:cNvPr id="3" name="Text Placeholder 2">
            <a:extLst>
              <a:ext uri="{FF2B5EF4-FFF2-40B4-BE49-F238E27FC236}">
                <a16:creationId xmlns:a16="http://schemas.microsoft.com/office/drawing/2014/main" xmlns="" id="{A03C3023-DF55-45AD-AA6C-EE98D9585E1E}"/>
              </a:ext>
            </a:extLst>
          </p:cNvPr>
          <p:cNvSpPr>
            <a:spLocks noGrp="1"/>
          </p:cNvSpPr>
          <p:nvPr>
            <p:ph type="body" sz="quarter" idx="12"/>
          </p:nvPr>
        </p:nvSpPr>
        <p:spPr>
          <a:xfrm>
            <a:off x="2097451" y="1841158"/>
            <a:ext cx="7799387" cy="2865962"/>
          </a:xfrm>
        </p:spPr>
        <p:txBody>
          <a:bodyPr/>
          <a:lstStyle/>
          <a:p>
            <a:pPr marL="0" indent="0" algn="l">
              <a:buNone/>
            </a:pPr>
            <a:r>
              <a:rPr lang="en-US" sz="1800" dirty="0">
                <a:latin typeface="Arial Rounded MT Bold" panose="020F0704030504030204" pitchFamily="34" charset="0"/>
              </a:rPr>
              <a:t> Left Ventricle</a:t>
            </a:r>
          </a:p>
          <a:p>
            <a:pPr marL="0" indent="0" algn="l">
              <a:buNone/>
            </a:pPr>
            <a:endParaRPr lang="en-US" sz="1800" dirty="0">
              <a:latin typeface="Arial Rounded MT Bold" panose="020F0704030504030204" pitchFamily="34" charset="0"/>
            </a:endParaRPr>
          </a:p>
          <a:p>
            <a:pPr marL="0" indent="0">
              <a:buNone/>
            </a:pPr>
            <a:r>
              <a:rPr lang="en-US" sz="1800" dirty="0">
                <a:latin typeface="Arial Rounded MT Bold" panose="020F0704030504030204" pitchFamily="34" charset="0"/>
              </a:rPr>
              <a:t>                                                      Right atrium                     </a:t>
            </a:r>
          </a:p>
          <a:p>
            <a:pPr marL="0" indent="0" algn="l">
              <a:buNone/>
            </a:pPr>
            <a:r>
              <a:rPr lang="en-US" sz="1800" dirty="0">
                <a:latin typeface="Arial Rounded MT Bold" panose="020F0704030504030204" pitchFamily="34" charset="0"/>
              </a:rPr>
              <a:t> Aortic valve</a:t>
            </a:r>
          </a:p>
          <a:p>
            <a:pPr marL="0" indent="0" algn="l">
              <a:buNone/>
            </a:pPr>
            <a:endParaRPr lang="en-US" sz="1800" dirty="0">
              <a:latin typeface="Arial Rounded MT Bold" panose="020F0704030504030204" pitchFamily="34" charset="0"/>
            </a:endParaRPr>
          </a:p>
          <a:p>
            <a:pPr marL="0" indent="0">
              <a:buNone/>
            </a:pPr>
            <a:r>
              <a:rPr lang="en-US" sz="1800" dirty="0">
                <a:latin typeface="Arial Rounded MT Bold" panose="020F0704030504030204" pitchFamily="34" charset="0"/>
              </a:rPr>
              <a:t>                                                       Superior vena cava and</a:t>
            </a:r>
          </a:p>
          <a:p>
            <a:pPr marL="0" indent="0" algn="l">
              <a:buNone/>
            </a:pPr>
            <a:r>
              <a:rPr lang="en-US" sz="1800" dirty="0">
                <a:latin typeface="Arial Rounded MT Bold" panose="020F0704030504030204" pitchFamily="34" charset="0"/>
              </a:rPr>
              <a:t>       Aorta                                                          inferior </a:t>
            </a:r>
            <a:r>
              <a:rPr lang="en-US" sz="1800" dirty="0" err="1">
                <a:latin typeface="Arial Rounded MT Bold" panose="020F0704030504030204" pitchFamily="34" charset="0"/>
              </a:rPr>
              <a:t>vana</a:t>
            </a:r>
            <a:r>
              <a:rPr lang="en-US" sz="1800" dirty="0">
                <a:latin typeface="Arial Rounded MT Bold" panose="020F0704030504030204" pitchFamily="34" charset="0"/>
              </a:rPr>
              <a:t> cava</a:t>
            </a:r>
          </a:p>
          <a:p>
            <a:pPr marL="0" indent="0" algn="l">
              <a:buNone/>
            </a:pPr>
            <a:r>
              <a:rPr lang="en-US" sz="1800" dirty="0">
                <a:latin typeface="Arial Rounded MT Bold" panose="020F0704030504030204" pitchFamily="34" charset="0"/>
              </a:rPr>
              <a:t>  </a:t>
            </a:r>
          </a:p>
          <a:p>
            <a:pPr marL="0" indent="0" algn="l">
              <a:buNone/>
            </a:pPr>
            <a:endParaRPr lang="en-US" dirty="0">
              <a:latin typeface="Arial Rounded MT Bold" panose="020F0704030504030204" pitchFamily="34" charset="0"/>
            </a:endParaRPr>
          </a:p>
          <a:p>
            <a:pPr marL="0" indent="0" algn="l">
              <a:buNone/>
            </a:pPr>
            <a:r>
              <a:rPr lang="en-US" sz="1800" dirty="0">
                <a:latin typeface="Arial Rounded MT Bold" panose="020F0704030504030204" pitchFamily="34" charset="0"/>
              </a:rPr>
              <a:t>Oxygenated blood to all                      Venous blood collected</a:t>
            </a:r>
          </a:p>
          <a:p>
            <a:pPr marL="0" indent="0" algn="l">
              <a:buNone/>
            </a:pPr>
            <a:r>
              <a:rPr lang="en-US" sz="1800" dirty="0">
                <a:latin typeface="Arial Rounded MT Bold" panose="020F0704030504030204" pitchFamily="34" charset="0"/>
              </a:rPr>
              <a:t>   tissues except lungs.</a:t>
            </a:r>
            <a:endParaRPr lang="en-IN" dirty="0"/>
          </a:p>
        </p:txBody>
      </p:sp>
      <p:sp>
        <p:nvSpPr>
          <p:cNvPr id="4" name="Arrow: Down 3">
            <a:extLst>
              <a:ext uri="{FF2B5EF4-FFF2-40B4-BE49-F238E27FC236}">
                <a16:creationId xmlns:a16="http://schemas.microsoft.com/office/drawing/2014/main" xmlns="" id="{EDB92F70-8CE4-4E5E-91CA-6C74A05227FF}"/>
              </a:ext>
            </a:extLst>
          </p:cNvPr>
          <p:cNvSpPr/>
          <p:nvPr/>
        </p:nvSpPr>
        <p:spPr>
          <a:xfrm>
            <a:off x="2743200" y="2143897"/>
            <a:ext cx="210066" cy="3830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ln>
                <a:solidFill>
                  <a:schemeClr val="bg1"/>
                </a:solidFill>
              </a:ln>
              <a:solidFill>
                <a:schemeClr val="bg2">
                  <a:lumMod val="95000"/>
                  <a:lumOff val="5000"/>
                </a:schemeClr>
              </a:solidFill>
            </a:endParaRPr>
          </a:p>
        </p:txBody>
      </p:sp>
      <p:sp>
        <p:nvSpPr>
          <p:cNvPr id="5" name="Arrow: Down 4">
            <a:extLst>
              <a:ext uri="{FF2B5EF4-FFF2-40B4-BE49-F238E27FC236}">
                <a16:creationId xmlns:a16="http://schemas.microsoft.com/office/drawing/2014/main" xmlns="" id="{60BD2BC6-3EA0-4C94-8E28-540AE195DCC0}"/>
              </a:ext>
            </a:extLst>
          </p:cNvPr>
          <p:cNvSpPr/>
          <p:nvPr/>
        </p:nvSpPr>
        <p:spPr>
          <a:xfrm>
            <a:off x="2743200" y="2894168"/>
            <a:ext cx="210066" cy="3830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xmlns="" id="{4236BF9D-B9EE-487C-B6C9-8335726B6FF2}"/>
              </a:ext>
            </a:extLst>
          </p:cNvPr>
          <p:cNvSpPr/>
          <p:nvPr/>
        </p:nvSpPr>
        <p:spPr>
          <a:xfrm>
            <a:off x="2774092" y="3648426"/>
            <a:ext cx="210066" cy="3830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xmlns="" id="{1D689D2D-E47C-404E-B981-055B1C0911AA}"/>
              </a:ext>
            </a:extLst>
          </p:cNvPr>
          <p:cNvSpPr/>
          <p:nvPr/>
        </p:nvSpPr>
        <p:spPr>
          <a:xfrm>
            <a:off x="5047829" y="4031486"/>
            <a:ext cx="518984" cy="2224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xmlns="" id="{B6CF97F2-B2EF-4A1D-9938-CEAD44B246B5}"/>
              </a:ext>
            </a:extLst>
          </p:cNvPr>
          <p:cNvSpPr/>
          <p:nvPr/>
        </p:nvSpPr>
        <p:spPr>
          <a:xfrm rot="16200000">
            <a:off x="7211696" y="3751594"/>
            <a:ext cx="354422" cy="20536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xmlns="" id="{1B50EEC9-5E62-4BAA-8769-B506167B3881}"/>
              </a:ext>
            </a:extLst>
          </p:cNvPr>
          <p:cNvSpPr/>
          <p:nvPr/>
        </p:nvSpPr>
        <p:spPr>
          <a:xfrm rot="16200000">
            <a:off x="7217029" y="2720738"/>
            <a:ext cx="343433" cy="2056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508631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3DDFB-1FBA-478C-89DB-2D5A0DBF1F50}"/>
              </a:ext>
            </a:extLst>
          </p:cNvPr>
          <p:cNvSpPr>
            <a:spLocks noGrp="1"/>
          </p:cNvSpPr>
          <p:nvPr>
            <p:ph type="title"/>
          </p:nvPr>
        </p:nvSpPr>
        <p:spPr>
          <a:xfrm>
            <a:off x="1389377" y="615861"/>
            <a:ext cx="9141397" cy="615553"/>
          </a:xfrm>
        </p:spPr>
        <p:txBody>
          <a:bodyPr/>
          <a:lstStyle/>
          <a:p>
            <a:r>
              <a:rPr lang="en-US" u="sng" dirty="0">
                <a:latin typeface="Bahnschrift SemiBold" panose="020B0502040204020203" pitchFamily="34" charset="0"/>
              </a:rPr>
              <a:t> PULMONARY CIRCULATION </a:t>
            </a:r>
            <a:endParaRPr lang="en-IN" u="sng" dirty="0"/>
          </a:p>
        </p:txBody>
      </p:sp>
      <p:sp>
        <p:nvSpPr>
          <p:cNvPr id="3" name="Text Placeholder 2">
            <a:extLst>
              <a:ext uri="{FF2B5EF4-FFF2-40B4-BE49-F238E27FC236}">
                <a16:creationId xmlns:a16="http://schemas.microsoft.com/office/drawing/2014/main" xmlns="" id="{AA762A22-20D5-4738-9E93-6F8E1F5BF4AB}"/>
              </a:ext>
            </a:extLst>
          </p:cNvPr>
          <p:cNvSpPr>
            <a:spLocks noGrp="1"/>
          </p:cNvSpPr>
          <p:nvPr>
            <p:ph type="body" sz="quarter" idx="12"/>
          </p:nvPr>
        </p:nvSpPr>
        <p:spPr>
          <a:xfrm>
            <a:off x="1813247" y="1464276"/>
            <a:ext cx="7799387" cy="3078311"/>
          </a:xfrm>
        </p:spPr>
        <p:txBody>
          <a:bodyPr/>
          <a:lstStyle/>
          <a:p>
            <a:pPr marL="0" indent="0" algn="l">
              <a:buNone/>
            </a:pPr>
            <a:r>
              <a:rPr lang="en-US" sz="1800" dirty="0">
                <a:latin typeface="Arial Rounded MT Bold" panose="020F0704030504030204" pitchFamily="34" charset="0"/>
              </a:rPr>
              <a:t> Right ventricle</a:t>
            </a:r>
          </a:p>
          <a:p>
            <a:pPr marL="0" indent="0">
              <a:buNone/>
            </a:pPr>
            <a:endParaRPr lang="en-US" sz="1800" dirty="0">
              <a:latin typeface="Arial Rounded MT Bold" panose="020F0704030504030204" pitchFamily="34" charset="0"/>
            </a:endParaRPr>
          </a:p>
          <a:p>
            <a:pPr marL="0" indent="0">
              <a:buNone/>
            </a:pPr>
            <a:r>
              <a:rPr lang="en-US" sz="1800" dirty="0">
                <a:latin typeface="Arial Rounded MT Bold" panose="020F0704030504030204" pitchFamily="34" charset="0"/>
              </a:rPr>
              <a:t>                   </a:t>
            </a:r>
          </a:p>
          <a:p>
            <a:pPr marL="0" indent="0" algn="l">
              <a:buNone/>
            </a:pPr>
            <a:r>
              <a:rPr lang="en-US" sz="1800" dirty="0">
                <a:latin typeface="Arial Rounded MT Bold" panose="020F0704030504030204" pitchFamily="34" charset="0"/>
              </a:rPr>
              <a:t> Pulmonary valve                            </a:t>
            </a:r>
          </a:p>
          <a:p>
            <a:pPr marL="0" indent="0" algn="l">
              <a:buNone/>
            </a:pPr>
            <a:r>
              <a:rPr lang="en-US" sz="1800" dirty="0">
                <a:latin typeface="Arial Rounded MT Bold" panose="020F0704030504030204" pitchFamily="34" charset="0"/>
              </a:rPr>
              <a:t>                                                                           Left atrium</a:t>
            </a:r>
          </a:p>
          <a:p>
            <a:pPr marL="0" indent="0">
              <a:buNone/>
            </a:pPr>
            <a:r>
              <a:rPr lang="en-US" sz="1800" dirty="0">
                <a:latin typeface="Arial Rounded MT Bold" panose="020F0704030504030204" pitchFamily="34" charset="0"/>
              </a:rPr>
              <a:t>           </a:t>
            </a:r>
          </a:p>
          <a:p>
            <a:pPr marL="0" indent="0" algn="l">
              <a:buNone/>
            </a:pPr>
            <a:r>
              <a:rPr lang="en-US" sz="1800" dirty="0">
                <a:latin typeface="Arial Rounded MT Bold" panose="020F0704030504030204" pitchFamily="34" charset="0"/>
              </a:rPr>
              <a:t> Pulmonary trunk and </a:t>
            </a:r>
          </a:p>
          <a:p>
            <a:pPr marL="0" indent="0" algn="l">
              <a:buNone/>
            </a:pPr>
            <a:r>
              <a:rPr lang="en-US" sz="1800" dirty="0">
                <a:latin typeface="Arial Rounded MT Bold" panose="020F0704030504030204" pitchFamily="34" charset="0"/>
              </a:rPr>
              <a:t> Pulmonary artery                                4 Pulmonary veins                        </a:t>
            </a:r>
          </a:p>
          <a:p>
            <a:pPr marL="0" indent="0">
              <a:buNone/>
            </a:pPr>
            <a:endParaRPr lang="en-US" sz="1800" dirty="0">
              <a:latin typeface="Arial Rounded MT Bold" panose="020F0704030504030204" pitchFamily="34" charset="0"/>
            </a:endParaRPr>
          </a:p>
          <a:p>
            <a:pPr marL="0" indent="0">
              <a:buNone/>
            </a:pPr>
            <a:endParaRPr lang="en-US" sz="1800" dirty="0">
              <a:latin typeface="Arial Rounded MT Bold" panose="020F0704030504030204" pitchFamily="34" charset="0"/>
            </a:endParaRPr>
          </a:p>
          <a:p>
            <a:pPr marL="0" indent="0" algn="l">
              <a:buNone/>
            </a:pPr>
            <a:r>
              <a:rPr lang="en-US" sz="1800" dirty="0">
                <a:latin typeface="Arial Rounded MT Bold" panose="020F0704030504030204" pitchFamily="34" charset="0"/>
              </a:rPr>
              <a:t>  Only to lungs                        Deoxygenated blood gets oxygenated</a:t>
            </a:r>
            <a:endParaRPr lang="en-IN" dirty="0"/>
          </a:p>
        </p:txBody>
      </p:sp>
      <p:sp>
        <p:nvSpPr>
          <p:cNvPr id="6" name="Arrow: Down 5">
            <a:extLst>
              <a:ext uri="{FF2B5EF4-FFF2-40B4-BE49-F238E27FC236}">
                <a16:creationId xmlns:a16="http://schemas.microsoft.com/office/drawing/2014/main" xmlns="" id="{68D6EEED-94F6-436D-A5A1-21EBA80D0949}"/>
              </a:ext>
            </a:extLst>
          </p:cNvPr>
          <p:cNvSpPr/>
          <p:nvPr/>
        </p:nvSpPr>
        <p:spPr>
          <a:xfrm>
            <a:off x="2282803" y="1804086"/>
            <a:ext cx="247135" cy="37688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xmlns="" id="{B2095A90-151D-4C4E-BBE3-C93F15BC7C98}"/>
              </a:ext>
            </a:extLst>
          </p:cNvPr>
          <p:cNvSpPr/>
          <p:nvPr/>
        </p:nvSpPr>
        <p:spPr>
          <a:xfrm>
            <a:off x="2307516" y="2520777"/>
            <a:ext cx="247135" cy="37688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 name="Arrow: Down 7">
            <a:extLst>
              <a:ext uri="{FF2B5EF4-FFF2-40B4-BE49-F238E27FC236}">
                <a16:creationId xmlns:a16="http://schemas.microsoft.com/office/drawing/2014/main" xmlns="" id="{219745E6-225E-4200-AFDC-CCF9FE20AB86}"/>
              </a:ext>
            </a:extLst>
          </p:cNvPr>
          <p:cNvSpPr/>
          <p:nvPr/>
        </p:nvSpPr>
        <p:spPr>
          <a:xfrm>
            <a:off x="2332229" y="3531682"/>
            <a:ext cx="247135" cy="37688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xmlns="" id="{BD0AF9D4-4BA7-4C7E-83FF-CA64A1789A14}"/>
              </a:ext>
            </a:extLst>
          </p:cNvPr>
          <p:cNvSpPr/>
          <p:nvPr/>
        </p:nvSpPr>
        <p:spPr>
          <a:xfrm>
            <a:off x="3595816" y="4012321"/>
            <a:ext cx="617838" cy="2347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0" name="Arrow: Right 9">
            <a:extLst>
              <a:ext uri="{FF2B5EF4-FFF2-40B4-BE49-F238E27FC236}">
                <a16:creationId xmlns:a16="http://schemas.microsoft.com/office/drawing/2014/main" xmlns="" id="{D4C7710E-47AB-4DD7-AA77-5BC842460A7E}"/>
              </a:ext>
            </a:extLst>
          </p:cNvPr>
          <p:cNvSpPr/>
          <p:nvPr/>
        </p:nvSpPr>
        <p:spPr>
          <a:xfrm rot="16200000">
            <a:off x="6349592" y="3596555"/>
            <a:ext cx="376882" cy="2471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1" name="Arrow: Right 10">
            <a:extLst>
              <a:ext uri="{FF2B5EF4-FFF2-40B4-BE49-F238E27FC236}">
                <a16:creationId xmlns:a16="http://schemas.microsoft.com/office/drawing/2014/main" xmlns="" id="{C0D0E89F-0D8E-4F43-8A87-611987A97037}"/>
              </a:ext>
            </a:extLst>
          </p:cNvPr>
          <p:cNvSpPr/>
          <p:nvPr/>
        </p:nvSpPr>
        <p:spPr>
          <a:xfrm rot="16200000">
            <a:off x="6349590" y="2879863"/>
            <a:ext cx="376884" cy="2471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790258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9907E-4A03-4C8D-B77C-5CE0E0ECCACD}"/>
              </a:ext>
            </a:extLst>
          </p:cNvPr>
          <p:cNvSpPr>
            <a:spLocks noGrp="1"/>
          </p:cNvSpPr>
          <p:nvPr>
            <p:ph type="title"/>
          </p:nvPr>
        </p:nvSpPr>
        <p:spPr>
          <a:xfrm>
            <a:off x="1377020" y="654401"/>
            <a:ext cx="9141397" cy="615553"/>
          </a:xfrm>
        </p:spPr>
        <p:txBody>
          <a:bodyPr/>
          <a:lstStyle/>
          <a:p>
            <a:r>
              <a:rPr lang="en-US" u="sng" dirty="0"/>
              <a:t> </a:t>
            </a:r>
            <a:r>
              <a:rPr lang="en-US" u="sng" dirty="0">
                <a:latin typeface="Bahnschrift SemiBold" panose="020B0502040204020203" pitchFamily="34" charset="0"/>
              </a:rPr>
              <a:t>FEOTAL CIRCULATION</a:t>
            </a:r>
            <a:endParaRPr lang="en-IN" u="sng" dirty="0"/>
          </a:p>
        </p:txBody>
      </p:sp>
      <p:pic>
        <p:nvPicPr>
          <p:cNvPr id="4" name="Content Placeholder 3">
            <a:extLst>
              <a:ext uri="{FF2B5EF4-FFF2-40B4-BE49-F238E27FC236}">
                <a16:creationId xmlns:a16="http://schemas.microsoft.com/office/drawing/2014/main" xmlns="" id="{0F4B6EE4-1532-4E38-9DBD-48CE9BA900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61211" y="1404409"/>
            <a:ext cx="5785081" cy="4799190"/>
          </a:xfrm>
          <a:prstGeom prst="rect">
            <a:avLst/>
          </a:prstGeom>
        </p:spPr>
      </p:pic>
    </p:spTree>
    <p:extLst>
      <p:ext uri="{BB962C8B-B14F-4D97-AF65-F5344CB8AC3E}">
        <p14:creationId xmlns:p14="http://schemas.microsoft.com/office/powerpoint/2010/main" xmlns="" val="773039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a:extLst>
              <a:ext uri="{FF2B5EF4-FFF2-40B4-BE49-F238E27FC236}">
                <a16:creationId xmlns:a16="http://schemas.microsoft.com/office/drawing/2014/main" xmlns="" id="{77A4E7CF-CD56-4EC4-B42E-F2C55948BA6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05985" y="542606"/>
            <a:ext cx="7980030" cy="5772788"/>
          </a:xfrm>
          <a:prstGeom prst="rect">
            <a:avLst/>
          </a:prstGeom>
        </p:spPr>
      </p:pic>
      <p:sp>
        <p:nvSpPr>
          <p:cNvPr id="6" name="TextBox 5">
            <a:extLst>
              <a:ext uri="{FF2B5EF4-FFF2-40B4-BE49-F238E27FC236}">
                <a16:creationId xmlns:a16="http://schemas.microsoft.com/office/drawing/2014/main" xmlns="" id="{50848EA8-0DFF-4F56-B7F9-A16D4648476C}"/>
              </a:ext>
            </a:extLst>
          </p:cNvPr>
          <p:cNvSpPr txBox="1"/>
          <p:nvPr/>
        </p:nvSpPr>
        <p:spPr>
          <a:xfrm>
            <a:off x="10790349" y="3429000"/>
            <a:ext cx="1763085" cy="830997"/>
          </a:xfrm>
          <a:prstGeom prst="rect">
            <a:avLst/>
          </a:prstGeom>
          <a:noFill/>
        </p:spPr>
        <p:txBody>
          <a:bodyPr wrap="square">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Fetal circulation</a:t>
            </a:r>
          </a:p>
        </p:txBody>
      </p:sp>
      <p:cxnSp>
        <p:nvCxnSpPr>
          <p:cNvPr id="8" name="Straight Arrow Connector 7">
            <a:extLst>
              <a:ext uri="{FF2B5EF4-FFF2-40B4-BE49-F238E27FC236}">
                <a16:creationId xmlns:a16="http://schemas.microsoft.com/office/drawing/2014/main" xmlns="" id="{8808B565-1489-417E-979E-A59C984B14C1}"/>
              </a:ext>
            </a:extLst>
          </p:cNvPr>
          <p:cNvCxnSpPr>
            <a:cxnSpLocks/>
          </p:cNvCxnSpPr>
          <p:nvPr/>
        </p:nvCxnSpPr>
        <p:spPr>
          <a:xfrm>
            <a:off x="9910119" y="3744097"/>
            <a:ext cx="1075038" cy="0"/>
          </a:xfrm>
          <a:prstGeom prst="straightConnector1">
            <a:avLst/>
          </a:prstGeom>
          <a:ln>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6883679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794A1-60D9-4AE0-8186-C248C136D98A}"/>
              </a:ext>
            </a:extLst>
          </p:cNvPr>
          <p:cNvSpPr>
            <a:spLocks noGrp="1"/>
          </p:cNvSpPr>
          <p:nvPr>
            <p:ph type="title"/>
          </p:nvPr>
        </p:nvSpPr>
        <p:spPr>
          <a:xfrm>
            <a:off x="3227006" y="138714"/>
            <a:ext cx="7443216" cy="1325563"/>
          </a:xfrm>
        </p:spPr>
        <p:txBody>
          <a:bodyPr>
            <a:normAutofit/>
          </a:bodyPr>
          <a:lstStyle/>
          <a:p>
            <a:r>
              <a:rPr lang="en-US" sz="5400" u="sng" dirty="0">
                <a:solidFill>
                  <a:schemeClr val="accent3"/>
                </a:solidFill>
                <a:latin typeface="Bahnschrift SemiBold" panose="020B0502040204020203" pitchFamily="34" charset="0"/>
              </a:rPr>
              <a:t>ARTERIES</a:t>
            </a:r>
            <a:endParaRPr lang="en-IN" sz="5400" dirty="0">
              <a:solidFill>
                <a:schemeClr val="accent3"/>
              </a:solidFill>
            </a:endParaRPr>
          </a:p>
        </p:txBody>
      </p:sp>
      <p:pic>
        <p:nvPicPr>
          <p:cNvPr id="3" name="Picture 2">
            <a:extLst>
              <a:ext uri="{FF2B5EF4-FFF2-40B4-BE49-F238E27FC236}">
                <a16:creationId xmlns:a16="http://schemas.microsoft.com/office/drawing/2014/main" xmlns="" id="{6F3EB0FC-860E-4942-9654-27EB02713AA4}"/>
              </a:ext>
            </a:extLst>
          </p:cNvPr>
          <p:cNvPicPr>
            <a:picLocks noChangeAspect="1"/>
          </p:cNvPicPr>
          <p:nvPr/>
        </p:nvPicPr>
        <p:blipFill rotWithShape="1">
          <a:blip r:embed="rId2"/>
          <a:srcRect b="7274"/>
          <a:stretch/>
        </p:blipFill>
        <p:spPr>
          <a:xfrm>
            <a:off x="3933334" y="1699055"/>
            <a:ext cx="6030559" cy="3742949"/>
          </a:xfrm>
          <a:prstGeom prst="rect">
            <a:avLst/>
          </a:prstGeom>
        </p:spPr>
      </p:pic>
    </p:spTree>
    <p:extLst>
      <p:ext uri="{BB962C8B-B14F-4D97-AF65-F5344CB8AC3E}">
        <p14:creationId xmlns:p14="http://schemas.microsoft.com/office/powerpoint/2010/main" xmlns="" val="4151382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55924-68F1-4ED6-BF94-E9908A3E6608}"/>
              </a:ext>
            </a:extLst>
          </p:cNvPr>
          <p:cNvSpPr>
            <a:spLocks noGrp="1"/>
          </p:cNvSpPr>
          <p:nvPr>
            <p:ph type="title"/>
          </p:nvPr>
        </p:nvSpPr>
        <p:spPr>
          <a:xfrm>
            <a:off x="1525301" y="857504"/>
            <a:ext cx="9141397" cy="615553"/>
          </a:xfrm>
        </p:spPr>
        <p:txBody>
          <a:bodyPr/>
          <a:lstStyle/>
          <a:p>
            <a:r>
              <a:rPr lang="en-US" u="sng" dirty="0">
                <a:latin typeface="Bahnschrift SemiBold" panose="020B0502040204020203" pitchFamily="34" charset="0"/>
              </a:rPr>
              <a:t> ARTERIES</a:t>
            </a:r>
            <a:endParaRPr lang="en-IN" u="sng" dirty="0"/>
          </a:p>
        </p:txBody>
      </p:sp>
      <p:sp>
        <p:nvSpPr>
          <p:cNvPr id="3" name="Text Placeholder 2">
            <a:extLst>
              <a:ext uri="{FF2B5EF4-FFF2-40B4-BE49-F238E27FC236}">
                <a16:creationId xmlns:a16="http://schemas.microsoft.com/office/drawing/2014/main" xmlns="" id="{BC8293AE-78AA-4C61-A27C-331E4641C2BC}"/>
              </a:ext>
            </a:extLst>
          </p:cNvPr>
          <p:cNvSpPr>
            <a:spLocks noGrp="1"/>
          </p:cNvSpPr>
          <p:nvPr>
            <p:ph type="body" sz="quarter" idx="12"/>
          </p:nvPr>
        </p:nvSpPr>
        <p:spPr>
          <a:xfrm>
            <a:off x="1204026" y="1989439"/>
            <a:ext cx="8470393" cy="3185297"/>
          </a:xfrm>
        </p:spPr>
        <p:txBody>
          <a:bodyPr/>
          <a:lstStyle/>
          <a:p>
            <a:pPr marL="457200" indent="-457200" algn="l">
              <a:buFont typeface="+mj-lt"/>
              <a:buAutoNum type="arabicPeriod"/>
            </a:pPr>
            <a:r>
              <a:rPr lang="en-US" sz="2400" dirty="0">
                <a:latin typeface="Arial Rounded MT Bold" panose="020F0704030504030204" pitchFamily="34" charset="0"/>
              </a:rPr>
              <a:t>Arteries are thick walled, being uniformly thicker than the accompanying veins, except for the arteries within the cranium and vertebral canal where these are thin.</a:t>
            </a:r>
          </a:p>
          <a:p>
            <a:pPr marL="457200" indent="-457200" algn="l">
              <a:buFont typeface="+mj-lt"/>
              <a:buAutoNum type="arabicPeriod"/>
            </a:pPr>
            <a:r>
              <a:rPr lang="en-US" sz="2400" dirty="0">
                <a:latin typeface="Arial Rounded MT Bold" panose="020F0704030504030204" pitchFamily="34" charset="0"/>
              </a:rPr>
              <a:t>Their lumen is smaller than that of accompanying vein.</a:t>
            </a:r>
          </a:p>
          <a:p>
            <a:pPr marL="457200" indent="-457200" algn="l">
              <a:buFont typeface="+mj-lt"/>
              <a:buAutoNum type="arabicPeriod"/>
            </a:pPr>
            <a:r>
              <a:rPr lang="en-US" sz="2400" dirty="0">
                <a:latin typeface="Arial Rounded MT Bold" panose="020F0704030504030204" pitchFamily="34" charset="0"/>
              </a:rPr>
              <a:t>Arteries have no valves.</a:t>
            </a:r>
          </a:p>
          <a:p>
            <a:pPr marL="457200" indent="-457200" algn="l">
              <a:buFont typeface="+mj-lt"/>
              <a:buAutoNum type="arabicPeriod"/>
            </a:pPr>
            <a:r>
              <a:rPr lang="en-US" sz="2400" dirty="0">
                <a:latin typeface="Arial Rounded MT Bold" panose="020F0704030504030204" pitchFamily="34" charset="0"/>
              </a:rPr>
              <a:t>An artery is usually accompanied by vein(s), nerve(s), and lymphatics and the all of them together form the neurovascular bundle which is surrounded by fibro areolar sheath.</a:t>
            </a:r>
          </a:p>
          <a:p>
            <a:pPr algn="l"/>
            <a:endParaRPr lang="en-IN" sz="2400" dirty="0"/>
          </a:p>
        </p:txBody>
      </p:sp>
    </p:spTree>
    <p:extLst>
      <p:ext uri="{BB962C8B-B14F-4D97-AF65-F5344CB8AC3E}">
        <p14:creationId xmlns:p14="http://schemas.microsoft.com/office/powerpoint/2010/main" xmlns="" val="833628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7BFD5F-8AA6-492D-A14C-F811414A2358}"/>
              </a:ext>
            </a:extLst>
          </p:cNvPr>
          <p:cNvSpPr>
            <a:spLocks noGrp="1"/>
          </p:cNvSpPr>
          <p:nvPr>
            <p:ph type="title"/>
          </p:nvPr>
        </p:nvSpPr>
        <p:spPr>
          <a:xfrm>
            <a:off x="1339950" y="665287"/>
            <a:ext cx="9141397" cy="615553"/>
          </a:xfrm>
        </p:spPr>
        <p:txBody>
          <a:bodyPr/>
          <a:lstStyle/>
          <a:p>
            <a:r>
              <a:rPr lang="en-US" u="sng" dirty="0">
                <a:latin typeface="Bahnschrift SemiBold" panose="020B0502040204020203" pitchFamily="34" charset="0"/>
              </a:rPr>
              <a:t> TYPES OF ARTERIES AND STRUCTURE</a:t>
            </a:r>
            <a:endParaRPr lang="en-IN" u="sng" dirty="0"/>
          </a:p>
        </p:txBody>
      </p:sp>
      <p:sp>
        <p:nvSpPr>
          <p:cNvPr id="3" name="Text Placeholder 2">
            <a:extLst>
              <a:ext uri="{FF2B5EF4-FFF2-40B4-BE49-F238E27FC236}">
                <a16:creationId xmlns:a16="http://schemas.microsoft.com/office/drawing/2014/main" xmlns="" id="{CFE6BEBD-F222-47F3-9013-E0E6D034E5D4}"/>
              </a:ext>
            </a:extLst>
          </p:cNvPr>
          <p:cNvSpPr>
            <a:spLocks noGrp="1"/>
          </p:cNvSpPr>
          <p:nvPr>
            <p:ph type="body" sz="quarter" idx="12"/>
          </p:nvPr>
        </p:nvSpPr>
        <p:spPr>
          <a:xfrm>
            <a:off x="1191669" y="1654327"/>
            <a:ext cx="7870333" cy="3980354"/>
          </a:xfrm>
        </p:spPr>
        <p:txBody>
          <a:bodyPr/>
          <a:lstStyle/>
          <a:p>
            <a:pPr marL="457200" indent="-457200" algn="just">
              <a:buFont typeface="+mj-lt"/>
              <a:buAutoNum type="arabicPeriod"/>
            </a:pPr>
            <a:r>
              <a:rPr lang="en-US" sz="2400" dirty="0">
                <a:latin typeface="Arial Rounded MT Bold" panose="020F0704030504030204" pitchFamily="34" charset="0"/>
              </a:rPr>
              <a:t>Large arteries of elastic type, </a:t>
            </a:r>
            <a:r>
              <a:rPr lang="en-US" sz="2400" dirty="0" err="1">
                <a:latin typeface="Arial Rounded MT Bold" panose="020F0704030504030204" pitchFamily="34" charset="0"/>
              </a:rPr>
              <a:t>E.g</a:t>
            </a:r>
            <a:r>
              <a:rPr lang="en-US" sz="2400" dirty="0">
                <a:latin typeface="Arial Rounded MT Bold" panose="020F0704030504030204" pitchFamily="34" charset="0"/>
              </a:rPr>
              <a:t> Aorta and its main branches (brachiocephalic, common carotid, subclavian, common iliac and pulmonary trunk).</a:t>
            </a:r>
          </a:p>
          <a:p>
            <a:pPr marL="457200" indent="-457200" algn="just">
              <a:buFont typeface="+mj-lt"/>
              <a:buAutoNum type="arabicPeriod"/>
            </a:pPr>
            <a:r>
              <a:rPr lang="en-US" sz="2400" dirty="0">
                <a:latin typeface="Arial Rounded MT Bold" panose="020F0704030504030204" pitchFamily="34" charset="0"/>
              </a:rPr>
              <a:t>Medium and small arteries of muscular type, </a:t>
            </a:r>
            <a:r>
              <a:rPr lang="en-US" sz="2400" dirty="0" err="1">
                <a:latin typeface="Arial Rounded MT Bold" panose="020F0704030504030204" pitchFamily="34" charset="0"/>
              </a:rPr>
              <a:t>E.g</a:t>
            </a:r>
            <a:r>
              <a:rPr lang="en-US" sz="2400" dirty="0">
                <a:latin typeface="Arial Rounded MT Bold" panose="020F0704030504030204" pitchFamily="34" charset="0"/>
              </a:rPr>
              <a:t> ulnar, radial, femoral and popliteal, etc.</a:t>
            </a:r>
          </a:p>
          <a:p>
            <a:pPr marL="457200" indent="-457200" algn="just">
              <a:buFont typeface="+mj-lt"/>
              <a:buAutoNum type="arabicPeriod"/>
            </a:pPr>
            <a:r>
              <a:rPr lang="en-US" sz="2400" dirty="0">
                <a:latin typeface="Arial Rounded MT Bold" panose="020F0704030504030204" pitchFamily="34" charset="0"/>
              </a:rPr>
              <a:t>Smallest arteries of muscular type are called arterioles. They measure 50 – 60 micron in diameter.</a:t>
            </a:r>
          </a:p>
          <a:p>
            <a:pPr marL="0" indent="0" algn="just">
              <a:buNone/>
            </a:pPr>
            <a:r>
              <a:rPr lang="en-US" sz="2400" dirty="0">
                <a:latin typeface="Arial Rounded MT Bold" panose="020F0704030504030204" pitchFamily="34" charset="0"/>
              </a:rPr>
              <a:t>      It is important to know that the muscular      arterioles are responsible for generating the diastolic blood pressure.</a:t>
            </a:r>
          </a:p>
          <a:p>
            <a:pPr algn="l"/>
            <a:endParaRPr lang="en-IN" sz="2400" dirty="0"/>
          </a:p>
        </p:txBody>
      </p:sp>
    </p:spTree>
    <p:extLst>
      <p:ext uri="{BB962C8B-B14F-4D97-AF65-F5344CB8AC3E}">
        <p14:creationId xmlns:p14="http://schemas.microsoft.com/office/powerpoint/2010/main" xmlns="" val="2196175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BA814-2AB8-4A60-86E7-D87F6B1D66AD}"/>
              </a:ext>
            </a:extLst>
          </p:cNvPr>
          <p:cNvSpPr>
            <a:spLocks noGrp="1"/>
          </p:cNvSpPr>
          <p:nvPr>
            <p:ph type="title"/>
          </p:nvPr>
        </p:nvSpPr>
        <p:spPr>
          <a:xfrm>
            <a:off x="1018674" y="1060704"/>
            <a:ext cx="9141397" cy="615553"/>
          </a:xfrm>
        </p:spPr>
        <p:txBody>
          <a:bodyPr/>
          <a:lstStyle/>
          <a:p>
            <a:r>
              <a:rPr lang="en-US" u="sng" dirty="0">
                <a:latin typeface="Bahnschrift SemiBold" panose="020B0502040204020203" pitchFamily="34" charset="0"/>
              </a:rPr>
              <a:t>BLOOD SUPPLY OF ARTERIES</a:t>
            </a:r>
            <a:endParaRPr lang="en-IN" u="sng" dirty="0"/>
          </a:p>
        </p:txBody>
      </p:sp>
      <p:sp>
        <p:nvSpPr>
          <p:cNvPr id="3" name="Text Placeholder 2">
            <a:extLst>
              <a:ext uri="{FF2B5EF4-FFF2-40B4-BE49-F238E27FC236}">
                <a16:creationId xmlns:a16="http://schemas.microsoft.com/office/drawing/2014/main" xmlns="" id="{0B56A49B-6633-421D-9F2E-C304691343EB}"/>
              </a:ext>
            </a:extLst>
          </p:cNvPr>
          <p:cNvSpPr>
            <a:spLocks noGrp="1"/>
          </p:cNvSpPr>
          <p:nvPr>
            <p:ph type="body" sz="quarter" idx="12"/>
          </p:nvPr>
        </p:nvSpPr>
        <p:spPr>
          <a:xfrm>
            <a:off x="1195409" y="2185667"/>
            <a:ext cx="7799387" cy="3955641"/>
          </a:xfrm>
        </p:spPr>
        <p:txBody>
          <a:bodyPr/>
          <a:lstStyle/>
          <a:p>
            <a:pPr marL="342900" indent="-342900" algn="l">
              <a:buFont typeface="Wingdings" panose="05000000000000000000" pitchFamily="2" charset="2"/>
              <a:buChar char="Ø"/>
            </a:pPr>
            <a:r>
              <a:rPr lang="en-US" sz="2400" dirty="0">
                <a:latin typeface="Arial Rounded MT Bold" panose="020F0704030504030204" pitchFamily="34" charset="0"/>
              </a:rPr>
              <a:t>The large arteries of more than 1 mm diameter are supplied with blood vessels.</a:t>
            </a:r>
          </a:p>
          <a:p>
            <a:pPr marL="342900" indent="-342900" algn="l">
              <a:buFont typeface="Wingdings" panose="05000000000000000000" pitchFamily="2" charset="2"/>
              <a:buChar char="Ø"/>
            </a:pPr>
            <a:r>
              <a:rPr lang="en-US" sz="2400" dirty="0">
                <a:latin typeface="Arial Rounded MT Bold" panose="020F0704030504030204" pitchFamily="34" charset="0"/>
              </a:rPr>
              <a:t>The nutrient vessels, called vasa vasorum, form a dense capillary network in the tunica adventitia, and supply the adventitia and outer part in tunica media.</a:t>
            </a:r>
          </a:p>
          <a:p>
            <a:pPr marL="342900" indent="-342900" algn="l">
              <a:buFont typeface="Wingdings" panose="05000000000000000000" pitchFamily="2" charset="2"/>
              <a:buChar char="Ø"/>
            </a:pPr>
            <a:r>
              <a:rPr lang="en-US" sz="2400" dirty="0">
                <a:latin typeface="Arial Rounded MT Bold" panose="020F0704030504030204" pitchFamily="34" charset="0"/>
              </a:rPr>
              <a:t>The rest of the vessel wall (intima + inner part of media) is nourished directly by diffusion from the luminal blood.</a:t>
            </a:r>
          </a:p>
          <a:p>
            <a:pPr marL="342900" indent="-342900" algn="l">
              <a:buFont typeface="Wingdings" panose="05000000000000000000" pitchFamily="2" charset="2"/>
              <a:buChar char="Ø"/>
            </a:pPr>
            <a:r>
              <a:rPr lang="en-US" sz="2400" dirty="0">
                <a:latin typeface="Arial Rounded MT Bold" panose="020F0704030504030204" pitchFamily="34" charset="0"/>
              </a:rPr>
              <a:t>Minute veins accompanying the arteries drain the blood from the outer part of arterial wall.</a:t>
            </a:r>
          </a:p>
          <a:p>
            <a:pPr marL="342900" indent="-342900" algn="l">
              <a:buFont typeface="Wingdings" panose="05000000000000000000" pitchFamily="2" charset="2"/>
              <a:buChar char="Ø"/>
            </a:pPr>
            <a:r>
              <a:rPr lang="en-US" sz="2400" dirty="0">
                <a:latin typeface="Arial Rounded MT Bold" panose="020F0704030504030204" pitchFamily="34" charset="0"/>
              </a:rPr>
              <a:t>Lymphatics are also present in the adventitia.</a:t>
            </a:r>
          </a:p>
          <a:p>
            <a:pPr algn="l"/>
            <a:endParaRPr lang="en-IN" sz="2400" dirty="0"/>
          </a:p>
        </p:txBody>
      </p:sp>
    </p:spTree>
    <p:extLst>
      <p:ext uri="{BB962C8B-B14F-4D97-AF65-F5344CB8AC3E}">
        <p14:creationId xmlns:p14="http://schemas.microsoft.com/office/powerpoint/2010/main" xmlns="" val="819433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9D079-E6BE-4EF6-BD0F-9E11B1873DDA}"/>
              </a:ext>
            </a:extLst>
          </p:cNvPr>
          <p:cNvSpPr>
            <a:spLocks noGrp="1"/>
          </p:cNvSpPr>
          <p:nvPr>
            <p:ph type="title"/>
          </p:nvPr>
        </p:nvSpPr>
        <p:spPr>
          <a:xfrm>
            <a:off x="1525301" y="615861"/>
            <a:ext cx="9141397" cy="615553"/>
          </a:xfrm>
        </p:spPr>
        <p:txBody>
          <a:bodyPr/>
          <a:lstStyle/>
          <a:p>
            <a:r>
              <a:rPr lang="en-US" u="sng" dirty="0">
                <a:latin typeface="Bahnschrift SemiBold" panose="020B0502040204020203" pitchFamily="34" charset="0"/>
              </a:rPr>
              <a:t>ARTERIAL SUPPLY TO THE UPPER LIMBS</a:t>
            </a:r>
            <a:endParaRPr lang="en-IN" u="sng" dirty="0"/>
          </a:p>
        </p:txBody>
      </p:sp>
      <p:pic>
        <p:nvPicPr>
          <p:cNvPr id="4" name="Content Placeholder 3">
            <a:extLst>
              <a:ext uri="{FF2B5EF4-FFF2-40B4-BE49-F238E27FC236}">
                <a16:creationId xmlns:a16="http://schemas.microsoft.com/office/drawing/2014/main" xmlns="" id="{B7F703D0-BDE9-4C85-B1F7-F9221512FEE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60396" y="1231414"/>
            <a:ext cx="8305777" cy="5500836"/>
          </a:xfrm>
          <a:prstGeom prst="rect">
            <a:avLst/>
          </a:prstGeom>
        </p:spPr>
      </p:pic>
    </p:spTree>
    <p:extLst>
      <p:ext uri="{BB962C8B-B14F-4D97-AF65-F5344CB8AC3E}">
        <p14:creationId xmlns:p14="http://schemas.microsoft.com/office/powerpoint/2010/main" xmlns="" val="3201309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ADB6ED-1361-4E32-9E63-03500CCE2871}"/>
              </a:ext>
            </a:extLst>
          </p:cNvPr>
          <p:cNvSpPr>
            <a:spLocks noGrp="1"/>
          </p:cNvSpPr>
          <p:nvPr>
            <p:ph type="title"/>
          </p:nvPr>
        </p:nvSpPr>
        <p:spPr>
          <a:xfrm>
            <a:off x="3778696" y="2766218"/>
            <a:ext cx="7443216" cy="1325563"/>
          </a:xfrm>
        </p:spPr>
        <p:txBody>
          <a:bodyPr>
            <a:noAutofit/>
          </a:bodyPr>
          <a:lstStyle/>
          <a:p>
            <a:r>
              <a:rPr lang="en-US" dirty="0">
                <a:solidFill>
                  <a:schemeClr val="accent5"/>
                </a:solidFill>
                <a:latin typeface="Bahnschrift SemiBold" panose="020B0502040204020203" pitchFamily="34" charset="0"/>
              </a:rPr>
              <a:t>VASCULAR SYSTEM OF BODY</a:t>
            </a:r>
            <a:endParaRPr lang="en-IN" dirty="0">
              <a:solidFill>
                <a:schemeClr val="accent5"/>
              </a:solidFill>
            </a:endParaRPr>
          </a:p>
        </p:txBody>
      </p:sp>
    </p:spTree>
    <p:extLst>
      <p:ext uri="{BB962C8B-B14F-4D97-AF65-F5344CB8AC3E}">
        <p14:creationId xmlns:p14="http://schemas.microsoft.com/office/powerpoint/2010/main" xmlns="" val="111868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C385FE-4179-41A6-94C5-5BD69F4F4CF6}"/>
              </a:ext>
            </a:extLst>
          </p:cNvPr>
          <p:cNvSpPr>
            <a:spLocks noGrp="1"/>
          </p:cNvSpPr>
          <p:nvPr>
            <p:ph type="title"/>
          </p:nvPr>
        </p:nvSpPr>
        <p:spPr>
          <a:xfrm>
            <a:off x="1525301" y="714715"/>
            <a:ext cx="9141397" cy="615553"/>
          </a:xfrm>
        </p:spPr>
        <p:txBody>
          <a:bodyPr/>
          <a:lstStyle/>
          <a:p>
            <a:r>
              <a:rPr lang="en-US" u="sng" dirty="0">
                <a:latin typeface="Bahnschrift SemiBold" panose="020B0502040204020203" pitchFamily="34" charset="0"/>
              </a:rPr>
              <a:t> PALPABLE ARTERIES</a:t>
            </a:r>
            <a:endParaRPr lang="en-IN" u="sng" dirty="0"/>
          </a:p>
        </p:txBody>
      </p:sp>
      <p:sp>
        <p:nvSpPr>
          <p:cNvPr id="3" name="Text Placeholder 2">
            <a:extLst>
              <a:ext uri="{FF2B5EF4-FFF2-40B4-BE49-F238E27FC236}">
                <a16:creationId xmlns:a16="http://schemas.microsoft.com/office/drawing/2014/main" xmlns="" id="{82F4977D-9199-40BB-8E20-387B0BFE1C25}"/>
              </a:ext>
            </a:extLst>
          </p:cNvPr>
          <p:cNvSpPr>
            <a:spLocks noGrp="1"/>
          </p:cNvSpPr>
          <p:nvPr>
            <p:ph type="body" sz="quarter" idx="12"/>
          </p:nvPr>
        </p:nvSpPr>
        <p:spPr>
          <a:xfrm>
            <a:off x="160638" y="1876749"/>
            <a:ext cx="7993899" cy="4079208"/>
          </a:xfrm>
        </p:spPr>
        <p:txBody>
          <a:bodyPr/>
          <a:lstStyle/>
          <a:p>
            <a:pPr marL="0" indent="0" algn="l">
              <a:buNone/>
            </a:pPr>
            <a:endParaRPr lang="en-US" sz="2400" dirty="0">
              <a:solidFill>
                <a:schemeClr val="tx1"/>
              </a:solidFill>
              <a:latin typeface="Arial Rounded MT Bold" panose="020F0704030504030204" pitchFamily="34" charset="0"/>
            </a:endParaRPr>
          </a:p>
          <a:p>
            <a:pPr marL="0" indent="0" algn="l">
              <a:buNone/>
            </a:pPr>
            <a:r>
              <a:rPr lang="en-US" sz="2400" dirty="0">
                <a:solidFill>
                  <a:schemeClr val="tx1"/>
                </a:solidFill>
                <a:latin typeface="Arial Rounded MT Bold" panose="020F0704030504030204" pitchFamily="34" charset="0"/>
              </a:rPr>
              <a:t>Some arteries can be palpated through the skin.</a:t>
            </a:r>
          </a:p>
          <a:p>
            <a:pPr algn="l"/>
            <a:r>
              <a:rPr lang="en-US" sz="2400" dirty="0">
                <a:solidFill>
                  <a:schemeClr val="tx1"/>
                </a:solidFill>
                <a:latin typeface="Arial Rounded MT Bold" panose="020F0704030504030204" pitchFamily="34" charset="0"/>
              </a:rPr>
              <a:t>These are: </a:t>
            </a:r>
          </a:p>
          <a:p>
            <a:pPr marL="0" indent="0" algn="l">
              <a:buNone/>
            </a:pPr>
            <a:r>
              <a:rPr lang="en-US" sz="2400" dirty="0">
                <a:solidFill>
                  <a:schemeClr val="tx1"/>
                </a:solidFill>
                <a:latin typeface="Arial Rounded MT Bold" panose="020F0704030504030204" pitchFamily="34" charset="0"/>
              </a:rPr>
              <a:t>                            Common carotid,</a:t>
            </a:r>
          </a:p>
          <a:p>
            <a:pPr marL="0" indent="0" algn="l">
              <a:buNone/>
            </a:pPr>
            <a:r>
              <a:rPr lang="en-US" sz="2400" dirty="0">
                <a:solidFill>
                  <a:schemeClr val="tx1"/>
                </a:solidFill>
                <a:latin typeface="Arial Rounded MT Bold" panose="020F0704030504030204" pitchFamily="34" charset="0"/>
              </a:rPr>
              <a:t>                            Facial,</a:t>
            </a:r>
          </a:p>
          <a:p>
            <a:pPr marL="0" indent="0" algn="l">
              <a:buNone/>
            </a:pPr>
            <a:r>
              <a:rPr lang="en-US" sz="2400" dirty="0">
                <a:solidFill>
                  <a:schemeClr val="tx1"/>
                </a:solidFill>
                <a:latin typeface="Arial Rounded MT Bold" panose="020F0704030504030204" pitchFamily="34" charset="0"/>
              </a:rPr>
              <a:t>                            brachial, </a:t>
            </a:r>
          </a:p>
          <a:p>
            <a:pPr marL="0" indent="0" algn="l">
              <a:buNone/>
            </a:pPr>
            <a:r>
              <a:rPr lang="en-US" sz="2400" dirty="0">
                <a:solidFill>
                  <a:schemeClr val="tx1"/>
                </a:solidFill>
                <a:latin typeface="Arial Rounded MT Bold" panose="020F0704030504030204" pitchFamily="34" charset="0"/>
              </a:rPr>
              <a:t>                            Abdominal aorta, </a:t>
            </a:r>
          </a:p>
          <a:p>
            <a:pPr marL="0" indent="0" algn="l">
              <a:buNone/>
            </a:pPr>
            <a:r>
              <a:rPr lang="en-US" sz="2400" dirty="0">
                <a:solidFill>
                  <a:schemeClr val="tx1"/>
                </a:solidFill>
                <a:latin typeface="Arial Rounded MT Bold" panose="020F0704030504030204" pitchFamily="34" charset="0"/>
              </a:rPr>
              <a:t>                            Femoral, </a:t>
            </a:r>
          </a:p>
          <a:p>
            <a:pPr marL="0" indent="0" algn="l">
              <a:buNone/>
            </a:pPr>
            <a:r>
              <a:rPr lang="en-US" sz="2400" dirty="0">
                <a:solidFill>
                  <a:schemeClr val="tx1"/>
                </a:solidFill>
                <a:latin typeface="Arial Rounded MT Bold" panose="020F0704030504030204" pitchFamily="34" charset="0"/>
              </a:rPr>
              <a:t>                            Posterior tibial and </a:t>
            </a:r>
          </a:p>
          <a:p>
            <a:pPr marL="0" indent="0" algn="l">
              <a:buNone/>
            </a:pPr>
            <a:r>
              <a:rPr lang="en-US" sz="2400" dirty="0">
                <a:solidFill>
                  <a:schemeClr val="tx1"/>
                </a:solidFill>
                <a:latin typeface="Arial Rounded MT Bold" panose="020F0704030504030204" pitchFamily="34" charset="0"/>
              </a:rPr>
              <a:t>                            Dorsalis pedis.</a:t>
            </a:r>
          </a:p>
          <a:p>
            <a:pPr algn="l"/>
            <a:r>
              <a:rPr lang="en-US" sz="2400" dirty="0">
                <a:solidFill>
                  <a:schemeClr val="tx1"/>
                </a:solidFill>
                <a:latin typeface="Arial Rounded MT Bold" panose="020F0704030504030204" pitchFamily="34" charset="0"/>
              </a:rPr>
              <a:t>The most commonly felt pulse is the</a:t>
            </a:r>
            <a:r>
              <a:rPr lang="en-US" sz="2400" dirty="0">
                <a:latin typeface="Arial Rounded MT Bold" panose="020F0704030504030204" pitchFamily="34" charset="0"/>
              </a:rPr>
              <a:t> </a:t>
            </a:r>
            <a:r>
              <a:rPr lang="en-US" sz="2400" i="1" u="sng" dirty="0">
                <a:solidFill>
                  <a:srgbClr val="FF0000"/>
                </a:solidFill>
                <a:latin typeface="Arial Rounded MT Bold" panose="020F0704030504030204" pitchFamily="34" charset="0"/>
              </a:rPr>
              <a:t>radial pulse </a:t>
            </a:r>
            <a:r>
              <a:rPr lang="en-US" sz="2400" dirty="0">
                <a:solidFill>
                  <a:schemeClr val="tx1"/>
                </a:solidFill>
                <a:latin typeface="Arial Rounded MT Bold" panose="020F0704030504030204" pitchFamily="34" charset="0"/>
              </a:rPr>
              <a:t>on the anterolateral aspect of wrist. Carotid pulse next to trachea is also easily felt.</a:t>
            </a:r>
            <a:endParaRPr lang="en-US" sz="2400" i="1" u="sng" dirty="0">
              <a:solidFill>
                <a:srgbClr val="FF0000"/>
              </a:solidFill>
              <a:latin typeface="Arial Rounded MT Bold" panose="020F0704030504030204" pitchFamily="34" charset="0"/>
            </a:endParaRPr>
          </a:p>
          <a:p>
            <a:pPr algn="l"/>
            <a:endParaRPr lang="en-IN" sz="2400" dirty="0"/>
          </a:p>
        </p:txBody>
      </p:sp>
      <p:pic>
        <p:nvPicPr>
          <p:cNvPr id="4" name="Picture 3">
            <a:extLst>
              <a:ext uri="{FF2B5EF4-FFF2-40B4-BE49-F238E27FC236}">
                <a16:creationId xmlns:a16="http://schemas.microsoft.com/office/drawing/2014/main" xmlns="" id="{63A57E8F-A319-4704-AD43-2EBE122FFBE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14951" y="1363815"/>
            <a:ext cx="3777049" cy="4505706"/>
          </a:xfrm>
          <a:prstGeom prst="rect">
            <a:avLst/>
          </a:prstGeom>
        </p:spPr>
      </p:pic>
    </p:spTree>
    <p:extLst>
      <p:ext uri="{BB962C8B-B14F-4D97-AF65-F5344CB8AC3E}">
        <p14:creationId xmlns:p14="http://schemas.microsoft.com/office/powerpoint/2010/main" xmlns="" val="3379860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172976C-F3F5-40E6-9E81-53F8F113DC14}"/>
              </a:ext>
            </a:extLst>
          </p:cNvPr>
          <p:cNvPicPr>
            <a:picLocks noChangeAspect="1"/>
          </p:cNvPicPr>
          <p:nvPr/>
        </p:nvPicPr>
        <p:blipFill>
          <a:blip r:embed="rId2"/>
          <a:stretch>
            <a:fillRect/>
          </a:stretch>
        </p:blipFill>
        <p:spPr>
          <a:xfrm>
            <a:off x="4127157" y="777360"/>
            <a:ext cx="3978875" cy="5358754"/>
          </a:xfrm>
          <a:prstGeom prst="rect">
            <a:avLst/>
          </a:prstGeom>
        </p:spPr>
      </p:pic>
    </p:spTree>
    <p:extLst>
      <p:ext uri="{BB962C8B-B14F-4D97-AF65-F5344CB8AC3E}">
        <p14:creationId xmlns:p14="http://schemas.microsoft.com/office/powerpoint/2010/main" xmlns="" val="2489577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B8F02-0156-4499-BA53-4389E2F6408B}"/>
              </a:ext>
            </a:extLst>
          </p:cNvPr>
          <p:cNvSpPr>
            <a:spLocks noGrp="1"/>
          </p:cNvSpPr>
          <p:nvPr>
            <p:ph type="title"/>
          </p:nvPr>
        </p:nvSpPr>
        <p:spPr>
          <a:xfrm>
            <a:off x="1525301" y="887709"/>
            <a:ext cx="9141397" cy="615553"/>
          </a:xfrm>
        </p:spPr>
        <p:txBody>
          <a:bodyPr/>
          <a:lstStyle/>
          <a:p>
            <a:r>
              <a:rPr lang="en-US" u="sng" dirty="0">
                <a:latin typeface="Bahnschrift SemiBold" panose="020B0502040204020203" pitchFamily="34" charset="0"/>
              </a:rPr>
              <a:t>NERVE SUPPLY OF ARTERIES</a:t>
            </a:r>
            <a:endParaRPr lang="en-IN" u="sng" dirty="0"/>
          </a:p>
        </p:txBody>
      </p:sp>
      <p:sp>
        <p:nvSpPr>
          <p:cNvPr id="3" name="Text Placeholder 2">
            <a:extLst>
              <a:ext uri="{FF2B5EF4-FFF2-40B4-BE49-F238E27FC236}">
                <a16:creationId xmlns:a16="http://schemas.microsoft.com/office/drawing/2014/main" xmlns="" id="{7C10D201-C32D-4B97-834B-3ECE0F0708CF}"/>
              </a:ext>
            </a:extLst>
          </p:cNvPr>
          <p:cNvSpPr>
            <a:spLocks noGrp="1"/>
          </p:cNvSpPr>
          <p:nvPr>
            <p:ph type="body" sz="quarter" idx="12"/>
          </p:nvPr>
        </p:nvSpPr>
        <p:spPr>
          <a:xfrm>
            <a:off x="716692" y="2001795"/>
            <a:ext cx="9613557" cy="4114799"/>
          </a:xfrm>
        </p:spPr>
        <p:txBody>
          <a:bodyPr/>
          <a:lstStyle/>
          <a:p>
            <a:pPr marL="0" indent="0" algn="l">
              <a:buNone/>
            </a:pPr>
            <a:r>
              <a:rPr lang="en-US" sz="2000" dirty="0">
                <a:latin typeface="Arial Rounded MT Bold" panose="020F0704030504030204" pitchFamily="34" charset="0"/>
              </a:rPr>
              <a:t>The nerve supplying an artery are called </a:t>
            </a:r>
            <a:r>
              <a:rPr lang="en-US" sz="2000" i="1" u="sng" dirty="0" err="1">
                <a:latin typeface="Arial Rounded MT Bold" panose="020F0704030504030204" pitchFamily="34" charset="0"/>
              </a:rPr>
              <a:t>nervi</a:t>
            </a:r>
            <a:r>
              <a:rPr lang="en-US" sz="2000" i="1" u="sng" dirty="0">
                <a:latin typeface="Arial Rounded MT Bold" panose="020F0704030504030204" pitchFamily="34" charset="0"/>
              </a:rPr>
              <a:t> vascularis.</a:t>
            </a:r>
          </a:p>
          <a:p>
            <a:pPr marL="0" indent="0" algn="l">
              <a:buNone/>
            </a:pPr>
            <a:endParaRPr lang="en-US" sz="2000" i="1" u="sng" dirty="0">
              <a:latin typeface="Arial Rounded MT Bold" panose="020F0704030504030204" pitchFamily="34" charset="0"/>
            </a:endParaRPr>
          </a:p>
          <a:p>
            <a:pPr marL="0" indent="0" algn="l">
              <a:buNone/>
            </a:pPr>
            <a:r>
              <a:rPr lang="en-US" sz="2000" dirty="0">
                <a:latin typeface="Arial Rounded MT Bold" panose="020F0704030504030204" pitchFamily="34" charset="0"/>
              </a:rPr>
              <a:t>The nerves are mostly thinly myelinated sympathetic </a:t>
            </a:r>
            <a:r>
              <a:rPr lang="en-US" sz="2000" dirty="0" err="1">
                <a:latin typeface="Arial Rounded MT Bold" panose="020F0704030504030204" pitchFamily="34" charset="0"/>
              </a:rPr>
              <a:t>fibres</a:t>
            </a:r>
            <a:r>
              <a:rPr lang="en-US" sz="2000" dirty="0">
                <a:latin typeface="Arial Rounded MT Bold" panose="020F0704030504030204" pitchFamily="34" charset="0"/>
              </a:rPr>
              <a:t> which are vasoconstrictor in function. A few </a:t>
            </a:r>
            <a:r>
              <a:rPr lang="en-US" sz="2000" dirty="0" err="1">
                <a:latin typeface="Arial Rounded MT Bold" panose="020F0704030504030204" pitchFamily="34" charset="0"/>
              </a:rPr>
              <a:t>fibres</a:t>
            </a:r>
            <a:r>
              <a:rPr lang="en-US" sz="2000" dirty="0">
                <a:latin typeface="Arial Rounded MT Bold" panose="020F0704030504030204" pitchFamily="34" charset="0"/>
              </a:rPr>
              <a:t> are myelinated, and are believed to be sensory to the outer and inner coats of the arteries.</a:t>
            </a:r>
          </a:p>
          <a:p>
            <a:pPr marL="0" indent="0" algn="l">
              <a:buNone/>
            </a:pPr>
            <a:endParaRPr lang="en-US" sz="2000" dirty="0">
              <a:latin typeface="Arial Rounded MT Bold" panose="020F0704030504030204" pitchFamily="34" charset="0"/>
            </a:endParaRPr>
          </a:p>
          <a:p>
            <a:pPr marL="0" indent="0" algn="l">
              <a:buNone/>
            </a:pPr>
            <a:r>
              <a:rPr lang="en-US" sz="2000" dirty="0">
                <a:latin typeface="Arial Rounded MT Bold" panose="020F0704030504030204" pitchFamily="34" charset="0"/>
              </a:rPr>
              <a:t>Vasodilator innervation is restricted to the following sites.</a:t>
            </a:r>
          </a:p>
          <a:p>
            <a:pPr marL="0" indent="0" algn="l">
              <a:buNone/>
            </a:pPr>
            <a:endParaRPr lang="en-US" sz="2000" dirty="0">
              <a:latin typeface="Arial Rounded MT Bold" panose="020F0704030504030204" pitchFamily="34" charset="0"/>
            </a:endParaRPr>
          </a:p>
          <a:p>
            <a:pPr algn="l">
              <a:buFont typeface="+mj-lt"/>
              <a:buAutoNum type="alphaLcPeriod"/>
            </a:pPr>
            <a:r>
              <a:rPr lang="en-US" sz="2000" dirty="0">
                <a:latin typeface="Arial Rounded MT Bold" panose="020F0704030504030204" pitchFamily="34" charset="0"/>
              </a:rPr>
              <a:t>The skeletal muscle vessels are dilated by </a:t>
            </a:r>
            <a:r>
              <a:rPr lang="en-US" sz="2000" i="1" dirty="0">
                <a:latin typeface="Arial Rounded MT Bold" panose="020F0704030504030204" pitchFamily="34" charset="0"/>
              </a:rPr>
              <a:t>cholinergic sympathetic nerves.</a:t>
            </a:r>
          </a:p>
          <a:p>
            <a:pPr algn="l">
              <a:buFont typeface="+mj-lt"/>
              <a:buAutoNum type="alphaLcPeriod"/>
            </a:pPr>
            <a:r>
              <a:rPr lang="en-US" sz="2000" dirty="0">
                <a:latin typeface="Arial Rounded MT Bold" panose="020F0704030504030204" pitchFamily="34" charset="0"/>
              </a:rPr>
              <a:t>The exocrine gland vessels are dilated on parasympathetic stimulation.</a:t>
            </a:r>
          </a:p>
          <a:p>
            <a:pPr algn="l">
              <a:buFont typeface="+mj-lt"/>
              <a:buAutoNum type="alphaLcPeriod"/>
            </a:pPr>
            <a:r>
              <a:rPr lang="en-US" sz="2000" dirty="0">
                <a:latin typeface="Arial Rounded MT Bold" panose="020F0704030504030204" pitchFamily="34" charset="0"/>
              </a:rPr>
              <a:t>The cutaneous vessels are dilated locally to produce the flare (redness) after an injury. The vasodilation is used produced by the afferent impulses in the cutaneous nerves which pass antidromically in their collaterals to the blood vessels </a:t>
            </a:r>
            <a:r>
              <a:rPr lang="en-US" sz="2000" i="1" dirty="0">
                <a:latin typeface="Arial Rounded MT Bold" panose="020F0704030504030204" pitchFamily="34" charset="0"/>
              </a:rPr>
              <a:t>(axon reflex)</a:t>
            </a:r>
          </a:p>
          <a:p>
            <a:pPr algn="l"/>
            <a:endParaRPr lang="en-IN" sz="2000" dirty="0"/>
          </a:p>
        </p:txBody>
      </p:sp>
    </p:spTree>
    <p:extLst>
      <p:ext uri="{BB962C8B-B14F-4D97-AF65-F5344CB8AC3E}">
        <p14:creationId xmlns:p14="http://schemas.microsoft.com/office/powerpoint/2010/main" xmlns="" val="4080416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AF6199-F6F8-4998-806A-E52872052B53}"/>
              </a:ext>
            </a:extLst>
          </p:cNvPr>
          <p:cNvSpPr>
            <a:spLocks noGrp="1"/>
          </p:cNvSpPr>
          <p:nvPr>
            <p:ph type="title"/>
          </p:nvPr>
        </p:nvSpPr>
        <p:spPr>
          <a:xfrm>
            <a:off x="3099075" y="1226037"/>
            <a:ext cx="7443216" cy="1325563"/>
          </a:xfrm>
        </p:spPr>
        <p:txBody>
          <a:bodyPr>
            <a:normAutofit/>
          </a:bodyPr>
          <a:lstStyle/>
          <a:p>
            <a:r>
              <a:rPr lang="en-US" sz="5400" dirty="0">
                <a:solidFill>
                  <a:schemeClr val="accent3"/>
                </a:solidFill>
                <a:latin typeface="Bahnschrift SemiBold" panose="020B0502040204020203" pitchFamily="34" charset="0"/>
              </a:rPr>
              <a:t>VEINS</a:t>
            </a:r>
            <a:endParaRPr lang="en-IN" sz="5400" dirty="0">
              <a:solidFill>
                <a:schemeClr val="accent3"/>
              </a:solidFill>
            </a:endParaRPr>
          </a:p>
        </p:txBody>
      </p:sp>
      <p:pic>
        <p:nvPicPr>
          <p:cNvPr id="3" name="Picture 2">
            <a:extLst>
              <a:ext uri="{FF2B5EF4-FFF2-40B4-BE49-F238E27FC236}">
                <a16:creationId xmlns:a16="http://schemas.microsoft.com/office/drawing/2014/main" xmlns="" id="{4F5EF1D8-3E5C-4C8E-9FF1-81C9F59DD88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75438" y="3330814"/>
            <a:ext cx="5298558" cy="3288760"/>
          </a:xfrm>
          <a:prstGeom prst="rect">
            <a:avLst/>
          </a:prstGeom>
        </p:spPr>
      </p:pic>
    </p:spTree>
    <p:extLst>
      <p:ext uri="{BB962C8B-B14F-4D97-AF65-F5344CB8AC3E}">
        <p14:creationId xmlns:p14="http://schemas.microsoft.com/office/powerpoint/2010/main" xmlns="" val="1117611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A20449-E61F-4927-ADAB-25F2CA6F3E73}"/>
              </a:ext>
            </a:extLst>
          </p:cNvPr>
          <p:cNvSpPr>
            <a:spLocks noGrp="1"/>
          </p:cNvSpPr>
          <p:nvPr>
            <p:ph type="title"/>
          </p:nvPr>
        </p:nvSpPr>
        <p:spPr>
          <a:xfrm>
            <a:off x="1031031" y="825926"/>
            <a:ext cx="9141397" cy="615553"/>
          </a:xfrm>
        </p:spPr>
        <p:txBody>
          <a:bodyPr/>
          <a:lstStyle/>
          <a:p>
            <a:r>
              <a:rPr lang="en-US" sz="4000" u="sng" dirty="0">
                <a:latin typeface="Bahnschrift SemiBold" panose="020B0502040204020203" pitchFamily="34" charset="0"/>
              </a:rPr>
              <a:t> VEINS</a:t>
            </a:r>
            <a:endParaRPr lang="en-IN" u="sng" dirty="0"/>
          </a:p>
        </p:txBody>
      </p:sp>
      <p:sp>
        <p:nvSpPr>
          <p:cNvPr id="3" name="Text Placeholder 2">
            <a:extLst>
              <a:ext uri="{FF2B5EF4-FFF2-40B4-BE49-F238E27FC236}">
                <a16:creationId xmlns:a16="http://schemas.microsoft.com/office/drawing/2014/main" xmlns="" id="{6763DA07-2FB3-4590-8B5E-91467748D68E}"/>
              </a:ext>
            </a:extLst>
          </p:cNvPr>
          <p:cNvSpPr>
            <a:spLocks noGrp="1"/>
          </p:cNvSpPr>
          <p:nvPr>
            <p:ph type="body" sz="quarter" idx="12"/>
          </p:nvPr>
        </p:nvSpPr>
        <p:spPr>
          <a:xfrm>
            <a:off x="1031031" y="2336354"/>
            <a:ext cx="7799387" cy="3374873"/>
          </a:xfrm>
        </p:spPr>
        <p:txBody>
          <a:bodyPr/>
          <a:lstStyle/>
          <a:p>
            <a:pPr marL="0" indent="0" algn="l">
              <a:buNone/>
            </a:pPr>
            <a:r>
              <a:rPr lang="en-US" sz="2000" b="1" dirty="0"/>
              <a:t>                         CHARACTERISTIC FEATURES </a:t>
            </a:r>
          </a:p>
          <a:p>
            <a:pPr marL="0" indent="0" algn="l">
              <a:buNone/>
            </a:pPr>
            <a:endParaRPr lang="en-US" sz="2000" dirty="0"/>
          </a:p>
          <a:p>
            <a:pPr marL="342900" indent="-342900" algn="l">
              <a:buFont typeface="Wingdings" panose="05000000000000000000" pitchFamily="2" charset="2"/>
              <a:buChar char="Ø"/>
            </a:pPr>
            <a:r>
              <a:rPr lang="en-US" sz="2000" dirty="0">
                <a:latin typeface="Arial Rounded MT Bold" panose="020F0704030504030204" pitchFamily="34" charset="0"/>
              </a:rPr>
              <a:t>Veins are thin walled, being thinner than the arteries.</a:t>
            </a:r>
          </a:p>
          <a:p>
            <a:pPr marL="342900" indent="-342900" algn="l">
              <a:buFont typeface="Wingdings" panose="05000000000000000000" pitchFamily="2" charset="2"/>
              <a:buChar char="Ø"/>
            </a:pPr>
            <a:r>
              <a:rPr lang="en-US" sz="2000" dirty="0">
                <a:latin typeface="Arial Rounded MT Bold" panose="020F0704030504030204" pitchFamily="34" charset="0"/>
              </a:rPr>
              <a:t>There lumen is larger than that of the accompanying arteries.</a:t>
            </a:r>
          </a:p>
          <a:p>
            <a:pPr marL="342900" indent="-342900" algn="l">
              <a:buFont typeface="Wingdings" panose="05000000000000000000" pitchFamily="2" charset="2"/>
              <a:buChar char="Ø"/>
            </a:pPr>
            <a:r>
              <a:rPr lang="en-US" sz="2000" dirty="0">
                <a:latin typeface="Arial Rounded MT Bold" panose="020F0704030504030204" pitchFamily="34" charset="0"/>
              </a:rPr>
              <a:t>Veins have valves which maintain the unidirectional flow of blood even against the gravity.</a:t>
            </a:r>
          </a:p>
          <a:p>
            <a:pPr marL="0" indent="0" algn="l">
              <a:buNone/>
            </a:pPr>
            <a:r>
              <a:rPr lang="en-US" sz="2000" dirty="0">
                <a:latin typeface="Arial Rounded MT Bold" panose="020F0704030504030204" pitchFamily="34" charset="0"/>
              </a:rPr>
              <a:t>Since the venous pressure is low (7mm Hg), the valves are the utmost value in the venous return. However, the valves are absent:</a:t>
            </a:r>
          </a:p>
          <a:p>
            <a:pPr algn="l"/>
            <a:endParaRPr lang="en-IN" sz="2000" dirty="0"/>
          </a:p>
        </p:txBody>
      </p:sp>
      <p:pic>
        <p:nvPicPr>
          <p:cNvPr id="4" name="Picture 3">
            <a:extLst>
              <a:ext uri="{FF2B5EF4-FFF2-40B4-BE49-F238E27FC236}">
                <a16:creationId xmlns:a16="http://schemas.microsoft.com/office/drawing/2014/main" xmlns="" id="{F9FC08D6-26AB-4B2A-BD63-09C5F878A08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290" b="13110"/>
          <a:stretch/>
        </p:blipFill>
        <p:spPr>
          <a:xfrm>
            <a:off x="9361007" y="825926"/>
            <a:ext cx="2386149" cy="3020856"/>
          </a:xfrm>
          <a:prstGeom prst="rect">
            <a:avLst/>
          </a:prstGeom>
        </p:spPr>
      </p:pic>
      <p:sp>
        <p:nvSpPr>
          <p:cNvPr id="6" name="TextBox 5">
            <a:extLst>
              <a:ext uri="{FF2B5EF4-FFF2-40B4-BE49-F238E27FC236}">
                <a16:creationId xmlns:a16="http://schemas.microsoft.com/office/drawing/2014/main" xmlns="" id="{7E508BC9-0FDD-45A5-9C67-A8B0D749583B}"/>
              </a:ext>
            </a:extLst>
          </p:cNvPr>
          <p:cNvSpPr txBox="1"/>
          <p:nvPr/>
        </p:nvSpPr>
        <p:spPr>
          <a:xfrm>
            <a:off x="9187115" y="3846782"/>
            <a:ext cx="2733932" cy="923330"/>
          </a:xfrm>
          <a:prstGeom prst="rect">
            <a:avLst/>
          </a:prstGeom>
          <a:noFill/>
        </p:spPr>
        <p:txBody>
          <a:bodyPr wrap="square">
            <a:spAutoFit/>
          </a:bodyPr>
          <a:lstStyle/>
          <a:p>
            <a:pPr algn="ctr"/>
            <a:r>
              <a:rPr lang="en-US" sz="1800" b="0" cap="none" spc="0" dirty="0">
                <a:ln w="0"/>
                <a:solidFill>
                  <a:schemeClr val="tx1"/>
                </a:solidFill>
                <a:effectLst>
                  <a:outerShdw blurRad="38100" dist="19050" dir="2700000" algn="tl" rotWithShape="0">
                    <a:schemeClr val="dk1">
                      <a:alpha val="40000"/>
                    </a:schemeClr>
                  </a:outerShdw>
                </a:effectLst>
              </a:rPr>
              <a:t>Venous valves for unidirectional flow of venous blood</a:t>
            </a:r>
          </a:p>
        </p:txBody>
      </p:sp>
    </p:spTree>
    <p:extLst>
      <p:ext uri="{BB962C8B-B14F-4D97-AF65-F5344CB8AC3E}">
        <p14:creationId xmlns:p14="http://schemas.microsoft.com/office/powerpoint/2010/main" xmlns="" val="2422337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7EF5E45-2BE6-446F-BCE4-24D56F930280}"/>
              </a:ext>
            </a:extLst>
          </p:cNvPr>
          <p:cNvSpPr>
            <a:spLocks noGrp="1"/>
          </p:cNvSpPr>
          <p:nvPr>
            <p:ph type="body" sz="quarter" idx="12"/>
          </p:nvPr>
        </p:nvSpPr>
        <p:spPr>
          <a:xfrm>
            <a:off x="1936814" y="851876"/>
            <a:ext cx="7799387" cy="5154247"/>
          </a:xfrm>
        </p:spPr>
        <p:txBody>
          <a:bodyPr/>
          <a:lstStyle/>
          <a:p>
            <a:pPr marL="457200" indent="-457200" algn="l">
              <a:buFont typeface="+mj-lt"/>
              <a:buAutoNum type="alphaLcPeriod"/>
            </a:pPr>
            <a:r>
              <a:rPr lang="en-US" sz="2000" dirty="0">
                <a:latin typeface="Arial Rounded MT Bold" panose="020F0704030504030204" pitchFamily="34" charset="0"/>
              </a:rPr>
              <a:t>In the veins of less than 2mm diameter.</a:t>
            </a:r>
          </a:p>
          <a:p>
            <a:pPr marL="457200" indent="-457200" algn="l">
              <a:buFont typeface="+mj-lt"/>
              <a:buAutoNum type="alphaLcPeriod"/>
            </a:pPr>
            <a:r>
              <a:rPr lang="en-US" sz="2000" dirty="0">
                <a:latin typeface="Arial Rounded MT Bold" panose="020F0704030504030204" pitchFamily="34" charset="0"/>
              </a:rPr>
              <a:t>In the venae </a:t>
            </a:r>
            <a:r>
              <a:rPr lang="en-US" sz="2000" dirty="0" err="1">
                <a:latin typeface="Arial Rounded MT Bold" panose="020F0704030504030204" pitchFamily="34" charset="0"/>
              </a:rPr>
              <a:t>cavae</a:t>
            </a:r>
            <a:endParaRPr lang="en-US" sz="2000" dirty="0">
              <a:latin typeface="Arial Rounded MT Bold" panose="020F0704030504030204" pitchFamily="34" charset="0"/>
            </a:endParaRPr>
          </a:p>
          <a:p>
            <a:pPr marL="457200" indent="-457200" algn="l">
              <a:buFont typeface="+mj-lt"/>
              <a:buAutoNum type="alphaLcPeriod"/>
            </a:pPr>
            <a:r>
              <a:rPr lang="en-US" sz="2000" dirty="0">
                <a:latin typeface="Arial Rounded MT Bold" panose="020F0704030504030204" pitchFamily="34" charset="0"/>
              </a:rPr>
              <a:t>In the hepatic, renal, uterine, ovarian (not testicular), cerebral, spinal, pulmonary, and the umbilical veins</a:t>
            </a:r>
          </a:p>
          <a:p>
            <a:pPr marL="342900" indent="-342900" algn="l">
              <a:buFont typeface="Wingdings" panose="05000000000000000000" pitchFamily="2" charset="2"/>
              <a:buChar char="Ø"/>
            </a:pPr>
            <a:r>
              <a:rPr lang="en-US" sz="2000" dirty="0">
                <a:latin typeface="Arial Rounded MT Bold" panose="020F0704030504030204" pitchFamily="34" charset="0"/>
              </a:rPr>
              <a:t>The muscular and elastic tissue content of the venous walls is much less than that of the arteries. This is directly related to the low- venous pressure.</a:t>
            </a:r>
          </a:p>
          <a:p>
            <a:pPr marL="342900" indent="-342900" algn="l">
              <a:buFont typeface="Wingdings" panose="05000000000000000000" pitchFamily="2" charset="2"/>
              <a:buChar char="Ø"/>
            </a:pPr>
            <a:r>
              <a:rPr lang="en-US" sz="2000" dirty="0">
                <a:latin typeface="Arial Rounded MT Bold" panose="020F0704030504030204" pitchFamily="34" charset="0"/>
              </a:rPr>
              <a:t>Large veins have dead space around them for their dilation during increased venous return, femoral canal medial to femoral vein. The dead space commonly contains the regional lymph nodes.</a:t>
            </a:r>
          </a:p>
          <a:p>
            <a:pPr marL="342900" indent="-342900" algn="l">
              <a:buFont typeface="Wingdings" panose="05000000000000000000" pitchFamily="2" charset="2"/>
              <a:buChar char="Ø"/>
            </a:pPr>
            <a:r>
              <a:rPr lang="en-US" sz="2000" dirty="0">
                <a:latin typeface="Arial Rounded MT Bold" panose="020F0704030504030204" pitchFamily="34" charset="0"/>
              </a:rPr>
              <a:t>Venae </a:t>
            </a:r>
            <a:r>
              <a:rPr lang="en-US" sz="2000" dirty="0" err="1">
                <a:latin typeface="Arial Rounded MT Bold" panose="020F0704030504030204" pitchFamily="34" charset="0"/>
              </a:rPr>
              <a:t>comitantes</a:t>
            </a:r>
            <a:r>
              <a:rPr lang="en-US" sz="2000" dirty="0">
                <a:latin typeface="Arial Rounded MT Bold" panose="020F0704030504030204" pitchFamily="34" charset="0"/>
              </a:rPr>
              <a:t> are a pair of veins on each side of the artery in the forearm and leg region. These help in return of blood towards the heart by transmitted pulsation of the artery. The blood in artery and vein flow in opposite direction.</a:t>
            </a:r>
          </a:p>
          <a:p>
            <a:pPr algn="l"/>
            <a:endParaRPr lang="en-IN" sz="2000" dirty="0"/>
          </a:p>
        </p:txBody>
      </p:sp>
    </p:spTree>
    <p:extLst>
      <p:ext uri="{BB962C8B-B14F-4D97-AF65-F5344CB8AC3E}">
        <p14:creationId xmlns:p14="http://schemas.microsoft.com/office/powerpoint/2010/main" xmlns="" val="3201814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3AE3D-4F3D-4F50-92CC-4279E37B5FE1}"/>
              </a:ext>
            </a:extLst>
          </p:cNvPr>
          <p:cNvSpPr>
            <a:spLocks noGrp="1"/>
          </p:cNvSpPr>
          <p:nvPr>
            <p:ph type="title"/>
          </p:nvPr>
        </p:nvSpPr>
        <p:spPr>
          <a:xfrm>
            <a:off x="1389377" y="751784"/>
            <a:ext cx="9141397" cy="615553"/>
          </a:xfrm>
        </p:spPr>
        <p:txBody>
          <a:bodyPr/>
          <a:lstStyle/>
          <a:p>
            <a:r>
              <a:rPr lang="en-US" u="sng" dirty="0"/>
              <a:t> </a:t>
            </a:r>
            <a:r>
              <a:rPr lang="en-US" u="sng" dirty="0">
                <a:latin typeface="Bahnschrift SemiBold" panose="020B0502040204020203" pitchFamily="34" charset="0"/>
              </a:rPr>
              <a:t>VENOUS SYSTEM</a:t>
            </a:r>
            <a:endParaRPr lang="en-IN" u="sng" dirty="0"/>
          </a:p>
        </p:txBody>
      </p:sp>
      <p:sp>
        <p:nvSpPr>
          <p:cNvPr id="3" name="Text Placeholder 2">
            <a:extLst>
              <a:ext uri="{FF2B5EF4-FFF2-40B4-BE49-F238E27FC236}">
                <a16:creationId xmlns:a16="http://schemas.microsoft.com/office/drawing/2014/main" xmlns="" id="{4190DC8F-4798-4500-8033-C3FBE1D740EB}"/>
              </a:ext>
            </a:extLst>
          </p:cNvPr>
          <p:cNvSpPr>
            <a:spLocks noGrp="1"/>
          </p:cNvSpPr>
          <p:nvPr>
            <p:ph type="body" sz="quarter" idx="12"/>
          </p:nvPr>
        </p:nvSpPr>
        <p:spPr>
          <a:xfrm>
            <a:off x="2072740" y="2006244"/>
            <a:ext cx="7799387" cy="3900286"/>
          </a:xfrm>
        </p:spPr>
        <p:txBody>
          <a:bodyPr/>
          <a:lstStyle/>
          <a:p>
            <a:pPr marL="457200" indent="-457200" algn="l">
              <a:buFont typeface="+mj-lt"/>
              <a:buAutoNum type="arabicPeriod"/>
            </a:pPr>
            <a:r>
              <a:rPr lang="en-US" sz="2000" dirty="0" err="1">
                <a:latin typeface="Arial Rounded MT Bold" panose="020F0704030504030204" pitchFamily="34" charset="0"/>
              </a:rPr>
              <a:t>Caval</a:t>
            </a:r>
            <a:r>
              <a:rPr lang="en-US" sz="2000" dirty="0">
                <a:latin typeface="Arial Rounded MT Bold" panose="020F0704030504030204" pitchFamily="34" charset="0"/>
              </a:rPr>
              <a:t> system includes superior and </a:t>
            </a:r>
            <a:r>
              <a:rPr lang="en-US" sz="2000" dirty="0" err="1">
                <a:latin typeface="Arial Rounded MT Bold" panose="020F0704030504030204" pitchFamily="34" charset="0"/>
              </a:rPr>
              <a:t>inferiorcaval</a:t>
            </a:r>
            <a:r>
              <a:rPr lang="en-US" sz="2000" dirty="0">
                <a:latin typeface="Arial Rounded MT Bold" panose="020F0704030504030204" pitchFamily="34" charset="0"/>
              </a:rPr>
              <a:t> veins. Veins associated with the system are: Emissary veins of the cranial cavity, these connects intracranial and extracranial veins. These help to lower intracranial pressure in some situations. Also the infection from outside may reach the cranial cavity.</a:t>
            </a:r>
          </a:p>
          <a:p>
            <a:pPr marL="457200" indent="-457200" algn="l">
              <a:buFont typeface="+mj-lt"/>
              <a:buAutoNum type="arabicPeriod"/>
            </a:pPr>
            <a:r>
              <a:rPr lang="en-US" sz="2000" b="1" u="sng" dirty="0">
                <a:latin typeface="Arial Rounded MT Bold" panose="020F0704030504030204" pitchFamily="34" charset="0"/>
              </a:rPr>
              <a:t>PORTAL SYSTEM</a:t>
            </a:r>
            <a:r>
              <a:rPr lang="en-US" sz="2000" dirty="0">
                <a:latin typeface="Arial Rounded MT Bold" panose="020F0704030504030204" pitchFamily="34" charset="0"/>
              </a:rPr>
              <a:t>: It is made up of two sets of capillaries, </a:t>
            </a:r>
            <a:r>
              <a:rPr lang="en-US" sz="2000" dirty="0" err="1">
                <a:latin typeface="Arial Rounded MT Bold" panose="020F0704030504030204" pitchFamily="34" charset="0"/>
              </a:rPr>
              <a:t>E.g</a:t>
            </a:r>
            <a:r>
              <a:rPr lang="en-US" sz="2000" dirty="0">
                <a:latin typeface="Arial Rounded MT Bold" panose="020F0704030504030204" pitchFamily="34" charset="0"/>
              </a:rPr>
              <a:t>: hepatic portal:- Capillaries join to form veins which form portal veins. It divides into branches which form veins/sinusoids.</a:t>
            </a:r>
          </a:p>
          <a:p>
            <a:pPr marL="457200" indent="-457200" algn="l">
              <a:buFont typeface="+mj-lt"/>
              <a:buAutoNum type="arabicPeriod"/>
            </a:pPr>
            <a:r>
              <a:rPr lang="en-US" sz="2000" b="1" u="sng" dirty="0">
                <a:latin typeface="Arial Rounded MT Bold" panose="020F0704030504030204" pitchFamily="34" charset="0"/>
              </a:rPr>
              <a:t>HYPOPHYSEAL PORTAL SYSTEM</a:t>
            </a:r>
            <a:r>
              <a:rPr lang="en-US" sz="2000" dirty="0">
                <a:latin typeface="Arial Rounded MT Bold" panose="020F0704030504030204" pitchFamily="34" charset="0"/>
              </a:rPr>
              <a:t>: Seen in anterior pituitary gland is an example of this system, the other example is portal vein in gastrointestinal system.</a:t>
            </a:r>
          </a:p>
          <a:p>
            <a:pPr algn="l"/>
            <a:endParaRPr lang="en-IN" sz="2000" dirty="0"/>
          </a:p>
        </p:txBody>
      </p:sp>
    </p:spTree>
    <p:extLst>
      <p:ext uri="{BB962C8B-B14F-4D97-AF65-F5344CB8AC3E}">
        <p14:creationId xmlns:p14="http://schemas.microsoft.com/office/powerpoint/2010/main" xmlns="" val="24056443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3910DC-4710-4A4D-85A2-6D81B687E8DC}"/>
              </a:ext>
            </a:extLst>
          </p:cNvPr>
          <p:cNvSpPr>
            <a:spLocks noGrp="1"/>
          </p:cNvSpPr>
          <p:nvPr>
            <p:ph type="title"/>
          </p:nvPr>
        </p:nvSpPr>
        <p:spPr>
          <a:xfrm>
            <a:off x="1364663" y="801212"/>
            <a:ext cx="9141397" cy="615553"/>
          </a:xfrm>
        </p:spPr>
        <p:txBody>
          <a:bodyPr/>
          <a:lstStyle/>
          <a:p>
            <a:r>
              <a:rPr lang="en-US" u="sng" dirty="0"/>
              <a:t> </a:t>
            </a:r>
            <a:r>
              <a:rPr lang="en-US" u="sng" dirty="0">
                <a:latin typeface="Bahnschrift SemiBold" panose="020B0502040204020203" pitchFamily="34" charset="0"/>
              </a:rPr>
              <a:t>STRUCTURE OF VEINS</a:t>
            </a:r>
            <a:endParaRPr lang="en-IN" u="sng" dirty="0"/>
          </a:p>
        </p:txBody>
      </p:sp>
      <p:sp>
        <p:nvSpPr>
          <p:cNvPr id="3" name="Text Placeholder 2">
            <a:extLst>
              <a:ext uri="{FF2B5EF4-FFF2-40B4-BE49-F238E27FC236}">
                <a16:creationId xmlns:a16="http://schemas.microsoft.com/office/drawing/2014/main" xmlns="" id="{D6AE035E-78A6-4B47-89AA-0B15D5EE0F6B}"/>
              </a:ext>
            </a:extLst>
          </p:cNvPr>
          <p:cNvSpPr>
            <a:spLocks noGrp="1"/>
          </p:cNvSpPr>
          <p:nvPr>
            <p:ph type="body" sz="quarter" idx="12"/>
          </p:nvPr>
        </p:nvSpPr>
        <p:spPr>
          <a:xfrm>
            <a:off x="1640253" y="1854012"/>
            <a:ext cx="7799387" cy="4202776"/>
          </a:xfrm>
        </p:spPr>
        <p:txBody>
          <a:bodyPr/>
          <a:lstStyle/>
          <a:p>
            <a:pPr marL="0" indent="0" algn="l">
              <a:buNone/>
            </a:pPr>
            <a:r>
              <a:rPr lang="en-US" sz="2000" dirty="0">
                <a:latin typeface="Arial Rounded MT Bold" panose="020F0704030504030204" pitchFamily="34" charset="0"/>
              </a:rPr>
              <a:t>Veins are usually made up of usual three coats which are found in the arteries. And the muscle and elastic tissue content is poor.</a:t>
            </a:r>
          </a:p>
          <a:p>
            <a:pPr marL="0" indent="0" algn="l">
              <a:buNone/>
            </a:pPr>
            <a:endParaRPr lang="en-US" sz="2000" dirty="0">
              <a:latin typeface="Arial Rounded MT Bold" panose="020F0704030504030204" pitchFamily="34" charset="0"/>
            </a:endParaRPr>
          </a:p>
          <a:p>
            <a:pPr marL="0" indent="0" algn="l">
              <a:buNone/>
            </a:pPr>
            <a:r>
              <a:rPr lang="en-US" sz="2000" dirty="0">
                <a:latin typeface="Arial Rounded MT Bold" panose="020F0704030504030204" pitchFamily="34" charset="0"/>
              </a:rPr>
              <a:t>In poorly developed tunica media, the amount of collagen </a:t>
            </a:r>
            <a:r>
              <a:rPr lang="en-US" sz="2000" dirty="0" err="1">
                <a:latin typeface="Arial Rounded MT Bold" panose="020F0704030504030204" pitchFamily="34" charset="0"/>
              </a:rPr>
              <a:t>fibres</a:t>
            </a:r>
            <a:r>
              <a:rPr lang="en-US" sz="2000" dirty="0">
                <a:latin typeface="Arial Rounded MT Bold" panose="020F0704030504030204" pitchFamily="34" charset="0"/>
              </a:rPr>
              <a:t> is more than the elastic and muscle </a:t>
            </a:r>
            <a:r>
              <a:rPr lang="en-US" sz="2000" dirty="0" err="1">
                <a:latin typeface="Arial Rounded MT Bold" panose="020F0704030504030204" pitchFamily="34" charset="0"/>
              </a:rPr>
              <a:t>fibres</a:t>
            </a:r>
            <a:r>
              <a:rPr lang="en-US" sz="2000" dirty="0">
                <a:latin typeface="Arial Rounded MT Bold" panose="020F0704030504030204" pitchFamily="34" charset="0"/>
              </a:rPr>
              <a:t>. The adventitia is thickest and best developed. The smooth muscle is altogether absent:</a:t>
            </a:r>
          </a:p>
          <a:p>
            <a:pPr marL="0" indent="0" algn="l">
              <a:buNone/>
            </a:pPr>
            <a:endParaRPr lang="en-US" sz="2000" dirty="0">
              <a:latin typeface="Arial Rounded MT Bold" panose="020F0704030504030204" pitchFamily="34" charset="0"/>
            </a:endParaRPr>
          </a:p>
          <a:p>
            <a:pPr marL="457200" indent="-457200" algn="l">
              <a:buFont typeface="+mj-lt"/>
              <a:buAutoNum type="alphaLcPeriod"/>
            </a:pPr>
            <a:r>
              <a:rPr lang="en-US" sz="2000" dirty="0">
                <a:latin typeface="Arial Rounded MT Bold" panose="020F0704030504030204" pitchFamily="34" charset="0"/>
              </a:rPr>
              <a:t>In the veins of maternal part of placenta.</a:t>
            </a:r>
          </a:p>
          <a:p>
            <a:pPr marL="457200" indent="-457200" algn="l">
              <a:buFont typeface="+mj-lt"/>
              <a:buAutoNum type="alphaLcPeriod"/>
            </a:pPr>
            <a:r>
              <a:rPr lang="en-US" sz="2000" dirty="0">
                <a:latin typeface="Arial Rounded MT Bold" panose="020F0704030504030204" pitchFamily="34" charset="0"/>
              </a:rPr>
              <a:t>In the cranial venous sinuses and pial veins.</a:t>
            </a:r>
          </a:p>
          <a:p>
            <a:pPr marL="457200" indent="-457200" algn="l">
              <a:buFont typeface="+mj-lt"/>
              <a:buAutoNum type="alphaLcPeriod"/>
            </a:pPr>
            <a:r>
              <a:rPr lang="en-US" sz="2000" dirty="0">
                <a:latin typeface="Arial Rounded MT Bold" panose="020F0704030504030204" pitchFamily="34" charset="0"/>
              </a:rPr>
              <a:t>In the retinal veins</a:t>
            </a:r>
          </a:p>
          <a:p>
            <a:pPr marL="457200" indent="-457200" algn="l">
              <a:buFont typeface="+mj-lt"/>
              <a:buAutoNum type="alphaLcPeriod"/>
            </a:pPr>
            <a:r>
              <a:rPr lang="en-US" sz="2000" dirty="0">
                <a:latin typeface="Arial Rounded MT Bold" panose="020F0704030504030204" pitchFamily="34" charset="0"/>
              </a:rPr>
              <a:t>In the veins of cancellous bone.</a:t>
            </a:r>
          </a:p>
          <a:p>
            <a:pPr marL="457200" indent="-457200" algn="l">
              <a:buFont typeface="+mj-lt"/>
              <a:buAutoNum type="alphaLcPeriod"/>
            </a:pPr>
            <a:r>
              <a:rPr lang="en-US" sz="2000" dirty="0">
                <a:latin typeface="Arial Rounded MT Bold" panose="020F0704030504030204" pitchFamily="34" charset="0"/>
              </a:rPr>
              <a:t>In the venous spaces of the corpora cavernosa and the corpus spongiosum of penis.</a:t>
            </a:r>
          </a:p>
          <a:p>
            <a:pPr algn="l"/>
            <a:endParaRPr lang="en-IN" sz="2000" dirty="0"/>
          </a:p>
        </p:txBody>
      </p:sp>
    </p:spTree>
    <p:extLst>
      <p:ext uri="{BB962C8B-B14F-4D97-AF65-F5344CB8AC3E}">
        <p14:creationId xmlns:p14="http://schemas.microsoft.com/office/powerpoint/2010/main" xmlns="" val="2268128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0751D-1C88-444C-B645-8F29440430A3}"/>
              </a:ext>
            </a:extLst>
          </p:cNvPr>
          <p:cNvSpPr>
            <a:spLocks noGrp="1"/>
          </p:cNvSpPr>
          <p:nvPr>
            <p:ph type="title"/>
          </p:nvPr>
        </p:nvSpPr>
        <p:spPr>
          <a:xfrm>
            <a:off x="1438803" y="529363"/>
            <a:ext cx="9141397" cy="615553"/>
          </a:xfrm>
        </p:spPr>
        <p:txBody>
          <a:bodyPr/>
          <a:lstStyle/>
          <a:p>
            <a:r>
              <a:rPr lang="en-US" u="sng" dirty="0">
                <a:latin typeface="Bahnschrift SemiBold" panose="020B0502040204020203" pitchFamily="34" charset="0"/>
              </a:rPr>
              <a:t> TYPES OF VEINS</a:t>
            </a:r>
            <a:endParaRPr lang="en-IN" u="sng" dirty="0"/>
          </a:p>
        </p:txBody>
      </p:sp>
      <p:graphicFrame>
        <p:nvGraphicFramePr>
          <p:cNvPr id="5" name="Table 4">
            <a:extLst>
              <a:ext uri="{FF2B5EF4-FFF2-40B4-BE49-F238E27FC236}">
                <a16:creationId xmlns:a16="http://schemas.microsoft.com/office/drawing/2014/main" xmlns="" id="{506A4609-DE11-49B9-8DAC-BBD772662DF4}"/>
              </a:ext>
            </a:extLst>
          </p:cNvPr>
          <p:cNvGraphicFramePr>
            <a:graphicFrameLocks noGrp="1"/>
          </p:cNvGraphicFramePr>
          <p:nvPr>
            <p:extLst>
              <p:ext uri="{D42A27DB-BD31-4B8C-83A1-F6EECF244321}">
                <p14:modId xmlns:p14="http://schemas.microsoft.com/office/powerpoint/2010/main" xmlns="" val="1399723653"/>
              </p:ext>
            </p:extLst>
          </p:nvPr>
        </p:nvGraphicFramePr>
        <p:xfrm>
          <a:off x="914400" y="1295670"/>
          <a:ext cx="10363200" cy="4946470"/>
        </p:xfrm>
        <a:graphic>
          <a:graphicData uri="http://schemas.openxmlformats.org/drawingml/2006/table">
            <a:tbl>
              <a:tblPr firstRow="1" bandRow="1">
                <a:tableStyleId>{5C22544A-7EE6-4342-B048-85BDC9FD1C3A}</a:tableStyleId>
              </a:tblPr>
              <a:tblGrid>
                <a:gridCol w="2189685">
                  <a:extLst>
                    <a:ext uri="{9D8B030D-6E8A-4147-A177-3AD203B41FA5}">
                      <a16:colId xmlns:a16="http://schemas.microsoft.com/office/drawing/2014/main" xmlns="" val="3900896003"/>
                    </a:ext>
                  </a:extLst>
                </a:gridCol>
                <a:gridCol w="2991915">
                  <a:extLst>
                    <a:ext uri="{9D8B030D-6E8A-4147-A177-3AD203B41FA5}">
                      <a16:colId xmlns:a16="http://schemas.microsoft.com/office/drawing/2014/main" xmlns="" val="237709688"/>
                    </a:ext>
                  </a:extLst>
                </a:gridCol>
                <a:gridCol w="2590800">
                  <a:extLst>
                    <a:ext uri="{9D8B030D-6E8A-4147-A177-3AD203B41FA5}">
                      <a16:colId xmlns:a16="http://schemas.microsoft.com/office/drawing/2014/main" xmlns="" val="390628825"/>
                    </a:ext>
                  </a:extLst>
                </a:gridCol>
                <a:gridCol w="2590800">
                  <a:extLst>
                    <a:ext uri="{9D8B030D-6E8A-4147-A177-3AD203B41FA5}">
                      <a16:colId xmlns:a16="http://schemas.microsoft.com/office/drawing/2014/main" xmlns="" val="3091161269"/>
                    </a:ext>
                  </a:extLst>
                </a:gridCol>
              </a:tblGrid>
              <a:tr h="706638">
                <a:tc>
                  <a:txBody>
                    <a:bodyPr/>
                    <a:lstStyle/>
                    <a:p>
                      <a:r>
                        <a:rPr lang="en-US" dirty="0"/>
                        <a:t>LAYERS</a:t>
                      </a:r>
                    </a:p>
                  </a:txBody>
                  <a:tcPr/>
                </a:tc>
                <a:tc>
                  <a:txBody>
                    <a:bodyPr/>
                    <a:lstStyle/>
                    <a:p>
                      <a:r>
                        <a:rPr lang="en-US" dirty="0"/>
                        <a:t>LARGE VEINS</a:t>
                      </a:r>
                    </a:p>
                  </a:txBody>
                  <a:tcPr/>
                </a:tc>
                <a:tc>
                  <a:txBody>
                    <a:bodyPr/>
                    <a:lstStyle/>
                    <a:p>
                      <a:r>
                        <a:rPr lang="en-US" dirty="0"/>
                        <a:t>MEDIUM</a:t>
                      </a:r>
                      <a:r>
                        <a:rPr lang="en-US" baseline="0" dirty="0"/>
                        <a:t> SIZE VEINS</a:t>
                      </a:r>
                      <a:endParaRPr lang="en-US" dirty="0"/>
                    </a:p>
                  </a:txBody>
                  <a:tcPr/>
                </a:tc>
                <a:tc>
                  <a:txBody>
                    <a:bodyPr/>
                    <a:lstStyle/>
                    <a:p>
                      <a:r>
                        <a:rPr lang="en-US" dirty="0"/>
                        <a:t>VENULES</a:t>
                      </a:r>
                    </a:p>
                  </a:txBody>
                  <a:tcPr/>
                </a:tc>
                <a:extLst>
                  <a:ext uri="{0D108BD9-81ED-4DB2-BD59-A6C34878D82A}">
                    <a16:rowId xmlns:a16="http://schemas.microsoft.com/office/drawing/2014/main" xmlns="" val="500410605"/>
                  </a:ext>
                </a:extLst>
              </a:tr>
              <a:tr h="1615174">
                <a:tc>
                  <a:txBody>
                    <a:bodyPr/>
                    <a:lstStyle/>
                    <a:p>
                      <a:r>
                        <a:rPr lang="en-US" dirty="0">
                          <a:latin typeface="Arial Rounded MT Bold" panose="020F0704030504030204" pitchFamily="34" charset="0"/>
                        </a:rPr>
                        <a:t>Tunica</a:t>
                      </a:r>
                      <a:r>
                        <a:rPr lang="en-US" baseline="0" dirty="0">
                          <a:latin typeface="Arial Rounded MT Bold" panose="020F0704030504030204" pitchFamily="34" charset="0"/>
                        </a:rPr>
                        <a:t> Intima</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Endothelium,</a:t>
                      </a:r>
                      <a:r>
                        <a:rPr lang="en-US" baseline="0" dirty="0">
                          <a:latin typeface="Arial Rounded MT Bold" panose="020F0704030504030204" pitchFamily="34" charset="0"/>
                        </a:rPr>
                        <a:t> basal lamina, sub </a:t>
                      </a:r>
                      <a:r>
                        <a:rPr lang="en-US" baseline="0" dirty="0" err="1">
                          <a:latin typeface="Arial Rounded MT Bold" panose="020F0704030504030204" pitchFamily="34" charset="0"/>
                        </a:rPr>
                        <a:t>endothilial</a:t>
                      </a:r>
                      <a:r>
                        <a:rPr lang="en-US" baseline="0" dirty="0">
                          <a:latin typeface="Arial Rounded MT Bold" panose="020F0704030504030204" pitchFamily="34" charset="0"/>
                        </a:rPr>
                        <a:t> tissue, valves may be seen.</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Same as In</a:t>
                      </a:r>
                      <a:r>
                        <a:rPr lang="en-US" baseline="0" dirty="0">
                          <a:latin typeface="Arial Rounded MT Bold" panose="020F0704030504030204" pitchFamily="34" charset="0"/>
                        </a:rPr>
                        <a:t> large vein</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Endothelium, basal lamina and</a:t>
                      </a:r>
                      <a:r>
                        <a:rPr lang="en-US" baseline="0" dirty="0">
                          <a:latin typeface="Arial Rounded MT Bold" panose="020F0704030504030204" pitchFamily="34" charset="0"/>
                        </a:rPr>
                        <a:t> </a:t>
                      </a:r>
                      <a:r>
                        <a:rPr lang="en-US" baseline="0" dirty="0" err="1">
                          <a:latin typeface="Arial Rounded MT Bold" panose="020F0704030504030204" pitchFamily="34" charset="0"/>
                        </a:rPr>
                        <a:t>pericytes</a:t>
                      </a:r>
                      <a:r>
                        <a:rPr lang="en-US" baseline="0" dirty="0">
                          <a:latin typeface="Arial Rounded MT Bold" panose="020F0704030504030204" pitchFamily="34" charset="0"/>
                        </a:rPr>
                        <a:t> </a:t>
                      </a:r>
                      <a:endParaRPr lang="en-US" dirty="0">
                        <a:latin typeface="Arial Rounded MT Bold" panose="020F0704030504030204" pitchFamily="34" charset="0"/>
                      </a:endParaRPr>
                    </a:p>
                  </a:txBody>
                  <a:tcPr/>
                </a:tc>
                <a:extLst>
                  <a:ext uri="{0D108BD9-81ED-4DB2-BD59-A6C34878D82A}">
                    <a16:rowId xmlns:a16="http://schemas.microsoft.com/office/drawing/2014/main" xmlns="" val="3485872869"/>
                  </a:ext>
                </a:extLst>
              </a:tr>
              <a:tr h="1312329">
                <a:tc>
                  <a:txBody>
                    <a:bodyPr/>
                    <a:lstStyle/>
                    <a:p>
                      <a:r>
                        <a:rPr lang="en-US" dirty="0">
                          <a:latin typeface="Arial Rounded MT Bold" panose="020F0704030504030204" pitchFamily="34" charset="0"/>
                        </a:rPr>
                        <a:t>Tunica</a:t>
                      </a:r>
                      <a:r>
                        <a:rPr lang="en-US" baseline="0" dirty="0">
                          <a:latin typeface="Arial Rounded MT Bold" panose="020F0704030504030204" pitchFamily="34" charset="0"/>
                        </a:rPr>
                        <a:t> Media</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Smooth</a:t>
                      </a:r>
                      <a:r>
                        <a:rPr lang="en-US" baseline="0" dirty="0">
                          <a:latin typeface="Arial Rounded MT Bold" panose="020F0704030504030204" pitchFamily="34" charset="0"/>
                        </a:rPr>
                        <a:t> muscle and connective tissue</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Smooth muscle and connective tissue</a:t>
                      </a:r>
                    </a:p>
                  </a:txBody>
                  <a:tcPr/>
                </a:tc>
                <a:tc>
                  <a:txBody>
                    <a:bodyPr/>
                    <a:lstStyle/>
                    <a:p>
                      <a:r>
                        <a:rPr lang="en-US" dirty="0">
                          <a:latin typeface="Arial Rounded MT Bold" panose="020F0704030504030204" pitchFamily="34" charset="0"/>
                        </a:rPr>
                        <a:t>Few smooth muscles and loose connective tissue</a:t>
                      </a:r>
                    </a:p>
                  </a:txBody>
                  <a:tcPr/>
                </a:tc>
                <a:extLst>
                  <a:ext uri="{0D108BD9-81ED-4DB2-BD59-A6C34878D82A}">
                    <a16:rowId xmlns:a16="http://schemas.microsoft.com/office/drawing/2014/main" xmlns="" val="1381282953"/>
                  </a:ext>
                </a:extLst>
              </a:tr>
              <a:tr h="1312329">
                <a:tc>
                  <a:txBody>
                    <a:bodyPr/>
                    <a:lstStyle/>
                    <a:p>
                      <a:r>
                        <a:rPr lang="en-US" dirty="0">
                          <a:latin typeface="Arial Rounded MT Bold" panose="020F0704030504030204" pitchFamily="34" charset="0"/>
                        </a:rPr>
                        <a:t>Tunica Adventitia</a:t>
                      </a:r>
                    </a:p>
                  </a:txBody>
                  <a:tcPr/>
                </a:tc>
                <a:tc>
                  <a:txBody>
                    <a:bodyPr/>
                    <a:lstStyle/>
                    <a:p>
                      <a:r>
                        <a:rPr lang="en-US" dirty="0">
                          <a:latin typeface="Arial Rounded MT Bold" panose="020F0704030504030204" pitchFamily="34" charset="0"/>
                        </a:rPr>
                        <a:t>S</a:t>
                      </a:r>
                      <a:r>
                        <a:rPr lang="en-US" baseline="0" dirty="0">
                          <a:latin typeface="Arial Rounded MT Bold" panose="020F0704030504030204" pitchFamily="34" charset="0"/>
                        </a:rPr>
                        <a:t>mooth muscle </a:t>
                      </a:r>
                      <a:r>
                        <a:rPr lang="en-US" baseline="0" dirty="0" err="1">
                          <a:latin typeface="Arial Rounded MT Bold" panose="020F0704030504030204" pitchFamily="34" charset="0"/>
                        </a:rPr>
                        <a:t>fibres</a:t>
                      </a:r>
                      <a:r>
                        <a:rPr lang="en-US" baseline="0" dirty="0">
                          <a:latin typeface="Arial Rounded MT Bold" panose="020F0704030504030204" pitchFamily="34" charset="0"/>
                        </a:rPr>
                        <a:t> seen as longitudinal bundles</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Comprises</a:t>
                      </a:r>
                      <a:r>
                        <a:rPr lang="en-US" baseline="0" dirty="0">
                          <a:latin typeface="Arial Rounded MT Bold" panose="020F0704030504030204" pitchFamily="34" charset="0"/>
                        </a:rPr>
                        <a:t> fibroblasts and collagen bundles</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A few fibroblasts</a:t>
                      </a:r>
                      <a:r>
                        <a:rPr lang="en-US" baseline="0" dirty="0">
                          <a:latin typeface="Arial Rounded MT Bold" panose="020F0704030504030204" pitchFamily="34" charset="0"/>
                        </a:rPr>
                        <a:t> and thin layer of collagen </a:t>
                      </a:r>
                      <a:r>
                        <a:rPr lang="en-US" baseline="0" dirty="0" err="1">
                          <a:latin typeface="Arial Rounded MT Bold" panose="020F0704030504030204" pitchFamily="34" charset="0"/>
                        </a:rPr>
                        <a:t>fibres</a:t>
                      </a:r>
                      <a:endParaRPr lang="en-US" dirty="0">
                        <a:latin typeface="Arial Rounded MT Bold" panose="020F0704030504030204" pitchFamily="34" charset="0"/>
                      </a:endParaRPr>
                    </a:p>
                  </a:txBody>
                  <a:tcPr/>
                </a:tc>
                <a:extLst>
                  <a:ext uri="{0D108BD9-81ED-4DB2-BD59-A6C34878D82A}">
                    <a16:rowId xmlns:a16="http://schemas.microsoft.com/office/drawing/2014/main" xmlns="" val="4140968373"/>
                  </a:ext>
                </a:extLst>
              </a:tr>
            </a:tbl>
          </a:graphicData>
        </a:graphic>
      </p:graphicFrame>
    </p:spTree>
    <p:extLst>
      <p:ext uri="{BB962C8B-B14F-4D97-AF65-F5344CB8AC3E}">
        <p14:creationId xmlns:p14="http://schemas.microsoft.com/office/powerpoint/2010/main" xmlns="" val="2433972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2C55C-C78D-4D6A-89F9-894D4A11A420}"/>
              </a:ext>
            </a:extLst>
          </p:cNvPr>
          <p:cNvSpPr>
            <a:spLocks noGrp="1"/>
          </p:cNvSpPr>
          <p:nvPr>
            <p:ph type="title"/>
          </p:nvPr>
        </p:nvSpPr>
        <p:spPr>
          <a:xfrm>
            <a:off x="1401733" y="690001"/>
            <a:ext cx="9141397" cy="615553"/>
          </a:xfrm>
        </p:spPr>
        <p:txBody>
          <a:bodyPr/>
          <a:lstStyle/>
          <a:p>
            <a:r>
              <a:rPr lang="en-US" u="sng" dirty="0">
                <a:latin typeface="Bahnschrift SemiBold" panose="020B0502040204020203" pitchFamily="34" charset="0"/>
              </a:rPr>
              <a:t> BLOOD AND NERVE SUPPLY OF VEINS</a:t>
            </a:r>
            <a:endParaRPr lang="en-IN" u="sng" dirty="0"/>
          </a:p>
        </p:txBody>
      </p:sp>
      <p:sp>
        <p:nvSpPr>
          <p:cNvPr id="3" name="Text Placeholder 2">
            <a:extLst>
              <a:ext uri="{FF2B5EF4-FFF2-40B4-BE49-F238E27FC236}">
                <a16:creationId xmlns:a16="http://schemas.microsoft.com/office/drawing/2014/main" xmlns="" id="{C4497DEC-AFC0-4E06-851F-97636CAC67DA}"/>
              </a:ext>
            </a:extLst>
          </p:cNvPr>
          <p:cNvSpPr>
            <a:spLocks noGrp="1"/>
          </p:cNvSpPr>
          <p:nvPr>
            <p:ph type="body" sz="quarter" idx="12"/>
          </p:nvPr>
        </p:nvSpPr>
        <p:spPr>
          <a:xfrm>
            <a:off x="1606378" y="2248930"/>
            <a:ext cx="8265746" cy="2928551"/>
          </a:xfrm>
        </p:spPr>
        <p:txBody>
          <a:bodyPr/>
          <a:lstStyle/>
          <a:p>
            <a:pPr marL="0" indent="0" algn="l">
              <a:buNone/>
            </a:pPr>
            <a:r>
              <a:rPr lang="en-US" sz="2400" dirty="0">
                <a:latin typeface="Arial Rounded MT Bold" panose="020F0704030504030204" pitchFamily="34" charset="0"/>
              </a:rPr>
              <a:t>The larger veins, like the arteries, are supplied with nutrient vessels called vasa vasorum. But in the veins ,the vessels may penetrate up to the intima, probably  Because of the low venous pressure and low oxygen tension. </a:t>
            </a:r>
          </a:p>
          <a:p>
            <a:pPr marL="0" indent="0" algn="l">
              <a:buNone/>
            </a:pPr>
            <a:endParaRPr lang="en-US" sz="2400" dirty="0">
              <a:latin typeface="Arial Rounded MT Bold" panose="020F0704030504030204" pitchFamily="34" charset="0"/>
            </a:endParaRPr>
          </a:p>
          <a:p>
            <a:pPr marL="0" indent="0" algn="l">
              <a:buNone/>
            </a:pPr>
            <a:r>
              <a:rPr lang="en-US" sz="2400" dirty="0">
                <a:latin typeface="Arial Rounded MT Bold" panose="020F0704030504030204" pitchFamily="34" charset="0"/>
              </a:rPr>
              <a:t>Nerves also are distributed to the veins in the same manner or the arteries, but are fewer in number.</a:t>
            </a:r>
          </a:p>
          <a:p>
            <a:pPr algn="l"/>
            <a:endParaRPr lang="en-IN" sz="2400" dirty="0"/>
          </a:p>
        </p:txBody>
      </p:sp>
    </p:spTree>
    <p:extLst>
      <p:ext uri="{BB962C8B-B14F-4D97-AF65-F5344CB8AC3E}">
        <p14:creationId xmlns:p14="http://schemas.microsoft.com/office/powerpoint/2010/main" xmlns="" val="2709519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71F02-4F0E-4406-88A4-BC1C138A8718}"/>
              </a:ext>
            </a:extLst>
          </p:cNvPr>
          <p:cNvSpPr>
            <a:spLocks noGrp="1"/>
          </p:cNvSpPr>
          <p:nvPr>
            <p:ph type="title"/>
          </p:nvPr>
        </p:nvSpPr>
        <p:spPr>
          <a:xfrm>
            <a:off x="1525301" y="696324"/>
            <a:ext cx="9141397" cy="615553"/>
          </a:xfrm>
        </p:spPr>
        <p:txBody>
          <a:bodyPr/>
          <a:lstStyle/>
          <a:p>
            <a:r>
              <a:rPr lang="en-US" u="sng" dirty="0">
                <a:latin typeface="Bahnschrift SemiBold" panose="020B0502040204020203" pitchFamily="34" charset="0"/>
              </a:rPr>
              <a:t>VASCULAR SYSTEM OF BODY</a:t>
            </a:r>
            <a:endParaRPr lang="en-IN" u="sng" dirty="0"/>
          </a:p>
        </p:txBody>
      </p:sp>
      <p:sp>
        <p:nvSpPr>
          <p:cNvPr id="3" name="Text Placeholder 2">
            <a:extLst>
              <a:ext uri="{FF2B5EF4-FFF2-40B4-BE49-F238E27FC236}">
                <a16:creationId xmlns:a16="http://schemas.microsoft.com/office/drawing/2014/main" xmlns="" id="{F8DEDC1D-71E4-46C0-B7BD-0C5E52C22B0D}"/>
              </a:ext>
            </a:extLst>
          </p:cNvPr>
          <p:cNvSpPr>
            <a:spLocks noGrp="1"/>
          </p:cNvSpPr>
          <p:nvPr>
            <p:ph type="body" sz="quarter" idx="12"/>
          </p:nvPr>
        </p:nvSpPr>
        <p:spPr>
          <a:xfrm>
            <a:off x="231583" y="1827322"/>
            <a:ext cx="7799387" cy="3856788"/>
          </a:xfrm>
        </p:spPr>
        <p:txBody>
          <a:bodyPr/>
          <a:lstStyle/>
          <a:p>
            <a:pPr algn="l"/>
            <a:r>
              <a:rPr lang="en-US" sz="2000" dirty="0">
                <a:latin typeface="Arial Rounded MT Bold" panose="020F0704030504030204" pitchFamily="34" charset="0"/>
              </a:rPr>
              <a:t>The vascular system, also called the circulatory system, is made up of vessels that carry blood, and lymph through the body. The arteries and veins carry blood </a:t>
            </a:r>
            <a:r>
              <a:rPr lang="en-US" sz="2000" dirty="0" err="1">
                <a:latin typeface="Arial Rounded MT Bold" panose="020F0704030504030204" pitchFamily="34" charset="0"/>
              </a:rPr>
              <a:t>throught</a:t>
            </a:r>
            <a:r>
              <a:rPr lang="en-US" sz="2000" dirty="0">
                <a:latin typeface="Arial Rounded MT Bold" panose="020F0704030504030204" pitchFamily="34" charset="0"/>
              </a:rPr>
              <a:t> the body, delivering oxygen and nutrients to the body tissues and taking away tissue waste matter.</a:t>
            </a:r>
          </a:p>
          <a:p>
            <a:pPr algn="l"/>
            <a:endParaRPr lang="en-US" sz="2000" dirty="0">
              <a:latin typeface="Arial Rounded MT Bold" panose="020F0704030504030204" pitchFamily="34" charset="0"/>
            </a:endParaRPr>
          </a:p>
          <a:p>
            <a:pPr algn="l"/>
            <a:endParaRPr lang="en-US" sz="2000" dirty="0">
              <a:latin typeface="Arial Rounded MT Bold" panose="020F0704030504030204" pitchFamily="34" charset="0"/>
            </a:endParaRPr>
          </a:p>
          <a:p>
            <a:pPr algn="l"/>
            <a:r>
              <a:rPr lang="en-US" sz="2000" dirty="0">
                <a:latin typeface="Arial Rounded MT Bold" panose="020F0704030504030204" pitchFamily="34" charset="0"/>
              </a:rPr>
              <a:t>There are 5 classes of blood vessels :</a:t>
            </a:r>
          </a:p>
          <a:p>
            <a:pPr marL="342900" indent="-342900" algn="l">
              <a:buFont typeface="Wingdings" panose="05000000000000000000" pitchFamily="2" charset="2"/>
              <a:buChar char="Ø"/>
            </a:pPr>
            <a:r>
              <a:rPr lang="en-US" sz="2000" dirty="0">
                <a:latin typeface="Arial Rounded MT Bold" panose="020F0704030504030204" pitchFamily="34" charset="0"/>
              </a:rPr>
              <a:t>Arteries and Arterioles</a:t>
            </a:r>
          </a:p>
          <a:p>
            <a:pPr marL="342900" indent="-342900" algn="l">
              <a:buFont typeface="Wingdings" panose="05000000000000000000" pitchFamily="2" charset="2"/>
              <a:buChar char="Ø"/>
            </a:pPr>
            <a:r>
              <a:rPr lang="en-US" sz="2000" dirty="0">
                <a:latin typeface="Arial Rounded MT Bold" panose="020F0704030504030204" pitchFamily="34" charset="0"/>
              </a:rPr>
              <a:t>Veins and Venules</a:t>
            </a:r>
          </a:p>
          <a:p>
            <a:pPr marL="342900" indent="-342900" algn="l">
              <a:buFont typeface="Wingdings" panose="05000000000000000000" pitchFamily="2" charset="2"/>
              <a:buChar char="Ø"/>
            </a:pPr>
            <a:r>
              <a:rPr lang="en-US" sz="2000" dirty="0">
                <a:latin typeface="Arial Rounded MT Bold" panose="020F0704030504030204" pitchFamily="34" charset="0"/>
              </a:rPr>
              <a:t>Capillaries (the smallest blood vessels, linking arterioles and venules through networks within organs to tissues).</a:t>
            </a:r>
          </a:p>
          <a:p>
            <a:pPr algn="l"/>
            <a:r>
              <a:rPr lang="en-US" sz="2400" dirty="0">
                <a:latin typeface="Arial Rounded MT Bold" panose="020F0704030504030204" pitchFamily="34" charset="0"/>
              </a:rPr>
              <a:t> </a:t>
            </a:r>
          </a:p>
          <a:p>
            <a:endParaRPr lang="en-IN" sz="2400" dirty="0"/>
          </a:p>
        </p:txBody>
      </p:sp>
      <p:pic>
        <p:nvPicPr>
          <p:cNvPr id="4" name="Picture 3">
            <a:extLst>
              <a:ext uri="{FF2B5EF4-FFF2-40B4-BE49-F238E27FC236}">
                <a16:creationId xmlns:a16="http://schemas.microsoft.com/office/drawing/2014/main" xmlns="" id="{FF29F9D2-8288-41AE-A4CE-B26CCABE60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0431" y="2749285"/>
            <a:ext cx="3457302" cy="2220916"/>
          </a:xfrm>
          <a:prstGeom prst="rect">
            <a:avLst/>
          </a:prstGeom>
        </p:spPr>
      </p:pic>
    </p:spTree>
    <p:extLst>
      <p:ext uri="{BB962C8B-B14F-4D97-AF65-F5344CB8AC3E}">
        <p14:creationId xmlns:p14="http://schemas.microsoft.com/office/powerpoint/2010/main" xmlns="" val="1858014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CA881-BAA1-4B6F-9403-CFDE9FD4ED28}"/>
              </a:ext>
            </a:extLst>
          </p:cNvPr>
          <p:cNvSpPr>
            <a:spLocks noGrp="1"/>
          </p:cNvSpPr>
          <p:nvPr>
            <p:ph type="title"/>
          </p:nvPr>
        </p:nvSpPr>
        <p:spPr>
          <a:xfrm>
            <a:off x="1525301" y="986563"/>
            <a:ext cx="9141397" cy="615553"/>
          </a:xfrm>
        </p:spPr>
        <p:txBody>
          <a:bodyPr/>
          <a:lstStyle/>
          <a:p>
            <a:r>
              <a:rPr lang="en-US" u="sng" dirty="0">
                <a:latin typeface="Bahnschrift SemiBold" panose="020B0502040204020203" pitchFamily="34" charset="0"/>
              </a:rPr>
              <a:t>FACTORS HELPING IN VENOUS RETURN</a:t>
            </a:r>
            <a:endParaRPr lang="en-IN" u="sng" dirty="0"/>
          </a:p>
        </p:txBody>
      </p:sp>
      <p:sp>
        <p:nvSpPr>
          <p:cNvPr id="3" name="Text Placeholder 2">
            <a:extLst>
              <a:ext uri="{FF2B5EF4-FFF2-40B4-BE49-F238E27FC236}">
                <a16:creationId xmlns:a16="http://schemas.microsoft.com/office/drawing/2014/main" xmlns="" id="{A9ABF65A-2371-449A-9E38-ADDAF081696E}"/>
              </a:ext>
            </a:extLst>
          </p:cNvPr>
          <p:cNvSpPr>
            <a:spLocks noGrp="1"/>
          </p:cNvSpPr>
          <p:nvPr>
            <p:ph type="body" sz="quarter" idx="12"/>
          </p:nvPr>
        </p:nvSpPr>
        <p:spPr>
          <a:xfrm>
            <a:off x="1269551" y="1963245"/>
            <a:ext cx="7799387" cy="4252204"/>
          </a:xfrm>
        </p:spPr>
        <p:txBody>
          <a:bodyPr/>
          <a:lstStyle/>
          <a:p>
            <a:pPr marL="342900" indent="-342900" algn="l">
              <a:buFont typeface="Wingdings" panose="05000000000000000000" pitchFamily="2" charset="2"/>
              <a:buChar char="Ø"/>
            </a:pPr>
            <a:r>
              <a:rPr lang="en-US" sz="2000" dirty="0">
                <a:latin typeface="Arial Rounded MT Bold" panose="020F0704030504030204" pitchFamily="34" charset="0"/>
              </a:rPr>
              <a:t>Overflow from the capillaries, pushed from behind by the arteries </a:t>
            </a:r>
          </a:p>
          <a:p>
            <a:pPr marL="342900" indent="-342900" algn="l">
              <a:buFont typeface="Wingdings" panose="05000000000000000000" pitchFamily="2" charset="2"/>
              <a:buChar char="Ø"/>
            </a:pPr>
            <a:r>
              <a:rPr lang="en-US" sz="2000" dirty="0">
                <a:latin typeface="Arial Rounded MT Bold" panose="020F0704030504030204" pitchFamily="34" charset="0"/>
              </a:rPr>
              <a:t>Negative intra thoracic pressure sucks the blood into the heart from all over the body.</a:t>
            </a:r>
          </a:p>
          <a:p>
            <a:pPr marL="342900" indent="-342900" algn="l">
              <a:buFont typeface="Wingdings" panose="05000000000000000000" pitchFamily="2" charset="2"/>
              <a:buChar char="Ø"/>
            </a:pPr>
            <a:r>
              <a:rPr lang="en-US" sz="2000" dirty="0">
                <a:latin typeface="Arial Rounded MT Bold" panose="020F0704030504030204" pitchFamily="34" charset="0"/>
              </a:rPr>
              <a:t>Gravity helps venous return in the upper part of the body.</a:t>
            </a:r>
          </a:p>
          <a:p>
            <a:pPr marL="342900" indent="-342900" algn="l">
              <a:buFont typeface="Wingdings" panose="05000000000000000000" pitchFamily="2" charset="2"/>
              <a:buChar char="Ø"/>
            </a:pPr>
            <a:r>
              <a:rPr lang="en-US" sz="2000" dirty="0">
                <a:latin typeface="Arial Rounded MT Bold" panose="020F0704030504030204" pitchFamily="34" charset="0"/>
              </a:rPr>
              <a:t>Arterial pulsations press on the vena </a:t>
            </a:r>
            <a:r>
              <a:rPr lang="en-US" sz="2000" dirty="0" err="1">
                <a:latin typeface="Arial Rounded MT Bold" panose="020F0704030504030204" pitchFamily="34" charset="0"/>
              </a:rPr>
              <a:t>comitantes</a:t>
            </a:r>
            <a:r>
              <a:rPr lang="en-US" sz="2000" dirty="0">
                <a:latin typeface="Arial Rounded MT Bold" panose="020F0704030504030204" pitchFamily="34" charset="0"/>
              </a:rPr>
              <a:t> intermittently and drive the venous blood towards the heart.</a:t>
            </a:r>
          </a:p>
          <a:p>
            <a:pPr marL="342900" indent="-342900" algn="l">
              <a:buFont typeface="Wingdings" panose="05000000000000000000" pitchFamily="2" charset="2"/>
              <a:buChar char="Ø"/>
            </a:pPr>
            <a:r>
              <a:rPr lang="en-US" sz="2000" dirty="0">
                <a:latin typeface="Arial Rounded MT Bold" panose="020F0704030504030204" pitchFamily="34" charset="0"/>
              </a:rPr>
              <a:t>Venous valves prevent any regurgitation (back flow) of the luminal blood.</a:t>
            </a:r>
          </a:p>
          <a:p>
            <a:pPr marL="342900" indent="-342900" algn="l">
              <a:buFont typeface="Wingdings" panose="05000000000000000000" pitchFamily="2" charset="2"/>
              <a:buChar char="Ø"/>
            </a:pPr>
            <a:r>
              <a:rPr lang="en-US" sz="2000" dirty="0">
                <a:latin typeface="Arial Rounded MT Bold" panose="020F0704030504030204" pitchFamily="34" charset="0"/>
              </a:rPr>
              <a:t>Muscular contractions press on the veins and form a very effective mechanism of venous return. This becomes still more effective within the tight sleeve of the deep fascia, as is seen in the region of calf. The calf muscle (soleus) for this reason are known as the peripheral heart. Thus the muscle pumps are the important factors in the venous return</a:t>
            </a:r>
          </a:p>
          <a:p>
            <a:pPr algn="l"/>
            <a:endParaRPr lang="en-IN" sz="2000" dirty="0"/>
          </a:p>
        </p:txBody>
      </p:sp>
      <p:pic>
        <p:nvPicPr>
          <p:cNvPr id="4" name="Picture 3">
            <a:extLst>
              <a:ext uri="{FF2B5EF4-FFF2-40B4-BE49-F238E27FC236}">
                <a16:creationId xmlns:a16="http://schemas.microsoft.com/office/drawing/2014/main" xmlns="" id="{6B927BB0-AA3B-4795-9F71-1A26A1BC26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96633" y="2219894"/>
            <a:ext cx="2155789" cy="3162731"/>
          </a:xfrm>
          <a:prstGeom prst="rect">
            <a:avLst/>
          </a:prstGeom>
        </p:spPr>
      </p:pic>
    </p:spTree>
    <p:extLst>
      <p:ext uri="{BB962C8B-B14F-4D97-AF65-F5344CB8AC3E}">
        <p14:creationId xmlns:p14="http://schemas.microsoft.com/office/powerpoint/2010/main" xmlns="" val="3603894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0028A-0643-43EB-B0F3-9BD99FF5F454}"/>
              </a:ext>
            </a:extLst>
          </p:cNvPr>
          <p:cNvSpPr>
            <a:spLocks noGrp="1"/>
          </p:cNvSpPr>
          <p:nvPr>
            <p:ph type="title"/>
          </p:nvPr>
        </p:nvSpPr>
        <p:spPr>
          <a:xfrm>
            <a:off x="1377020" y="528678"/>
            <a:ext cx="9141397" cy="430887"/>
          </a:xfrm>
        </p:spPr>
        <p:txBody>
          <a:bodyPr/>
          <a:lstStyle/>
          <a:p>
            <a:r>
              <a:rPr lang="en-US" sz="2800" b="1" u="sng" dirty="0">
                <a:latin typeface="Bahnschrift SemiBold" panose="020B0502040204020203" pitchFamily="34" charset="0"/>
              </a:rPr>
              <a:t>COMPARISON BETWEEN ARTERIES AND VEINS</a:t>
            </a:r>
            <a:endParaRPr lang="en-IN" sz="2800" u="sng" dirty="0"/>
          </a:p>
        </p:txBody>
      </p:sp>
      <p:graphicFrame>
        <p:nvGraphicFramePr>
          <p:cNvPr id="4" name="Table 3">
            <a:extLst>
              <a:ext uri="{FF2B5EF4-FFF2-40B4-BE49-F238E27FC236}">
                <a16:creationId xmlns:a16="http://schemas.microsoft.com/office/drawing/2014/main" xmlns="" id="{0E28B42C-F94A-4965-968C-0DA513B9BE1A}"/>
              </a:ext>
            </a:extLst>
          </p:cNvPr>
          <p:cNvGraphicFramePr>
            <a:graphicFrameLocks noGrp="1"/>
          </p:cNvGraphicFramePr>
          <p:nvPr>
            <p:extLst>
              <p:ext uri="{D42A27DB-BD31-4B8C-83A1-F6EECF244321}">
                <p14:modId xmlns:p14="http://schemas.microsoft.com/office/powerpoint/2010/main" xmlns="" val="1761253455"/>
              </p:ext>
            </p:extLst>
          </p:nvPr>
        </p:nvGraphicFramePr>
        <p:xfrm>
          <a:off x="570411" y="1121289"/>
          <a:ext cx="11051178" cy="5513635"/>
        </p:xfrm>
        <a:graphic>
          <a:graphicData uri="http://schemas.openxmlformats.org/drawingml/2006/table">
            <a:tbl>
              <a:tblPr firstRow="1" bandRow="1">
                <a:tableStyleId>{5C22544A-7EE6-4342-B048-85BDC9FD1C3A}</a:tableStyleId>
              </a:tblPr>
              <a:tblGrid>
                <a:gridCol w="5525589">
                  <a:extLst>
                    <a:ext uri="{9D8B030D-6E8A-4147-A177-3AD203B41FA5}">
                      <a16:colId xmlns:a16="http://schemas.microsoft.com/office/drawing/2014/main" xmlns="" val="3422405798"/>
                    </a:ext>
                  </a:extLst>
                </a:gridCol>
                <a:gridCol w="5525589">
                  <a:extLst>
                    <a:ext uri="{9D8B030D-6E8A-4147-A177-3AD203B41FA5}">
                      <a16:colId xmlns:a16="http://schemas.microsoft.com/office/drawing/2014/main" xmlns="" val="1412042267"/>
                    </a:ext>
                  </a:extLst>
                </a:gridCol>
              </a:tblGrid>
              <a:tr h="475194">
                <a:tc>
                  <a:txBody>
                    <a:bodyPr/>
                    <a:lstStyle/>
                    <a:p>
                      <a:pPr algn="ctr"/>
                      <a:r>
                        <a:rPr lang="en-US" i="1" dirty="0"/>
                        <a:t>ARTERIES</a:t>
                      </a:r>
                      <a:r>
                        <a:rPr lang="en-US" b="1" i="1" dirty="0"/>
                        <a:t> </a:t>
                      </a:r>
                      <a:endParaRPr lang="en-US" i="1" dirty="0"/>
                    </a:p>
                  </a:txBody>
                  <a:tcPr/>
                </a:tc>
                <a:tc>
                  <a:txBody>
                    <a:bodyPr/>
                    <a:lstStyle/>
                    <a:p>
                      <a:pPr algn="ctr"/>
                      <a:r>
                        <a:rPr lang="en-US" b="0" i="0" dirty="0"/>
                        <a:t>VEINS</a:t>
                      </a:r>
                    </a:p>
                  </a:txBody>
                  <a:tcPr/>
                </a:tc>
                <a:extLst>
                  <a:ext uri="{0D108BD9-81ED-4DB2-BD59-A6C34878D82A}">
                    <a16:rowId xmlns:a16="http://schemas.microsoft.com/office/drawing/2014/main" xmlns="" val="1139310203"/>
                  </a:ext>
                </a:extLst>
              </a:tr>
              <a:tr h="909446">
                <a:tc>
                  <a:txBody>
                    <a:bodyPr/>
                    <a:lstStyle/>
                    <a:p>
                      <a:pPr marL="0" indent="0">
                        <a:buFont typeface="+mj-lt"/>
                        <a:buNone/>
                      </a:pPr>
                      <a:r>
                        <a:rPr lang="en-US" dirty="0">
                          <a:latin typeface="Arial Rounded MT Bold" panose="020F0704030504030204" pitchFamily="34" charset="0"/>
                        </a:rPr>
                        <a:t>1. Arteries carry oxygenated</a:t>
                      </a:r>
                      <a:r>
                        <a:rPr lang="en-US" baseline="0" dirty="0">
                          <a:latin typeface="Arial Rounded MT Bold" panose="020F0704030504030204" pitchFamily="34" charset="0"/>
                        </a:rPr>
                        <a:t> blood, away from the heart except pulmonary trunk and pulmonary veins.</a:t>
                      </a:r>
                      <a:endParaRPr lang="en-US" dirty="0">
                        <a:latin typeface="Arial Rounded MT Bold" panose="020F0704030504030204" pitchFamily="34" charset="0"/>
                      </a:endParaRPr>
                    </a:p>
                  </a:txBody>
                  <a:tcPr/>
                </a:tc>
                <a:tc>
                  <a:txBody>
                    <a:bodyPr/>
                    <a:lstStyle/>
                    <a:p>
                      <a:pPr marL="0" indent="0">
                        <a:buFont typeface="+mj-lt"/>
                        <a:buNone/>
                      </a:pPr>
                      <a:r>
                        <a:rPr lang="en-US" dirty="0">
                          <a:latin typeface="Arial Rounded MT Bold" panose="020F0704030504030204" pitchFamily="34" charset="0"/>
                        </a:rPr>
                        <a:t>Veins</a:t>
                      </a:r>
                      <a:r>
                        <a:rPr lang="en-US" baseline="0" dirty="0">
                          <a:latin typeface="Arial Rounded MT Bold" panose="020F0704030504030204" pitchFamily="34" charset="0"/>
                        </a:rPr>
                        <a:t> carry deoxygenated blood, towards the heart except four pulmonary veins</a:t>
                      </a:r>
                    </a:p>
                    <a:p>
                      <a:pPr marL="0" indent="0">
                        <a:buFont typeface="+mj-lt"/>
                        <a:buNone/>
                      </a:pPr>
                      <a:endParaRPr lang="en-US" dirty="0">
                        <a:latin typeface="Arial Rounded MT Bold" panose="020F0704030504030204" pitchFamily="34" charset="0"/>
                      </a:endParaRPr>
                    </a:p>
                  </a:txBody>
                  <a:tcPr/>
                </a:tc>
                <a:extLst>
                  <a:ext uri="{0D108BD9-81ED-4DB2-BD59-A6C34878D82A}">
                    <a16:rowId xmlns:a16="http://schemas.microsoft.com/office/drawing/2014/main" xmlns="" val="2069437474"/>
                  </a:ext>
                </a:extLst>
              </a:tr>
              <a:tr h="375001">
                <a:tc>
                  <a:txBody>
                    <a:bodyPr/>
                    <a:lstStyle/>
                    <a:p>
                      <a:pPr marL="0" indent="0">
                        <a:buFont typeface="+mj-lt"/>
                        <a:buNone/>
                      </a:pPr>
                      <a:r>
                        <a:rPr lang="en-US" dirty="0">
                          <a:latin typeface="Arial Rounded MT Bold" panose="020F0704030504030204" pitchFamily="34" charset="0"/>
                        </a:rPr>
                        <a:t>2. These are mostly</a:t>
                      </a:r>
                      <a:r>
                        <a:rPr lang="en-US" baseline="0" dirty="0">
                          <a:latin typeface="Arial Rounded MT Bold" panose="020F0704030504030204" pitchFamily="34" charset="0"/>
                        </a:rPr>
                        <a:t> deeply situated in the body</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These</a:t>
                      </a:r>
                      <a:r>
                        <a:rPr lang="en-US" baseline="0" dirty="0">
                          <a:latin typeface="Arial Rounded MT Bold" panose="020F0704030504030204" pitchFamily="34" charset="0"/>
                        </a:rPr>
                        <a:t> are superficial and deep in location</a:t>
                      </a:r>
                      <a:endParaRPr lang="en-US" dirty="0">
                        <a:latin typeface="Arial Rounded MT Bold" panose="020F0704030504030204" pitchFamily="34" charset="0"/>
                      </a:endParaRPr>
                    </a:p>
                  </a:txBody>
                  <a:tcPr/>
                </a:tc>
                <a:extLst>
                  <a:ext uri="{0D108BD9-81ED-4DB2-BD59-A6C34878D82A}">
                    <a16:rowId xmlns:a16="http://schemas.microsoft.com/office/drawing/2014/main" xmlns="" val="826014909"/>
                  </a:ext>
                </a:extLst>
              </a:tr>
              <a:tr h="909446">
                <a:tc>
                  <a:txBody>
                    <a:bodyPr/>
                    <a:lstStyle/>
                    <a:p>
                      <a:r>
                        <a:rPr lang="en-US" dirty="0">
                          <a:latin typeface="Arial Rounded MT Bold" panose="020F0704030504030204" pitchFamily="34" charset="0"/>
                        </a:rPr>
                        <a:t>3. These ar</a:t>
                      </a:r>
                      <a:r>
                        <a:rPr lang="en-US" baseline="0" dirty="0">
                          <a:latin typeface="Arial Rounded MT Bold" panose="020F0704030504030204" pitchFamily="34" charset="0"/>
                        </a:rPr>
                        <a:t>e thick-walled, highly muscular except arteries of cranium and vertebral column</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These are thinned-walled</a:t>
                      </a:r>
                    </a:p>
                  </a:txBody>
                  <a:tcPr/>
                </a:tc>
                <a:extLst>
                  <a:ext uri="{0D108BD9-81ED-4DB2-BD59-A6C34878D82A}">
                    <a16:rowId xmlns:a16="http://schemas.microsoft.com/office/drawing/2014/main" xmlns="" val="977774746"/>
                  </a:ext>
                </a:extLst>
              </a:tr>
              <a:tr h="909446">
                <a:tc>
                  <a:txBody>
                    <a:bodyPr/>
                    <a:lstStyle/>
                    <a:p>
                      <a:r>
                        <a:rPr lang="en-US" dirty="0">
                          <a:latin typeface="Arial Rounded MT Bold" panose="020F0704030504030204" pitchFamily="34" charset="0"/>
                        </a:rPr>
                        <a:t>4. These posses narrow lumen</a:t>
                      </a:r>
                      <a:r>
                        <a:rPr lang="en-US" baseline="0" dirty="0">
                          <a:latin typeface="Arial Rounded MT Bold" panose="020F0704030504030204" pitchFamily="34" charset="0"/>
                        </a:rPr>
                        <a:t> and valves are absent</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These posses wide and lumen and valves are present which provid</a:t>
                      </a:r>
                      <a:r>
                        <a:rPr lang="en-US" baseline="0" dirty="0">
                          <a:latin typeface="Arial Rounded MT Bold" panose="020F0704030504030204" pitchFamily="34" charset="0"/>
                        </a:rPr>
                        <a:t>e unidirectional flow of blood</a:t>
                      </a:r>
                      <a:endParaRPr lang="en-US" dirty="0">
                        <a:latin typeface="Arial Rounded MT Bold" panose="020F0704030504030204" pitchFamily="34" charset="0"/>
                      </a:endParaRPr>
                    </a:p>
                  </a:txBody>
                  <a:tcPr/>
                </a:tc>
                <a:extLst>
                  <a:ext uri="{0D108BD9-81ED-4DB2-BD59-A6C34878D82A}">
                    <a16:rowId xmlns:a16="http://schemas.microsoft.com/office/drawing/2014/main" xmlns="" val="172032140"/>
                  </a:ext>
                </a:extLst>
              </a:tr>
              <a:tr h="636612">
                <a:tc>
                  <a:txBody>
                    <a:bodyPr/>
                    <a:lstStyle/>
                    <a:p>
                      <a:r>
                        <a:rPr lang="en-US" dirty="0">
                          <a:latin typeface="Arial Rounded MT Bold" panose="020F0704030504030204" pitchFamily="34" charset="0"/>
                        </a:rPr>
                        <a:t>5.</a:t>
                      </a:r>
                      <a:r>
                        <a:rPr lang="en-US" baseline="0" dirty="0">
                          <a:latin typeface="Arial Rounded MT Bold" panose="020F0704030504030204" pitchFamily="34" charset="0"/>
                        </a:rPr>
                        <a:t> These are reddish in </a:t>
                      </a:r>
                      <a:r>
                        <a:rPr lang="en-US" baseline="0" dirty="0" err="1">
                          <a:latin typeface="Arial Rounded MT Bold" panose="020F0704030504030204" pitchFamily="34" charset="0"/>
                        </a:rPr>
                        <a:t>colour</a:t>
                      </a:r>
                      <a:r>
                        <a:rPr lang="en-US" baseline="0" dirty="0">
                          <a:latin typeface="Arial Rounded MT Bold" panose="020F0704030504030204" pitchFamily="34" charset="0"/>
                        </a:rPr>
                        <a:t>. Arteries get empty at the time of death</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These are bluish in </a:t>
                      </a:r>
                      <a:r>
                        <a:rPr lang="en-US" dirty="0" err="1">
                          <a:latin typeface="Arial Rounded MT Bold" panose="020F0704030504030204" pitchFamily="34" charset="0"/>
                        </a:rPr>
                        <a:t>colour</a:t>
                      </a:r>
                      <a:r>
                        <a:rPr lang="en-US" dirty="0">
                          <a:latin typeface="Arial Rounded MT Bold" panose="020F0704030504030204" pitchFamily="34" charset="0"/>
                        </a:rPr>
                        <a:t> and.</a:t>
                      </a:r>
                      <a:r>
                        <a:rPr lang="en-US" baseline="0" dirty="0">
                          <a:latin typeface="Arial Rounded MT Bold" panose="020F0704030504030204" pitchFamily="34" charset="0"/>
                        </a:rPr>
                        <a:t> Veins get filled up at time of death.</a:t>
                      </a:r>
                      <a:endParaRPr lang="en-US" dirty="0">
                        <a:latin typeface="Arial Rounded MT Bold" panose="020F0704030504030204" pitchFamily="34" charset="0"/>
                      </a:endParaRPr>
                    </a:p>
                  </a:txBody>
                  <a:tcPr/>
                </a:tc>
                <a:extLst>
                  <a:ext uri="{0D108BD9-81ED-4DB2-BD59-A6C34878D82A}">
                    <a16:rowId xmlns:a16="http://schemas.microsoft.com/office/drawing/2014/main" xmlns="" val="895482534"/>
                  </a:ext>
                </a:extLst>
              </a:tr>
              <a:tr h="636612">
                <a:tc>
                  <a:txBody>
                    <a:bodyPr/>
                    <a:lstStyle/>
                    <a:p>
                      <a:r>
                        <a:rPr lang="en-US" dirty="0">
                          <a:latin typeface="Arial Rounded MT Bold" panose="020F0704030504030204" pitchFamily="34" charset="0"/>
                        </a:rPr>
                        <a:t>6.</a:t>
                      </a:r>
                      <a:r>
                        <a:rPr lang="en-US" baseline="0" dirty="0">
                          <a:latin typeface="Arial Rounded MT Bold" panose="020F0704030504030204" pitchFamily="34" charset="0"/>
                        </a:rPr>
                        <a:t> These show </a:t>
                      </a:r>
                      <a:r>
                        <a:rPr lang="en-US" baseline="0" dirty="0" err="1">
                          <a:latin typeface="Arial Rounded MT Bold" panose="020F0704030504030204" pitchFamily="34" charset="0"/>
                        </a:rPr>
                        <a:t>spurty</a:t>
                      </a:r>
                      <a:r>
                        <a:rPr lang="en-US" baseline="0" dirty="0">
                          <a:latin typeface="Arial Rounded MT Bold" panose="020F0704030504030204" pitchFamily="34" charset="0"/>
                        </a:rPr>
                        <a:t> flow of blood giving pulse.</a:t>
                      </a:r>
                    </a:p>
                    <a:p>
                      <a:r>
                        <a:rPr lang="en-US" baseline="0" dirty="0">
                          <a:latin typeface="Arial Rounded MT Bold" panose="020F0704030504030204" pitchFamily="34" charset="0"/>
                        </a:rPr>
                        <a:t>Blood in arteries moves with pressure.</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These</a:t>
                      </a:r>
                      <a:r>
                        <a:rPr lang="en-US" baseline="0" dirty="0">
                          <a:latin typeface="Arial Rounded MT Bold" panose="020F0704030504030204" pitchFamily="34" charset="0"/>
                        </a:rPr>
                        <a:t> show sluggish flow of blood.</a:t>
                      </a:r>
                    </a:p>
                    <a:p>
                      <a:r>
                        <a:rPr lang="en-US" baseline="0" dirty="0">
                          <a:latin typeface="Arial Rounded MT Bold" panose="020F0704030504030204" pitchFamily="34" charset="0"/>
                        </a:rPr>
                        <a:t>Blood in veins moves under very low pressure.</a:t>
                      </a:r>
                    </a:p>
                  </a:txBody>
                  <a:tcPr/>
                </a:tc>
                <a:extLst>
                  <a:ext uri="{0D108BD9-81ED-4DB2-BD59-A6C34878D82A}">
                    <a16:rowId xmlns:a16="http://schemas.microsoft.com/office/drawing/2014/main" xmlns="" val="1356905675"/>
                  </a:ext>
                </a:extLst>
              </a:tr>
              <a:tr h="638996">
                <a:tc>
                  <a:txBody>
                    <a:bodyPr/>
                    <a:lstStyle/>
                    <a:p>
                      <a:r>
                        <a:rPr lang="en-US" dirty="0">
                          <a:latin typeface="Arial Rounded MT Bold" panose="020F0704030504030204" pitchFamily="34" charset="0"/>
                        </a:rPr>
                        <a:t>If arterial wall is injured</a:t>
                      </a:r>
                      <a:r>
                        <a:rPr lang="en-US" baseline="0" dirty="0">
                          <a:latin typeface="Arial Rounded MT Bold" panose="020F0704030504030204" pitchFamily="34" charset="0"/>
                        </a:rPr>
                        <a:t>, the blood out like ‘fountain’ in large area all around the artery.</a:t>
                      </a:r>
                      <a:endParaRPr lang="en-US" dirty="0">
                        <a:latin typeface="Arial Rounded MT Bold" panose="020F0704030504030204" pitchFamily="34" charset="0"/>
                      </a:endParaRPr>
                    </a:p>
                  </a:txBody>
                  <a:tcPr/>
                </a:tc>
                <a:tc>
                  <a:txBody>
                    <a:bodyPr/>
                    <a:lstStyle/>
                    <a:p>
                      <a:r>
                        <a:rPr lang="en-US" dirty="0">
                          <a:latin typeface="Arial Rounded MT Bold" panose="020F0704030504030204" pitchFamily="34" charset="0"/>
                        </a:rPr>
                        <a:t>If venous wall</a:t>
                      </a:r>
                      <a:r>
                        <a:rPr lang="en-US" baseline="0" dirty="0">
                          <a:latin typeface="Arial Rounded MT Bold" panose="020F0704030504030204" pitchFamily="34" charset="0"/>
                        </a:rPr>
                        <a:t> is injured, blood comes out, collects in a pool in a small area around vein.</a:t>
                      </a:r>
                      <a:endParaRPr lang="en-US" dirty="0">
                        <a:latin typeface="Arial Rounded MT Bold" panose="020F0704030504030204" pitchFamily="34" charset="0"/>
                      </a:endParaRPr>
                    </a:p>
                  </a:txBody>
                  <a:tcPr/>
                </a:tc>
                <a:extLst>
                  <a:ext uri="{0D108BD9-81ED-4DB2-BD59-A6C34878D82A}">
                    <a16:rowId xmlns:a16="http://schemas.microsoft.com/office/drawing/2014/main" xmlns="" val="2407630706"/>
                  </a:ext>
                </a:extLst>
              </a:tr>
            </a:tbl>
          </a:graphicData>
        </a:graphic>
      </p:graphicFrame>
    </p:spTree>
    <p:extLst>
      <p:ext uri="{BB962C8B-B14F-4D97-AF65-F5344CB8AC3E}">
        <p14:creationId xmlns:p14="http://schemas.microsoft.com/office/powerpoint/2010/main" xmlns="" val="3304606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10057-E499-4553-888C-DE0CE1C805F9}"/>
              </a:ext>
            </a:extLst>
          </p:cNvPr>
          <p:cNvSpPr>
            <a:spLocks noGrp="1"/>
          </p:cNvSpPr>
          <p:nvPr>
            <p:ph type="title"/>
          </p:nvPr>
        </p:nvSpPr>
        <p:spPr>
          <a:xfrm>
            <a:off x="3531562" y="1411389"/>
            <a:ext cx="7443216" cy="1325563"/>
          </a:xfrm>
        </p:spPr>
        <p:txBody>
          <a:bodyPr>
            <a:normAutofit/>
          </a:bodyPr>
          <a:lstStyle/>
          <a:p>
            <a:r>
              <a:rPr lang="en-US" sz="5400" dirty="0">
                <a:solidFill>
                  <a:schemeClr val="accent3"/>
                </a:solidFill>
                <a:latin typeface="Bahnschrift SemiBold" panose="020B0502040204020203" pitchFamily="34" charset="0"/>
              </a:rPr>
              <a:t>CAPILLARIES</a:t>
            </a:r>
            <a:endParaRPr lang="en-IN" sz="5400" dirty="0">
              <a:solidFill>
                <a:schemeClr val="accent3"/>
              </a:solidFill>
            </a:endParaRPr>
          </a:p>
        </p:txBody>
      </p:sp>
      <p:pic>
        <p:nvPicPr>
          <p:cNvPr id="3" name="Picture 2">
            <a:extLst>
              <a:ext uri="{FF2B5EF4-FFF2-40B4-BE49-F238E27FC236}">
                <a16:creationId xmlns:a16="http://schemas.microsoft.com/office/drawing/2014/main" xmlns="" id="{2A09AA26-1F8F-4DDD-88D0-1107AE64829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3410"/>
          <a:stretch/>
        </p:blipFill>
        <p:spPr>
          <a:xfrm>
            <a:off x="5203822" y="2979119"/>
            <a:ext cx="4680479" cy="3765516"/>
          </a:xfrm>
          <a:prstGeom prst="rect">
            <a:avLst/>
          </a:prstGeom>
        </p:spPr>
      </p:pic>
    </p:spTree>
    <p:extLst>
      <p:ext uri="{BB962C8B-B14F-4D97-AF65-F5344CB8AC3E}">
        <p14:creationId xmlns:p14="http://schemas.microsoft.com/office/powerpoint/2010/main" xmlns="" val="4161710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76A4FA-1132-4EC4-B1FD-FCA464BDCC0C}"/>
              </a:ext>
            </a:extLst>
          </p:cNvPr>
          <p:cNvSpPr>
            <a:spLocks noGrp="1"/>
          </p:cNvSpPr>
          <p:nvPr>
            <p:ph type="title"/>
          </p:nvPr>
        </p:nvSpPr>
        <p:spPr>
          <a:xfrm>
            <a:off x="1525301" y="862996"/>
            <a:ext cx="9141397" cy="615553"/>
          </a:xfrm>
        </p:spPr>
        <p:txBody>
          <a:bodyPr/>
          <a:lstStyle/>
          <a:p>
            <a:r>
              <a:rPr lang="en-US" u="sng" dirty="0"/>
              <a:t> </a:t>
            </a:r>
            <a:r>
              <a:rPr lang="en-US" u="sng" dirty="0">
                <a:latin typeface="Bahnschrift SemiBold" panose="020B0502040204020203" pitchFamily="34" charset="0"/>
              </a:rPr>
              <a:t>CAPILLARIES</a:t>
            </a:r>
            <a:endParaRPr lang="en-IN" u="sng" dirty="0"/>
          </a:p>
        </p:txBody>
      </p:sp>
      <p:sp>
        <p:nvSpPr>
          <p:cNvPr id="3" name="Text Placeholder 2">
            <a:extLst>
              <a:ext uri="{FF2B5EF4-FFF2-40B4-BE49-F238E27FC236}">
                <a16:creationId xmlns:a16="http://schemas.microsoft.com/office/drawing/2014/main" xmlns="" id="{52CF1F48-A39A-4FA0-B33B-BC4D253DB273}"/>
              </a:ext>
            </a:extLst>
          </p:cNvPr>
          <p:cNvSpPr>
            <a:spLocks noGrp="1"/>
          </p:cNvSpPr>
          <p:nvPr>
            <p:ph type="body" sz="quarter" idx="12"/>
          </p:nvPr>
        </p:nvSpPr>
        <p:spPr>
          <a:xfrm>
            <a:off x="837013" y="1952368"/>
            <a:ext cx="8010426" cy="3707027"/>
          </a:xfrm>
        </p:spPr>
        <p:txBody>
          <a:bodyPr/>
          <a:lstStyle/>
          <a:p>
            <a:pPr marL="0" indent="0" algn="l">
              <a:buNone/>
            </a:pPr>
            <a:r>
              <a:rPr lang="en-US" sz="2000" dirty="0">
                <a:latin typeface="Arial Rounded MT Bold" panose="020F0704030504030204" pitchFamily="34" charset="0"/>
              </a:rPr>
              <a:t>Capillaries (</a:t>
            </a:r>
            <a:r>
              <a:rPr lang="en-US" sz="2000" dirty="0" err="1">
                <a:latin typeface="Arial Rounded MT Bold" panose="020F0704030504030204" pitchFamily="34" charset="0"/>
              </a:rPr>
              <a:t>Capillus</a:t>
            </a:r>
            <a:r>
              <a:rPr lang="en-US" sz="2000" dirty="0">
                <a:latin typeface="Arial Rounded MT Bold" panose="020F0704030504030204" pitchFamily="34" charset="0"/>
              </a:rPr>
              <a:t>= hair) are networks of microscopic endothelial tubes interposed between the arterioles and venules. The true capillaries (without any smooth muscle cell) begin after a transition zone of 50-60 micron beyond the precapillary sphincter.</a:t>
            </a:r>
          </a:p>
          <a:p>
            <a:pPr marL="0" indent="0" algn="l">
              <a:buNone/>
            </a:pPr>
            <a:r>
              <a:rPr lang="en-US" sz="2000" dirty="0">
                <a:latin typeface="Arial Rounded MT Bold" panose="020F0704030504030204" pitchFamily="34" charset="0"/>
              </a:rPr>
              <a:t>The capillaries are replaced by cavernous(dilated) spaces in the sex organs, splenic pulp and placenta.</a:t>
            </a:r>
          </a:p>
          <a:p>
            <a:pPr marL="0" indent="0" algn="l">
              <a:buNone/>
            </a:pPr>
            <a:r>
              <a:rPr lang="en-US" sz="2000" b="1" u="sng" dirty="0">
                <a:latin typeface="Arial Rounded MT Bold" panose="020F0704030504030204" pitchFamily="34" charset="0"/>
              </a:rPr>
              <a:t>SIZE:</a:t>
            </a:r>
          </a:p>
          <a:p>
            <a:pPr marL="0" indent="0" algn="l">
              <a:buNone/>
            </a:pPr>
            <a:r>
              <a:rPr lang="en-US" sz="2000" dirty="0">
                <a:latin typeface="Arial Rounded MT Bold" panose="020F0704030504030204" pitchFamily="34" charset="0"/>
              </a:rPr>
              <a:t>The average diameter of capillary is 6-8 micron, just sufficient to permit the red blood cells to pass through in ‘single file’. But the size varies from organ to organ. It is smallest in the brain and intestines, and is largest (20 micron) in the skin and the bone marrow.</a:t>
            </a:r>
          </a:p>
          <a:p>
            <a:pPr algn="l"/>
            <a:endParaRPr lang="en-IN" sz="2000" dirty="0"/>
          </a:p>
        </p:txBody>
      </p:sp>
      <p:pic>
        <p:nvPicPr>
          <p:cNvPr id="4" name="Picture 3">
            <a:extLst>
              <a:ext uri="{FF2B5EF4-FFF2-40B4-BE49-F238E27FC236}">
                <a16:creationId xmlns:a16="http://schemas.microsoft.com/office/drawing/2014/main" xmlns="" id="{6B205E0E-912D-4DD8-8BA4-C274DB5B966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36530" y="2989511"/>
            <a:ext cx="3455470" cy="2164080"/>
          </a:xfrm>
          <a:prstGeom prst="rect">
            <a:avLst/>
          </a:prstGeom>
        </p:spPr>
      </p:pic>
    </p:spTree>
    <p:extLst>
      <p:ext uri="{BB962C8B-B14F-4D97-AF65-F5344CB8AC3E}">
        <p14:creationId xmlns:p14="http://schemas.microsoft.com/office/powerpoint/2010/main" xmlns="" val="3455897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2391C-433F-4D62-9C56-3B937E1010E1}"/>
              </a:ext>
            </a:extLst>
          </p:cNvPr>
          <p:cNvSpPr>
            <a:spLocks noGrp="1"/>
          </p:cNvSpPr>
          <p:nvPr>
            <p:ph type="title"/>
          </p:nvPr>
        </p:nvSpPr>
        <p:spPr>
          <a:xfrm>
            <a:off x="1389377" y="714715"/>
            <a:ext cx="9141397" cy="615553"/>
          </a:xfrm>
        </p:spPr>
        <p:txBody>
          <a:bodyPr/>
          <a:lstStyle/>
          <a:p>
            <a:r>
              <a:rPr lang="en-US" b="1" u="sng" dirty="0">
                <a:latin typeface="Bahnschrift SemiBold" panose="020B0502040204020203" pitchFamily="34" charset="0"/>
              </a:rPr>
              <a:t>TYPE AND STRUCTURE</a:t>
            </a:r>
            <a:endParaRPr lang="en-IN" u="sng" dirty="0"/>
          </a:p>
        </p:txBody>
      </p:sp>
      <p:sp>
        <p:nvSpPr>
          <p:cNvPr id="3" name="Text Placeholder 2">
            <a:extLst>
              <a:ext uri="{FF2B5EF4-FFF2-40B4-BE49-F238E27FC236}">
                <a16:creationId xmlns:a16="http://schemas.microsoft.com/office/drawing/2014/main" xmlns="" id="{603F8A00-64E8-4A29-89B1-10B799348038}"/>
              </a:ext>
            </a:extLst>
          </p:cNvPr>
          <p:cNvSpPr>
            <a:spLocks noGrp="1"/>
          </p:cNvSpPr>
          <p:nvPr>
            <p:ph type="body" sz="quarter" idx="12"/>
          </p:nvPr>
        </p:nvSpPr>
        <p:spPr>
          <a:xfrm>
            <a:off x="750566" y="1885341"/>
            <a:ext cx="7799387" cy="1990917"/>
          </a:xfrm>
        </p:spPr>
        <p:txBody>
          <a:bodyPr/>
          <a:lstStyle/>
          <a:p>
            <a:pPr marL="0" indent="0" algn="l">
              <a:buNone/>
            </a:pPr>
            <a:r>
              <a:rPr lang="en-US" sz="2000" dirty="0">
                <a:latin typeface="Arial Rounded MT Bold" panose="020F0704030504030204" pitchFamily="34" charset="0"/>
              </a:rPr>
              <a:t>The capillaries are classified as continuous and fenestrated according to the type of junctions between the endothelial cells.</a:t>
            </a:r>
          </a:p>
          <a:p>
            <a:pPr marL="457200" indent="-457200" algn="l">
              <a:buFont typeface="+mj-lt"/>
              <a:buAutoNum type="arabicPeriod"/>
            </a:pPr>
            <a:r>
              <a:rPr lang="en-US" sz="2000" b="1" u="sng" dirty="0">
                <a:latin typeface="Arial Rounded MT Bold" panose="020F0704030504030204" pitchFamily="34" charset="0"/>
              </a:rPr>
              <a:t>Continuous capillaries : </a:t>
            </a:r>
            <a:r>
              <a:rPr lang="en-US" sz="2000" dirty="0">
                <a:latin typeface="Arial Rounded MT Bold" panose="020F0704030504030204" pitchFamily="34" charset="0"/>
              </a:rPr>
              <a:t>are found in the skin, connective tissue, skeletal and smooth muscles, lung and brain.</a:t>
            </a:r>
          </a:p>
          <a:p>
            <a:pPr marL="457200" indent="-457200" algn="l">
              <a:buFont typeface="+mj-lt"/>
              <a:buAutoNum type="arabicPeriod"/>
            </a:pPr>
            <a:endParaRPr lang="en-US" sz="2000" dirty="0">
              <a:latin typeface="Arial Rounded MT Bold" panose="020F0704030504030204" pitchFamily="34" charset="0"/>
            </a:endParaRPr>
          </a:p>
          <a:p>
            <a:pPr marL="457200" indent="-457200" algn="l">
              <a:buFont typeface="+mj-lt"/>
              <a:buAutoNum type="arabicPeriod"/>
            </a:pPr>
            <a:r>
              <a:rPr lang="en-US" sz="2000" b="1" u="sng" dirty="0">
                <a:latin typeface="Arial Rounded MT Bold" panose="020F0704030504030204" pitchFamily="34" charset="0"/>
              </a:rPr>
              <a:t>Fenestrated capillaries: </a:t>
            </a:r>
            <a:r>
              <a:rPr lang="en-US" sz="2000" dirty="0">
                <a:latin typeface="Arial Rounded MT Bold" panose="020F0704030504030204" pitchFamily="34" charset="0"/>
              </a:rPr>
              <a:t>are found in renal glomeruli/ intestinal mucosa, endocrine gland and pancreas.</a:t>
            </a:r>
          </a:p>
          <a:p>
            <a:pPr algn="l"/>
            <a:endParaRPr lang="en-IN" sz="2000" dirty="0"/>
          </a:p>
        </p:txBody>
      </p:sp>
      <p:pic>
        <p:nvPicPr>
          <p:cNvPr id="4" name="Picture 3">
            <a:extLst>
              <a:ext uri="{FF2B5EF4-FFF2-40B4-BE49-F238E27FC236}">
                <a16:creationId xmlns:a16="http://schemas.microsoft.com/office/drawing/2014/main" xmlns="" id="{4FCE5E94-CAD8-4D6C-AF49-19071F7961D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01762" y="4158733"/>
            <a:ext cx="3788475" cy="1255878"/>
          </a:xfrm>
          <a:prstGeom prst="rect">
            <a:avLst/>
          </a:prstGeom>
        </p:spPr>
      </p:pic>
      <p:sp>
        <p:nvSpPr>
          <p:cNvPr id="6" name="TextBox 5">
            <a:extLst>
              <a:ext uri="{FF2B5EF4-FFF2-40B4-BE49-F238E27FC236}">
                <a16:creationId xmlns:a16="http://schemas.microsoft.com/office/drawing/2014/main" xmlns="" id="{4341943D-E256-4866-86C0-1B2A7D1E9D82}"/>
              </a:ext>
            </a:extLst>
          </p:cNvPr>
          <p:cNvSpPr txBox="1"/>
          <p:nvPr/>
        </p:nvSpPr>
        <p:spPr>
          <a:xfrm>
            <a:off x="4201762" y="5509088"/>
            <a:ext cx="2236108" cy="646331"/>
          </a:xfrm>
          <a:prstGeom prst="rect">
            <a:avLst/>
          </a:prstGeom>
          <a:noFill/>
        </p:spPr>
        <p:txBody>
          <a:bodyPr wrap="square">
            <a:spAutoFit/>
          </a:bodyPr>
          <a:lstStyle/>
          <a:p>
            <a:pPr algn="ctr"/>
            <a:r>
              <a:rPr lang="en-US" sz="1800" u="sng" dirty="0">
                <a:ln w="0"/>
                <a:effectLst>
                  <a:outerShdw blurRad="38100" dist="19050" dir="2700000" algn="tl" rotWithShape="0">
                    <a:schemeClr val="dk1">
                      <a:alpha val="40000"/>
                    </a:schemeClr>
                  </a:outerShdw>
                </a:effectLst>
              </a:rPr>
              <a:t>Capillary with continuous lining</a:t>
            </a:r>
          </a:p>
        </p:txBody>
      </p:sp>
      <p:sp>
        <p:nvSpPr>
          <p:cNvPr id="8" name="TextBox 7">
            <a:extLst>
              <a:ext uri="{FF2B5EF4-FFF2-40B4-BE49-F238E27FC236}">
                <a16:creationId xmlns:a16="http://schemas.microsoft.com/office/drawing/2014/main" xmlns="" id="{B1EC6625-6EE0-4BAA-BB8D-7544F5F062D5}"/>
              </a:ext>
            </a:extLst>
          </p:cNvPr>
          <p:cNvSpPr txBox="1"/>
          <p:nvPr/>
        </p:nvSpPr>
        <p:spPr>
          <a:xfrm>
            <a:off x="6424591" y="5523796"/>
            <a:ext cx="1981301" cy="646331"/>
          </a:xfrm>
          <a:prstGeom prst="rect">
            <a:avLst/>
          </a:prstGeom>
          <a:noFill/>
        </p:spPr>
        <p:txBody>
          <a:bodyPr wrap="square">
            <a:spAutoFit/>
          </a:bodyPr>
          <a:lstStyle/>
          <a:p>
            <a:pPr algn="ctr"/>
            <a:r>
              <a:rPr lang="en-US" sz="1800" b="0" u="sng" cap="none" spc="0" dirty="0">
                <a:ln w="0"/>
                <a:solidFill>
                  <a:schemeClr val="tx1"/>
                </a:solidFill>
                <a:effectLst>
                  <a:outerShdw blurRad="38100" dist="19050" dir="2700000" algn="tl" rotWithShape="0">
                    <a:schemeClr val="dk1">
                      <a:alpha val="40000"/>
                    </a:schemeClr>
                  </a:outerShdw>
                </a:effectLst>
              </a:rPr>
              <a:t>Capillary with fenestration</a:t>
            </a:r>
          </a:p>
        </p:txBody>
      </p:sp>
    </p:spTree>
    <p:extLst>
      <p:ext uri="{BB962C8B-B14F-4D97-AF65-F5344CB8AC3E}">
        <p14:creationId xmlns:p14="http://schemas.microsoft.com/office/powerpoint/2010/main" xmlns="" val="1304216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F361D-DA98-444A-B1A4-8757AFC9AFA7}"/>
              </a:ext>
            </a:extLst>
          </p:cNvPr>
          <p:cNvSpPr>
            <a:spLocks noGrp="1"/>
          </p:cNvSpPr>
          <p:nvPr>
            <p:ph type="title"/>
          </p:nvPr>
        </p:nvSpPr>
        <p:spPr>
          <a:xfrm>
            <a:off x="1414090" y="640574"/>
            <a:ext cx="9141397" cy="615553"/>
          </a:xfrm>
        </p:spPr>
        <p:txBody>
          <a:bodyPr/>
          <a:lstStyle/>
          <a:p>
            <a:r>
              <a:rPr lang="en-US" u="sng" dirty="0">
                <a:latin typeface="Bahnschrift SemiBold" panose="020B0502040204020203" pitchFamily="34" charset="0"/>
              </a:rPr>
              <a:t>STRUCTURE</a:t>
            </a:r>
            <a:endParaRPr lang="en-IN" u="sng" dirty="0"/>
          </a:p>
        </p:txBody>
      </p:sp>
      <p:sp>
        <p:nvSpPr>
          <p:cNvPr id="3" name="Text Placeholder 2">
            <a:extLst>
              <a:ext uri="{FF2B5EF4-FFF2-40B4-BE49-F238E27FC236}">
                <a16:creationId xmlns:a16="http://schemas.microsoft.com/office/drawing/2014/main" xmlns="" id="{F5ACCA69-8C35-487B-A8BB-AAE2DCF09F33}"/>
              </a:ext>
            </a:extLst>
          </p:cNvPr>
          <p:cNvSpPr>
            <a:spLocks noGrp="1"/>
          </p:cNvSpPr>
          <p:nvPr>
            <p:ph type="body" sz="quarter" idx="12"/>
          </p:nvPr>
        </p:nvSpPr>
        <p:spPr>
          <a:xfrm>
            <a:off x="960631" y="1679040"/>
            <a:ext cx="8294580" cy="2917674"/>
          </a:xfrm>
        </p:spPr>
        <p:txBody>
          <a:bodyPr/>
          <a:lstStyle/>
          <a:p>
            <a:pPr algn="l"/>
            <a:r>
              <a:rPr lang="en-US" sz="2400" dirty="0">
                <a:latin typeface="Arial Black" panose="020B0A04020102020204" pitchFamily="34" charset="0"/>
              </a:rPr>
              <a:t>Pericytes </a:t>
            </a:r>
            <a:r>
              <a:rPr lang="en-US" sz="2400" dirty="0">
                <a:latin typeface="Arial Rounded MT Bold" panose="020F0704030504030204" pitchFamily="34" charset="0"/>
              </a:rPr>
              <a:t>– these are present on outer surface of capillaries and smallest venules, where there is no adventitia and muscle. Its </a:t>
            </a:r>
            <a:r>
              <a:rPr lang="en-US" sz="2400" dirty="0" err="1">
                <a:latin typeface="Arial Rounded MT Bold" panose="020F0704030504030204" pitchFamily="34" charset="0"/>
              </a:rPr>
              <a:t>procesess</a:t>
            </a:r>
            <a:r>
              <a:rPr lang="en-US" sz="2400" dirty="0">
                <a:latin typeface="Arial Rounded MT Bold" panose="020F0704030504030204" pitchFamily="34" charset="0"/>
              </a:rPr>
              <a:t> are wrapped around the endothelium. </a:t>
            </a:r>
          </a:p>
          <a:p>
            <a:pPr algn="l"/>
            <a:r>
              <a:rPr lang="en-US" sz="2400" dirty="0">
                <a:latin typeface="Arial Rounded MT Bold" panose="020F0704030504030204" pitchFamily="34" charset="0"/>
              </a:rPr>
              <a:t>Pericytes reveal contractile property act as stem cell.</a:t>
            </a:r>
          </a:p>
          <a:p>
            <a:pPr algn="l"/>
            <a:r>
              <a:rPr lang="en-US" sz="2400" dirty="0">
                <a:latin typeface="Arial Rounded MT Bold" panose="020F0704030504030204" pitchFamily="34" charset="0"/>
              </a:rPr>
              <a:t>Help in repair process and give rise to new blood vessels.</a:t>
            </a:r>
          </a:p>
          <a:p>
            <a:pPr algn="l"/>
            <a:endParaRPr lang="en-IN" sz="2400" dirty="0"/>
          </a:p>
        </p:txBody>
      </p:sp>
      <p:pic>
        <p:nvPicPr>
          <p:cNvPr id="4" name="Picture 3">
            <a:extLst>
              <a:ext uri="{FF2B5EF4-FFF2-40B4-BE49-F238E27FC236}">
                <a16:creationId xmlns:a16="http://schemas.microsoft.com/office/drawing/2014/main" xmlns="" id="{ECC7FEF5-0872-4984-BEB4-43664774D6D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39029" y="3722421"/>
            <a:ext cx="3352971" cy="2495005"/>
          </a:xfrm>
          <a:prstGeom prst="rect">
            <a:avLst/>
          </a:prstGeom>
        </p:spPr>
      </p:pic>
    </p:spTree>
    <p:extLst>
      <p:ext uri="{BB962C8B-B14F-4D97-AF65-F5344CB8AC3E}">
        <p14:creationId xmlns:p14="http://schemas.microsoft.com/office/powerpoint/2010/main" xmlns="" val="2035416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CA7E8EA-FF4D-4A68-97F9-3EBE97F73E12}"/>
              </a:ext>
            </a:extLst>
          </p:cNvPr>
          <p:cNvSpPr>
            <a:spLocks noGrp="1"/>
          </p:cNvSpPr>
          <p:nvPr>
            <p:ph type="title"/>
          </p:nvPr>
        </p:nvSpPr>
        <p:spPr>
          <a:xfrm>
            <a:off x="3838352" y="2766219"/>
            <a:ext cx="7442791" cy="1325563"/>
          </a:xfrm>
        </p:spPr>
        <p:txBody>
          <a:bodyPr>
            <a:noAutofit/>
          </a:bodyPr>
          <a:lstStyle/>
          <a:p>
            <a:pPr algn="ctr"/>
            <a:r>
              <a:rPr lang="hi-IN" sz="4800" dirty="0">
                <a:solidFill>
                  <a:schemeClr val="accent5"/>
                </a:solidFill>
              </a:rPr>
              <a:t>सिरा</a:t>
            </a:r>
            <a:endParaRPr lang="en-US" sz="4800" dirty="0">
              <a:solidFill>
                <a:schemeClr val="accent5"/>
              </a:solidFill>
            </a:endParaRPr>
          </a:p>
        </p:txBody>
      </p:sp>
    </p:spTree>
    <p:extLst>
      <p:ext uri="{BB962C8B-B14F-4D97-AF65-F5344CB8AC3E}">
        <p14:creationId xmlns:p14="http://schemas.microsoft.com/office/powerpoint/2010/main" xmlns="" val="2647525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840F7-DC07-4E3E-AB2C-3729B8CB69D0}"/>
              </a:ext>
            </a:extLst>
          </p:cNvPr>
          <p:cNvSpPr>
            <a:spLocks noGrp="1"/>
          </p:cNvSpPr>
          <p:nvPr>
            <p:ph type="title"/>
          </p:nvPr>
        </p:nvSpPr>
        <p:spPr>
          <a:xfrm>
            <a:off x="3373394" y="616318"/>
            <a:ext cx="4587173" cy="738664"/>
          </a:xfrm>
        </p:spPr>
        <p:txBody>
          <a:bodyPr/>
          <a:lstStyle/>
          <a:p>
            <a:r>
              <a:rPr lang="hi-IN" sz="4800" b="1" u="sng" dirty="0"/>
              <a:t>परिचय </a:t>
            </a:r>
            <a:endParaRPr lang="en-IN" sz="4800" dirty="0"/>
          </a:p>
        </p:txBody>
      </p:sp>
      <p:sp>
        <p:nvSpPr>
          <p:cNvPr id="3" name="Text Placeholder 2">
            <a:extLst>
              <a:ext uri="{FF2B5EF4-FFF2-40B4-BE49-F238E27FC236}">
                <a16:creationId xmlns:a16="http://schemas.microsoft.com/office/drawing/2014/main" xmlns="" id="{DF8AE919-A851-4D5B-B8F4-75E79D6ACF16}"/>
              </a:ext>
            </a:extLst>
          </p:cNvPr>
          <p:cNvSpPr>
            <a:spLocks noGrp="1"/>
          </p:cNvSpPr>
          <p:nvPr>
            <p:ph type="body" sz="quarter" idx="12"/>
          </p:nvPr>
        </p:nvSpPr>
        <p:spPr>
          <a:xfrm>
            <a:off x="1508066" y="2049744"/>
            <a:ext cx="8772755" cy="3152450"/>
          </a:xfrm>
        </p:spPr>
        <p:txBody>
          <a:bodyPr/>
          <a:lstStyle/>
          <a:p>
            <a:pPr marL="0" indent="0" algn="l">
              <a:buNone/>
            </a:pPr>
            <a:r>
              <a:rPr lang="hi-IN" sz="3200" dirty="0"/>
              <a:t>शरीर रचना विज्ञानं की दृष्टि</a:t>
            </a:r>
            <a:r>
              <a:rPr lang="en-IN" sz="3200" dirty="0"/>
              <a:t> </a:t>
            </a:r>
            <a:r>
              <a:rPr lang="hi-IN" sz="3200" dirty="0"/>
              <a:t>से सम्पूर्ण शरीर में</a:t>
            </a:r>
            <a:r>
              <a:rPr lang="en-IN" sz="3200" dirty="0"/>
              <a:t> </a:t>
            </a:r>
            <a:r>
              <a:rPr lang="hi-IN" sz="3200" dirty="0"/>
              <a:t>रस रक्त</a:t>
            </a:r>
            <a:r>
              <a:rPr lang="en-IN" sz="3200" dirty="0"/>
              <a:t> </a:t>
            </a:r>
            <a:r>
              <a:rPr lang="hi-IN" sz="3200" dirty="0"/>
              <a:t>का संचार अथवा</a:t>
            </a:r>
            <a:r>
              <a:rPr lang="en-IN" sz="3200" dirty="0"/>
              <a:t>  </a:t>
            </a:r>
            <a:r>
              <a:rPr lang="hi-IN" sz="3200" dirty="0"/>
              <a:t>पूर्ण सवंहन सिरा</a:t>
            </a:r>
            <a:r>
              <a:rPr lang="en-IN" sz="3200" dirty="0"/>
              <a:t> </a:t>
            </a:r>
            <a:r>
              <a:rPr lang="hi-IN" sz="3200" dirty="0"/>
              <a:t>धमनी और लसिका</a:t>
            </a:r>
            <a:r>
              <a:rPr lang="en-IN" sz="3200" dirty="0"/>
              <a:t> </a:t>
            </a:r>
            <a:r>
              <a:rPr lang="hi-IN" sz="3200" dirty="0"/>
              <a:t>वाहिनियों पर निर्भर करता है</a:t>
            </a:r>
            <a:r>
              <a:rPr lang="en-IN" sz="3200" dirty="0"/>
              <a:t> |</a:t>
            </a:r>
          </a:p>
          <a:p>
            <a:pPr marL="0" indent="0" algn="l">
              <a:buNone/>
            </a:pPr>
            <a:r>
              <a:rPr lang="en-IN" sz="3200" dirty="0"/>
              <a:t>  </a:t>
            </a:r>
            <a:r>
              <a:rPr lang="hi-IN" sz="3200" dirty="0"/>
              <a:t> </a:t>
            </a:r>
          </a:p>
          <a:p>
            <a:pPr marL="0" indent="0" algn="l">
              <a:buNone/>
            </a:pPr>
            <a:r>
              <a:rPr lang="hi-IN" sz="3200" dirty="0"/>
              <a:t>सभी अवयवों का पोषण एवं</a:t>
            </a:r>
            <a:r>
              <a:rPr lang="en-IN" sz="3200" dirty="0"/>
              <a:t> </a:t>
            </a:r>
            <a:r>
              <a:rPr lang="hi-IN" sz="3200" dirty="0"/>
              <a:t>संवर्धन भी इन्ही पर</a:t>
            </a:r>
            <a:endParaRPr lang="en-IN" sz="3200" dirty="0"/>
          </a:p>
          <a:p>
            <a:pPr marL="0" indent="0" algn="l">
              <a:buNone/>
            </a:pPr>
            <a:r>
              <a:rPr lang="hi-IN" sz="3200" dirty="0"/>
              <a:t>निर्भर करता है |</a:t>
            </a:r>
            <a:endParaRPr lang="en-US" sz="3200" dirty="0"/>
          </a:p>
          <a:p>
            <a:endParaRPr lang="en-IN" sz="3200" dirty="0"/>
          </a:p>
        </p:txBody>
      </p:sp>
    </p:spTree>
    <p:extLst>
      <p:ext uri="{BB962C8B-B14F-4D97-AF65-F5344CB8AC3E}">
        <p14:creationId xmlns:p14="http://schemas.microsoft.com/office/powerpoint/2010/main" xmlns="" val="1653829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3072F-5783-4EAF-B51C-6F8291B09B54}"/>
              </a:ext>
            </a:extLst>
          </p:cNvPr>
          <p:cNvSpPr>
            <a:spLocks noGrp="1"/>
          </p:cNvSpPr>
          <p:nvPr>
            <p:ph type="title"/>
          </p:nvPr>
        </p:nvSpPr>
        <p:spPr>
          <a:xfrm>
            <a:off x="1525301" y="742776"/>
            <a:ext cx="9141397" cy="738664"/>
          </a:xfrm>
        </p:spPr>
        <p:txBody>
          <a:bodyPr/>
          <a:lstStyle/>
          <a:p>
            <a:r>
              <a:rPr lang="hi-IN" sz="4800" b="1" u="sng" dirty="0">
                <a:latin typeface="Mangal" panose="02040503050203030202" pitchFamily="18" charset="0"/>
                <a:cs typeface="Mangal" panose="02040503050203030202" pitchFamily="18" charset="0"/>
              </a:rPr>
              <a:t>सिरा की परिभाषा </a:t>
            </a:r>
            <a:endParaRPr lang="en-IN" sz="4800" dirty="0"/>
          </a:p>
        </p:txBody>
      </p:sp>
      <p:sp>
        <p:nvSpPr>
          <p:cNvPr id="3" name="Text Placeholder 2">
            <a:extLst>
              <a:ext uri="{FF2B5EF4-FFF2-40B4-BE49-F238E27FC236}">
                <a16:creationId xmlns:a16="http://schemas.microsoft.com/office/drawing/2014/main" xmlns="" id="{D48FD67B-4765-4706-A23A-B1408BBC9C89}"/>
              </a:ext>
            </a:extLst>
          </p:cNvPr>
          <p:cNvSpPr>
            <a:spLocks noGrp="1"/>
          </p:cNvSpPr>
          <p:nvPr>
            <p:ph type="body" sz="quarter" idx="12"/>
          </p:nvPr>
        </p:nvSpPr>
        <p:spPr>
          <a:xfrm>
            <a:off x="2097451" y="2179708"/>
            <a:ext cx="8751781" cy="3566184"/>
          </a:xfrm>
        </p:spPr>
        <p:txBody>
          <a:bodyPr/>
          <a:lstStyle/>
          <a:p>
            <a:pPr algn="l"/>
            <a:r>
              <a:rPr lang="hi-IN" sz="3200" dirty="0"/>
              <a:t>सिरा शब्द का अभिप्राय: उन सभी प्रणालियों से है जो शरीर के रक्त को हृदय</a:t>
            </a:r>
            <a:r>
              <a:rPr lang="en-IN" sz="3200" dirty="0"/>
              <a:t> </a:t>
            </a:r>
            <a:r>
              <a:rPr lang="hi-IN" sz="3200" dirty="0"/>
              <a:t>के तरफ ले जाती है </a:t>
            </a:r>
            <a:r>
              <a:rPr lang="en-IN" sz="3200" dirty="0"/>
              <a:t>|</a:t>
            </a:r>
          </a:p>
          <a:p>
            <a:pPr algn="l"/>
            <a:r>
              <a:rPr lang="hi-IN" sz="3200" dirty="0"/>
              <a:t>ये सम्पूर्ण शरीर में फैली हुई है तथा अशुद्ध रक्त को वहन करने वाली है | इन सभी का आश्रय</a:t>
            </a:r>
            <a:r>
              <a:rPr lang="en-IN" sz="3200" dirty="0"/>
              <a:t> </a:t>
            </a:r>
            <a:r>
              <a:rPr lang="hi-IN" sz="3200" dirty="0"/>
              <a:t>स्थान</a:t>
            </a:r>
            <a:r>
              <a:rPr lang="en-IN" sz="3200" dirty="0"/>
              <a:t> </a:t>
            </a:r>
            <a:r>
              <a:rPr lang="hi-IN" sz="3200" dirty="0"/>
              <a:t>हृदय है जिस प्रकार सभी नदियों का समुद्र होता है ।</a:t>
            </a:r>
            <a:endParaRPr lang="en-IN" sz="3200" dirty="0"/>
          </a:p>
          <a:p>
            <a:pPr algn="l"/>
            <a:endParaRPr lang="en-IN" sz="3200" dirty="0"/>
          </a:p>
          <a:p>
            <a:pPr algn="l"/>
            <a:endParaRPr lang="en-IN" dirty="0"/>
          </a:p>
        </p:txBody>
      </p:sp>
    </p:spTree>
    <p:extLst>
      <p:ext uri="{BB962C8B-B14F-4D97-AF65-F5344CB8AC3E}">
        <p14:creationId xmlns:p14="http://schemas.microsoft.com/office/powerpoint/2010/main" xmlns="" val="1720438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90904-ED6B-4A07-949E-E23193D7826C}"/>
              </a:ext>
            </a:extLst>
          </p:cNvPr>
          <p:cNvSpPr>
            <a:spLocks noGrp="1"/>
          </p:cNvSpPr>
          <p:nvPr>
            <p:ph type="title"/>
          </p:nvPr>
        </p:nvSpPr>
        <p:spPr>
          <a:xfrm>
            <a:off x="1520721" y="702814"/>
            <a:ext cx="9141397" cy="738664"/>
          </a:xfrm>
        </p:spPr>
        <p:txBody>
          <a:bodyPr/>
          <a:lstStyle/>
          <a:p>
            <a:r>
              <a:rPr lang="hi-IN" sz="4800" u="sng" dirty="0"/>
              <a:t>सिरा शब्द की</a:t>
            </a:r>
            <a:r>
              <a:rPr lang="en-IN" sz="4800" u="sng" dirty="0"/>
              <a:t> </a:t>
            </a:r>
            <a:r>
              <a:rPr lang="hi-IN" sz="4800" u="sng" dirty="0"/>
              <a:t>व्युत्पत्ति </a:t>
            </a:r>
            <a:endParaRPr lang="en-IN" sz="4800" u="sng" dirty="0"/>
          </a:p>
        </p:txBody>
      </p:sp>
      <p:sp>
        <p:nvSpPr>
          <p:cNvPr id="3" name="Text Placeholder 2">
            <a:extLst>
              <a:ext uri="{FF2B5EF4-FFF2-40B4-BE49-F238E27FC236}">
                <a16:creationId xmlns:a16="http://schemas.microsoft.com/office/drawing/2014/main" xmlns="" id="{205A96B2-9C80-4AC0-8CFE-F9719BA88FA7}"/>
              </a:ext>
            </a:extLst>
          </p:cNvPr>
          <p:cNvSpPr>
            <a:spLocks noGrp="1"/>
          </p:cNvSpPr>
          <p:nvPr>
            <p:ph type="body" sz="quarter" idx="12"/>
          </p:nvPr>
        </p:nvSpPr>
        <p:spPr>
          <a:xfrm>
            <a:off x="1927654" y="2371018"/>
            <a:ext cx="8327533" cy="2497544"/>
          </a:xfrm>
        </p:spPr>
        <p:txBody>
          <a:bodyPr/>
          <a:lstStyle/>
          <a:p>
            <a:r>
              <a:rPr lang="en-IN" sz="4400" dirty="0">
                <a:solidFill>
                  <a:srgbClr val="FFC000"/>
                </a:solidFill>
              </a:rPr>
              <a:t>“</a:t>
            </a:r>
            <a:r>
              <a:rPr lang="hi-IN" sz="4400" dirty="0">
                <a:solidFill>
                  <a:srgbClr val="FFC000"/>
                </a:solidFill>
              </a:rPr>
              <a:t>सरणात् सिराः</a:t>
            </a:r>
            <a:r>
              <a:rPr lang="en-IN" sz="4400" dirty="0">
                <a:solidFill>
                  <a:srgbClr val="FFC000"/>
                </a:solidFill>
              </a:rPr>
              <a:t>”</a:t>
            </a:r>
            <a:r>
              <a:rPr lang="hi-IN" sz="4400" dirty="0">
                <a:solidFill>
                  <a:srgbClr val="FFC000"/>
                </a:solidFill>
              </a:rPr>
              <a:t> [च०शा०</a:t>
            </a:r>
            <a:r>
              <a:rPr lang="en-IN" sz="4400" dirty="0">
                <a:solidFill>
                  <a:srgbClr val="FFC000"/>
                </a:solidFill>
              </a:rPr>
              <a:t>30/12</a:t>
            </a:r>
            <a:r>
              <a:rPr lang="hi-IN" sz="4400" dirty="0">
                <a:solidFill>
                  <a:srgbClr val="FFC000"/>
                </a:solidFill>
              </a:rPr>
              <a:t>]</a:t>
            </a:r>
            <a:endParaRPr lang="en-IN" sz="4400" dirty="0">
              <a:solidFill>
                <a:srgbClr val="FFC000"/>
              </a:solidFill>
            </a:endParaRPr>
          </a:p>
          <a:p>
            <a:endParaRPr lang="en-IN" sz="4000" dirty="0">
              <a:solidFill>
                <a:srgbClr val="FF0000"/>
              </a:solidFill>
            </a:endParaRPr>
          </a:p>
          <a:p>
            <a:pPr marL="457200" indent="-457200" algn="l">
              <a:buFont typeface="Wingdings" panose="05000000000000000000" pitchFamily="2" charset="2"/>
              <a:buChar char="Ø"/>
            </a:pPr>
            <a:r>
              <a:rPr lang="hi-IN" sz="3200" dirty="0"/>
              <a:t>सिरा एक ऐसी संरचना है जहाँ पर सरण या संचरण की क्रिया होती है ।</a:t>
            </a:r>
            <a:endParaRPr lang="en-IN" sz="3200" dirty="0"/>
          </a:p>
        </p:txBody>
      </p:sp>
    </p:spTree>
    <p:extLst>
      <p:ext uri="{BB962C8B-B14F-4D97-AF65-F5344CB8AC3E}">
        <p14:creationId xmlns:p14="http://schemas.microsoft.com/office/powerpoint/2010/main" xmlns="" val="444742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DB16F-ABBE-4866-A415-76CA7A94C06C}"/>
              </a:ext>
            </a:extLst>
          </p:cNvPr>
          <p:cNvSpPr>
            <a:spLocks noGrp="1"/>
          </p:cNvSpPr>
          <p:nvPr>
            <p:ph type="title"/>
          </p:nvPr>
        </p:nvSpPr>
        <p:spPr>
          <a:xfrm>
            <a:off x="1327592" y="795819"/>
            <a:ext cx="9141397" cy="615553"/>
          </a:xfrm>
        </p:spPr>
        <p:txBody>
          <a:bodyPr/>
          <a:lstStyle/>
          <a:p>
            <a:r>
              <a:rPr lang="en-US" u="sng" dirty="0">
                <a:latin typeface="Bahnschrift SemiBold" panose="020B0502040204020203" pitchFamily="34" charset="0"/>
              </a:rPr>
              <a:t>BLOOD VESSELS</a:t>
            </a:r>
            <a:endParaRPr lang="en-IN" u="sng" dirty="0"/>
          </a:p>
        </p:txBody>
      </p:sp>
      <p:sp>
        <p:nvSpPr>
          <p:cNvPr id="3" name="Text Placeholder 2">
            <a:extLst>
              <a:ext uri="{FF2B5EF4-FFF2-40B4-BE49-F238E27FC236}">
                <a16:creationId xmlns:a16="http://schemas.microsoft.com/office/drawing/2014/main" xmlns="" id="{4ADB4752-5F78-4F71-93D8-3F99E6B95B56}"/>
              </a:ext>
            </a:extLst>
          </p:cNvPr>
          <p:cNvSpPr>
            <a:spLocks noGrp="1"/>
          </p:cNvSpPr>
          <p:nvPr>
            <p:ph type="body" sz="quarter" idx="12"/>
          </p:nvPr>
        </p:nvSpPr>
        <p:spPr>
          <a:xfrm>
            <a:off x="367508" y="2400733"/>
            <a:ext cx="8294578" cy="2418401"/>
          </a:xfrm>
        </p:spPr>
        <p:txBody>
          <a:bodyPr/>
          <a:lstStyle/>
          <a:p>
            <a:pPr algn="l"/>
            <a:r>
              <a:rPr lang="en-US" sz="2000" dirty="0">
                <a:latin typeface="Arial Rounded MT Bold" panose="020F0704030504030204" pitchFamily="34" charset="0"/>
              </a:rPr>
              <a:t>Blood vessels form the transport system of the body, through which the nutrients are conveyed to places where these are utilized and the metabolites (waste products) are conveyed to appropriate places from where these are expelled.</a:t>
            </a:r>
          </a:p>
          <a:p>
            <a:pPr algn="l"/>
            <a:endParaRPr lang="en-US" sz="2000" dirty="0">
              <a:latin typeface="Arial Rounded MT Bold" panose="020F0704030504030204" pitchFamily="34" charset="0"/>
            </a:endParaRPr>
          </a:p>
          <a:p>
            <a:pPr algn="l"/>
            <a:r>
              <a:rPr lang="en-US" sz="2000" dirty="0">
                <a:latin typeface="Arial Rounded MT Bold" panose="020F0704030504030204" pitchFamily="34" charset="0"/>
              </a:rPr>
              <a:t>The conveying medium is liquid tissue, the blood, which flows in tubular channels called blood vessels. The circulation is maintained by the central pumping organ called the heart.</a:t>
            </a:r>
          </a:p>
          <a:p>
            <a:pPr algn="l"/>
            <a:endParaRPr lang="en-IN" sz="2000" dirty="0"/>
          </a:p>
        </p:txBody>
      </p:sp>
      <p:pic>
        <p:nvPicPr>
          <p:cNvPr id="4" name="Picture 3">
            <a:extLst>
              <a:ext uri="{FF2B5EF4-FFF2-40B4-BE49-F238E27FC236}">
                <a16:creationId xmlns:a16="http://schemas.microsoft.com/office/drawing/2014/main" xmlns="" id="{71293420-8255-4D34-8D44-2CD2F2EBE92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7512"/>
          <a:stretch/>
        </p:blipFill>
        <p:spPr>
          <a:xfrm>
            <a:off x="8836633" y="1411372"/>
            <a:ext cx="3268647" cy="4556942"/>
          </a:xfrm>
          <a:prstGeom prst="rect">
            <a:avLst/>
          </a:prstGeom>
        </p:spPr>
      </p:pic>
    </p:spTree>
    <p:extLst>
      <p:ext uri="{BB962C8B-B14F-4D97-AF65-F5344CB8AC3E}">
        <p14:creationId xmlns:p14="http://schemas.microsoft.com/office/powerpoint/2010/main" xmlns="" val="1208122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D933D-FDDB-4CBF-9E4D-ABBA2D00AEE4}"/>
              </a:ext>
            </a:extLst>
          </p:cNvPr>
          <p:cNvSpPr>
            <a:spLocks noGrp="1"/>
          </p:cNvSpPr>
          <p:nvPr>
            <p:ph type="title"/>
          </p:nvPr>
        </p:nvSpPr>
        <p:spPr>
          <a:xfrm>
            <a:off x="1525301" y="1913549"/>
            <a:ext cx="9141397" cy="677108"/>
          </a:xfrm>
        </p:spPr>
        <p:txBody>
          <a:bodyPr/>
          <a:lstStyle/>
          <a:p>
            <a:r>
              <a:rPr lang="en-IN" sz="4400" b="0" dirty="0">
                <a:solidFill>
                  <a:srgbClr val="FFC000"/>
                </a:solidFill>
              </a:rPr>
              <a:t>“</a:t>
            </a:r>
            <a:r>
              <a:rPr lang="hi-IN" sz="4400" b="0" dirty="0">
                <a:solidFill>
                  <a:srgbClr val="FFC000"/>
                </a:solidFill>
              </a:rPr>
              <a:t>सरणाद् देशान्तरगमनात्</a:t>
            </a:r>
            <a:r>
              <a:rPr lang="en-IN" sz="4400" b="0" dirty="0">
                <a:solidFill>
                  <a:srgbClr val="FFC000"/>
                </a:solidFill>
              </a:rPr>
              <a:t>” [</a:t>
            </a:r>
            <a:r>
              <a:rPr lang="hi-IN" sz="4400" b="0" dirty="0">
                <a:solidFill>
                  <a:srgbClr val="FFC000"/>
                </a:solidFill>
              </a:rPr>
              <a:t>चक्रपाणि</a:t>
            </a:r>
            <a:r>
              <a:rPr lang="en-IN" sz="4400" b="0" dirty="0">
                <a:solidFill>
                  <a:srgbClr val="FFC000"/>
                </a:solidFill>
              </a:rPr>
              <a:t>] </a:t>
            </a:r>
          </a:p>
        </p:txBody>
      </p:sp>
      <p:sp>
        <p:nvSpPr>
          <p:cNvPr id="3" name="Text Placeholder 2">
            <a:extLst>
              <a:ext uri="{FF2B5EF4-FFF2-40B4-BE49-F238E27FC236}">
                <a16:creationId xmlns:a16="http://schemas.microsoft.com/office/drawing/2014/main" xmlns="" id="{4F6F4A81-790B-45C7-BB1E-287E84AB2CCC}"/>
              </a:ext>
            </a:extLst>
          </p:cNvPr>
          <p:cNvSpPr>
            <a:spLocks noGrp="1"/>
          </p:cNvSpPr>
          <p:nvPr>
            <p:ph type="body" sz="quarter" idx="12"/>
          </p:nvPr>
        </p:nvSpPr>
        <p:spPr>
          <a:xfrm>
            <a:off x="2196305" y="3334845"/>
            <a:ext cx="7799387" cy="1534757"/>
          </a:xfrm>
        </p:spPr>
        <p:txBody>
          <a:bodyPr/>
          <a:lstStyle/>
          <a:p>
            <a:pPr marL="457200" indent="-457200" algn="l">
              <a:buFont typeface="Wingdings" panose="05000000000000000000" pitchFamily="2" charset="2"/>
              <a:buChar char="Ø"/>
            </a:pPr>
            <a:r>
              <a:rPr lang="en-IN" sz="3200" dirty="0"/>
              <a:t> </a:t>
            </a:r>
            <a:r>
              <a:rPr lang="hi-IN" sz="3200" dirty="0"/>
              <a:t>जो शरीर के एक हिस्से से दूसरे हिस्से में गमन करता है उसे सिरा कहते है ।</a:t>
            </a:r>
            <a:endParaRPr lang="en-IN" sz="3200" dirty="0"/>
          </a:p>
        </p:txBody>
      </p:sp>
    </p:spTree>
    <p:extLst>
      <p:ext uri="{BB962C8B-B14F-4D97-AF65-F5344CB8AC3E}">
        <p14:creationId xmlns:p14="http://schemas.microsoft.com/office/powerpoint/2010/main" xmlns="" val="3650688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F83E4-242E-44CE-8296-9BB0F1C3989E}"/>
              </a:ext>
            </a:extLst>
          </p:cNvPr>
          <p:cNvSpPr>
            <a:spLocks noGrp="1"/>
          </p:cNvSpPr>
          <p:nvPr>
            <p:ph type="title"/>
          </p:nvPr>
        </p:nvSpPr>
        <p:spPr>
          <a:xfrm>
            <a:off x="1000897" y="818824"/>
            <a:ext cx="10392033" cy="2031325"/>
          </a:xfrm>
        </p:spPr>
        <p:txBody>
          <a:bodyPr/>
          <a:lstStyle/>
          <a:p>
            <a:pPr algn="r"/>
            <a:r>
              <a:rPr lang="en-IN" sz="4400" b="0" dirty="0">
                <a:solidFill>
                  <a:srgbClr val="FFC000"/>
                </a:solidFill>
              </a:rPr>
              <a:t>“</a:t>
            </a:r>
            <a:r>
              <a:rPr lang="hi-IN" sz="4400" b="0" dirty="0">
                <a:solidFill>
                  <a:srgbClr val="FFC000"/>
                </a:solidFill>
              </a:rPr>
              <a:t>सरणात् रसादीनां गमनात् सिरा इति उच्यन्ते</a:t>
            </a:r>
            <a:r>
              <a:rPr lang="en-IN" sz="4400" b="0" dirty="0">
                <a:solidFill>
                  <a:srgbClr val="FFC000"/>
                </a:solidFill>
              </a:rPr>
              <a:t>” </a:t>
            </a:r>
            <a:r>
              <a:rPr lang="hi-IN" sz="4400" b="0" dirty="0">
                <a:solidFill>
                  <a:srgbClr val="FFC000"/>
                </a:solidFill>
              </a:rPr>
              <a:t>[कविराज गंगाधर]</a:t>
            </a:r>
            <a:r>
              <a:rPr lang="en-IN" sz="4400" dirty="0"/>
              <a:t/>
            </a:r>
            <a:br>
              <a:rPr lang="en-IN" sz="4400" dirty="0"/>
            </a:br>
            <a:endParaRPr lang="en-IN" sz="4400" dirty="0"/>
          </a:p>
        </p:txBody>
      </p:sp>
      <p:sp>
        <p:nvSpPr>
          <p:cNvPr id="3" name="Text Placeholder 2">
            <a:extLst>
              <a:ext uri="{FF2B5EF4-FFF2-40B4-BE49-F238E27FC236}">
                <a16:creationId xmlns:a16="http://schemas.microsoft.com/office/drawing/2014/main" xmlns="" id="{1B0A9967-A4D4-4A3B-A94D-8E82226D8E91}"/>
              </a:ext>
            </a:extLst>
          </p:cNvPr>
          <p:cNvSpPr>
            <a:spLocks noGrp="1"/>
          </p:cNvSpPr>
          <p:nvPr>
            <p:ph type="body" sz="quarter" idx="12"/>
          </p:nvPr>
        </p:nvSpPr>
        <p:spPr>
          <a:xfrm>
            <a:off x="1837961" y="3240473"/>
            <a:ext cx="8109228" cy="1534757"/>
          </a:xfrm>
        </p:spPr>
        <p:txBody>
          <a:bodyPr/>
          <a:lstStyle/>
          <a:p>
            <a:pPr marL="457200" indent="-457200" algn="l">
              <a:buFont typeface="Wingdings" panose="05000000000000000000" pitchFamily="2" charset="2"/>
              <a:buChar char="Ø"/>
            </a:pPr>
            <a:r>
              <a:rPr lang="en-IN" sz="3200" dirty="0"/>
              <a:t> </a:t>
            </a:r>
            <a:r>
              <a:rPr lang="hi-IN" sz="3200" dirty="0"/>
              <a:t>जो रस आदि धातुओं को एक स्थान से दूसरे स्थान तक ले जाता है उसे सिरा कहते है ।</a:t>
            </a:r>
            <a:endParaRPr lang="en-IN" sz="3200" dirty="0"/>
          </a:p>
        </p:txBody>
      </p:sp>
    </p:spTree>
    <p:extLst>
      <p:ext uri="{BB962C8B-B14F-4D97-AF65-F5344CB8AC3E}">
        <p14:creationId xmlns:p14="http://schemas.microsoft.com/office/powerpoint/2010/main" xmlns="" val="3644591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37D0C-792F-4572-B9C5-8942C70CF696}"/>
              </a:ext>
            </a:extLst>
          </p:cNvPr>
          <p:cNvSpPr>
            <a:spLocks noGrp="1"/>
          </p:cNvSpPr>
          <p:nvPr>
            <p:ph type="title"/>
          </p:nvPr>
        </p:nvSpPr>
        <p:spPr>
          <a:xfrm>
            <a:off x="1352306" y="715172"/>
            <a:ext cx="9141397" cy="738664"/>
          </a:xfrm>
        </p:spPr>
        <p:txBody>
          <a:bodyPr/>
          <a:lstStyle/>
          <a:p>
            <a:r>
              <a:rPr lang="hi-IN" sz="4800" u="sng" dirty="0"/>
              <a:t>स्वरुप </a:t>
            </a:r>
            <a:endParaRPr lang="en-IN" sz="4800" u="sng" dirty="0"/>
          </a:p>
        </p:txBody>
      </p:sp>
      <p:sp>
        <p:nvSpPr>
          <p:cNvPr id="3" name="Text Placeholder 2">
            <a:extLst>
              <a:ext uri="{FF2B5EF4-FFF2-40B4-BE49-F238E27FC236}">
                <a16:creationId xmlns:a16="http://schemas.microsoft.com/office/drawing/2014/main" xmlns="" id="{2AFC7DDA-198B-4EF7-9FF3-4B206B39A864}"/>
              </a:ext>
            </a:extLst>
          </p:cNvPr>
          <p:cNvSpPr>
            <a:spLocks noGrp="1"/>
          </p:cNvSpPr>
          <p:nvPr>
            <p:ph type="body" sz="quarter" idx="12"/>
          </p:nvPr>
        </p:nvSpPr>
        <p:spPr>
          <a:xfrm>
            <a:off x="2016672" y="2149336"/>
            <a:ext cx="8158656" cy="2559327"/>
          </a:xfrm>
        </p:spPr>
        <p:txBody>
          <a:bodyPr/>
          <a:lstStyle/>
          <a:p>
            <a:pPr algn="l"/>
            <a:r>
              <a:rPr lang="hi-IN" sz="3200" dirty="0"/>
              <a:t>आचार्य सुश्रुत के अनुसार जैसे जलहारिणियों द्वारा उपवन का और क्यारियों व छोटे जलमार्गो द्वारा खेत का सिंचन और पोषण होता है उसी प्रकार सिराओं के आंकुचन और प्रसारण द्वारा शरीर का उपस्नेहन और परिपालन होता है</a:t>
            </a:r>
            <a:r>
              <a:rPr lang="en-IN" sz="3200" dirty="0"/>
              <a:t> |</a:t>
            </a:r>
            <a:r>
              <a:rPr lang="hi-IN" sz="3200" dirty="0"/>
              <a:t> </a:t>
            </a:r>
            <a:endParaRPr lang="en-IN" sz="3200" dirty="0"/>
          </a:p>
        </p:txBody>
      </p:sp>
    </p:spTree>
    <p:extLst>
      <p:ext uri="{BB962C8B-B14F-4D97-AF65-F5344CB8AC3E}">
        <p14:creationId xmlns:p14="http://schemas.microsoft.com/office/powerpoint/2010/main" xmlns="" val="10880309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CC535-C39E-4645-9B4D-986F57D18D57}"/>
              </a:ext>
            </a:extLst>
          </p:cNvPr>
          <p:cNvSpPr>
            <a:spLocks noGrp="1"/>
          </p:cNvSpPr>
          <p:nvPr>
            <p:ph type="title"/>
          </p:nvPr>
        </p:nvSpPr>
        <p:spPr>
          <a:xfrm>
            <a:off x="1315236" y="715171"/>
            <a:ext cx="9141397" cy="738664"/>
          </a:xfrm>
        </p:spPr>
        <p:txBody>
          <a:bodyPr/>
          <a:lstStyle/>
          <a:p>
            <a:r>
              <a:rPr lang="hi-IN" sz="4800" u="sng" dirty="0"/>
              <a:t>उत्पत्ति </a:t>
            </a:r>
            <a:endParaRPr lang="en-IN" sz="4800" u="sng" dirty="0"/>
          </a:p>
        </p:txBody>
      </p:sp>
      <p:sp>
        <p:nvSpPr>
          <p:cNvPr id="3" name="Text Placeholder 2">
            <a:extLst>
              <a:ext uri="{FF2B5EF4-FFF2-40B4-BE49-F238E27FC236}">
                <a16:creationId xmlns:a16="http://schemas.microsoft.com/office/drawing/2014/main" xmlns="" id="{C4CC5C75-92E5-435F-AEAE-B45F0FFDB936}"/>
              </a:ext>
            </a:extLst>
          </p:cNvPr>
          <p:cNvSpPr>
            <a:spLocks noGrp="1"/>
          </p:cNvSpPr>
          <p:nvPr>
            <p:ph type="body" sz="quarter" idx="12"/>
          </p:nvPr>
        </p:nvSpPr>
        <p:spPr>
          <a:xfrm>
            <a:off x="510744" y="2309234"/>
            <a:ext cx="11438240" cy="3710484"/>
          </a:xfrm>
        </p:spPr>
        <p:txBody>
          <a:bodyPr/>
          <a:lstStyle/>
          <a:p>
            <a:pPr algn="l"/>
            <a:r>
              <a:rPr lang="en-IN" sz="4400" dirty="0">
                <a:solidFill>
                  <a:srgbClr val="FFC000"/>
                </a:solidFill>
              </a:rPr>
              <a:t>“</a:t>
            </a:r>
            <a:r>
              <a:rPr lang="hi-IN" sz="4400" dirty="0">
                <a:solidFill>
                  <a:srgbClr val="FFC000"/>
                </a:solidFill>
              </a:rPr>
              <a:t>तासां नाभिमूलं, ततश्च</a:t>
            </a:r>
            <a:r>
              <a:rPr lang="en-IN" sz="4400" dirty="0">
                <a:solidFill>
                  <a:srgbClr val="FFC000"/>
                </a:solidFill>
              </a:rPr>
              <a:t> </a:t>
            </a:r>
            <a:r>
              <a:rPr lang="hi-IN" sz="4400" dirty="0">
                <a:solidFill>
                  <a:srgbClr val="FFC000"/>
                </a:solidFill>
              </a:rPr>
              <a:t>प्रसरन्त्युर्ध्वमधस्तर्यक् च</a:t>
            </a:r>
            <a:r>
              <a:rPr lang="en-IN" sz="4400" dirty="0">
                <a:solidFill>
                  <a:srgbClr val="FFC000"/>
                </a:solidFill>
              </a:rPr>
              <a:t>”</a:t>
            </a:r>
          </a:p>
          <a:p>
            <a:pPr algn="l"/>
            <a:r>
              <a:rPr lang="en-IN" sz="4400" dirty="0">
                <a:solidFill>
                  <a:srgbClr val="FFC000"/>
                </a:solidFill>
              </a:rPr>
              <a:t>                                                       </a:t>
            </a:r>
            <a:r>
              <a:rPr lang="hi-IN" sz="4400" dirty="0">
                <a:solidFill>
                  <a:srgbClr val="FFC000"/>
                </a:solidFill>
              </a:rPr>
              <a:t>[सु०शा०</a:t>
            </a:r>
            <a:r>
              <a:rPr lang="en-IN" sz="4400" dirty="0">
                <a:solidFill>
                  <a:srgbClr val="FFC000"/>
                </a:solidFill>
              </a:rPr>
              <a:t> 7/3</a:t>
            </a:r>
            <a:r>
              <a:rPr lang="hi-IN" sz="4400" dirty="0">
                <a:solidFill>
                  <a:srgbClr val="FFC000"/>
                </a:solidFill>
              </a:rPr>
              <a:t>]</a:t>
            </a:r>
            <a:endParaRPr lang="en-IN" sz="4400" dirty="0">
              <a:solidFill>
                <a:srgbClr val="FFC000"/>
              </a:solidFill>
            </a:endParaRPr>
          </a:p>
          <a:p>
            <a:pPr algn="l"/>
            <a:endParaRPr lang="en-IN" sz="4000" dirty="0">
              <a:solidFill>
                <a:srgbClr val="FF0000"/>
              </a:solidFill>
            </a:endParaRPr>
          </a:p>
          <a:p>
            <a:pPr marL="457200" indent="-457200" algn="l">
              <a:buFont typeface="Wingdings" panose="05000000000000000000" pitchFamily="2" charset="2"/>
              <a:buChar char="Ø"/>
            </a:pPr>
            <a:r>
              <a:rPr lang="en-IN" sz="3200" dirty="0"/>
              <a:t> </a:t>
            </a:r>
            <a:r>
              <a:rPr lang="hi-IN" sz="3200" dirty="0"/>
              <a:t>सिराओं का मूल स्थान नाभि है</a:t>
            </a:r>
            <a:r>
              <a:rPr lang="en-IN" sz="3200" dirty="0"/>
              <a:t> |</a:t>
            </a:r>
          </a:p>
          <a:p>
            <a:pPr marL="457200" indent="-457200" algn="l">
              <a:buFont typeface="Wingdings" panose="05000000000000000000" pitchFamily="2" charset="2"/>
              <a:buChar char="Ø"/>
            </a:pPr>
            <a:r>
              <a:rPr lang="en-IN" sz="3200" dirty="0"/>
              <a:t> </a:t>
            </a:r>
            <a:r>
              <a:rPr lang="hi-IN" sz="3200" dirty="0"/>
              <a:t>प्राणियों के शरीर में जितनी सिराएं उत्पन्न होती है, वे सभी नाभि से</a:t>
            </a:r>
            <a:r>
              <a:rPr lang="en-IN" sz="3200" dirty="0"/>
              <a:t> </a:t>
            </a:r>
            <a:r>
              <a:rPr lang="hi-IN" sz="3200" dirty="0"/>
              <a:t>सम्भन्ध रखती हुई</a:t>
            </a:r>
            <a:r>
              <a:rPr lang="en-IN" sz="3200" dirty="0"/>
              <a:t> </a:t>
            </a:r>
            <a:r>
              <a:rPr lang="hi-IN" sz="3200" dirty="0"/>
              <a:t>चारो ओर फैलती है ।</a:t>
            </a:r>
            <a:endParaRPr lang="en-IN" sz="3200" dirty="0"/>
          </a:p>
        </p:txBody>
      </p:sp>
    </p:spTree>
    <p:extLst>
      <p:ext uri="{BB962C8B-B14F-4D97-AF65-F5344CB8AC3E}">
        <p14:creationId xmlns:p14="http://schemas.microsoft.com/office/powerpoint/2010/main" xmlns="" val="3789545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2033A0-A452-409F-A3CA-EB4D5DAD67B6}"/>
              </a:ext>
            </a:extLst>
          </p:cNvPr>
          <p:cNvSpPr>
            <a:spLocks noGrp="1"/>
          </p:cNvSpPr>
          <p:nvPr>
            <p:ph type="title"/>
          </p:nvPr>
        </p:nvSpPr>
        <p:spPr>
          <a:xfrm>
            <a:off x="1525301" y="739885"/>
            <a:ext cx="9141397" cy="738664"/>
          </a:xfrm>
        </p:spPr>
        <p:txBody>
          <a:bodyPr/>
          <a:lstStyle/>
          <a:p>
            <a:r>
              <a:rPr lang="hi-IN" sz="4800" u="sng" dirty="0"/>
              <a:t>सिराओं की संख्या </a:t>
            </a:r>
            <a:endParaRPr lang="en-IN" sz="4800" u="sng" dirty="0"/>
          </a:p>
        </p:txBody>
      </p:sp>
      <p:sp>
        <p:nvSpPr>
          <p:cNvPr id="3" name="Text Placeholder 2">
            <a:extLst>
              <a:ext uri="{FF2B5EF4-FFF2-40B4-BE49-F238E27FC236}">
                <a16:creationId xmlns:a16="http://schemas.microsoft.com/office/drawing/2014/main" xmlns="" id="{23C9ECB7-A191-488F-B43B-066FD5C65C21}"/>
              </a:ext>
            </a:extLst>
          </p:cNvPr>
          <p:cNvSpPr>
            <a:spLocks noGrp="1"/>
          </p:cNvSpPr>
          <p:nvPr>
            <p:ph type="body" sz="quarter" idx="12"/>
          </p:nvPr>
        </p:nvSpPr>
        <p:spPr>
          <a:xfrm>
            <a:off x="969247" y="2123883"/>
            <a:ext cx="10485467" cy="3510798"/>
          </a:xfrm>
        </p:spPr>
        <p:txBody>
          <a:bodyPr/>
          <a:lstStyle/>
          <a:p>
            <a:r>
              <a:rPr lang="hi-IN" sz="4400" dirty="0">
                <a:solidFill>
                  <a:srgbClr val="FFC000"/>
                </a:solidFill>
              </a:rPr>
              <a:t>सप्त सिरा शतानि भवन्ति [सु०शा०</a:t>
            </a:r>
            <a:r>
              <a:rPr lang="en-IN" sz="4400" dirty="0">
                <a:solidFill>
                  <a:srgbClr val="FFC000"/>
                </a:solidFill>
              </a:rPr>
              <a:t> 7/3</a:t>
            </a:r>
            <a:r>
              <a:rPr lang="hi-IN" sz="4400" dirty="0">
                <a:solidFill>
                  <a:srgbClr val="FFC000"/>
                </a:solidFill>
              </a:rPr>
              <a:t>]</a:t>
            </a:r>
            <a:endParaRPr lang="en-IN" sz="4400" dirty="0">
              <a:solidFill>
                <a:srgbClr val="FFC000"/>
              </a:solidFill>
            </a:endParaRPr>
          </a:p>
          <a:p>
            <a:r>
              <a:rPr lang="hi-IN" sz="4400" dirty="0">
                <a:solidFill>
                  <a:srgbClr val="FFC000"/>
                </a:solidFill>
              </a:rPr>
              <a:t>तासां मूल सिराश्चत्वारिशत्</a:t>
            </a:r>
            <a:r>
              <a:rPr lang="en-IN" sz="4400" dirty="0">
                <a:solidFill>
                  <a:srgbClr val="FFC000"/>
                </a:solidFill>
              </a:rPr>
              <a:t> </a:t>
            </a:r>
            <a:r>
              <a:rPr lang="hi-IN" sz="4400" dirty="0">
                <a:solidFill>
                  <a:srgbClr val="FFC000"/>
                </a:solidFill>
              </a:rPr>
              <a:t>[सु०शा०</a:t>
            </a:r>
            <a:r>
              <a:rPr lang="en-IN" sz="4400" dirty="0">
                <a:solidFill>
                  <a:srgbClr val="FFC000"/>
                </a:solidFill>
              </a:rPr>
              <a:t> 7/6</a:t>
            </a:r>
            <a:r>
              <a:rPr lang="hi-IN" sz="4400" dirty="0">
                <a:solidFill>
                  <a:srgbClr val="FFC000"/>
                </a:solidFill>
              </a:rPr>
              <a:t>]</a:t>
            </a:r>
            <a:endParaRPr lang="en-IN" sz="4400" dirty="0">
              <a:solidFill>
                <a:srgbClr val="FFC000"/>
              </a:solidFill>
            </a:endParaRPr>
          </a:p>
          <a:p>
            <a:endParaRPr lang="en-IN" sz="4000" dirty="0">
              <a:solidFill>
                <a:srgbClr val="FF0000"/>
              </a:solidFill>
            </a:endParaRPr>
          </a:p>
          <a:p>
            <a:pPr marL="457200" indent="-457200">
              <a:buFont typeface="Wingdings" panose="05000000000000000000" pitchFamily="2" charset="2"/>
              <a:buChar char="Ø"/>
            </a:pPr>
            <a:r>
              <a:rPr lang="hi-IN" sz="3200" dirty="0"/>
              <a:t>सुश्रुत के अनुसार सिराएं</a:t>
            </a:r>
            <a:r>
              <a:rPr lang="en-IN" sz="3200" dirty="0"/>
              <a:t> 700</a:t>
            </a:r>
            <a:r>
              <a:rPr lang="hi-IN" sz="3200" dirty="0"/>
              <a:t> होती है</a:t>
            </a:r>
            <a:r>
              <a:rPr lang="en-IN" sz="3200" dirty="0"/>
              <a:t> </a:t>
            </a:r>
            <a:r>
              <a:rPr lang="hi-IN" sz="3200" dirty="0"/>
              <a:t>परन्तु मूल सिराएं </a:t>
            </a:r>
            <a:r>
              <a:rPr lang="en-IN" sz="3200" dirty="0"/>
              <a:t>40    </a:t>
            </a:r>
            <a:r>
              <a:rPr lang="hi-IN" sz="3200" dirty="0"/>
              <a:t>होती है</a:t>
            </a:r>
            <a:endParaRPr lang="en-IN" sz="3200" dirty="0"/>
          </a:p>
        </p:txBody>
      </p:sp>
    </p:spTree>
    <p:extLst>
      <p:ext uri="{BB962C8B-B14F-4D97-AF65-F5344CB8AC3E}">
        <p14:creationId xmlns:p14="http://schemas.microsoft.com/office/powerpoint/2010/main" xmlns="" val="4076866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78C48-B1BE-47B1-862A-131B10D6E12A}"/>
              </a:ext>
            </a:extLst>
          </p:cNvPr>
          <p:cNvSpPr>
            <a:spLocks noGrp="1"/>
          </p:cNvSpPr>
          <p:nvPr>
            <p:ph type="title"/>
          </p:nvPr>
        </p:nvSpPr>
        <p:spPr>
          <a:xfrm>
            <a:off x="440019" y="738664"/>
            <a:ext cx="11311961" cy="738664"/>
          </a:xfrm>
        </p:spPr>
        <p:txBody>
          <a:bodyPr/>
          <a:lstStyle/>
          <a:p>
            <a:r>
              <a:rPr lang="hi-IN" sz="4800" b="0" dirty="0"/>
              <a:t>इन सिराओं को </a:t>
            </a:r>
            <a:r>
              <a:rPr lang="en-IN" sz="4800" b="0" dirty="0"/>
              <a:t>4</a:t>
            </a:r>
            <a:r>
              <a:rPr lang="hi-IN" sz="4800" b="0" dirty="0"/>
              <a:t> भागों में विभक्त किया गया है</a:t>
            </a:r>
            <a:r>
              <a:rPr lang="en-IN" sz="4800" b="0" dirty="0"/>
              <a:t> -</a:t>
            </a:r>
          </a:p>
        </p:txBody>
      </p:sp>
      <p:sp>
        <p:nvSpPr>
          <p:cNvPr id="3" name="Text Placeholder 2">
            <a:extLst>
              <a:ext uri="{FF2B5EF4-FFF2-40B4-BE49-F238E27FC236}">
                <a16:creationId xmlns:a16="http://schemas.microsoft.com/office/drawing/2014/main" xmlns="" id="{21457D69-C968-4DCF-B732-FDE2B71D6B27}"/>
              </a:ext>
            </a:extLst>
          </p:cNvPr>
          <p:cNvSpPr>
            <a:spLocks noGrp="1"/>
          </p:cNvSpPr>
          <p:nvPr>
            <p:ph type="body" sz="quarter" idx="12"/>
          </p:nvPr>
        </p:nvSpPr>
        <p:spPr>
          <a:xfrm>
            <a:off x="2085096" y="2371018"/>
            <a:ext cx="7799387" cy="2386333"/>
          </a:xfrm>
        </p:spPr>
        <p:txBody>
          <a:bodyPr/>
          <a:lstStyle/>
          <a:p>
            <a:pPr marL="285750" indent="-285750" algn="l">
              <a:buFont typeface="Wingdings" panose="05000000000000000000" pitchFamily="2" charset="2"/>
              <a:buChar char="Ø"/>
            </a:pPr>
            <a:r>
              <a:rPr lang="hi-IN" sz="3200" dirty="0">
                <a:solidFill>
                  <a:srgbClr val="FFC000"/>
                </a:solidFill>
              </a:rPr>
              <a:t>वातवह सिरा</a:t>
            </a:r>
            <a:r>
              <a:rPr lang="en-IN" sz="3200" dirty="0">
                <a:solidFill>
                  <a:srgbClr val="FFC000"/>
                </a:solidFill>
              </a:rPr>
              <a:t>     -  </a:t>
            </a:r>
            <a:r>
              <a:rPr lang="en-IN" sz="3200" dirty="0"/>
              <a:t>10</a:t>
            </a:r>
            <a:endParaRPr lang="hi-IN" sz="3200" dirty="0"/>
          </a:p>
          <a:p>
            <a:pPr marL="285750" indent="-285750" algn="l">
              <a:buFont typeface="Wingdings" panose="05000000000000000000" pitchFamily="2" charset="2"/>
              <a:buChar char="Ø"/>
            </a:pPr>
            <a:r>
              <a:rPr lang="hi-IN" sz="3200" dirty="0">
                <a:solidFill>
                  <a:srgbClr val="FFC000"/>
                </a:solidFill>
              </a:rPr>
              <a:t>पित्तवह सिरा </a:t>
            </a:r>
            <a:r>
              <a:rPr lang="en-IN" sz="3200" dirty="0">
                <a:solidFill>
                  <a:srgbClr val="FFC000"/>
                </a:solidFill>
              </a:rPr>
              <a:t>   -  </a:t>
            </a:r>
            <a:r>
              <a:rPr lang="en-IN" sz="3200" dirty="0"/>
              <a:t>10</a:t>
            </a:r>
            <a:endParaRPr lang="hi-IN" sz="3200" dirty="0"/>
          </a:p>
          <a:p>
            <a:pPr marL="285750" indent="-285750" algn="l">
              <a:buFont typeface="Wingdings" panose="05000000000000000000" pitchFamily="2" charset="2"/>
              <a:buChar char="Ø"/>
            </a:pPr>
            <a:r>
              <a:rPr lang="hi-IN" sz="3200" dirty="0">
                <a:solidFill>
                  <a:srgbClr val="FFC000"/>
                </a:solidFill>
              </a:rPr>
              <a:t>कफवह सिरा </a:t>
            </a:r>
            <a:r>
              <a:rPr lang="en-IN" sz="3200" dirty="0">
                <a:solidFill>
                  <a:srgbClr val="FFC000"/>
                </a:solidFill>
              </a:rPr>
              <a:t>   -  </a:t>
            </a:r>
            <a:r>
              <a:rPr lang="en-IN" sz="3200" dirty="0"/>
              <a:t>10</a:t>
            </a:r>
            <a:endParaRPr lang="hi-IN" sz="3200" dirty="0"/>
          </a:p>
          <a:p>
            <a:pPr marL="285750" indent="-285750" algn="l">
              <a:buFont typeface="Wingdings" panose="05000000000000000000" pitchFamily="2" charset="2"/>
              <a:buChar char="Ø"/>
            </a:pPr>
            <a:r>
              <a:rPr lang="hi-IN" sz="3200" dirty="0">
                <a:solidFill>
                  <a:srgbClr val="FFC000"/>
                </a:solidFill>
              </a:rPr>
              <a:t>रक्तवह सिरा</a:t>
            </a:r>
            <a:r>
              <a:rPr lang="en-IN" sz="3200" dirty="0">
                <a:solidFill>
                  <a:srgbClr val="FFC000"/>
                </a:solidFill>
              </a:rPr>
              <a:t>    -</a:t>
            </a:r>
            <a:r>
              <a:rPr lang="en-IN" sz="3200" dirty="0">
                <a:solidFill>
                  <a:srgbClr val="FF0000"/>
                </a:solidFill>
              </a:rPr>
              <a:t>  </a:t>
            </a:r>
            <a:r>
              <a:rPr lang="en-IN" sz="3200" u="sng" dirty="0"/>
              <a:t>10</a:t>
            </a:r>
          </a:p>
          <a:p>
            <a:pPr algn="l"/>
            <a:r>
              <a:rPr lang="en-IN" sz="3200" dirty="0"/>
              <a:t>                             40</a:t>
            </a:r>
          </a:p>
          <a:p>
            <a:pPr algn="l"/>
            <a:endParaRPr lang="en-IN" sz="2800" u="sng" dirty="0"/>
          </a:p>
        </p:txBody>
      </p:sp>
    </p:spTree>
    <p:extLst>
      <p:ext uri="{BB962C8B-B14F-4D97-AF65-F5344CB8AC3E}">
        <p14:creationId xmlns:p14="http://schemas.microsoft.com/office/powerpoint/2010/main" xmlns="" val="2669817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F4846-34C3-4510-91FD-BAC920D35A52}"/>
              </a:ext>
            </a:extLst>
          </p:cNvPr>
          <p:cNvSpPr>
            <a:spLocks noGrp="1"/>
          </p:cNvSpPr>
          <p:nvPr>
            <p:ph type="title"/>
          </p:nvPr>
        </p:nvSpPr>
        <p:spPr>
          <a:xfrm>
            <a:off x="1346967" y="642552"/>
            <a:ext cx="9141397" cy="738664"/>
          </a:xfrm>
        </p:spPr>
        <p:txBody>
          <a:bodyPr/>
          <a:lstStyle/>
          <a:p>
            <a:r>
              <a:rPr lang="hi-IN" sz="4800" u="sng" dirty="0"/>
              <a:t>अंगानुसार गणना</a:t>
            </a:r>
            <a:endParaRPr lang="en-IN" sz="4800" u="sng" dirty="0"/>
          </a:p>
        </p:txBody>
      </p:sp>
      <p:sp>
        <p:nvSpPr>
          <p:cNvPr id="3" name="Text Placeholder 2">
            <a:extLst>
              <a:ext uri="{FF2B5EF4-FFF2-40B4-BE49-F238E27FC236}">
                <a16:creationId xmlns:a16="http://schemas.microsoft.com/office/drawing/2014/main" xmlns="" id="{00F62271-143C-4B9E-B9D1-5DBAF90604EA}"/>
              </a:ext>
            </a:extLst>
          </p:cNvPr>
          <p:cNvSpPr>
            <a:spLocks noGrp="1"/>
          </p:cNvSpPr>
          <p:nvPr>
            <p:ph type="body" sz="quarter" idx="12"/>
          </p:nvPr>
        </p:nvSpPr>
        <p:spPr>
          <a:xfrm>
            <a:off x="1846576" y="1814962"/>
            <a:ext cx="7944472" cy="4054497"/>
          </a:xfrm>
        </p:spPr>
        <p:txBody>
          <a:bodyPr/>
          <a:lstStyle/>
          <a:p>
            <a:pPr algn="l"/>
            <a:r>
              <a:rPr lang="hi-IN" sz="3200" dirty="0">
                <a:solidFill>
                  <a:srgbClr val="FFC000"/>
                </a:solidFill>
              </a:rPr>
              <a:t>प्रत्येक शाखा में</a:t>
            </a:r>
            <a:r>
              <a:rPr lang="en-IN" sz="3200" dirty="0">
                <a:solidFill>
                  <a:srgbClr val="FFC000"/>
                </a:solidFill>
              </a:rPr>
              <a:t>          </a:t>
            </a:r>
            <a:r>
              <a:rPr lang="en-IN" sz="3200" dirty="0"/>
              <a:t>=              25</a:t>
            </a:r>
          </a:p>
          <a:p>
            <a:pPr algn="l"/>
            <a:r>
              <a:rPr lang="hi-IN" sz="3200" dirty="0">
                <a:solidFill>
                  <a:srgbClr val="FFC000"/>
                </a:solidFill>
              </a:rPr>
              <a:t>अतः चारो शाखाओं में</a:t>
            </a:r>
            <a:r>
              <a:rPr lang="en-IN" sz="3200" dirty="0">
                <a:solidFill>
                  <a:srgbClr val="FFC000"/>
                </a:solidFill>
              </a:rPr>
              <a:t> </a:t>
            </a:r>
            <a:r>
              <a:rPr lang="en-IN" sz="3200" dirty="0"/>
              <a:t>= 25x4 = 100</a:t>
            </a:r>
          </a:p>
          <a:p>
            <a:pPr algn="l"/>
            <a:endParaRPr lang="en-IN" sz="3200" dirty="0"/>
          </a:p>
          <a:p>
            <a:pPr algn="l"/>
            <a:r>
              <a:rPr lang="hi-IN" sz="3200" dirty="0">
                <a:solidFill>
                  <a:srgbClr val="FFC000"/>
                </a:solidFill>
              </a:rPr>
              <a:t>कोष्ठ में</a:t>
            </a:r>
            <a:r>
              <a:rPr lang="en-IN" sz="3200" dirty="0">
                <a:solidFill>
                  <a:srgbClr val="FFC000"/>
                </a:solidFill>
              </a:rPr>
              <a:t>                     </a:t>
            </a:r>
            <a:r>
              <a:rPr lang="en-IN" sz="3200" dirty="0"/>
              <a:t>=              34</a:t>
            </a:r>
          </a:p>
          <a:p>
            <a:pPr algn="l"/>
            <a:endParaRPr lang="en-IN" sz="3200" dirty="0"/>
          </a:p>
          <a:p>
            <a:pPr algn="l"/>
            <a:r>
              <a:rPr lang="hi-IN" sz="3200" dirty="0">
                <a:solidFill>
                  <a:srgbClr val="FFC000"/>
                </a:solidFill>
              </a:rPr>
              <a:t>ऊर्ध्वजत्रुगत में</a:t>
            </a:r>
            <a:r>
              <a:rPr lang="en-IN" sz="3200" dirty="0">
                <a:solidFill>
                  <a:srgbClr val="FFC000"/>
                </a:solidFill>
              </a:rPr>
              <a:t>            </a:t>
            </a:r>
            <a:r>
              <a:rPr lang="en-IN" sz="3200" dirty="0"/>
              <a:t>=              41</a:t>
            </a:r>
          </a:p>
          <a:p>
            <a:pPr algn="l"/>
            <a:endParaRPr lang="en-IN" sz="3200" dirty="0"/>
          </a:p>
          <a:p>
            <a:pPr algn="l"/>
            <a:r>
              <a:rPr lang="hi-IN" sz="3200" dirty="0"/>
              <a:t>कुल</a:t>
            </a:r>
            <a:r>
              <a:rPr lang="en-IN" sz="3200" dirty="0"/>
              <a:t>                            =             175</a:t>
            </a:r>
          </a:p>
          <a:p>
            <a:pPr algn="l"/>
            <a:endParaRPr lang="en-IN" sz="3200" dirty="0"/>
          </a:p>
          <a:p>
            <a:pPr algn="l"/>
            <a:endParaRPr lang="en-IN" sz="3200" dirty="0"/>
          </a:p>
        </p:txBody>
      </p:sp>
      <p:cxnSp>
        <p:nvCxnSpPr>
          <p:cNvPr id="5" name="Straight Connector 4">
            <a:extLst>
              <a:ext uri="{FF2B5EF4-FFF2-40B4-BE49-F238E27FC236}">
                <a16:creationId xmlns:a16="http://schemas.microsoft.com/office/drawing/2014/main" xmlns="" id="{48F7A533-BA0E-4A94-B0C2-E9EAC6F88CCD}"/>
              </a:ext>
            </a:extLst>
          </p:cNvPr>
          <p:cNvCxnSpPr/>
          <p:nvPr/>
        </p:nvCxnSpPr>
        <p:spPr>
          <a:xfrm flipV="1">
            <a:off x="8810368" y="3188043"/>
            <a:ext cx="1371600" cy="135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3885969-B948-4340-A056-7231CE23688D}"/>
              </a:ext>
            </a:extLst>
          </p:cNvPr>
          <p:cNvCxnSpPr>
            <a:cxnSpLocks/>
          </p:cNvCxnSpPr>
          <p:nvPr/>
        </p:nvCxnSpPr>
        <p:spPr>
          <a:xfrm>
            <a:off x="6956853" y="4632302"/>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91048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9175D-70CA-467E-B438-4C95F786AEDA}"/>
              </a:ext>
            </a:extLst>
          </p:cNvPr>
          <p:cNvSpPr>
            <a:spLocks noGrp="1"/>
          </p:cNvSpPr>
          <p:nvPr>
            <p:ph type="title"/>
          </p:nvPr>
        </p:nvSpPr>
        <p:spPr>
          <a:xfrm>
            <a:off x="1377019" y="665746"/>
            <a:ext cx="9141397" cy="738664"/>
          </a:xfrm>
        </p:spPr>
        <p:txBody>
          <a:bodyPr/>
          <a:lstStyle/>
          <a:p>
            <a:r>
              <a:rPr lang="hi-IN" sz="4800" u="sng" dirty="0"/>
              <a:t>कोष्ठ की कुल </a:t>
            </a:r>
            <a:r>
              <a:rPr lang="en-IN" sz="4800" u="sng" dirty="0"/>
              <a:t>34 </a:t>
            </a:r>
            <a:r>
              <a:rPr lang="hi-IN" sz="4800" u="sng" dirty="0"/>
              <a:t>सिराएं</a:t>
            </a:r>
            <a:endParaRPr lang="en-IN" sz="4800" u="sng" dirty="0"/>
          </a:p>
        </p:txBody>
      </p:sp>
      <p:sp>
        <p:nvSpPr>
          <p:cNvPr id="3" name="Text Placeholder 2">
            <a:extLst>
              <a:ext uri="{FF2B5EF4-FFF2-40B4-BE49-F238E27FC236}">
                <a16:creationId xmlns:a16="http://schemas.microsoft.com/office/drawing/2014/main" xmlns="" id="{FF398911-0A47-4759-8925-9D604C239984}"/>
              </a:ext>
            </a:extLst>
          </p:cNvPr>
          <p:cNvSpPr>
            <a:spLocks noGrp="1"/>
          </p:cNvSpPr>
          <p:nvPr>
            <p:ph type="body" sz="quarter" idx="12"/>
          </p:nvPr>
        </p:nvSpPr>
        <p:spPr>
          <a:xfrm>
            <a:off x="2196306" y="2395732"/>
            <a:ext cx="7799387" cy="2361619"/>
          </a:xfrm>
        </p:spPr>
        <p:txBody>
          <a:bodyPr/>
          <a:lstStyle/>
          <a:p>
            <a:pPr marL="285750" indent="-285750" algn="l">
              <a:buFont typeface="Wingdings" panose="05000000000000000000" pitchFamily="2" charset="2"/>
              <a:buChar char="Ø"/>
            </a:pPr>
            <a:r>
              <a:rPr lang="hi-IN" sz="3200" dirty="0"/>
              <a:t>गुदा, शिश्न, श्रोणि में </a:t>
            </a:r>
            <a:r>
              <a:rPr lang="en-IN" sz="3200" dirty="0"/>
              <a:t>= 8</a:t>
            </a:r>
            <a:endParaRPr lang="hi-IN" sz="3200" dirty="0"/>
          </a:p>
          <a:p>
            <a:pPr marL="285750" indent="-285750" algn="l">
              <a:buFont typeface="Wingdings" panose="05000000000000000000" pitchFamily="2" charset="2"/>
              <a:buChar char="Ø"/>
            </a:pPr>
            <a:r>
              <a:rPr lang="hi-IN" sz="3200" dirty="0"/>
              <a:t>दोनों पार्श्व में </a:t>
            </a:r>
            <a:r>
              <a:rPr lang="en-IN" sz="3200" dirty="0"/>
              <a:t>            = 4</a:t>
            </a:r>
            <a:endParaRPr lang="hi-IN" sz="3200" dirty="0"/>
          </a:p>
          <a:p>
            <a:pPr marL="285750" indent="-285750" algn="l">
              <a:buFont typeface="Wingdings" panose="05000000000000000000" pitchFamily="2" charset="2"/>
              <a:buChar char="Ø"/>
            </a:pPr>
            <a:r>
              <a:rPr lang="hi-IN" sz="3200" dirty="0"/>
              <a:t>पृष्ठ में</a:t>
            </a:r>
            <a:r>
              <a:rPr lang="en-IN" sz="3200" dirty="0"/>
              <a:t>                       = 6</a:t>
            </a:r>
            <a:endParaRPr lang="hi-IN" sz="3200" dirty="0"/>
          </a:p>
          <a:p>
            <a:pPr marL="285750" indent="-285750" algn="l">
              <a:buFont typeface="Wingdings" panose="05000000000000000000" pitchFamily="2" charset="2"/>
              <a:buChar char="Ø"/>
            </a:pPr>
            <a:r>
              <a:rPr lang="hi-IN" sz="3200" dirty="0"/>
              <a:t>उदर में </a:t>
            </a:r>
            <a:r>
              <a:rPr lang="en-IN" sz="3200" dirty="0"/>
              <a:t>                     = 6</a:t>
            </a:r>
            <a:endParaRPr lang="hi-IN" sz="3200" dirty="0"/>
          </a:p>
          <a:p>
            <a:pPr marL="285750" indent="-285750" algn="l">
              <a:buFont typeface="Wingdings" panose="05000000000000000000" pitchFamily="2" charset="2"/>
              <a:buChar char="Ø"/>
            </a:pPr>
            <a:r>
              <a:rPr lang="hi-IN" sz="3200" dirty="0"/>
              <a:t>वक्ष में</a:t>
            </a:r>
            <a:r>
              <a:rPr lang="en-IN" sz="3200" dirty="0"/>
              <a:t>                        =10</a:t>
            </a:r>
          </a:p>
          <a:p>
            <a:pPr algn="l"/>
            <a:endParaRPr lang="en-IN" sz="3200" dirty="0"/>
          </a:p>
          <a:p>
            <a:pPr marL="285750" indent="-285750" algn="l">
              <a:buFont typeface="Wingdings" panose="05000000000000000000" pitchFamily="2" charset="2"/>
              <a:buChar char="Ø"/>
            </a:pPr>
            <a:r>
              <a:rPr lang="hi-IN" sz="3200" dirty="0"/>
              <a:t>कुल</a:t>
            </a:r>
            <a:r>
              <a:rPr lang="en-IN" sz="3200" dirty="0"/>
              <a:t>                            =34</a:t>
            </a:r>
          </a:p>
        </p:txBody>
      </p:sp>
      <p:cxnSp>
        <p:nvCxnSpPr>
          <p:cNvPr id="4" name="Straight Connector 3">
            <a:extLst>
              <a:ext uri="{FF2B5EF4-FFF2-40B4-BE49-F238E27FC236}">
                <a16:creationId xmlns:a16="http://schemas.microsoft.com/office/drawing/2014/main" xmlns="" id="{AC5DBCD5-35A8-40B4-9706-D41BBA60CB28}"/>
              </a:ext>
            </a:extLst>
          </p:cNvPr>
          <p:cNvCxnSpPr>
            <a:cxnSpLocks/>
          </p:cNvCxnSpPr>
          <p:nvPr/>
        </p:nvCxnSpPr>
        <p:spPr>
          <a:xfrm>
            <a:off x="6096000" y="4757351"/>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029110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21B93-C653-49E5-8467-A91FEAA0AC01}"/>
              </a:ext>
            </a:extLst>
          </p:cNvPr>
          <p:cNvSpPr>
            <a:spLocks noGrp="1"/>
          </p:cNvSpPr>
          <p:nvPr>
            <p:ph type="title"/>
          </p:nvPr>
        </p:nvSpPr>
        <p:spPr>
          <a:xfrm>
            <a:off x="1302880" y="542176"/>
            <a:ext cx="9141397" cy="738664"/>
          </a:xfrm>
        </p:spPr>
        <p:txBody>
          <a:bodyPr/>
          <a:lstStyle/>
          <a:p>
            <a:r>
              <a:rPr lang="hi-IN" sz="4800" u="sng" dirty="0"/>
              <a:t>ऊर्ध्वजत्रुगत</a:t>
            </a:r>
            <a:r>
              <a:rPr lang="en-IN" sz="4800" u="sng" dirty="0"/>
              <a:t> </a:t>
            </a:r>
            <a:r>
              <a:rPr lang="hi-IN" sz="4800" u="sng" dirty="0"/>
              <a:t>की कुल </a:t>
            </a:r>
            <a:r>
              <a:rPr lang="en-IN" sz="4800" u="sng" dirty="0"/>
              <a:t>41 </a:t>
            </a:r>
            <a:r>
              <a:rPr lang="hi-IN" sz="4800" u="sng" dirty="0"/>
              <a:t>सिराएं</a:t>
            </a:r>
            <a:endParaRPr lang="en-IN" sz="4800" u="sng" dirty="0"/>
          </a:p>
        </p:txBody>
      </p:sp>
      <p:sp>
        <p:nvSpPr>
          <p:cNvPr id="3" name="Text Placeholder 2">
            <a:extLst>
              <a:ext uri="{FF2B5EF4-FFF2-40B4-BE49-F238E27FC236}">
                <a16:creationId xmlns:a16="http://schemas.microsoft.com/office/drawing/2014/main" xmlns="" id="{1161F04D-AB9B-4BF3-80BE-14EBCDE7284B}"/>
              </a:ext>
            </a:extLst>
          </p:cNvPr>
          <p:cNvSpPr>
            <a:spLocks noGrp="1"/>
          </p:cNvSpPr>
          <p:nvPr>
            <p:ph type="body" sz="quarter" idx="12"/>
          </p:nvPr>
        </p:nvSpPr>
        <p:spPr>
          <a:xfrm>
            <a:off x="716692" y="1490226"/>
            <a:ext cx="11170508" cy="4947643"/>
          </a:xfrm>
        </p:spPr>
        <p:txBody>
          <a:bodyPr/>
          <a:lstStyle/>
          <a:p>
            <a:pPr algn="l"/>
            <a:r>
              <a:rPr lang="hi-IN" sz="3200" dirty="0"/>
              <a:t>कानो में</a:t>
            </a:r>
            <a:r>
              <a:rPr lang="en-IN" sz="3200" dirty="0"/>
              <a:t>                   = 4</a:t>
            </a:r>
            <a:endParaRPr lang="hi-IN" sz="3200" dirty="0"/>
          </a:p>
          <a:p>
            <a:pPr algn="l"/>
            <a:r>
              <a:rPr lang="hi-IN" sz="3200" dirty="0"/>
              <a:t>जिह्वा में </a:t>
            </a:r>
            <a:r>
              <a:rPr lang="en-IN" sz="3200" dirty="0"/>
              <a:t>                =9</a:t>
            </a:r>
            <a:endParaRPr lang="hi-IN" sz="3200" dirty="0"/>
          </a:p>
          <a:p>
            <a:pPr algn="l"/>
            <a:r>
              <a:rPr lang="hi-IN" sz="3200" dirty="0"/>
              <a:t>नासिका में</a:t>
            </a:r>
            <a:r>
              <a:rPr lang="en-IN" sz="3200" dirty="0"/>
              <a:t>                =6</a:t>
            </a:r>
            <a:endParaRPr lang="hi-IN" sz="3200" dirty="0"/>
          </a:p>
          <a:p>
            <a:pPr algn="l"/>
            <a:r>
              <a:rPr lang="hi-IN" sz="3200" dirty="0"/>
              <a:t>नेत्रों में </a:t>
            </a:r>
            <a:r>
              <a:rPr lang="en-IN" sz="3200" dirty="0"/>
              <a:t>                    =8</a:t>
            </a:r>
            <a:endParaRPr lang="hi-IN" sz="3200" dirty="0"/>
          </a:p>
          <a:p>
            <a:pPr algn="l"/>
            <a:r>
              <a:rPr lang="hi-IN" sz="3200" dirty="0"/>
              <a:t>ग्रीवा में</a:t>
            </a:r>
            <a:r>
              <a:rPr lang="en-IN" sz="3200" dirty="0"/>
              <a:t>                    =14</a:t>
            </a:r>
          </a:p>
          <a:p>
            <a:pPr algn="l"/>
            <a:r>
              <a:rPr lang="hi-IN" sz="3200" dirty="0"/>
              <a:t>कुल</a:t>
            </a:r>
            <a:r>
              <a:rPr lang="en-IN" sz="3200" dirty="0"/>
              <a:t>                          =41</a:t>
            </a:r>
          </a:p>
          <a:p>
            <a:pPr algn="l"/>
            <a:endParaRPr lang="en-IN" sz="3200" dirty="0"/>
          </a:p>
          <a:p>
            <a:pPr algn="l"/>
            <a:r>
              <a:rPr lang="hi-IN" sz="3200" dirty="0"/>
              <a:t>इसी प्रकार पित्त, कफ, और रक्तवह सिराएं भी अंगो में विभक्त होंगी अतः</a:t>
            </a:r>
            <a:r>
              <a:rPr lang="en-IN" sz="3200" dirty="0"/>
              <a:t> 175*4= 700 </a:t>
            </a:r>
            <a:r>
              <a:rPr lang="hi-IN" sz="3200" dirty="0"/>
              <a:t>सिराएं</a:t>
            </a:r>
            <a:endParaRPr lang="en-IN" sz="3200" dirty="0"/>
          </a:p>
          <a:p>
            <a:pPr algn="l"/>
            <a:r>
              <a:rPr lang="hi-IN" sz="3200" dirty="0">
                <a:solidFill>
                  <a:srgbClr val="FF0000"/>
                </a:solidFill>
              </a:rPr>
              <a:t>इसमें भेद सिर्फ इतना है की पित्तवाहिनी सिराएं आँखों में </a:t>
            </a:r>
            <a:r>
              <a:rPr lang="en-IN" sz="3200" dirty="0">
                <a:solidFill>
                  <a:srgbClr val="FF0000"/>
                </a:solidFill>
              </a:rPr>
              <a:t>10-10 </a:t>
            </a:r>
            <a:r>
              <a:rPr lang="hi-IN" sz="3200" dirty="0">
                <a:solidFill>
                  <a:srgbClr val="FF0000"/>
                </a:solidFill>
              </a:rPr>
              <a:t>और कानो में</a:t>
            </a:r>
            <a:r>
              <a:rPr lang="en-IN" sz="3200" dirty="0">
                <a:solidFill>
                  <a:srgbClr val="FF0000"/>
                </a:solidFill>
              </a:rPr>
              <a:t> 2-2</a:t>
            </a:r>
            <a:r>
              <a:rPr lang="hi-IN" sz="3200" dirty="0">
                <a:solidFill>
                  <a:srgbClr val="FF0000"/>
                </a:solidFill>
              </a:rPr>
              <a:t> होती है </a:t>
            </a:r>
            <a:endParaRPr lang="en-IN" sz="3200" dirty="0">
              <a:solidFill>
                <a:srgbClr val="FF0000"/>
              </a:solidFill>
            </a:endParaRPr>
          </a:p>
        </p:txBody>
      </p:sp>
      <p:cxnSp>
        <p:nvCxnSpPr>
          <p:cNvPr id="4" name="Straight Connector 3">
            <a:extLst>
              <a:ext uri="{FF2B5EF4-FFF2-40B4-BE49-F238E27FC236}">
                <a16:creationId xmlns:a16="http://schemas.microsoft.com/office/drawing/2014/main" xmlns="" id="{950EB79C-8D01-4ECE-A0A4-22671468A22A}"/>
              </a:ext>
            </a:extLst>
          </p:cNvPr>
          <p:cNvCxnSpPr>
            <a:cxnSpLocks/>
          </p:cNvCxnSpPr>
          <p:nvPr/>
        </p:nvCxnSpPr>
        <p:spPr>
          <a:xfrm>
            <a:off x="3954161" y="3643761"/>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74515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F1E13-CC8D-4173-B6DA-821777ADB55F}"/>
              </a:ext>
            </a:extLst>
          </p:cNvPr>
          <p:cNvSpPr>
            <a:spLocks noGrp="1"/>
          </p:cNvSpPr>
          <p:nvPr>
            <p:ph type="title"/>
          </p:nvPr>
        </p:nvSpPr>
        <p:spPr>
          <a:xfrm>
            <a:off x="1525301" y="616317"/>
            <a:ext cx="9141397" cy="738664"/>
          </a:xfrm>
        </p:spPr>
        <p:txBody>
          <a:bodyPr/>
          <a:lstStyle/>
          <a:p>
            <a:r>
              <a:rPr lang="hi-IN" sz="4800" u="sng" dirty="0"/>
              <a:t>सिराओं का सर्ववहत्व </a:t>
            </a:r>
            <a:endParaRPr lang="en-IN" sz="4800" u="sng" dirty="0"/>
          </a:p>
        </p:txBody>
      </p:sp>
      <p:sp>
        <p:nvSpPr>
          <p:cNvPr id="3" name="Text Placeholder 2">
            <a:extLst>
              <a:ext uri="{FF2B5EF4-FFF2-40B4-BE49-F238E27FC236}">
                <a16:creationId xmlns:a16="http://schemas.microsoft.com/office/drawing/2014/main" xmlns="" id="{3712EFDC-A036-435E-A89B-CF6D48F5E97C}"/>
              </a:ext>
            </a:extLst>
          </p:cNvPr>
          <p:cNvSpPr>
            <a:spLocks noGrp="1"/>
          </p:cNvSpPr>
          <p:nvPr>
            <p:ph type="body" sz="quarter" idx="12"/>
          </p:nvPr>
        </p:nvSpPr>
        <p:spPr>
          <a:xfrm>
            <a:off x="531340" y="1445782"/>
            <a:ext cx="11318789" cy="4808258"/>
          </a:xfrm>
        </p:spPr>
        <p:txBody>
          <a:bodyPr/>
          <a:lstStyle/>
          <a:p>
            <a:pPr algn="l"/>
            <a:r>
              <a:rPr lang="hi-IN" sz="3200" dirty="0"/>
              <a:t>देखा जाए तो वातादि प्रधान स्थानों में वातादि दोष वाहक सिराओं को वातादि का पोषण होने से वातवाहिनी, पित्तवाहिनी, कफवाहिनी और रक्तवाहिनी आदि नाम दिए गए है। </a:t>
            </a:r>
          </a:p>
          <a:p>
            <a:pPr algn="l"/>
            <a:r>
              <a:rPr lang="hi-IN" sz="3200" dirty="0"/>
              <a:t>फिर भी प्रत्येक सिरा केवल वात, पित्त, कफादि का ही वहन</a:t>
            </a:r>
            <a:r>
              <a:rPr lang="en-IN" sz="3200" dirty="0"/>
              <a:t> </a:t>
            </a:r>
            <a:r>
              <a:rPr lang="hi-IN" sz="3200" dirty="0"/>
              <a:t>नहीं करती है, किन्तु सिराएं प्रत्येक दोष एवं रक्त के पोषक रस का वहन करती है, इसी कारण इन्हे सर्ववहा कहा जाता है। </a:t>
            </a:r>
          </a:p>
          <a:p>
            <a:pPr algn="l"/>
            <a:r>
              <a:rPr lang="hi-IN" sz="3200" dirty="0"/>
              <a:t>सभी सिराएं अपने अपने स्थान में होती हुई कार्य करती है, किन्तु दोष सर्व शरीर में व्याप्त है। अतः जब किसी दोष का प्रकोप होता है , तब भी वह दोष प्रत्येक सिरा द्वारा वहन कर स्थान विशेष में विकार उत्त्पन्न करता है।  इसी कारण इनका सर्ववहत्व सिद्ध होता है।</a:t>
            </a:r>
            <a:endParaRPr lang="en-IN" sz="3200" dirty="0"/>
          </a:p>
        </p:txBody>
      </p:sp>
    </p:spTree>
    <p:extLst>
      <p:ext uri="{BB962C8B-B14F-4D97-AF65-F5344CB8AC3E}">
        <p14:creationId xmlns:p14="http://schemas.microsoft.com/office/powerpoint/2010/main" xmlns="" val="3964657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4DEC4-EA89-4C0D-BA0A-63A996993701}"/>
              </a:ext>
            </a:extLst>
          </p:cNvPr>
          <p:cNvSpPr>
            <a:spLocks noGrp="1"/>
          </p:cNvSpPr>
          <p:nvPr>
            <p:ph type="title"/>
          </p:nvPr>
        </p:nvSpPr>
        <p:spPr>
          <a:xfrm>
            <a:off x="3076831" y="631001"/>
            <a:ext cx="4992131" cy="615553"/>
          </a:xfrm>
        </p:spPr>
        <p:txBody>
          <a:bodyPr/>
          <a:lstStyle/>
          <a:p>
            <a:r>
              <a:rPr lang="en-US" u="sng" dirty="0">
                <a:latin typeface="Bahnschrift SemiBold" panose="020B0502040204020203" pitchFamily="34" charset="0"/>
              </a:rPr>
              <a:t>ARTERIES</a:t>
            </a:r>
            <a:endParaRPr lang="en-IN" u="sng" dirty="0"/>
          </a:p>
        </p:txBody>
      </p:sp>
      <p:sp>
        <p:nvSpPr>
          <p:cNvPr id="3" name="Text Placeholder 2">
            <a:extLst>
              <a:ext uri="{FF2B5EF4-FFF2-40B4-BE49-F238E27FC236}">
                <a16:creationId xmlns:a16="http://schemas.microsoft.com/office/drawing/2014/main" xmlns="" id="{C524E0AD-CE10-4A39-B5F3-B69003668F28}"/>
              </a:ext>
            </a:extLst>
          </p:cNvPr>
          <p:cNvSpPr>
            <a:spLocks noGrp="1"/>
          </p:cNvSpPr>
          <p:nvPr>
            <p:ph type="body" sz="quarter" idx="12"/>
          </p:nvPr>
        </p:nvSpPr>
        <p:spPr>
          <a:xfrm>
            <a:off x="156165" y="1799824"/>
            <a:ext cx="7799387" cy="3946067"/>
          </a:xfrm>
        </p:spPr>
        <p:txBody>
          <a:bodyPr/>
          <a:lstStyle/>
          <a:p>
            <a:pPr marL="342900" indent="-342900" algn="l">
              <a:buFont typeface="Wingdings" panose="05000000000000000000" pitchFamily="2" charset="2"/>
              <a:buChar char="Ø"/>
            </a:pPr>
            <a:r>
              <a:rPr lang="en-US" sz="2000" dirty="0">
                <a:latin typeface="Arial Rounded MT Bold" panose="020F0704030504030204" pitchFamily="34" charset="0"/>
              </a:rPr>
              <a:t>These are distributing channels which carry blood away from the heart. </a:t>
            </a:r>
            <a:r>
              <a:rPr lang="en-US" sz="2000" dirty="0">
                <a:solidFill>
                  <a:srgbClr val="FF0000"/>
                </a:solidFill>
                <a:latin typeface="Arial Rounded MT Bold" panose="020F0704030504030204" pitchFamily="34" charset="0"/>
              </a:rPr>
              <a:t>Aorta </a:t>
            </a:r>
            <a:r>
              <a:rPr lang="en-US" sz="2000" dirty="0">
                <a:latin typeface="Arial Rounded MT Bold" panose="020F0704030504030204" pitchFamily="34" charset="0"/>
              </a:rPr>
              <a:t>is the largest arteries.</a:t>
            </a:r>
          </a:p>
          <a:p>
            <a:pPr marL="342900" indent="-342900" algn="l">
              <a:buFont typeface="Wingdings" panose="05000000000000000000" pitchFamily="2" charset="2"/>
              <a:buChar char="Ø"/>
            </a:pPr>
            <a:r>
              <a:rPr lang="en-US" sz="2000" dirty="0">
                <a:latin typeface="Arial Rounded MT Bold" panose="020F0704030504030204" pitchFamily="34" charset="0"/>
              </a:rPr>
              <a:t>These branch like trees on their way to different parts of the body. These contain oxygenated blood except pulmonary trunk and its two branches.</a:t>
            </a:r>
          </a:p>
          <a:p>
            <a:pPr marL="342900" indent="-342900" algn="l">
              <a:buFont typeface="Wingdings" panose="05000000000000000000" pitchFamily="2" charset="2"/>
              <a:buChar char="Ø"/>
            </a:pPr>
            <a:r>
              <a:rPr lang="en-US" sz="2000" dirty="0">
                <a:latin typeface="Arial Rounded MT Bold" panose="020F0704030504030204" pitchFamily="34" charset="0"/>
              </a:rPr>
              <a:t>The pulmonary arteries, which carry deoxygenated blood, </a:t>
            </a:r>
            <a:r>
              <a:rPr lang="en-US" sz="2400" i="1" dirty="0">
                <a:latin typeface="Arial Rounded MT Bold" panose="020F0704030504030204" pitchFamily="34" charset="0"/>
              </a:rPr>
              <a:t>During fetal life the umbilical arteries contain deoxygenated blood.</a:t>
            </a:r>
            <a:endParaRPr lang="en-US" sz="2000" i="1" dirty="0">
              <a:latin typeface="Arial Rounded MT Bold" panose="020F0704030504030204" pitchFamily="34" charset="0"/>
            </a:endParaRPr>
          </a:p>
          <a:p>
            <a:pPr marL="342900" indent="-342900" algn="l">
              <a:buFont typeface="Wingdings" panose="05000000000000000000" pitchFamily="2" charset="2"/>
              <a:buChar char="Ø"/>
            </a:pPr>
            <a:r>
              <a:rPr lang="en-US" sz="2000" dirty="0">
                <a:latin typeface="Arial Rounded MT Bold" panose="020F0704030504030204" pitchFamily="34" charset="0"/>
              </a:rPr>
              <a:t>The large arteries are rich in elastic tissue, but as branching progresses there is an ever increasing amount of smooth muscle in their walls.</a:t>
            </a:r>
          </a:p>
          <a:p>
            <a:pPr marL="342900" indent="-342900" algn="l">
              <a:buFont typeface="Wingdings" panose="05000000000000000000" pitchFamily="2" charset="2"/>
              <a:buChar char="Ø"/>
            </a:pPr>
            <a:r>
              <a:rPr lang="en-US" sz="2000" dirty="0">
                <a:latin typeface="Arial Rounded MT Bold" panose="020F0704030504030204" pitchFamily="34" charset="0"/>
              </a:rPr>
              <a:t>The minute branches which are just visible to naked eyes are called arterioles. These give maximum peripheral resistance.</a:t>
            </a:r>
          </a:p>
          <a:p>
            <a:pPr marL="0" indent="0" algn="l">
              <a:buNone/>
            </a:pPr>
            <a:endParaRPr lang="en-US" sz="2000" dirty="0">
              <a:latin typeface="Arial Rounded MT Bold" panose="020F0704030504030204" pitchFamily="34" charset="0"/>
            </a:endParaRPr>
          </a:p>
          <a:p>
            <a:pPr algn="l"/>
            <a:endParaRPr lang="en-IN" sz="2000" dirty="0"/>
          </a:p>
        </p:txBody>
      </p:sp>
      <p:pic>
        <p:nvPicPr>
          <p:cNvPr id="4" name="Picture 3">
            <a:extLst>
              <a:ext uri="{FF2B5EF4-FFF2-40B4-BE49-F238E27FC236}">
                <a16:creationId xmlns:a16="http://schemas.microsoft.com/office/drawing/2014/main" xmlns="" id="{6E7D0DBC-70CE-4AF0-A1D1-A67317962BD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55552" y="1799825"/>
            <a:ext cx="4129403" cy="2759818"/>
          </a:xfrm>
          <a:prstGeom prst="rect">
            <a:avLst/>
          </a:prstGeom>
        </p:spPr>
      </p:pic>
    </p:spTree>
    <p:extLst>
      <p:ext uri="{BB962C8B-B14F-4D97-AF65-F5344CB8AC3E}">
        <p14:creationId xmlns:p14="http://schemas.microsoft.com/office/powerpoint/2010/main" xmlns="" val="2977215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BB19B-3143-41C5-8F1D-D474813E0C06}"/>
              </a:ext>
            </a:extLst>
          </p:cNvPr>
          <p:cNvSpPr>
            <a:spLocks noGrp="1"/>
          </p:cNvSpPr>
          <p:nvPr>
            <p:ph type="title"/>
          </p:nvPr>
        </p:nvSpPr>
        <p:spPr>
          <a:xfrm>
            <a:off x="1290523" y="475356"/>
            <a:ext cx="9141397" cy="1415772"/>
          </a:xfrm>
        </p:spPr>
        <p:txBody>
          <a:bodyPr/>
          <a:lstStyle/>
          <a:p>
            <a:r>
              <a:rPr lang="hi-IN" sz="4800" u="sng" dirty="0">
                <a:solidFill>
                  <a:srgbClr val="FF0000"/>
                </a:solidFill>
              </a:rPr>
              <a:t>सिराओं के कर्म</a:t>
            </a:r>
            <a:r>
              <a:rPr lang="en-IN" dirty="0"/>
              <a:t/>
            </a:r>
            <a:br>
              <a:rPr lang="en-IN" dirty="0"/>
            </a:br>
            <a:r>
              <a:rPr lang="hi-IN" sz="4400" u="sng" dirty="0"/>
              <a:t>वातवह सिराओं के प्राकृत कर्म</a:t>
            </a:r>
            <a:endParaRPr lang="en-IN" u="sng" dirty="0"/>
          </a:p>
        </p:txBody>
      </p:sp>
      <p:sp>
        <p:nvSpPr>
          <p:cNvPr id="3" name="Text Placeholder 2">
            <a:extLst>
              <a:ext uri="{FF2B5EF4-FFF2-40B4-BE49-F238E27FC236}">
                <a16:creationId xmlns:a16="http://schemas.microsoft.com/office/drawing/2014/main" xmlns="" id="{AD97D537-C822-4B88-BFD7-02728DBAF63D}"/>
              </a:ext>
            </a:extLst>
          </p:cNvPr>
          <p:cNvSpPr>
            <a:spLocks noGrp="1"/>
          </p:cNvSpPr>
          <p:nvPr>
            <p:ph type="body" sz="quarter" idx="12"/>
          </p:nvPr>
        </p:nvSpPr>
        <p:spPr>
          <a:xfrm>
            <a:off x="978704" y="2036156"/>
            <a:ext cx="11056777" cy="4346488"/>
          </a:xfrm>
        </p:spPr>
        <p:txBody>
          <a:bodyPr/>
          <a:lstStyle/>
          <a:p>
            <a:r>
              <a:rPr lang="hi-IN" sz="3200" dirty="0">
                <a:solidFill>
                  <a:srgbClr val="FFC000"/>
                </a:solidFill>
              </a:rPr>
              <a:t>क्रियाणामतिघातममोहं</a:t>
            </a:r>
            <a:r>
              <a:rPr lang="en-IN" sz="3200" dirty="0">
                <a:solidFill>
                  <a:srgbClr val="FFC000"/>
                </a:solidFill>
              </a:rPr>
              <a:t> </a:t>
            </a:r>
            <a:r>
              <a:rPr lang="hi-IN" sz="3200" dirty="0">
                <a:solidFill>
                  <a:srgbClr val="FFC000"/>
                </a:solidFill>
              </a:rPr>
              <a:t>बुद्धिकर्मणाम्</a:t>
            </a:r>
            <a:r>
              <a:rPr lang="en-IN" sz="3200" dirty="0">
                <a:solidFill>
                  <a:srgbClr val="FFC000"/>
                </a:solidFill>
              </a:rPr>
              <a:t> </a:t>
            </a:r>
            <a:r>
              <a:rPr lang="hi-IN" sz="3200" b="0" i="0" dirty="0">
                <a:solidFill>
                  <a:srgbClr val="FFC000"/>
                </a:solidFill>
                <a:effectLst/>
                <a:latin typeface="Tahoma" panose="020B0604030504040204" pitchFamily="34" charset="0"/>
              </a:rPr>
              <a:t>करोत्यन्यान् गुणांश्चापि स्वाः सिराः पवनश्चरन्</a:t>
            </a:r>
            <a:r>
              <a:rPr lang="en-IN" sz="3200" b="0" i="0" dirty="0">
                <a:solidFill>
                  <a:srgbClr val="FFC000"/>
                </a:solidFill>
                <a:effectLst/>
                <a:latin typeface="Tahoma" panose="020B0604030504040204" pitchFamily="34" charset="0"/>
              </a:rPr>
              <a:t> </a:t>
            </a:r>
            <a:r>
              <a:rPr lang="hi-IN" sz="3200" dirty="0">
                <a:solidFill>
                  <a:srgbClr val="FFC000"/>
                </a:solidFill>
              </a:rPr>
              <a:t>[सु०शा०</a:t>
            </a:r>
            <a:r>
              <a:rPr lang="en-IN" sz="3200" dirty="0">
                <a:solidFill>
                  <a:srgbClr val="FFC000"/>
                </a:solidFill>
              </a:rPr>
              <a:t> 7/8] </a:t>
            </a:r>
          </a:p>
          <a:p>
            <a:endParaRPr lang="en-IN" sz="2800" dirty="0">
              <a:solidFill>
                <a:srgbClr val="FF0000"/>
              </a:solidFill>
            </a:endParaRPr>
          </a:p>
          <a:p>
            <a:pPr algn="l"/>
            <a:r>
              <a:rPr lang="hi-IN" sz="2400" dirty="0"/>
              <a:t>जब शुद्ध वायु अपनी सिराओं से संचारित होती है तब सभी क्रियाएँ बिना बाधा के होती है। </a:t>
            </a:r>
          </a:p>
          <a:p>
            <a:pPr algn="l"/>
            <a:r>
              <a:rPr lang="hi-IN" sz="2400" u="sng" dirty="0">
                <a:solidFill>
                  <a:srgbClr val="FFC000"/>
                </a:solidFill>
              </a:rPr>
              <a:t>क्रियाणाम</a:t>
            </a:r>
            <a:r>
              <a:rPr lang="hi-IN" sz="2400" dirty="0"/>
              <a:t> - इन क्रियाओं में हाथ - पाँव आदि अवयवों के आंकुचन प्रसारण आदि ऐच्छिक और हृदयतंत्र आदि अवयवों के आंकुचन प्रसारण आदि अनैच्छिक कर्म भी सम्मिलित है। </a:t>
            </a:r>
            <a:endParaRPr lang="en-IN" sz="2400" dirty="0"/>
          </a:p>
          <a:p>
            <a:pPr algn="l"/>
            <a:endParaRPr lang="hi-IN" sz="2400" dirty="0">
              <a:solidFill>
                <a:srgbClr val="FFC000"/>
              </a:solidFill>
            </a:endParaRPr>
          </a:p>
          <a:p>
            <a:pPr algn="l"/>
            <a:r>
              <a:rPr lang="hi-IN" sz="2400" u="sng" dirty="0">
                <a:solidFill>
                  <a:srgbClr val="FFC000"/>
                </a:solidFill>
              </a:rPr>
              <a:t>बुद्धिकर्मणां</a:t>
            </a:r>
            <a:r>
              <a:rPr lang="hi-IN" sz="2400" dirty="0">
                <a:solidFill>
                  <a:srgbClr val="FFC000"/>
                </a:solidFill>
              </a:rPr>
              <a:t> </a:t>
            </a:r>
            <a:r>
              <a:rPr lang="hi-IN" sz="2400" dirty="0"/>
              <a:t>- वे स्वाभाविक रूप से अपने कार्य व्यवसाय निर्मोह होकर करती है ।  शेष सभी स्पंदन आदि कर्म भी अच्छी तरह  से होते है।  बल,वर्ण,और ओज की वृद्धि होती है।</a:t>
            </a:r>
            <a:endParaRPr lang="en-IN" sz="2400" dirty="0"/>
          </a:p>
        </p:txBody>
      </p:sp>
    </p:spTree>
    <p:extLst>
      <p:ext uri="{BB962C8B-B14F-4D97-AF65-F5344CB8AC3E}">
        <p14:creationId xmlns:p14="http://schemas.microsoft.com/office/powerpoint/2010/main" xmlns="" val="709110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64112-F628-41A5-A74B-FDD687FE8980}"/>
              </a:ext>
            </a:extLst>
          </p:cNvPr>
          <p:cNvSpPr>
            <a:spLocks noGrp="1"/>
          </p:cNvSpPr>
          <p:nvPr>
            <p:ph type="title"/>
          </p:nvPr>
        </p:nvSpPr>
        <p:spPr>
          <a:xfrm>
            <a:off x="1377020" y="641031"/>
            <a:ext cx="9141397" cy="738664"/>
          </a:xfrm>
        </p:spPr>
        <p:txBody>
          <a:bodyPr/>
          <a:lstStyle/>
          <a:p>
            <a:r>
              <a:rPr lang="hi-IN" sz="4800" u="sng" dirty="0"/>
              <a:t>वातवह सिराओं के वैकृत कर्म </a:t>
            </a:r>
            <a:endParaRPr lang="en-IN" sz="4800" u="sng" dirty="0"/>
          </a:p>
        </p:txBody>
      </p:sp>
      <p:sp>
        <p:nvSpPr>
          <p:cNvPr id="3" name="Text Placeholder 2">
            <a:extLst>
              <a:ext uri="{FF2B5EF4-FFF2-40B4-BE49-F238E27FC236}">
                <a16:creationId xmlns:a16="http://schemas.microsoft.com/office/drawing/2014/main" xmlns="" id="{E298A4FA-202A-4E8C-AEDF-7566D2CEEACC}"/>
              </a:ext>
            </a:extLst>
          </p:cNvPr>
          <p:cNvSpPr>
            <a:spLocks noGrp="1"/>
          </p:cNvSpPr>
          <p:nvPr>
            <p:ph type="body" sz="quarter" idx="12"/>
          </p:nvPr>
        </p:nvSpPr>
        <p:spPr>
          <a:xfrm>
            <a:off x="1068101" y="1839678"/>
            <a:ext cx="10287758" cy="3969518"/>
          </a:xfrm>
        </p:spPr>
        <p:txBody>
          <a:bodyPr/>
          <a:lstStyle/>
          <a:p>
            <a:r>
              <a:rPr lang="hi-IN" sz="3600" dirty="0">
                <a:solidFill>
                  <a:srgbClr val="FFC000"/>
                </a:solidFill>
              </a:rPr>
              <a:t>तदा तु कुपितो वायुः स्वाः सिरा: प्रतिपद्दते</a:t>
            </a:r>
            <a:r>
              <a:rPr lang="en-IN" sz="3600" dirty="0">
                <a:solidFill>
                  <a:srgbClr val="FFC000"/>
                </a:solidFill>
              </a:rPr>
              <a:t/>
            </a:r>
            <a:br>
              <a:rPr lang="en-IN" sz="3600" dirty="0">
                <a:solidFill>
                  <a:srgbClr val="FFC000"/>
                </a:solidFill>
              </a:rPr>
            </a:br>
            <a:r>
              <a:rPr lang="hi-IN" sz="3600" dirty="0">
                <a:solidFill>
                  <a:srgbClr val="FFC000"/>
                </a:solidFill>
              </a:rPr>
              <a:t>तदाऽस्य विविधा रोगा जायन्ते वातसंभवा</a:t>
            </a:r>
            <a:r>
              <a:rPr lang="en-IN" sz="3600" dirty="0">
                <a:solidFill>
                  <a:srgbClr val="FFC000"/>
                </a:solidFill>
              </a:rPr>
              <a:t> </a:t>
            </a:r>
            <a:r>
              <a:rPr lang="hi-IN" sz="3600" dirty="0">
                <a:solidFill>
                  <a:srgbClr val="FFC000"/>
                </a:solidFill>
              </a:rPr>
              <a:t>[सु०शा०</a:t>
            </a:r>
            <a:r>
              <a:rPr lang="en-IN" sz="3600" dirty="0">
                <a:solidFill>
                  <a:srgbClr val="FFC000"/>
                </a:solidFill>
              </a:rPr>
              <a:t> 7/9]</a:t>
            </a:r>
          </a:p>
          <a:p>
            <a:endParaRPr lang="en-IN" sz="2800" dirty="0"/>
          </a:p>
          <a:p>
            <a:pPr algn="l"/>
            <a:r>
              <a:rPr lang="hi-IN" sz="3200" dirty="0"/>
              <a:t>जब कुपित वात अपनी सिराओं में संचार करता है तब शरीर में अनेक प्रकार के वातजन्य रोग उत्पन्न होते है ।</a:t>
            </a:r>
            <a:endParaRPr lang="en-IN" sz="3200" dirty="0"/>
          </a:p>
          <a:p>
            <a:pPr algn="l"/>
            <a:endParaRPr lang="hi-IN" sz="3200" dirty="0"/>
          </a:p>
          <a:p>
            <a:pPr algn="l"/>
            <a:r>
              <a:rPr lang="hi-IN" sz="3200" dirty="0"/>
              <a:t>जैसे - जोड़ो में वेदना, पेट में अफरा आदि। इन्ही विकृत सिराओं के द्वारा ही कई बार गर्भ, गर्भाशय में ही मर जाता है ।</a:t>
            </a:r>
            <a:endParaRPr lang="en-IN" sz="3200" dirty="0"/>
          </a:p>
        </p:txBody>
      </p:sp>
    </p:spTree>
    <p:extLst>
      <p:ext uri="{BB962C8B-B14F-4D97-AF65-F5344CB8AC3E}">
        <p14:creationId xmlns:p14="http://schemas.microsoft.com/office/powerpoint/2010/main" xmlns="" val="3922681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95C27-7BA4-4C06-AFDB-3963624FC090}"/>
              </a:ext>
            </a:extLst>
          </p:cNvPr>
          <p:cNvSpPr>
            <a:spLocks noGrp="1"/>
          </p:cNvSpPr>
          <p:nvPr>
            <p:ph type="title"/>
          </p:nvPr>
        </p:nvSpPr>
        <p:spPr>
          <a:xfrm>
            <a:off x="1377020" y="678101"/>
            <a:ext cx="9141397" cy="738664"/>
          </a:xfrm>
        </p:spPr>
        <p:txBody>
          <a:bodyPr/>
          <a:lstStyle/>
          <a:p>
            <a:r>
              <a:rPr lang="hi-IN" sz="4800" u="sng" dirty="0"/>
              <a:t>पित्तवह</a:t>
            </a:r>
            <a:r>
              <a:rPr lang="en-IN" sz="4800" u="sng" dirty="0"/>
              <a:t> </a:t>
            </a:r>
            <a:r>
              <a:rPr lang="hi-IN" sz="4800" u="sng" dirty="0"/>
              <a:t>सिराओं</a:t>
            </a:r>
            <a:r>
              <a:rPr lang="en-IN" sz="4800" u="sng" dirty="0"/>
              <a:t> </a:t>
            </a:r>
            <a:r>
              <a:rPr lang="hi-IN" sz="4800" u="sng" dirty="0"/>
              <a:t>के प्राकृत कर्म</a:t>
            </a:r>
            <a:endParaRPr lang="en-IN" sz="4800" u="sng" dirty="0"/>
          </a:p>
        </p:txBody>
      </p:sp>
      <p:sp>
        <p:nvSpPr>
          <p:cNvPr id="3" name="Text Placeholder 2">
            <a:extLst>
              <a:ext uri="{FF2B5EF4-FFF2-40B4-BE49-F238E27FC236}">
                <a16:creationId xmlns:a16="http://schemas.microsoft.com/office/drawing/2014/main" xmlns="" id="{BCBEAEBC-C50D-4D99-AE5D-A974C6823D99}"/>
              </a:ext>
            </a:extLst>
          </p:cNvPr>
          <p:cNvSpPr>
            <a:spLocks noGrp="1"/>
          </p:cNvSpPr>
          <p:nvPr>
            <p:ph type="body" sz="quarter" idx="12"/>
          </p:nvPr>
        </p:nvSpPr>
        <p:spPr>
          <a:xfrm>
            <a:off x="0" y="1814963"/>
            <a:ext cx="11850130" cy="4364935"/>
          </a:xfrm>
        </p:spPr>
        <p:txBody>
          <a:bodyPr/>
          <a:lstStyle/>
          <a:p>
            <a:r>
              <a:rPr lang="hi-IN" sz="3600" dirty="0">
                <a:solidFill>
                  <a:srgbClr val="FFC000"/>
                </a:solidFill>
              </a:rPr>
              <a:t>भ्राजिष्णुतामन्नरुचिमग्निदीप्तीमारोगतम ।</a:t>
            </a:r>
            <a:endParaRPr lang="en-IN" sz="3600" dirty="0">
              <a:solidFill>
                <a:srgbClr val="FFC000"/>
              </a:solidFill>
            </a:endParaRPr>
          </a:p>
          <a:p>
            <a:r>
              <a:rPr lang="hi-IN" sz="3600" b="0" i="0" dirty="0">
                <a:solidFill>
                  <a:srgbClr val="FFC000"/>
                </a:solidFill>
                <a:effectLst/>
                <a:latin typeface="Tahoma" panose="020B0604030504040204" pitchFamily="34" charset="0"/>
              </a:rPr>
              <a:t>संसर्पत् स्वाः सिराः पित्तं कुर्याच्चान्यान् गुणानपि </a:t>
            </a:r>
            <a:r>
              <a:rPr lang="hi-IN" sz="3600" dirty="0">
                <a:solidFill>
                  <a:srgbClr val="FFC000"/>
                </a:solidFill>
              </a:rPr>
              <a:t>[सु०शा०</a:t>
            </a:r>
            <a:r>
              <a:rPr lang="en-IN" sz="3600" dirty="0">
                <a:solidFill>
                  <a:srgbClr val="FFC000"/>
                </a:solidFill>
              </a:rPr>
              <a:t> 7/10]</a:t>
            </a:r>
          </a:p>
          <a:p>
            <a:endParaRPr lang="en-IN" sz="2800" dirty="0">
              <a:solidFill>
                <a:srgbClr val="FF0000"/>
              </a:solidFill>
            </a:endParaRPr>
          </a:p>
          <a:p>
            <a:pPr algn="l"/>
            <a:r>
              <a:rPr lang="hi-IN" sz="3200" dirty="0"/>
              <a:t>प्राकृत पित्त के अपने सिराओं में संचार करने में निम्नलिखित कार्य होते है –</a:t>
            </a:r>
            <a:endParaRPr lang="en-IN" sz="3200" dirty="0"/>
          </a:p>
          <a:p>
            <a:pPr algn="l"/>
            <a:endParaRPr lang="en-IN" sz="3200" dirty="0"/>
          </a:p>
          <a:p>
            <a:pPr marL="457200" indent="-457200" algn="l">
              <a:buFont typeface="Wingdings" panose="05000000000000000000" pitchFamily="2" charset="2"/>
              <a:buChar char="Ø"/>
            </a:pPr>
            <a:r>
              <a:rPr lang="hi-IN" sz="3200" dirty="0"/>
              <a:t>शरीर में  कान्ति  उत्पन्न करना </a:t>
            </a:r>
          </a:p>
          <a:p>
            <a:pPr marL="457200" indent="-457200" algn="l">
              <a:buFont typeface="Wingdings" panose="05000000000000000000" pitchFamily="2" charset="2"/>
              <a:buChar char="Ø"/>
            </a:pPr>
            <a:r>
              <a:rPr lang="hi-IN" sz="3200" dirty="0"/>
              <a:t>अन्न में रूचि उत्पन्न करना </a:t>
            </a:r>
          </a:p>
          <a:p>
            <a:pPr marL="457200" indent="-457200" algn="l">
              <a:buFont typeface="Wingdings" panose="05000000000000000000" pitchFamily="2" charset="2"/>
              <a:buChar char="Ø"/>
            </a:pPr>
            <a:r>
              <a:rPr lang="hi-IN" sz="3200" dirty="0"/>
              <a:t>जठराग्नि की प्रखरता करना</a:t>
            </a:r>
          </a:p>
          <a:p>
            <a:pPr marL="457200" indent="-457200" algn="l">
              <a:buFont typeface="Wingdings" panose="05000000000000000000" pitchFamily="2" charset="2"/>
              <a:buChar char="Ø"/>
            </a:pPr>
            <a:r>
              <a:rPr lang="hi-IN" sz="3200" dirty="0"/>
              <a:t>निरोगता को उत्पन्न करना </a:t>
            </a:r>
          </a:p>
          <a:p>
            <a:pPr marL="457200" indent="-457200" algn="l">
              <a:buFont typeface="Wingdings" panose="05000000000000000000" pitchFamily="2" charset="2"/>
              <a:buChar char="Ø"/>
            </a:pPr>
            <a:r>
              <a:rPr lang="hi-IN" sz="3200" dirty="0"/>
              <a:t>पाचन क्रिया को सामान रखना</a:t>
            </a:r>
            <a:endParaRPr lang="en-IN" sz="3200" dirty="0"/>
          </a:p>
          <a:p>
            <a:endParaRPr lang="en-IN" dirty="0"/>
          </a:p>
        </p:txBody>
      </p:sp>
    </p:spTree>
    <p:extLst>
      <p:ext uri="{BB962C8B-B14F-4D97-AF65-F5344CB8AC3E}">
        <p14:creationId xmlns:p14="http://schemas.microsoft.com/office/powerpoint/2010/main" xmlns="" val="3670687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8925D-FE2C-4630-832F-2A0CB513E2E5}"/>
              </a:ext>
            </a:extLst>
          </p:cNvPr>
          <p:cNvSpPr>
            <a:spLocks noGrp="1"/>
          </p:cNvSpPr>
          <p:nvPr>
            <p:ph type="title"/>
          </p:nvPr>
        </p:nvSpPr>
        <p:spPr>
          <a:xfrm>
            <a:off x="1377020" y="628675"/>
            <a:ext cx="9141397" cy="738664"/>
          </a:xfrm>
        </p:spPr>
        <p:txBody>
          <a:bodyPr/>
          <a:lstStyle/>
          <a:p>
            <a:r>
              <a:rPr lang="hi-IN" sz="4800" u="sng" dirty="0"/>
              <a:t>पित्तवह</a:t>
            </a:r>
            <a:r>
              <a:rPr lang="en-IN" sz="4800" u="sng" dirty="0"/>
              <a:t> </a:t>
            </a:r>
            <a:r>
              <a:rPr lang="hi-IN" sz="4800" u="sng" dirty="0"/>
              <a:t>सिराओं</a:t>
            </a:r>
            <a:r>
              <a:rPr lang="en-IN" sz="4800" u="sng" dirty="0"/>
              <a:t> </a:t>
            </a:r>
            <a:r>
              <a:rPr lang="hi-IN" sz="4800" u="sng" dirty="0"/>
              <a:t>के</a:t>
            </a:r>
            <a:r>
              <a:rPr lang="en-IN" sz="4800" u="sng" dirty="0"/>
              <a:t> </a:t>
            </a:r>
            <a:r>
              <a:rPr lang="hi-IN" sz="4800" u="sng" dirty="0"/>
              <a:t>वैकृत कर्म </a:t>
            </a:r>
            <a:endParaRPr lang="en-IN" sz="4800" u="sng" dirty="0"/>
          </a:p>
        </p:txBody>
      </p:sp>
      <p:sp>
        <p:nvSpPr>
          <p:cNvPr id="3" name="Text Placeholder 2">
            <a:extLst>
              <a:ext uri="{FF2B5EF4-FFF2-40B4-BE49-F238E27FC236}">
                <a16:creationId xmlns:a16="http://schemas.microsoft.com/office/drawing/2014/main" xmlns="" id="{85810CFB-08C4-4EE4-BC7F-51B58248CF07}"/>
              </a:ext>
            </a:extLst>
          </p:cNvPr>
          <p:cNvSpPr>
            <a:spLocks noGrp="1"/>
          </p:cNvSpPr>
          <p:nvPr>
            <p:ph type="body" sz="quarter" idx="12"/>
          </p:nvPr>
        </p:nvSpPr>
        <p:spPr>
          <a:xfrm>
            <a:off x="679622" y="2232853"/>
            <a:ext cx="10540313" cy="3996472"/>
          </a:xfrm>
        </p:spPr>
        <p:txBody>
          <a:bodyPr/>
          <a:lstStyle/>
          <a:p>
            <a:pPr marL="0" indent="0" algn="ctr">
              <a:buNone/>
            </a:pPr>
            <a:r>
              <a:rPr lang="hi-IN" sz="3600" dirty="0">
                <a:solidFill>
                  <a:srgbClr val="FFC000"/>
                </a:solidFill>
              </a:rPr>
              <a:t>यदा प्रकुपित </a:t>
            </a:r>
            <a:r>
              <a:rPr lang="hi-IN" sz="3600" b="0" i="0" dirty="0">
                <a:solidFill>
                  <a:srgbClr val="FFC000"/>
                </a:solidFill>
                <a:effectLst/>
                <a:latin typeface="Tahoma" panose="020B0604030504040204" pitchFamily="34" charset="0"/>
              </a:rPr>
              <a:t>पित्तं </a:t>
            </a:r>
            <a:r>
              <a:rPr lang="hi-IN" sz="3600" dirty="0">
                <a:solidFill>
                  <a:srgbClr val="FFC000"/>
                </a:solidFill>
              </a:rPr>
              <a:t>सेवेत स्ववहा: सिराः</a:t>
            </a:r>
          </a:p>
          <a:p>
            <a:r>
              <a:rPr lang="hi-IN" sz="3600" dirty="0">
                <a:solidFill>
                  <a:srgbClr val="FFC000"/>
                </a:solidFill>
              </a:rPr>
              <a:t>सदाऽस्य विविधा रोगा जायन्तं पित्तसंभ्वाः</a:t>
            </a:r>
            <a:r>
              <a:rPr lang="en-IN" sz="3600" dirty="0">
                <a:solidFill>
                  <a:srgbClr val="FFC000"/>
                </a:solidFill>
              </a:rPr>
              <a:t> </a:t>
            </a:r>
            <a:r>
              <a:rPr lang="hi-IN" sz="3600" dirty="0">
                <a:solidFill>
                  <a:srgbClr val="FFC000"/>
                </a:solidFill>
              </a:rPr>
              <a:t>[सु०शा०</a:t>
            </a:r>
            <a:r>
              <a:rPr lang="en-IN" sz="3600" dirty="0">
                <a:solidFill>
                  <a:srgbClr val="FFC000"/>
                </a:solidFill>
              </a:rPr>
              <a:t> 7/11]</a:t>
            </a:r>
          </a:p>
          <a:p>
            <a:pPr algn="l"/>
            <a:endParaRPr lang="en-IN" sz="3200" dirty="0"/>
          </a:p>
          <a:p>
            <a:pPr algn="l"/>
            <a:r>
              <a:rPr lang="hi-IN" sz="3200" dirty="0"/>
              <a:t>जब कुपित पित्त अपनी सिराओं का आश्रय लेता है तब शरीर की अन्न पाचन संस्थान सम्बंधित क्रियाएँ विकृत  हो जाती है ।</a:t>
            </a:r>
          </a:p>
          <a:p>
            <a:pPr algn="l"/>
            <a:r>
              <a:rPr lang="hi-IN" sz="3200" dirty="0"/>
              <a:t>साथ ही अनेक प्रकार के अन्य पित्तजन्य रोग भी उत्तपन्न हो जाते है जैसे - अम्लपित्त कण्डु त्वचा का फटना आदि ।</a:t>
            </a:r>
            <a:endParaRPr lang="en-IN" sz="3200" dirty="0"/>
          </a:p>
        </p:txBody>
      </p:sp>
    </p:spTree>
    <p:extLst>
      <p:ext uri="{BB962C8B-B14F-4D97-AF65-F5344CB8AC3E}">
        <p14:creationId xmlns:p14="http://schemas.microsoft.com/office/powerpoint/2010/main" xmlns="" val="1456395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CE236-0861-4C3E-8094-421DABDCFC80}"/>
              </a:ext>
            </a:extLst>
          </p:cNvPr>
          <p:cNvSpPr>
            <a:spLocks noGrp="1"/>
          </p:cNvSpPr>
          <p:nvPr>
            <p:ph type="title"/>
          </p:nvPr>
        </p:nvSpPr>
        <p:spPr>
          <a:xfrm>
            <a:off x="1525301" y="653388"/>
            <a:ext cx="9141397" cy="738664"/>
          </a:xfrm>
        </p:spPr>
        <p:txBody>
          <a:bodyPr/>
          <a:lstStyle/>
          <a:p>
            <a:r>
              <a:rPr lang="hi-IN" sz="4800" u="sng" dirty="0"/>
              <a:t>कफवह सिराओं के प्राकृत कर्म</a:t>
            </a:r>
            <a:endParaRPr lang="en-IN" sz="4800" u="sng" dirty="0"/>
          </a:p>
        </p:txBody>
      </p:sp>
      <p:sp>
        <p:nvSpPr>
          <p:cNvPr id="3" name="Text Placeholder 2">
            <a:extLst>
              <a:ext uri="{FF2B5EF4-FFF2-40B4-BE49-F238E27FC236}">
                <a16:creationId xmlns:a16="http://schemas.microsoft.com/office/drawing/2014/main" xmlns="" id="{5D9D3ECD-FA93-4AB1-A1CF-123047789976}"/>
              </a:ext>
            </a:extLst>
          </p:cNvPr>
          <p:cNvSpPr>
            <a:spLocks noGrp="1"/>
          </p:cNvSpPr>
          <p:nvPr>
            <p:ph type="body" sz="quarter" idx="12"/>
          </p:nvPr>
        </p:nvSpPr>
        <p:spPr>
          <a:xfrm>
            <a:off x="570699" y="1587750"/>
            <a:ext cx="11050599" cy="4301631"/>
          </a:xfrm>
        </p:spPr>
        <p:txBody>
          <a:bodyPr/>
          <a:lstStyle/>
          <a:p>
            <a:r>
              <a:rPr lang="hi-IN" sz="3600" dirty="0">
                <a:solidFill>
                  <a:srgbClr val="FFC000"/>
                </a:solidFill>
              </a:rPr>
              <a:t>स्नेहमङ्गेषु सन्धीनां स्थैर्यं बलमुदीर्णताम्</a:t>
            </a:r>
            <a:endParaRPr lang="en-IN" sz="3600" dirty="0">
              <a:solidFill>
                <a:srgbClr val="FFC000"/>
              </a:solidFill>
            </a:endParaRPr>
          </a:p>
          <a:p>
            <a:r>
              <a:rPr lang="hi-IN" sz="3200" b="0" i="0" dirty="0">
                <a:solidFill>
                  <a:srgbClr val="FFC000"/>
                </a:solidFill>
                <a:effectLst/>
                <a:latin typeface="Tahoma" panose="020B0604030504040204" pitchFamily="34" charset="0"/>
              </a:rPr>
              <a:t>करोत्यन्यान् गुणांश्चापि बलासः स्वाः सिराश्चरन्</a:t>
            </a:r>
            <a:r>
              <a:rPr lang="en-IN" sz="3200" b="0" i="0" dirty="0">
                <a:solidFill>
                  <a:srgbClr val="FFC000"/>
                </a:solidFill>
                <a:effectLst/>
                <a:latin typeface="Tahoma" panose="020B0604030504040204" pitchFamily="34" charset="0"/>
              </a:rPr>
              <a:t> </a:t>
            </a:r>
            <a:r>
              <a:rPr lang="hi-IN" sz="3200" dirty="0">
                <a:solidFill>
                  <a:srgbClr val="FFC000"/>
                </a:solidFill>
              </a:rPr>
              <a:t>[सु०शा०</a:t>
            </a:r>
            <a:r>
              <a:rPr lang="en-IN" sz="3200" dirty="0">
                <a:solidFill>
                  <a:srgbClr val="FFC000"/>
                </a:solidFill>
              </a:rPr>
              <a:t> 7/12]</a:t>
            </a:r>
          </a:p>
          <a:p>
            <a:endParaRPr lang="en-IN" sz="2800" dirty="0">
              <a:solidFill>
                <a:srgbClr val="FF0000"/>
              </a:solidFill>
            </a:endParaRPr>
          </a:p>
          <a:p>
            <a:pPr algn="l"/>
            <a:r>
              <a:rPr lang="hi-IN" sz="3200" dirty="0"/>
              <a:t>प्राकृत कफ अपनी सिराओं में संचार करे तो –</a:t>
            </a:r>
            <a:endParaRPr lang="en-IN" sz="3200" dirty="0"/>
          </a:p>
          <a:p>
            <a:endParaRPr lang="hi-IN" sz="3200" dirty="0"/>
          </a:p>
          <a:p>
            <a:pPr marL="457200" indent="-457200" algn="l">
              <a:buFont typeface="Wingdings" panose="05000000000000000000" pitchFamily="2" charset="2"/>
              <a:buChar char="Ø"/>
            </a:pPr>
            <a:r>
              <a:rPr lang="hi-IN" sz="3200" dirty="0"/>
              <a:t>शरीर के प्रत्येक अंग में चिकनाई उत्पन्न करता है </a:t>
            </a:r>
          </a:p>
          <a:p>
            <a:pPr marL="457200" indent="-457200" algn="l">
              <a:buFont typeface="Wingdings" panose="05000000000000000000" pitchFamily="2" charset="2"/>
              <a:buChar char="Ø"/>
            </a:pPr>
            <a:r>
              <a:rPr lang="hi-IN" sz="3200" dirty="0"/>
              <a:t>संधियों को स्थिर रखता है </a:t>
            </a:r>
          </a:p>
          <a:p>
            <a:pPr marL="457200" indent="-457200" algn="l">
              <a:buFont typeface="Wingdings" panose="05000000000000000000" pitchFamily="2" charset="2"/>
              <a:buChar char="Ø"/>
            </a:pPr>
            <a:r>
              <a:rPr lang="hi-IN" sz="3200" dirty="0"/>
              <a:t>शक्ति प्रधान करता है </a:t>
            </a:r>
          </a:p>
          <a:p>
            <a:pPr marL="457200" indent="-457200" algn="l">
              <a:buFont typeface="Wingdings" panose="05000000000000000000" pitchFamily="2" charset="2"/>
              <a:buChar char="Ø"/>
            </a:pPr>
            <a:r>
              <a:rPr lang="hi-IN" sz="3200" dirty="0"/>
              <a:t>उत्साह उत्पन्न करता है </a:t>
            </a:r>
          </a:p>
          <a:p>
            <a:pPr marL="457200" indent="-457200" algn="l">
              <a:buFont typeface="Wingdings" panose="05000000000000000000" pitchFamily="2" charset="2"/>
              <a:buChar char="Ø"/>
            </a:pPr>
            <a:r>
              <a:rPr lang="hi-IN" sz="3200" dirty="0"/>
              <a:t>संधियों में रहता हुआ उनको घर्षण से बचता है</a:t>
            </a:r>
          </a:p>
          <a:p>
            <a:endParaRPr lang="en-IN" dirty="0"/>
          </a:p>
        </p:txBody>
      </p:sp>
    </p:spTree>
    <p:extLst>
      <p:ext uri="{BB962C8B-B14F-4D97-AF65-F5344CB8AC3E}">
        <p14:creationId xmlns:p14="http://schemas.microsoft.com/office/powerpoint/2010/main" xmlns="" val="182903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4067B-5039-4C9B-BDBF-697FD5CE47A6}"/>
              </a:ext>
            </a:extLst>
          </p:cNvPr>
          <p:cNvSpPr>
            <a:spLocks noGrp="1"/>
          </p:cNvSpPr>
          <p:nvPr>
            <p:ph type="title"/>
          </p:nvPr>
        </p:nvSpPr>
        <p:spPr>
          <a:xfrm>
            <a:off x="1414091" y="673688"/>
            <a:ext cx="9141397" cy="738664"/>
          </a:xfrm>
        </p:spPr>
        <p:txBody>
          <a:bodyPr/>
          <a:lstStyle/>
          <a:p>
            <a:r>
              <a:rPr lang="hi-IN" sz="4800" u="sng" dirty="0"/>
              <a:t>कफवह सिराओं के</a:t>
            </a:r>
            <a:r>
              <a:rPr lang="en-IN" sz="4800" u="sng" dirty="0"/>
              <a:t> </a:t>
            </a:r>
            <a:r>
              <a:rPr lang="hi-IN" sz="4800" u="sng" dirty="0"/>
              <a:t>वैकृत कर्म </a:t>
            </a:r>
            <a:endParaRPr lang="en-IN" sz="4800" u="sng" dirty="0"/>
          </a:p>
        </p:txBody>
      </p:sp>
      <p:sp>
        <p:nvSpPr>
          <p:cNvPr id="3" name="Text Placeholder 2">
            <a:extLst>
              <a:ext uri="{FF2B5EF4-FFF2-40B4-BE49-F238E27FC236}">
                <a16:creationId xmlns:a16="http://schemas.microsoft.com/office/drawing/2014/main" xmlns="" id="{CF9428CF-728C-4736-AC1C-D139195723C0}"/>
              </a:ext>
            </a:extLst>
          </p:cNvPr>
          <p:cNvSpPr>
            <a:spLocks noGrp="1"/>
          </p:cNvSpPr>
          <p:nvPr>
            <p:ph type="body" sz="quarter" idx="12"/>
          </p:nvPr>
        </p:nvSpPr>
        <p:spPr>
          <a:xfrm>
            <a:off x="414412" y="1761418"/>
            <a:ext cx="11140754" cy="3839282"/>
          </a:xfrm>
        </p:spPr>
        <p:txBody>
          <a:bodyPr/>
          <a:lstStyle/>
          <a:p>
            <a:pPr marL="0" indent="0">
              <a:buNone/>
            </a:pPr>
            <a:r>
              <a:rPr lang="hi-IN" sz="3600" dirty="0">
                <a:solidFill>
                  <a:srgbClr val="FFC000"/>
                </a:solidFill>
              </a:rPr>
              <a:t>यदा तु कुपितः श्लेष्मा स्वा: सिराः</a:t>
            </a:r>
          </a:p>
          <a:p>
            <a:r>
              <a:rPr lang="hi-IN" sz="3600" dirty="0">
                <a:solidFill>
                  <a:srgbClr val="FFC000"/>
                </a:solidFill>
              </a:rPr>
              <a:t>तदाऽस्य विविधा रोगा जायन्ते श्लेष्मसंम्भवः</a:t>
            </a:r>
            <a:r>
              <a:rPr lang="en-IN" sz="3600" dirty="0">
                <a:solidFill>
                  <a:srgbClr val="FFC000"/>
                </a:solidFill>
              </a:rPr>
              <a:t> </a:t>
            </a:r>
            <a:r>
              <a:rPr lang="hi-IN" sz="3600" dirty="0">
                <a:solidFill>
                  <a:srgbClr val="FFC000"/>
                </a:solidFill>
              </a:rPr>
              <a:t>[सु०शा०</a:t>
            </a:r>
            <a:r>
              <a:rPr lang="en-IN" sz="3600" dirty="0">
                <a:solidFill>
                  <a:srgbClr val="FFC000"/>
                </a:solidFill>
              </a:rPr>
              <a:t> 7/13]</a:t>
            </a:r>
          </a:p>
          <a:p>
            <a:endParaRPr lang="en-IN" sz="2800" dirty="0"/>
          </a:p>
          <a:p>
            <a:pPr algn="l"/>
            <a:r>
              <a:rPr lang="hi-IN" sz="3200" dirty="0"/>
              <a:t>जब कुपित हुआ कफ अपनी सिराओं में संचार करता है तब शरीर में अनेक प्रकार के कफजन्य विकार उत्पन्न हो जाते है । जैसे निद्रा का अधिक आना, अरुचि,भारीपन एवं उपर्युक्त सभी क्रियाओं में बाधा आ जाती है ।</a:t>
            </a:r>
            <a:endParaRPr lang="en-IN" sz="3200" dirty="0"/>
          </a:p>
        </p:txBody>
      </p:sp>
    </p:spTree>
    <p:extLst>
      <p:ext uri="{BB962C8B-B14F-4D97-AF65-F5344CB8AC3E}">
        <p14:creationId xmlns:p14="http://schemas.microsoft.com/office/powerpoint/2010/main" xmlns="" val="10571614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77AB4-5DC7-461C-8E9E-6D382CEFC79D}"/>
              </a:ext>
            </a:extLst>
          </p:cNvPr>
          <p:cNvSpPr>
            <a:spLocks noGrp="1"/>
          </p:cNvSpPr>
          <p:nvPr>
            <p:ph type="title"/>
          </p:nvPr>
        </p:nvSpPr>
        <p:spPr>
          <a:xfrm>
            <a:off x="1525301" y="579248"/>
            <a:ext cx="9141397" cy="738664"/>
          </a:xfrm>
        </p:spPr>
        <p:txBody>
          <a:bodyPr/>
          <a:lstStyle/>
          <a:p>
            <a:r>
              <a:rPr lang="hi-IN" sz="4800" u="sng" dirty="0"/>
              <a:t>रक्तवह सिराओं के प्राकृत कर्म</a:t>
            </a:r>
            <a:endParaRPr lang="en-IN" sz="4800" u="sng" dirty="0"/>
          </a:p>
        </p:txBody>
      </p:sp>
      <p:sp>
        <p:nvSpPr>
          <p:cNvPr id="3" name="Text Placeholder 2">
            <a:extLst>
              <a:ext uri="{FF2B5EF4-FFF2-40B4-BE49-F238E27FC236}">
                <a16:creationId xmlns:a16="http://schemas.microsoft.com/office/drawing/2014/main" xmlns="" id="{EFBF21BA-30AE-4F8D-ABCA-72C163D8ED08}"/>
              </a:ext>
            </a:extLst>
          </p:cNvPr>
          <p:cNvSpPr>
            <a:spLocks noGrp="1"/>
          </p:cNvSpPr>
          <p:nvPr>
            <p:ph type="body" sz="quarter" idx="12"/>
          </p:nvPr>
        </p:nvSpPr>
        <p:spPr>
          <a:xfrm>
            <a:off x="247135" y="1814964"/>
            <a:ext cx="11677136" cy="5043036"/>
          </a:xfrm>
        </p:spPr>
        <p:txBody>
          <a:bodyPr/>
          <a:lstStyle/>
          <a:p>
            <a:r>
              <a:rPr lang="hi-IN" sz="3600" dirty="0">
                <a:solidFill>
                  <a:srgbClr val="FFC000"/>
                </a:solidFill>
              </a:rPr>
              <a:t>धातूनां पूरणं वर्णं स्पर्शज्ञानमसंशयम्</a:t>
            </a:r>
            <a:endParaRPr lang="en-IN" sz="3600" dirty="0">
              <a:solidFill>
                <a:srgbClr val="FFC000"/>
              </a:solidFill>
            </a:endParaRPr>
          </a:p>
          <a:p>
            <a:r>
              <a:rPr lang="hi-IN" sz="3600" b="0" i="0" dirty="0">
                <a:solidFill>
                  <a:srgbClr val="FFC000"/>
                </a:solidFill>
                <a:effectLst/>
                <a:latin typeface="Tahoma" panose="020B0604030504040204" pitchFamily="34" charset="0"/>
              </a:rPr>
              <a:t>स्वाः सिराः सञ्चरद्रक्तं कुर्याच्चान्यान् गुणानपि</a:t>
            </a:r>
            <a:r>
              <a:rPr lang="en-IN" sz="3600" b="0" i="0" dirty="0">
                <a:solidFill>
                  <a:srgbClr val="FFC000"/>
                </a:solidFill>
                <a:effectLst/>
                <a:latin typeface="Tahoma" panose="020B0604030504040204" pitchFamily="34" charset="0"/>
              </a:rPr>
              <a:t> </a:t>
            </a:r>
            <a:r>
              <a:rPr lang="hi-IN" sz="3600" dirty="0">
                <a:solidFill>
                  <a:srgbClr val="FFC000"/>
                </a:solidFill>
              </a:rPr>
              <a:t>[सु०शा०</a:t>
            </a:r>
            <a:r>
              <a:rPr lang="en-IN" sz="3600" dirty="0">
                <a:solidFill>
                  <a:srgbClr val="FFC000"/>
                </a:solidFill>
              </a:rPr>
              <a:t> 7/14]</a:t>
            </a:r>
          </a:p>
          <a:p>
            <a:endParaRPr lang="en-IN" sz="3200" dirty="0">
              <a:solidFill>
                <a:srgbClr val="FF0000"/>
              </a:solidFill>
            </a:endParaRPr>
          </a:p>
          <a:p>
            <a:pPr algn="l"/>
            <a:r>
              <a:rPr lang="hi-IN" sz="2800" dirty="0"/>
              <a:t>अपनी सिराओं में संचरण करता हुआ प्राकृत रक्त निम्नलिखित कार्य करता है –</a:t>
            </a:r>
            <a:endParaRPr lang="en-IN" sz="2800" dirty="0"/>
          </a:p>
          <a:p>
            <a:endParaRPr lang="hi-IN" sz="2800" dirty="0"/>
          </a:p>
          <a:p>
            <a:pPr marL="457200" indent="-457200" algn="l">
              <a:buFont typeface="Wingdings" panose="05000000000000000000" pitchFamily="2" charset="2"/>
              <a:buChar char="Ø"/>
            </a:pPr>
            <a:r>
              <a:rPr lang="hi-IN" sz="2800" dirty="0"/>
              <a:t>धातुओं का पोषण करता है </a:t>
            </a:r>
          </a:p>
          <a:p>
            <a:pPr marL="457200" indent="-457200" algn="l">
              <a:buFont typeface="Wingdings" panose="05000000000000000000" pitchFamily="2" charset="2"/>
              <a:buChar char="Ø"/>
            </a:pPr>
            <a:r>
              <a:rPr lang="hi-IN" sz="2800" dirty="0"/>
              <a:t>शरीर की वृद्धि करता है</a:t>
            </a:r>
          </a:p>
          <a:p>
            <a:pPr marL="457200" indent="-457200" algn="l">
              <a:buFont typeface="Wingdings" panose="05000000000000000000" pitchFamily="2" charset="2"/>
              <a:buChar char="Ø"/>
            </a:pPr>
            <a:r>
              <a:rPr lang="hi-IN" sz="2800" dirty="0"/>
              <a:t>वर्ण का दर्शाता है</a:t>
            </a:r>
          </a:p>
          <a:p>
            <a:pPr marL="457200" indent="-457200" algn="l">
              <a:buFont typeface="Wingdings" panose="05000000000000000000" pitchFamily="2" charset="2"/>
              <a:buChar char="Ø"/>
            </a:pPr>
            <a:r>
              <a:rPr lang="hi-IN" sz="2800" dirty="0"/>
              <a:t>स्पर्श ज्ञान को उत्पन्न करता है</a:t>
            </a:r>
          </a:p>
          <a:p>
            <a:pPr marL="457200" indent="-457200" algn="l">
              <a:buFont typeface="Wingdings" panose="05000000000000000000" pitchFamily="2" charset="2"/>
              <a:buChar char="Ø"/>
            </a:pPr>
            <a:r>
              <a:rPr lang="hi-IN" sz="2800" dirty="0"/>
              <a:t>शक्ति प्रधान करता है</a:t>
            </a:r>
            <a:endParaRPr lang="en-IN" sz="2800" dirty="0"/>
          </a:p>
        </p:txBody>
      </p:sp>
    </p:spTree>
    <p:extLst>
      <p:ext uri="{BB962C8B-B14F-4D97-AF65-F5344CB8AC3E}">
        <p14:creationId xmlns:p14="http://schemas.microsoft.com/office/powerpoint/2010/main" xmlns="" val="16053350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98EE7-35CE-4E1F-ACD9-998C5C3728E7}"/>
              </a:ext>
            </a:extLst>
          </p:cNvPr>
          <p:cNvSpPr>
            <a:spLocks noGrp="1"/>
          </p:cNvSpPr>
          <p:nvPr>
            <p:ph type="title"/>
          </p:nvPr>
        </p:nvSpPr>
        <p:spPr>
          <a:xfrm>
            <a:off x="1438804" y="851096"/>
            <a:ext cx="9141397" cy="738664"/>
          </a:xfrm>
        </p:spPr>
        <p:txBody>
          <a:bodyPr/>
          <a:lstStyle/>
          <a:p>
            <a:r>
              <a:rPr lang="hi-IN" sz="4800" u="sng" dirty="0"/>
              <a:t>रक्तवह सिराओं के</a:t>
            </a:r>
            <a:r>
              <a:rPr lang="en-IN" sz="4800" u="sng" dirty="0"/>
              <a:t> </a:t>
            </a:r>
            <a:r>
              <a:rPr lang="hi-IN" sz="4800" u="sng" dirty="0"/>
              <a:t>वैकृत कर्म </a:t>
            </a:r>
            <a:endParaRPr lang="en-IN" sz="4800" u="sng" dirty="0"/>
          </a:p>
        </p:txBody>
      </p:sp>
      <p:sp>
        <p:nvSpPr>
          <p:cNvPr id="3" name="Text Placeholder 2">
            <a:extLst>
              <a:ext uri="{FF2B5EF4-FFF2-40B4-BE49-F238E27FC236}">
                <a16:creationId xmlns:a16="http://schemas.microsoft.com/office/drawing/2014/main" xmlns="" id="{F790A827-DABF-4409-81A0-61E6BD48AD74}"/>
              </a:ext>
            </a:extLst>
          </p:cNvPr>
          <p:cNvSpPr>
            <a:spLocks noGrp="1"/>
          </p:cNvSpPr>
          <p:nvPr>
            <p:ph type="body" sz="quarter" idx="12"/>
          </p:nvPr>
        </p:nvSpPr>
        <p:spPr>
          <a:xfrm>
            <a:off x="234778" y="2179706"/>
            <a:ext cx="11413715" cy="3345283"/>
          </a:xfrm>
        </p:spPr>
        <p:txBody>
          <a:bodyPr/>
          <a:lstStyle/>
          <a:p>
            <a:pPr marL="0" indent="0" algn="ctr">
              <a:buNone/>
            </a:pPr>
            <a:r>
              <a:rPr lang="hi-IN" sz="3600" dirty="0">
                <a:solidFill>
                  <a:srgbClr val="FFC000"/>
                </a:solidFill>
              </a:rPr>
              <a:t>यदा तु कुपितं रक्तं सेवेत स्ववहा: सिराः</a:t>
            </a:r>
            <a:endParaRPr lang="en-IN" sz="3600" dirty="0">
              <a:solidFill>
                <a:srgbClr val="FFC000"/>
              </a:solidFill>
            </a:endParaRPr>
          </a:p>
          <a:p>
            <a:r>
              <a:rPr lang="hi-IN" sz="3600" dirty="0">
                <a:solidFill>
                  <a:srgbClr val="FFC000"/>
                </a:solidFill>
              </a:rPr>
              <a:t>तदास्य विविधा रोगा जायन्ते रक्तसंभवा:</a:t>
            </a:r>
            <a:r>
              <a:rPr lang="en-IN" sz="3600" dirty="0">
                <a:solidFill>
                  <a:srgbClr val="FFC000"/>
                </a:solidFill>
              </a:rPr>
              <a:t> </a:t>
            </a:r>
            <a:r>
              <a:rPr lang="hi-IN" sz="3600" dirty="0">
                <a:solidFill>
                  <a:srgbClr val="FFC000"/>
                </a:solidFill>
              </a:rPr>
              <a:t>[सु०शा०</a:t>
            </a:r>
            <a:r>
              <a:rPr lang="en-IN" sz="3600" dirty="0">
                <a:solidFill>
                  <a:srgbClr val="FFC000"/>
                </a:solidFill>
              </a:rPr>
              <a:t> 7/15]</a:t>
            </a:r>
          </a:p>
          <a:p>
            <a:endParaRPr lang="en-IN" sz="2800" dirty="0"/>
          </a:p>
          <a:p>
            <a:pPr algn="l"/>
            <a:r>
              <a:rPr lang="hi-IN" sz="3200" dirty="0"/>
              <a:t>विकृत रक्त जब अपनी सिराओं में संचार करा है तब शरीर की सभी क्रियाओं में बाधाएं आ जाती है । अनेक प्रकार क रक्तजन्य रोग उत्पन्न हो जाते है जैसे- रक्त-पित्त, फोड़े, रक्तचांप का बढ़ना ।</a:t>
            </a:r>
            <a:endParaRPr lang="en-IN" sz="3200" dirty="0"/>
          </a:p>
        </p:txBody>
      </p:sp>
    </p:spTree>
    <p:extLst>
      <p:ext uri="{BB962C8B-B14F-4D97-AF65-F5344CB8AC3E}">
        <p14:creationId xmlns:p14="http://schemas.microsoft.com/office/powerpoint/2010/main" xmlns="" val="1374022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1B0D7-3C0A-4CED-85D0-D02A076BFB4A}"/>
              </a:ext>
            </a:extLst>
          </p:cNvPr>
          <p:cNvSpPr>
            <a:spLocks noGrp="1"/>
          </p:cNvSpPr>
          <p:nvPr>
            <p:ph type="title"/>
          </p:nvPr>
        </p:nvSpPr>
        <p:spPr>
          <a:xfrm>
            <a:off x="1525301" y="739885"/>
            <a:ext cx="9141397" cy="738664"/>
          </a:xfrm>
        </p:spPr>
        <p:txBody>
          <a:bodyPr/>
          <a:lstStyle/>
          <a:p>
            <a:r>
              <a:rPr lang="hi-IN" sz="4800" u="sng" dirty="0"/>
              <a:t>अवेध्य सिराएं</a:t>
            </a:r>
            <a:endParaRPr lang="en-IN" sz="4800" u="sng" dirty="0"/>
          </a:p>
        </p:txBody>
      </p:sp>
      <p:sp>
        <p:nvSpPr>
          <p:cNvPr id="3" name="Text Placeholder 2">
            <a:extLst>
              <a:ext uri="{FF2B5EF4-FFF2-40B4-BE49-F238E27FC236}">
                <a16:creationId xmlns:a16="http://schemas.microsoft.com/office/drawing/2014/main" xmlns="" id="{0558D263-E8AD-428F-98A1-D190AC14D5FD}"/>
              </a:ext>
            </a:extLst>
          </p:cNvPr>
          <p:cNvSpPr>
            <a:spLocks noGrp="1"/>
          </p:cNvSpPr>
          <p:nvPr>
            <p:ph type="body" sz="quarter" idx="12"/>
          </p:nvPr>
        </p:nvSpPr>
        <p:spPr>
          <a:xfrm>
            <a:off x="1374121" y="2608821"/>
            <a:ext cx="9443758" cy="2395666"/>
          </a:xfrm>
        </p:spPr>
        <p:txBody>
          <a:bodyPr/>
          <a:lstStyle/>
          <a:p>
            <a:pPr algn="l"/>
            <a:r>
              <a:rPr lang="hi-IN" sz="3200" dirty="0"/>
              <a:t>शरीर में कुछ ऐसी सिराएं भी होती है जिनके वेध होने से मृत्यु अथवा विकलता होती है । अधिकतर ये सिराएं मर्म स्थान से सम्बंधित होती है।</a:t>
            </a:r>
            <a:endParaRPr lang="en-IN" sz="3200" dirty="0"/>
          </a:p>
        </p:txBody>
      </p:sp>
    </p:spTree>
    <p:extLst>
      <p:ext uri="{BB962C8B-B14F-4D97-AF65-F5344CB8AC3E}">
        <p14:creationId xmlns:p14="http://schemas.microsoft.com/office/powerpoint/2010/main" xmlns="" val="2724124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E820D-8BFD-4D4B-B018-9680CA008008}"/>
              </a:ext>
            </a:extLst>
          </p:cNvPr>
          <p:cNvSpPr>
            <a:spLocks noGrp="1"/>
          </p:cNvSpPr>
          <p:nvPr>
            <p:ph type="title"/>
          </p:nvPr>
        </p:nvSpPr>
        <p:spPr>
          <a:xfrm>
            <a:off x="1525301" y="579247"/>
            <a:ext cx="9141397" cy="738664"/>
          </a:xfrm>
        </p:spPr>
        <p:txBody>
          <a:bodyPr/>
          <a:lstStyle/>
          <a:p>
            <a:r>
              <a:rPr lang="hi-IN" sz="4800" u="sng" dirty="0"/>
              <a:t>अवेध्य सिराएं</a:t>
            </a:r>
            <a:r>
              <a:rPr lang="en-IN" sz="4800" u="sng" dirty="0"/>
              <a:t> </a:t>
            </a:r>
            <a:r>
              <a:rPr lang="hi-IN" sz="4800" u="sng" dirty="0"/>
              <a:t>की संख्या </a:t>
            </a:r>
            <a:endParaRPr lang="en-IN" sz="4800" u="sng" dirty="0"/>
          </a:p>
        </p:txBody>
      </p:sp>
      <p:sp>
        <p:nvSpPr>
          <p:cNvPr id="3" name="Text Placeholder 2">
            <a:extLst>
              <a:ext uri="{FF2B5EF4-FFF2-40B4-BE49-F238E27FC236}">
                <a16:creationId xmlns:a16="http://schemas.microsoft.com/office/drawing/2014/main" xmlns="" id="{71F82223-AE38-4146-99E7-6E01CABC9A74}"/>
              </a:ext>
            </a:extLst>
          </p:cNvPr>
          <p:cNvSpPr>
            <a:spLocks noGrp="1"/>
          </p:cNvSpPr>
          <p:nvPr>
            <p:ph type="body" sz="quarter" idx="12"/>
          </p:nvPr>
        </p:nvSpPr>
        <p:spPr>
          <a:xfrm>
            <a:off x="385117" y="1580186"/>
            <a:ext cx="11421763" cy="4513216"/>
          </a:xfrm>
        </p:spPr>
        <p:txBody>
          <a:bodyPr/>
          <a:lstStyle/>
          <a:p>
            <a:r>
              <a:rPr lang="hi-IN" sz="3200" dirty="0"/>
              <a:t>शरीर में अवेध्य सिराएं</a:t>
            </a:r>
            <a:r>
              <a:rPr lang="en-IN" sz="3200" dirty="0"/>
              <a:t> 98</a:t>
            </a:r>
            <a:r>
              <a:rPr lang="hi-IN" sz="3200" dirty="0"/>
              <a:t> होती है जिनका वर्णन इस प्रकार है</a:t>
            </a:r>
            <a:r>
              <a:rPr lang="en-IN" sz="3200" dirty="0"/>
              <a:t>-</a:t>
            </a:r>
          </a:p>
          <a:p>
            <a:endParaRPr lang="en-IN" sz="3200" dirty="0"/>
          </a:p>
          <a:p>
            <a:r>
              <a:rPr lang="hi-IN" sz="3600" dirty="0">
                <a:solidFill>
                  <a:srgbClr val="FFC000"/>
                </a:solidFill>
              </a:rPr>
              <a:t>शाखासु षोडस सिरा: कोष्ठे द्वात्रिंशदेव तु।</a:t>
            </a:r>
          </a:p>
          <a:p>
            <a:r>
              <a:rPr lang="hi-IN" sz="3600" dirty="0">
                <a:solidFill>
                  <a:srgbClr val="FFC000"/>
                </a:solidFill>
              </a:rPr>
              <a:t> पञ्चाशज्जत्रुणश्चोर्ध्वमवध्याः परिकीर्तिताः ।</a:t>
            </a:r>
            <a:endParaRPr lang="en-IN" sz="3600" dirty="0">
              <a:solidFill>
                <a:srgbClr val="FFC000"/>
              </a:solidFill>
            </a:endParaRPr>
          </a:p>
          <a:p>
            <a:endParaRPr lang="en-IN" sz="3200" dirty="0">
              <a:solidFill>
                <a:srgbClr val="FF0000"/>
              </a:solidFill>
            </a:endParaRPr>
          </a:p>
          <a:p>
            <a:pPr algn="l"/>
            <a:r>
              <a:rPr lang="hi-IN" sz="3200" dirty="0"/>
              <a:t>सखाओं की कुल सिराओं में अवेध्य सिराएं </a:t>
            </a:r>
            <a:r>
              <a:rPr lang="en-IN" sz="3200" dirty="0"/>
              <a:t>16 </a:t>
            </a:r>
            <a:r>
              <a:rPr lang="hi-IN" sz="3200" dirty="0"/>
              <a:t>होती है ।</a:t>
            </a:r>
          </a:p>
          <a:p>
            <a:pPr algn="l"/>
            <a:r>
              <a:rPr lang="hi-IN" sz="3200" dirty="0"/>
              <a:t>कोष्ठ की कुल सिराओं में अवेध्य सिराएं</a:t>
            </a:r>
            <a:r>
              <a:rPr lang="en-IN" sz="3200" dirty="0"/>
              <a:t> 32</a:t>
            </a:r>
            <a:r>
              <a:rPr lang="hi-IN" sz="3200" dirty="0"/>
              <a:t> होती है ।</a:t>
            </a:r>
          </a:p>
          <a:p>
            <a:pPr algn="l"/>
            <a:r>
              <a:rPr lang="hi-IN" sz="3200" dirty="0"/>
              <a:t>ग्रीवा और ग्रीवा के ऊपर की कुल सिराओं में अवेध्य सिराएं </a:t>
            </a:r>
            <a:r>
              <a:rPr lang="en-IN" sz="3200" dirty="0"/>
              <a:t>50 </a:t>
            </a:r>
            <a:r>
              <a:rPr lang="hi-IN" sz="3200" dirty="0"/>
              <a:t>होती है ।</a:t>
            </a:r>
            <a:endParaRPr lang="en-IN" sz="3200" dirty="0"/>
          </a:p>
          <a:p>
            <a:r>
              <a:rPr lang="hi-IN" sz="3200" dirty="0"/>
              <a:t>इस प्रकार कुल अवेध्य सिराएं</a:t>
            </a:r>
            <a:r>
              <a:rPr lang="en-IN" sz="3200" dirty="0">
                <a:solidFill>
                  <a:srgbClr val="FFC000"/>
                </a:solidFill>
              </a:rPr>
              <a:t> 98</a:t>
            </a:r>
            <a:r>
              <a:rPr lang="hi-IN" sz="3200" dirty="0">
                <a:solidFill>
                  <a:srgbClr val="FFC000"/>
                </a:solidFill>
              </a:rPr>
              <a:t> </a:t>
            </a:r>
            <a:r>
              <a:rPr lang="hi-IN" sz="3200" dirty="0"/>
              <a:t>होती है ।</a:t>
            </a:r>
            <a:endParaRPr lang="en-IN" sz="3200" dirty="0"/>
          </a:p>
          <a:p>
            <a:endParaRPr lang="en-IN" dirty="0"/>
          </a:p>
          <a:p>
            <a:endParaRPr lang="en-IN" dirty="0"/>
          </a:p>
          <a:p>
            <a:endParaRPr lang="en-IN" dirty="0"/>
          </a:p>
        </p:txBody>
      </p:sp>
    </p:spTree>
    <p:extLst>
      <p:ext uri="{BB962C8B-B14F-4D97-AF65-F5344CB8AC3E}">
        <p14:creationId xmlns:p14="http://schemas.microsoft.com/office/powerpoint/2010/main" xmlns="" val="4164698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77C1F-F3C3-4A33-8B43-21D92C01B3A6}"/>
              </a:ext>
            </a:extLst>
          </p:cNvPr>
          <p:cNvSpPr>
            <a:spLocks noGrp="1"/>
          </p:cNvSpPr>
          <p:nvPr>
            <p:ph type="title"/>
          </p:nvPr>
        </p:nvSpPr>
        <p:spPr>
          <a:xfrm>
            <a:off x="1525301" y="875352"/>
            <a:ext cx="9141397" cy="615553"/>
          </a:xfrm>
        </p:spPr>
        <p:txBody>
          <a:bodyPr/>
          <a:lstStyle/>
          <a:p>
            <a:r>
              <a:rPr lang="en-US" u="sng" dirty="0">
                <a:latin typeface="Bahnschrift SemiBold" panose="020B0502040204020203" pitchFamily="34" charset="0"/>
              </a:rPr>
              <a:t>VEINS</a:t>
            </a:r>
            <a:endParaRPr lang="en-IN" u="sng" dirty="0"/>
          </a:p>
        </p:txBody>
      </p:sp>
      <p:sp>
        <p:nvSpPr>
          <p:cNvPr id="3" name="Text Placeholder 2">
            <a:extLst>
              <a:ext uri="{FF2B5EF4-FFF2-40B4-BE49-F238E27FC236}">
                <a16:creationId xmlns:a16="http://schemas.microsoft.com/office/drawing/2014/main" xmlns="" id="{F17B59A1-9047-4071-B706-D54C6D2ECD30}"/>
              </a:ext>
            </a:extLst>
          </p:cNvPr>
          <p:cNvSpPr>
            <a:spLocks noGrp="1"/>
          </p:cNvSpPr>
          <p:nvPr>
            <p:ph type="body" sz="quarter" idx="12"/>
          </p:nvPr>
        </p:nvSpPr>
        <p:spPr>
          <a:xfrm>
            <a:off x="2224216" y="2044304"/>
            <a:ext cx="7771477" cy="3343242"/>
          </a:xfrm>
        </p:spPr>
        <p:txBody>
          <a:bodyPr/>
          <a:lstStyle/>
          <a:p>
            <a:pPr marL="342900" indent="-342900" algn="l">
              <a:buFont typeface="Wingdings" panose="05000000000000000000" pitchFamily="2" charset="2"/>
              <a:buChar char="Ø"/>
            </a:pPr>
            <a:r>
              <a:rPr lang="en-US" sz="2000" dirty="0">
                <a:latin typeface="Arial Rounded MT Bold" panose="020F0704030504030204" pitchFamily="34" charset="0"/>
              </a:rPr>
              <a:t>These are draining channels which carry deoxygenated blood from different parts of the body back to the heart.</a:t>
            </a:r>
          </a:p>
          <a:p>
            <a:pPr algn="l"/>
            <a:endParaRPr lang="en-US" sz="2000" dirty="0">
              <a:latin typeface="Arial Rounded MT Bold" panose="020F0704030504030204" pitchFamily="34" charset="0"/>
            </a:endParaRPr>
          </a:p>
          <a:p>
            <a:pPr marL="342900" indent="-342900" algn="l">
              <a:buFont typeface="Wingdings" panose="05000000000000000000" pitchFamily="2" charset="2"/>
              <a:buChar char="Ø"/>
            </a:pPr>
            <a:r>
              <a:rPr lang="en-US" sz="2000" dirty="0">
                <a:latin typeface="Arial Rounded MT Bold" panose="020F0704030504030204" pitchFamily="34" charset="0"/>
              </a:rPr>
              <a:t>Like rivers, the veins are formed by tributaries.</a:t>
            </a:r>
          </a:p>
          <a:p>
            <a:pPr algn="l"/>
            <a:endParaRPr lang="en-US" sz="2000" dirty="0">
              <a:latin typeface="Arial Rounded MT Bold" panose="020F0704030504030204" pitchFamily="34" charset="0"/>
            </a:endParaRPr>
          </a:p>
          <a:p>
            <a:pPr marL="342900" indent="-342900" algn="l">
              <a:buFont typeface="Wingdings" panose="05000000000000000000" pitchFamily="2" charset="2"/>
              <a:buChar char="Ø"/>
            </a:pPr>
            <a:r>
              <a:rPr lang="en-US" sz="2000" dirty="0">
                <a:latin typeface="Arial Rounded MT Bold" panose="020F0704030504030204" pitchFamily="34" charset="0"/>
              </a:rPr>
              <a:t>The small veins (venules) join together to form large veins. These in turn unite to form great vein called venae </a:t>
            </a:r>
            <a:r>
              <a:rPr lang="en-US" sz="2000" dirty="0" err="1">
                <a:latin typeface="Arial Rounded MT Bold" panose="020F0704030504030204" pitchFamily="34" charset="0"/>
              </a:rPr>
              <a:t>cavae</a:t>
            </a:r>
            <a:r>
              <a:rPr lang="en-US" sz="2000" dirty="0">
                <a:latin typeface="Arial Rounded MT Bold" panose="020F0704030504030204" pitchFamily="34" charset="0"/>
              </a:rPr>
              <a:t>. Inferior </a:t>
            </a:r>
            <a:r>
              <a:rPr lang="en-US" sz="2000" dirty="0" err="1">
                <a:latin typeface="Arial Rounded MT Bold" panose="020F0704030504030204" pitchFamily="34" charset="0"/>
              </a:rPr>
              <a:t>vana</a:t>
            </a:r>
            <a:r>
              <a:rPr lang="en-US" sz="2000" dirty="0">
                <a:latin typeface="Arial Rounded MT Bold" panose="020F0704030504030204" pitchFamily="34" charset="0"/>
              </a:rPr>
              <a:t> cava is the largest vein. The four pulmonary veins carry oxygenated blood. </a:t>
            </a:r>
          </a:p>
          <a:p>
            <a:pPr marL="342900" indent="-342900" algn="l">
              <a:buFont typeface="Wingdings" panose="05000000000000000000" pitchFamily="2" charset="2"/>
              <a:buChar char="Ø"/>
            </a:pPr>
            <a:r>
              <a:rPr lang="en-US" sz="2400" i="1" dirty="0">
                <a:latin typeface="Arial Rounded MT Bold" panose="020F0704030504030204" pitchFamily="34" charset="0"/>
              </a:rPr>
              <a:t>In fetal life the umbilical veins carry oxygenated blood.</a:t>
            </a:r>
            <a:endParaRPr lang="en-US" sz="2000" i="1" dirty="0">
              <a:latin typeface="Arial Rounded MT Bold" panose="020F0704030504030204" pitchFamily="34" charset="0"/>
            </a:endParaRPr>
          </a:p>
          <a:p>
            <a:pPr algn="l"/>
            <a:endParaRPr lang="en-IN" sz="2000" dirty="0"/>
          </a:p>
        </p:txBody>
      </p:sp>
    </p:spTree>
    <p:extLst>
      <p:ext uri="{BB962C8B-B14F-4D97-AF65-F5344CB8AC3E}">
        <p14:creationId xmlns:p14="http://schemas.microsoft.com/office/powerpoint/2010/main" xmlns="" val="2972458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89AC8D-EC90-49C0-A193-8DC0CCD6A02F}"/>
              </a:ext>
            </a:extLst>
          </p:cNvPr>
          <p:cNvSpPr>
            <a:spLocks noGrp="1"/>
          </p:cNvSpPr>
          <p:nvPr>
            <p:ph type="title"/>
          </p:nvPr>
        </p:nvSpPr>
        <p:spPr>
          <a:xfrm>
            <a:off x="1352307" y="455679"/>
            <a:ext cx="9141397" cy="738664"/>
          </a:xfrm>
        </p:spPr>
        <p:txBody>
          <a:bodyPr/>
          <a:lstStyle/>
          <a:p>
            <a:r>
              <a:rPr lang="hi-IN" sz="4800" u="sng" dirty="0"/>
              <a:t>संख्या</a:t>
            </a:r>
            <a:endParaRPr lang="en-IN" sz="4800" dirty="0"/>
          </a:p>
        </p:txBody>
      </p:sp>
      <p:sp>
        <p:nvSpPr>
          <p:cNvPr id="3" name="Text Placeholder 2">
            <a:extLst>
              <a:ext uri="{FF2B5EF4-FFF2-40B4-BE49-F238E27FC236}">
                <a16:creationId xmlns:a16="http://schemas.microsoft.com/office/drawing/2014/main" xmlns="" id="{2ADD27F3-2BEF-45A2-8CC3-E4481FB3B6C6}"/>
              </a:ext>
            </a:extLst>
          </p:cNvPr>
          <p:cNvSpPr>
            <a:spLocks noGrp="1"/>
          </p:cNvSpPr>
          <p:nvPr>
            <p:ph type="body" sz="quarter" idx="12"/>
          </p:nvPr>
        </p:nvSpPr>
        <p:spPr>
          <a:xfrm>
            <a:off x="960631" y="2049743"/>
            <a:ext cx="10024526" cy="3980354"/>
          </a:xfrm>
        </p:spPr>
        <p:txBody>
          <a:bodyPr/>
          <a:lstStyle/>
          <a:p>
            <a:pPr algn="l"/>
            <a:r>
              <a:rPr lang="hi-IN" sz="3200" dirty="0"/>
              <a:t>शाखाओं की कुल अवेध्य सिरायें</a:t>
            </a:r>
            <a:r>
              <a:rPr lang="en-IN" sz="3200" dirty="0"/>
              <a:t>                           = 16</a:t>
            </a:r>
          </a:p>
          <a:p>
            <a:pPr algn="l"/>
            <a:r>
              <a:rPr lang="hi-IN" sz="3200" dirty="0"/>
              <a:t> </a:t>
            </a:r>
          </a:p>
          <a:p>
            <a:pPr algn="l"/>
            <a:r>
              <a:rPr lang="hi-IN" sz="3200" dirty="0"/>
              <a:t>मध्य शरीर की कुल अवेध्य सिरायें </a:t>
            </a:r>
            <a:r>
              <a:rPr lang="en-IN" sz="3200" dirty="0"/>
              <a:t>                     = 32</a:t>
            </a:r>
          </a:p>
          <a:p>
            <a:pPr algn="l"/>
            <a:endParaRPr lang="hi-IN" sz="3200" dirty="0"/>
          </a:p>
          <a:p>
            <a:pPr algn="l"/>
            <a:r>
              <a:rPr lang="hi-IN" sz="3200" dirty="0"/>
              <a:t>ग्रीवा और ग्रीवा से ऊपर की कुल अवेध्य सिरायें</a:t>
            </a:r>
            <a:r>
              <a:rPr lang="en-IN" sz="3200" dirty="0"/>
              <a:t>   = 50</a:t>
            </a:r>
          </a:p>
          <a:p>
            <a:pPr algn="l"/>
            <a:r>
              <a:rPr lang="en-IN" sz="3200" dirty="0"/>
              <a:t>                      </a:t>
            </a:r>
          </a:p>
          <a:p>
            <a:pPr algn="l"/>
            <a:r>
              <a:rPr lang="en-IN" sz="3200" dirty="0"/>
              <a:t>                           </a:t>
            </a:r>
            <a:r>
              <a:rPr lang="hi-IN" sz="3200" dirty="0"/>
              <a:t>कुल</a:t>
            </a:r>
            <a:r>
              <a:rPr lang="en-IN" sz="3200" dirty="0"/>
              <a:t>                                         = 98</a:t>
            </a:r>
          </a:p>
        </p:txBody>
      </p:sp>
      <p:cxnSp>
        <p:nvCxnSpPr>
          <p:cNvPr id="4" name="Straight Connector 3">
            <a:extLst>
              <a:ext uri="{FF2B5EF4-FFF2-40B4-BE49-F238E27FC236}">
                <a16:creationId xmlns:a16="http://schemas.microsoft.com/office/drawing/2014/main" xmlns="" id="{630B749C-5EE1-4EEE-8735-3149307FAF7E}"/>
              </a:ext>
            </a:extLst>
          </p:cNvPr>
          <p:cNvCxnSpPr>
            <a:cxnSpLocks/>
          </p:cNvCxnSpPr>
          <p:nvPr/>
        </p:nvCxnSpPr>
        <p:spPr>
          <a:xfrm>
            <a:off x="8975124" y="4497859"/>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99131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6A304-4399-43DA-94A9-72B2EB664EF7}"/>
              </a:ext>
            </a:extLst>
          </p:cNvPr>
          <p:cNvSpPr>
            <a:spLocks noGrp="1"/>
          </p:cNvSpPr>
          <p:nvPr>
            <p:ph type="title"/>
          </p:nvPr>
        </p:nvSpPr>
        <p:spPr>
          <a:xfrm>
            <a:off x="1216382" y="653388"/>
            <a:ext cx="9141397" cy="738664"/>
          </a:xfrm>
        </p:spPr>
        <p:txBody>
          <a:bodyPr/>
          <a:lstStyle/>
          <a:p>
            <a:r>
              <a:rPr lang="hi-IN" sz="4800" u="sng" dirty="0"/>
              <a:t>शाखाओं की कुल </a:t>
            </a:r>
            <a:r>
              <a:rPr lang="en-IN" sz="4800" u="sng" dirty="0"/>
              <a:t>16 </a:t>
            </a:r>
            <a:r>
              <a:rPr lang="hi-IN" sz="4800" u="sng" dirty="0"/>
              <a:t>अवेध्य सिराएं </a:t>
            </a:r>
            <a:endParaRPr lang="en-IN" sz="4800" u="sng" dirty="0"/>
          </a:p>
        </p:txBody>
      </p:sp>
      <p:sp>
        <p:nvSpPr>
          <p:cNvPr id="3" name="Text Placeholder 2">
            <a:extLst>
              <a:ext uri="{FF2B5EF4-FFF2-40B4-BE49-F238E27FC236}">
                <a16:creationId xmlns:a16="http://schemas.microsoft.com/office/drawing/2014/main" xmlns="" id="{22688B85-327D-4096-99A2-95E6AE43ABFB}"/>
              </a:ext>
            </a:extLst>
          </p:cNvPr>
          <p:cNvSpPr>
            <a:spLocks noGrp="1"/>
          </p:cNvSpPr>
          <p:nvPr>
            <p:ph type="body" sz="quarter" idx="12"/>
          </p:nvPr>
        </p:nvSpPr>
        <p:spPr>
          <a:xfrm>
            <a:off x="664068" y="2395732"/>
            <a:ext cx="11099563" cy="4178063"/>
          </a:xfrm>
        </p:spPr>
        <p:txBody>
          <a:bodyPr/>
          <a:lstStyle/>
          <a:p>
            <a:pPr algn="l"/>
            <a:r>
              <a:rPr lang="hi-IN" sz="3200" dirty="0"/>
              <a:t>प्रत्येक शाखा में </a:t>
            </a:r>
            <a:r>
              <a:rPr lang="en-IN" sz="3200" dirty="0"/>
              <a:t>100 </a:t>
            </a:r>
            <a:r>
              <a:rPr lang="hi-IN" sz="3200" dirty="0"/>
              <a:t>सिराएं होती है जिनमे से प्रत्येक शाखा में</a:t>
            </a:r>
            <a:r>
              <a:rPr lang="en-IN" sz="3200" dirty="0"/>
              <a:t> 4</a:t>
            </a:r>
            <a:r>
              <a:rPr lang="hi-IN" sz="3200" dirty="0"/>
              <a:t> अवेध्य सिरा होती है</a:t>
            </a:r>
            <a:r>
              <a:rPr lang="en-IN" sz="3200" dirty="0"/>
              <a:t> |</a:t>
            </a:r>
            <a:endParaRPr lang="hi-IN" sz="3200" dirty="0"/>
          </a:p>
          <a:p>
            <a:pPr algn="l"/>
            <a:r>
              <a:rPr lang="hi-IN" sz="3200" dirty="0"/>
              <a:t>शाखा की अवेध्य सराएँ निम्नलिखित है</a:t>
            </a:r>
            <a:r>
              <a:rPr lang="en-IN" sz="3200" dirty="0"/>
              <a:t>-</a:t>
            </a:r>
          </a:p>
          <a:p>
            <a:pPr marL="457200" indent="-457200" algn="l">
              <a:buFont typeface="Wingdings" panose="05000000000000000000" pitchFamily="2" charset="2"/>
              <a:buChar char="Ø"/>
            </a:pPr>
            <a:r>
              <a:rPr lang="hi-IN" sz="3200" dirty="0">
                <a:solidFill>
                  <a:srgbClr val="FFC000"/>
                </a:solidFill>
              </a:rPr>
              <a:t>जालधरा (बहरी</a:t>
            </a:r>
            <a:r>
              <a:rPr lang="en-IN" sz="3200" dirty="0">
                <a:solidFill>
                  <a:srgbClr val="FFC000"/>
                </a:solidFill>
              </a:rPr>
              <a:t> 1</a:t>
            </a:r>
            <a:r>
              <a:rPr lang="hi-IN" sz="3200" dirty="0">
                <a:solidFill>
                  <a:srgbClr val="FFC000"/>
                </a:solidFill>
              </a:rPr>
              <a:t>)</a:t>
            </a:r>
          </a:p>
          <a:p>
            <a:pPr marL="457200" indent="-457200" algn="l">
              <a:buFont typeface="Wingdings" panose="05000000000000000000" pitchFamily="2" charset="2"/>
              <a:buChar char="Ø"/>
            </a:pPr>
            <a:r>
              <a:rPr lang="hi-IN" sz="3200" dirty="0">
                <a:solidFill>
                  <a:srgbClr val="FFC000"/>
                </a:solidFill>
              </a:rPr>
              <a:t>उर्वी (अन्दर</a:t>
            </a:r>
            <a:r>
              <a:rPr lang="en-IN" sz="3200" dirty="0">
                <a:solidFill>
                  <a:srgbClr val="FFC000"/>
                </a:solidFill>
              </a:rPr>
              <a:t> 2</a:t>
            </a:r>
            <a:r>
              <a:rPr lang="hi-IN" sz="3200" dirty="0">
                <a:solidFill>
                  <a:srgbClr val="FFC000"/>
                </a:solidFill>
              </a:rPr>
              <a:t>)</a:t>
            </a:r>
          </a:p>
          <a:p>
            <a:pPr marL="457200" indent="-457200" algn="l">
              <a:buFont typeface="Wingdings" panose="05000000000000000000" pitchFamily="2" charset="2"/>
              <a:buChar char="Ø"/>
            </a:pPr>
            <a:r>
              <a:rPr lang="hi-IN" sz="3200" dirty="0">
                <a:solidFill>
                  <a:srgbClr val="FFC000"/>
                </a:solidFill>
              </a:rPr>
              <a:t>लोहिताक्ष </a:t>
            </a:r>
            <a:r>
              <a:rPr lang="en-IN" sz="3200" dirty="0">
                <a:solidFill>
                  <a:srgbClr val="FFC000"/>
                </a:solidFill>
              </a:rPr>
              <a:t>(1)</a:t>
            </a:r>
          </a:p>
          <a:p>
            <a:pPr marL="457200" indent="-457200" algn="l">
              <a:buFont typeface="Wingdings" panose="05000000000000000000" pitchFamily="2" charset="2"/>
              <a:buChar char="Ø"/>
            </a:pPr>
            <a:r>
              <a:rPr lang="hi-IN" sz="3200" dirty="0">
                <a:solidFill>
                  <a:srgbClr val="FFC000"/>
                </a:solidFill>
              </a:rPr>
              <a:t>कुल</a:t>
            </a:r>
            <a:r>
              <a:rPr lang="en-IN" sz="3200" dirty="0">
                <a:solidFill>
                  <a:srgbClr val="FFC000"/>
                </a:solidFill>
              </a:rPr>
              <a:t> =       </a:t>
            </a:r>
            <a:r>
              <a:rPr lang="en-IN" sz="3200" dirty="0"/>
              <a:t>4</a:t>
            </a:r>
          </a:p>
          <a:p>
            <a:pPr algn="l"/>
            <a:r>
              <a:rPr lang="hi-IN" sz="3200" dirty="0"/>
              <a:t>इसी प्रकार सभी सखाओ की अवेध्य सिराओ को जोड़ने पर</a:t>
            </a:r>
            <a:r>
              <a:rPr lang="en-IN" sz="3200" dirty="0"/>
              <a:t> 16</a:t>
            </a:r>
            <a:r>
              <a:rPr lang="hi-IN" sz="3200" dirty="0"/>
              <a:t> होती है </a:t>
            </a:r>
          </a:p>
          <a:p>
            <a:pPr algn="l"/>
            <a:endParaRPr lang="en-IN" sz="3200" dirty="0"/>
          </a:p>
        </p:txBody>
      </p:sp>
      <p:cxnSp>
        <p:nvCxnSpPr>
          <p:cNvPr id="4" name="Straight Connector 3">
            <a:extLst>
              <a:ext uri="{FF2B5EF4-FFF2-40B4-BE49-F238E27FC236}">
                <a16:creationId xmlns:a16="http://schemas.microsoft.com/office/drawing/2014/main" xmlns="" id="{1ED87D0D-83A1-49A3-96D3-7A962E79C9AE}"/>
              </a:ext>
            </a:extLst>
          </p:cNvPr>
          <p:cNvCxnSpPr>
            <a:cxnSpLocks/>
          </p:cNvCxnSpPr>
          <p:nvPr/>
        </p:nvCxnSpPr>
        <p:spPr>
          <a:xfrm>
            <a:off x="2376615" y="5016843"/>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88389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82B33-A2B1-4AA7-9162-7132DE498F94}"/>
              </a:ext>
            </a:extLst>
          </p:cNvPr>
          <p:cNvSpPr>
            <a:spLocks noGrp="1"/>
          </p:cNvSpPr>
          <p:nvPr>
            <p:ph type="title"/>
          </p:nvPr>
        </p:nvSpPr>
        <p:spPr>
          <a:xfrm>
            <a:off x="1377020" y="591604"/>
            <a:ext cx="9141397" cy="738664"/>
          </a:xfrm>
        </p:spPr>
        <p:txBody>
          <a:bodyPr/>
          <a:lstStyle/>
          <a:p>
            <a:r>
              <a:rPr lang="hi-IN" sz="4800" u="sng" dirty="0"/>
              <a:t>मध्य शरीर की कुल</a:t>
            </a:r>
            <a:r>
              <a:rPr lang="en-IN" sz="4800" u="sng" dirty="0"/>
              <a:t> 32</a:t>
            </a:r>
            <a:r>
              <a:rPr lang="hi-IN" sz="4800" u="sng" dirty="0"/>
              <a:t> अवेध्य सिरायें</a:t>
            </a:r>
            <a:endParaRPr lang="en-IN" sz="4800" u="sng" dirty="0"/>
          </a:p>
        </p:txBody>
      </p:sp>
      <p:sp>
        <p:nvSpPr>
          <p:cNvPr id="3" name="Text Placeholder 2">
            <a:extLst>
              <a:ext uri="{FF2B5EF4-FFF2-40B4-BE49-F238E27FC236}">
                <a16:creationId xmlns:a16="http://schemas.microsoft.com/office/drawing/2014/main" xmlns="" id="{9CB6E5E8-18C9-4CE9-B4AB-0E3D36183A04}"/>
              </a:ext>
            </a:extLst>
          </p:cNvPr>
          <p:cNvSpPr>
            <a:spLocks noGrp="1"/>
          </p:cNvSpPr>
          <p:nvPr>
            <p:ph type="body" sz="quarter" idx="12"/>
          </p:nvPr>
        </p:nvSpPr>
        <p:spPr>
          <a:xfrm>
            <a:off x="1377020" y="2111527"/>
            <a:ext cx="7799387" cy="3288376"/>
          </a:xfrm>
        </p:spPr>
        <p:txBody>
          <a:bodyPr/>
          <a:lstStyle/>
          <a:p>
            <a:pPr algn="l"/>
            <a:r>
              <a:rPr lang="hi-IN" sz="3200" dirty="0"/>
              <a:t>श्रोणि प्रदेश</a:t>
            </a:r>
            <a:r>
              <a:rPr lang="en-IN" sz="3200" dirty="0"/>
              <a:t> </a:t>
            </a:r>
            <a:r>
              <a:rPr lang="hi-IN" sz="3200" dirty="0"/>
              <a:t>में </a:t>
            </a:r>
            <a:r>
              <a:rPr lang="en-IN" sz="3200" dirty="0"/>
              <a:t>   = 8</a:t>
            </a:r>
          </a:p>
          <a:p>
            <a:pPr algn="l"/>
            <a:r>
              <a:rPr lang="hi-IN" sz="3200" dirty="0"/>
              <a:t>पार्श्व</a:t>
            </a:r>
            <a:r>
              <a:rPr lang="en-IN" sz="3200" dirty="0"/>
              <a:t> </a:t>
            </a:r>
            <a:r>
              <a:rPr lang="hi-IN" sz="3200" dirty="0"/>
              <a:t>में</a:t>
            </a:r>
            <a:r>
              <a:rPr lang="en-IN" sz="3200" dirty="0"/>
              <a:t>              = 4</a:t>
            </a:r>
          </a:p>
          <a:p>
            <a:pPr algn="l"/>
            <a:r>
              <a:rPr lang="hi-IN" sz="3200" dirty="0"/>
              <a:t>पृष्ठ में</a:t>
            </a:r>
            <a:r>
              <a:rPr lang="en-IN" sz="3200" dirty="0"/>
              <a:t>            </a:t>
            </a:r>
            <a:r>
              <a:rPr lang="hi-IN" sz="3200" dirty="0"/>
              <a:t> </a:t>
            </a:r>
            <a:r>
              <a:rPr lang="en-IN" sz="3200" dirty="0"/>
              <a:t>= 2</a:t>
            </a:r>
            <a:endParaRPr lang="hi-IN" sz="3200" dirty="0"/>
          </a:p>
          <a:p>
            <a:pPr algn="l"/>
            <a:r>
              <a:rPr lang="hi-IN" sz="3200" dirty="0"/>
              <a:t>उदर में</a:t>
            </a:r>
            <a:r>
              <a:rPr lang="en-IN" sz="3200" dirty="0"/>
              <a:t>              = 14</a:t>
            </a:r>
            <a:endParaRPr lang="hi-IN" sz="3200" dirty="0"/>
          </a:p>
          <a:p>
            <a:pPr algn="l"/>
            <a:r>
              <a:rPr lang="hi-IN" sz="3200" dirty="0"/>
              <a:t>छाती में</a:t>
            </a:r>
            <a:r>
              <a:rPr lang="en-IN" sz="3200" dirty="0"/>
              <a:t>             = 14</a:t>
            </a:r>
          </a:p>
          <a:p>
            <a:pPr algn="l"/>
            <a:r>
              <a:rPr lang="hi-IN" sz="3200" dirty="0"/>
              <a:t>कुल</a:t>
            </a:r>
            <a:r>
              <a:rPr lang="en-IN" sz="3200" dirty="0"/>
              <a:t>                   = 32</a:t>
            </a:r>
          </a:p>
        </p:txBody>
      </p:sp>
      <p:cxnSp>
        <p:nvCxnSpPr>
          <p:cNvPr id="4" name="Straight Connector 3">
            <a:extLst>
              <a:ext uri="{FF2B5EF4-FFF2-40B4-BE49-F238E27FC236}">
                <a16:creationId xmlns:a16="http://schemas.microsoft.com/office/drawing/2014/main" xmlns="" id="{335D8A01-86FF-40AF-8809-722872E92E87}"/>
              </a:ext>
            </a:extLst>
          </p:cNvPr>
          <p:cNvCxnSpPr>
            <a:cxnSpLocks/>
          </p:cNvCxnSpPr>
          <p:nvPr/>
        </p:nvCxnSpPr>
        <p:spPr>
          <a:xfrm>
            <a:off x="3933567" y="4287794"/>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49228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54DF3-80E2-4A90-9BA1-40D00594A457}"/>
              </a:ext>
            </a:extLst>
          </p:cNvPr>
          <p:cNvSpPr>
            <a:spLocks noGrp="1"/>
          </p:cNvSpPr>
          <p:nvPr>
            <p:ph type="title"/>
          </p:nvPr>
        </p:nvSpPr>
        <p:spPr>
          <a:xfrm>
            <a:off x="808610" y="656884"/>
            <a:ext cx="10250688" cy="615553"/>
          </a:xfrm>
        </p:spPr>
        <p:txBody>
          <a:bodyPr/>
          <a:lstStyle/>
          <a:p>
            <a:r>
              <a:rPr lang="hi-IN" u="sng" dirty="0"/>
              <a:t>ग्रीवा और ग्रीवा से ऊपर की कुल</a:t>
            </a:r>
            <a:r>
              <a:rPr lang="en-IN" u="sng" dirty="0"/>
              <a:t> 50</a:t>
            </a:r>
            <a:r>
              <a:rPr lang="hi-IN" u="sng" dirty="0"/>
              <a:t> अवेध्य सिरायें</a:t>
            </a:r>
            <a:endParaRPr lang="en-IN" u="sng" dirty="0"/>
          </a:p>
        </p:txBody>
      </p:sp>
      <p:sp>
        <p:nvSpPr>
          <p:cNvPr id="3" name="Text Placeholder 2">
            <a:extLst>
              <a:ext uri="{FF2B5EF4-FFF2-40B4-BE49-F238E27FC236}">
                <a16:creationId xmlns:a16="http://schemas.microsoft.com/office/drawing/2014/main" xmlns="" id="{45189F7E-1063-4201-B0C2-653EF6820D68}"/>
              </a:ext>
            </a:extLst>
          </p:cNvPr>
          <p:cNvSpPr>
            <a:spLocks noGrp="1"/>
          </p:cNvSpPr>
          <p:nvPr>
            <p:ph type="body" sz="quarter" idx="12"/>
          </p:nvPr>
        </p:nvSpPr>
        <p:spPr>
          <a:xfrm>
            <a:off x="1739107" y="1913818"/>
            <a:ext cx="8183369" cy="4287297"/>
          </a:xfrm>
        </p:spPr>
        <p:txBody>
          <a:bodyPr/>
          <a:lstStyle/>
          <a:p>
            <a:pPr algn="l"/>
            <a:r>
              <a:rPr lang="hi-IN" sz="2800" dirty="0"/>
              <a:t>ग्रीवा में </a:t>
            </a:r>
            <a:r>
              <a:rPr lang="en-IN" sz="2800" dirty="0"/>
              <a:t>                     = 16</a:t>
            </a:r>
            <a:endParaRPr lang="hi-IN" sz="2800" dirty="0"/>
          </a:p>
          <a:p>
            <a:pPr algn="l"/>
            <a:r>
              <a:rPr lang="hi-IN" sz="2800" dirty="0"/>
              <a:t>हनु में </a:t>
            </a:r>
            <a:r>
              <a:rPr lang="en-IN" sz="2800" dirty="0"/>
              <a:t>                       =  4</a:t>
            </a:r>
            <a:endParaRPr lang="hi-IN" sz="2800" dirty="0"/>
          </a:p>
          <a:p>
            <a:pPr algn="l"/>
            <a:r>
              <a:rPr lang="hi-IN" sz="2800" dirty="0"/>
              <a:t>जिह्वा में </a:t>
            </a:r>
            <a:r>
              <a:rPr lang="en-IN" sz="2800" dirty="0"/>
              <a:t>                  =  4</a:t>
            </a:r>
            <a:endParaRPr lang="hi-IN" sz="2800" dirty="0"/>
          </a:p>
          <a:p>
            <a:pPr algn="l"/>
            <a:r>
              <a:rPr lang="hi-IN" sz="2800" dirty="0"/>
              <a:t>नासा में </a:t>
            </a:r>
            <a:r>
              <a:rPr lang="en-IN" sz="2800" dirty="0"/>
              <a:t>                    =  5</a:t>
            </a:r>
            <a:endParaRPr lang="hi-IN" sz="2800" dirty="0"/>
          </a:p>
          <a:p>
            <a:pPr algn="l"/>
            <a:r>
              <a:rPr lang="hi-IN" sz="2800" dirty="0"/>
              <a:t>नेत्रों में </a:t>
            </a:r>
            <a:r>
              <a:rPr lang="en-IN" sz="2800" dirty="0"/>
              <a:t>                      = 2</a:t>
            </a:r>
            <a:endParaRPr lang="hi-IN" sz="2800" dirty="0"/>
          </a:p>
          <a:p>
            <a:pPr algn="l"/>
            <a:r>
              <a:rPr lang="hi-IN" sz="2800" dirty="0"/>
              <a:t>कान में </a:t>
            </a:r>
            <a:r>
              <a:rPr lang="en-IN" sz="2800" dirty="0"/>
              <a:t>                     = 2</a:t>
            </a:r>
            <a:endParaRPr lang="hi-IN" sz="2800" dirty="0"/>
          </a:p>
          <a:p>
            <a:pPr algn="l"/>
            <a:r>
              <a:rPr lang="hi-IN" sz="2800" dirty="0"/>
              <a:t>ललाट में </a:t>
            </a:r>
            <a:r>
              <a:rPr lang="en-IN" sz="2800" dirty="0"/>
              <a:t>                  =  7</a:t>
            </a:r>
            <a:endParaRPr lang="hi-IN" sz="2800" dirty="0"/>
          </a:p>
          <a:p>
            <a:pPr algn="l"/>
            <a:r>
              <a:rPr lang="hi-IN" sz="2800" dirty="0"/>
              <a:t>शंखप्रदेश में</a:t>
            </a:r>
            <a:r>
              <a:rPr lang="en-IN" sz="2800" dirty="0"/>
              <a:t>                = 2</a:t>
            </a:r>
            <a:endParaRPr lang="hi-IN" sz="2800" dirty="0"/>
          </a:p>
          <a:p>
            <a:pPr algn="l"/>
            <a:r>
              <a:rPr lang="hi-IN" sz="2800" dirty="0"/>
              <a:t>सिर में</a:t>
            </a:r>
            <a:r>
              <a:rPr lang="en-IN" sz="2800" dirty="0"/>
              <a:t>                       = 8</a:t>
            </a:r>
          </a:p>
          <a:p>
            <a:pPr algn="l"/>
            <a:r>
              <a:rPr lang="hi-IN" sz="2800" dirty="0"/>
              <a:t>कुल</a:t>
            </a:r>
            <a:r>
              <a:rPr lang="en-IN" sz="2800" dirty="0"/>
              <a:t>                           = </a:t>
            </a:r>
            <a:r>
              <a:rPr lang="en-IN" sz="2800" dirty="0">
                <a:solidFill>
                  <a:srgbClr val="FFC000"/>
                </a:solidFill>
              </a:rPr>
              <a:t>50</a:t>
            </a:r>
          </a:p>
          <a:p>
            <a:pPr algn="l"/>
            <a:endParaRPr lang="en-IN" sz="2800" dirty="0"/>
          </a:p>
        </p:txBody>
      </p:sp>
      <p:cxnSp>
        <p:nvCxnSpPr>
          <p:cNvPr id="4" name="Straight Connector 3">
            <a:extLst>
              <a:ext uri="{FF2B5EF4-FFF2-40B4-BE49-F238E27FC236}">
                <a16:creationId xmlns:a16="http://schemas.microsoft.com/office/drawing/2014/main" xmlns="" id="{BF14C789-41D4-471C-B781-98FB029019CA}"/>
              </a:ext>
            </a:extLst>
          </p:cNvPr>
          <p:cNvCxnSpPr>
            <a:cxnSpLocks/>
          </p:cNvCxnSpPr>
          <p:nvPr/>
        </p:nvCxnSpPr>
        <p:spPr>
          <a:xfrm>
            <a:off x="4712042" y="5350475"/>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08866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D78E7C2-CB59-4280-A5AF-91EC409B90BA}"/>
              </a:ext>
            </a:extLst>
          </p:cNvPr>
          <p:cNvSpPr/>
          <p:nvPr/>
        </p:nvSpPr>
        <p:spPr>
          <a:xfrm>
            <a:off x="1635463" y="2831411"/>
            <a:ext cx="5199630" cy="1107996"/>
          </a:xfrm>
          <a:prstGeom prst="rect">
            <a:avLst/>
          </a:prstGeom>
          <a:noFill/>
        </p:spPr>
        <p:txBody>
          <a:bodyPr wrap="none" lIns="91440" tIns="45720" rIns="91440" bIns="45720">
            <a:spAutoFit/>
          </a:bodyPr>
          <a:lstStyle/>
          <a:p>
            <a:pPr algn="ctr"/>
            <a:r>
              <a:rPr lang="en-IN" sz="6600" b="1" cap="none" spc="0" dirty="0">
                <a:ln w="12700">
                  <a:solidFill>
                    <a:schemeClr val="accent3">
                      <a:lumMod val="50000"/>
                    </a:schemeClr>
                  </a:solidFill>
                  <a:prstDash val="solid"/>
                </a:ln>
                <a:solidFill>
                  <a:schemeClr val="accent3"/>
                </a:solidFill>
                <a:effectLst>
                  <a:glow rad="101600">
                    <a:schemeClr val="accent5">
                      <a:satMod val="175000"/>
                      <a:alpha val="40000"/>
                    </a:schemeClr>
                  </a:glow>
                  <a:outerShdw blurRad="38100" dist="38100" dir="2700000" algn="tl">
                    <a:srgbClr val="000000">
                      <a:alpha val="43137"/>
                    </a:srgbClr>
                  </a:outerShdw>
                </a:effectLst>
              </a:rPr>
              <a:t>THANK</a:t>
            </a:r>
            <a:r>
              <a:rPr lang="en-IN" sz="6600" b="1" cap="none" spc="0" dirty="0">
                <a:ln w="12700">
                  <a:solidFill>
                    <a:schemeClr val="accent3">
                      <a:lumMod val="50000"/>
                    </a:schemeClr>
                  </a:solidFill>
                  <a:prstDash val="solid"/>
                </a:ln>
                <a:solidFill>
                  <a:schemeClr val="accent3"/>
                </a:solidFill>
                <a:effectLst>
                  <a:glow rad="101600">
                    <a:schemeClr val="accent5">
                      <a:satMod val="175000"/>
                      <a:alpha val="40000"/>
                    </a:schemeClr>
                  </a:glow>
                  <a:innerShdw blurRad="177800">
                    <a:schemeClr val="accent3">
                      <a:lumMod val="50000"/>
                    </a:schemeClr>
                  </a:innerShdw>
                </a:effectLst>
              </a:rPr>
              <a:t> </a:t>
            </a:r>
            <a:r>
              <a:rPr lang="en-IN" sz="6600" b="1" cap="none" spc="0" dirty="0">
                <a:ln w="12700">
                  <a:solidFill>
                    <a:schemeClr val="accent3">
                      <a:lumMod val="50000"/>
                    </a:schemeClr>
                  </a:solidFill>
                  <a:prstDash val="solid"/>
                </a:ln>
                <a:solidFill>
                  <a:schemeClr val="accent3"/>
                </a:solidFill>
                <a:effectLst>
                  <a:glow rad="101600">
                    <a:schemeClr val="accent5">
                      <a:satMod val="175000"/>
                      <a:alpha val="40000"/>
                    </a:schemeClr>
                  </a:glow>
                  <a:outerShdw blurRad="38100" dist="38100" dir="2700000" algn="tl">
                    <a:srgbClr val="000000">
                      <a:alpha val="43137"/>
                    </a:srgbClr>
                  </a:outerShdw>
                </a:effectLst>
              </a:rPr>
              <a:t>YOU</a:t>
            </a:r>
          </a:p>
        </p:txBody>
      </p:sp>
    </p:spTree>
    <p:extLst>
      <p:ext uri="{BB962C8B-B14F-4D97-AF65-F5344CB8AC3E}">
        <p14:creationId xmlns:p14="http://schemas.microsoft.com/office/powerpoint/2010/main" xmlns="" val="2707571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D4336-6CBE-4F91-8624-77D0F2731FF3}"/>
              </a:ext>
            </a:extLst>
          </p:cNvPr>
          <p:cNvSpPr>
            <a:spLocks noGrp="1"/>
          </p:cNvSpPr>
          <p:nvPr>
            <p:ph type="title"/>
          </p:nvPr>
        </p:nvSpPr>
        <p:spPr>
          <a:xfrm>
            <a:off x="1611798" y="739429"/>
            <a:ext cx="9141397" cy="615553"/>
          </a:xfrm>
        </p:spPr>
        <p:txBody>
          <a:bodyPr/>
          <a:lstStyle/>
          <a:p>
            <a:r>
              <a:rPr lang="en-US" u="sng" dirty="0">
                <a:latin typeface="Bahnschrift SemiBold" panose="020B0502040204020203" pitchFamily="34" charset="0"/>
              </a:rPr>
              <a:t>CAPILLARIES</a:t>
            </a:r>
            <a:endParaRPr lang="en-IN" u="sng" dirty="0"/>
          </a:p>
        </p:txBody>
      </p:sp>
      <p:sp>
        <p:nvSpPr>
          <p:cNvPr id="3" name="Text Placeholder 2">
            <a:extLst>
              <a:ext uri="{FF2B5EF4-FFF2-40B4-BE49-F238E27FC236}">
                <a16:creationId xmlns:a16="http://schemas.microsoft.com/office/drawing/2014/main" xmlns="" id="{0524066F-77EB-4DD7-AC13-9E254102ACF7}"/>
              </a:ext>
            </a:extLst>
          </p:cNvPr>
          <p:cNvSpPr>
            <a:spLocks noGrp="1"/>
          </p:cNvSpPr>
          <p:nvPr>
            <p:ph type="body" sz="quarter" idx="12"/>
          </p:nvPr>
        </p:nvSpPr>
        <p:spPr>
          <a:xfrm>
            <a:off x="2196306" y="2123883"/>
            <a:ext cx="7799387" cy="3449014"/>
          </a:xfrm>
        </p:spPr>
        <p:txBody>
          <a:bodyPr/>
          <a:lstStyle/>
          <a:p>
            <a:pPr marL="342900" indent="-342900" algn="l">
              <a:buFont typeface="Wingdings" panose="05000000000000000000" pitchFamily="2" charset="2"/>
              <a:buChar char="Ø"/>
            </a:pPr>
            <a:r>
              <a:rPr lang="en-US" sz="2000" dirty="0">
                <a:latin typeface="Arial Rounded MT Bold" panose="020F0704030504030204" pitchFamily="34" charset="0"/>
              </a:rPr>
              <a:t>These are network of microscopic vessels which connects arterioles with the venules.</a:t>
            </a:r>
          </a:p>
          <a:p>
            <a:pPr algn="l"/>
            <a:endParaRPr lang="en-US" sz="2000" dirty="0">
              <a:latin typeface="Arial Rounded MT Bold" panose="020F0704030504030204" pitchFamily="34" charset="0"/>
            </a:endParaRPr>
          </a:p>
          <a:p>
            <a:pPr marL="342900" indent="-342900" algn="l">
              <a:buFont typeface="Wingdings" panose="05000000000000000000" pitchFamily="2" charset="2"/>
              <a:buChar char="Ø"/>
            </a:pPr>
            <a:r>
              <a:rPr lang="en-US" sz="2000" dirty="0">
                <a:latin typeface="Arial Rounded MT Bold" panose="020F0704030504030204" pitchFamily="34" charset="0"/>
              </a:rPr>
              <a:t>These come in intimate contact with the tissues for a free exchange of nutrients and metabolites across their walls between the blood and the tissue fluid.</a:t>
            </a:r>
          </a:p>
          <a:p>
            <a:pPr algn="l"/>
            <a:endParaRPr lang="en-US" sz="2000" dirty="0">
              <a:latin typeface="Arial Rounded MT Bold" panose="020F0704030504030204" pitchFamily="34" charset="0"/>
            </a:endParaRPr>
          </a:p>
          <a:p>
            <a:pPr marL="342900" indent="-342900" algn="l">
              <a:buFont typeface="Wingdings" panose="05000000000000000000" pitchFamily="2" charset="2"/>
              <a:buChar char="Ø"/>
            </a:pPr>
            <a:r>
              <a:rPr lang="en-US" sz="2000" dirty="0">
                <a:latin typeface="Arial Rounded MT Bold" panose="020F0704030504030204" pitchFamily="34" charset="0"/>
              </a:rPr>
              <a:t>The metabolites are partly drained by the capillaries and partly by lymphatics</a:t>
            </a:r>
          </a:p>
          <a:p>
            <a:pPr algn="l"/>
            <a:endParaRPr lang="en-US" sz="2000" dirty="0">
              <a:latin typeface="Arial Rounded MT Bold" panose="020F0704030504030204" pitchFamily="34" charset="0"/>
            </a:endParaRPr>
          </a:p>
          <a:p>
            <a:pPr marL="342900" indent="-342900" algn="l">
              <a:buFont typeface="Wingdings" panose="05000000000000000000" pitchFamily="2" charset="2"/>
              <a:buChar char="Ø"/>
            </a:pPr>
            <a:r>
              <a:rPr lang="en-US" sz="2000" dirty="0">
                <a:latin typeface="Arial Rounded MT Bold" panose="020F0704030504030204" pitchFamily="34" charset="0"/>
              </a:rPr>
              <a:t>Capillaries are replaced by sinusoids in certain organs like liver and spleen.</a:t>
            </a:r>
          </a:p>
          <a:p>
            <a:pPr algn="l"/>
            <a:endParaRPr lang="en-IN" sz="2000" dirty="0"/>
          </a:p>
        </p:txBody>
      </p:sp>
    </p:spTree>
    <p:extLst>
      <p:ext uri="{BB962C8B-B14F-4D97-AF65-F5344CB8AC3E}">
        <p14:creationId xmlns:p14="http://schemas.microsoft.com/office/powerpoint/2010/main" xmlns="" val="3136374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07BCA-E7A5-454C-8A39-CDEE94E19DDF}"/>
              </a:ext>
            </a:extLst>
          </p:cNvPr>
          <p:cNvSpPr>
            <a:spLocks noGrp="1"/>
          </p:cNvSpPr>
          <p:nvPr>
            <p:ph type="title"/>
          </p:nvPr>
        </p:nvSpPr>
        <p:spPr>
          <a:xfrm>
            <a:off x="1525301" y="842544"/>
            <a:ext cx="9141397" cy="615553"/>
          </a:xfrm>
        </p:spPr>
        <p:txBody>
          <a:bodyPr/>
          <a:lstStyle/>
          <a:p>
            <a:r>
              <a:rPr lang="en-US" u="sng" dirty="0">
                <a:latin typeface="Bahnschrift SemiBold" panose="020B0502040204020203" pitchFamily="34" charset="0"/>
              </a:rPr>
              <a:t>BLOOD VESSELS CAN CLASSIFIED INT0:</a:t>
            </a:r>
            <a:endParaRPr lang="en-IN" u="sng" dirty="0"/>
          </a:p>
        </p:txBody>
      </p:sp>
      <p:sp>
        <p:nvSpPr>
          <p:cNvPr id="3" name="Text Placeholder 2">
            <a:extLst>
              <a:ext uri="{FF2B5EF4-FFF2-40B4-BE49-F238E27FC236}">
                <a16:creationId xmlns:a16="http://schemas.microsoft.com/office/drawing/2014/main" xmlns="" id="{02DA5E33-B783-400F-A023-596FC1D4D4F3}"/>
              </a:ext>
            </a:extLst>
          </p:cNvPr>
          <p:cNvSpPr>
            <a:spLocks noGrp="1"/>
          </p:cNvSpPr>
          <p:nvPr>
            <p:ph type="body" sz="quarter" idx="12"/>
          </p:nvPr>
        </p:nvSpPr>
        <p:spPr>
          <a:xfrm>
            <a:off x="2023312" y="2395731"/>
            <a:ext cx="7799387" cy="2754751"/>
          </a:xfrm>
        </p:spPr>
        <p:txBody>
          <a:bodyPr/>
          <a:lstStyle/>
          <a:p>
            <a:pPr marL="514350" indent="-514350" algn="l">
              <a:buFont typeface="+mj-lt"/>
              <a:buAutoNum type="arabicPeriod"/>
            </a:pPr>
            <a:r>
              <a:rPr lang="en-US" sz="2400" dirty="0">
                <a:latin typeface="Arial Rounded MT Bold" panose="020F0704030504030204" pitchFamily="34" charset="0"/>
              </a:rPr>
              <a:t>Distributing vessels, including arteries.</a:t>
            </a:r>
          </a:p>
          <a:p>
            <a:pPr marL="514350" indent="-514350" algn="l">
              <a:buFont typeface="+mj-lt"/>
              <a:buAutoNum type="arabicPeriod"/>
            </a:pPr>
            <a:r>
              <a:rPr lang="en-US" sz="2400" dirty="0">
                <a:latin typeface="Arial Rounded MT Bold" panose="020F0704030504030204" pitchFamily="34" charset="0"/>
              </a:rPr>
              <a:t>Resistance vessels, including arterioles and precapillary sphincter.</a:t>
            </a:r>
          </a:p>
          <a:p>
            <a:pPr marL="514350" indent="-514350" algn="l">
              <a:buFont typeface="+mj-lt"/>
              <a:buAutoNum type="arabicPeriod"/>
            </a:pPr>
            <a:r>
              <a:rPr lang="en-US" sz="2400" dirty="0">
                <a:latin typeface="Arial Rounded MT Bold" panose="020F0704030504030204" pitchFamily="34" charset="0"/>
              </a:rPr>
              <a:t>Exchange vessels, including capillaries, sinusoids, and post capillary venules.</a:t>
            </a:r>
          </a:p>
          <a:p>
            <a:pPr marL="514350" indent="-514350" algn="l">
              <a:buFont typeface="+mj-lt"/>
              <a:buAutoNum type="arabicPeriod"/>
            </a:pPr>
            <a:r>
              <a:rPr lang="en-US" sz="2400" dirty="0">
                <a:latin typeface="Arial Rounded MT Bold" panose="020F0704030504030204" pitchFamily="34" charset="0"/>
              </a:rPr>
              <a:t>Reservoir (capacitance) vessels, including larger venules and veins.</a:t>
            </a:r>
          </a:p>
          <a:p>
            <a:pPr marL="514350" indent="-514350" algn="l">
              <a:buFont typeface="+mj-lt"/>
              <a:buAutoNum type="arabicPeriod"/>
            </a:pPr>
            <a:r>
              <a:rPr lang="en-US" sz="2400" dirty="0">
                <a:latin typeface="Arial Rounded MT Bold" panose="020F0704030504030204" pitchFamily="34" charset="0"/>
              </a:rPr>
              <a:t>Shunts, including various types of </a:t>
            </a:r>
            <a:r>
              <a:rPr lang="en-US" sz="2400" dirty="0" err="1">
                <a:latin typeface="Arial Rounded MT Bold" panose="020F0704030504030204" pitchFamily="34" charset="0"/>
              </a:rPr>
              <a:t>anastomes</a:t>
            </a:r>
            <a:r>
              <a:rPr lang="en-US" sz="2400" dirty="0">
                <a:latin typeface="Arial Rounded MT Bold" panose="020F0704030504030204" pitchFamily="34" charset="0"/>
              </a:rPr>
              <a:t>.</a:t>
            </a:r>
          </a:p>
          <a:p>
            <a:pPr algn="l"/>
            <a:endParaRPr lang="en-IN" sz="2400" dirty="0"/>
          </a:p>
        </p:txBody>
      </p:sp>
    </p:spTree>
    <p:extLst>
      <p:ext uri="{BB962C8B-B14F-4D97-AF65-F5344CB8AC3E}">
        <p14:creationId xmlns:p14="http://schemas.microsoft.com/office/powerpoint/2010/main" xmlns="" val="1988031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821EB-8E82-401C-833D-305EABC018D6}"/>
              </a:ext>
            </a:extLst>
          </p:cNvPr>
          <p:cNvSpPr>
            <a:spLocks noGrp="1"/>
          </p:cNvSpPr>
          <p:nvPr>
            <p:ph type="title"/>
          </p:nvPr>
        </p:nvSpPr>
        <p:spPr>
          <a:xfrm>
            <a:off x="1525301" y="850639"/>
            <a:ext cx="9141397" cy="615553"/>
          </a:xfrm>
        </p:spPr>
        <p:txBody>
          <a:bodyPr/>
          <a:lstStyle/>
          <a:p>
            <a:r>
              <a:rPr lang="en-US" u="sng" dirty="0">
                <a:latin typeface="Bahnschrift SemiBold" panose="020B0502040204020203" pitchFamily="34" charset="0"/>
              </a:rPr>
              <a:t>TYPES OF CIRCULATION OF BLOOD</a:t>
            </a:r>
            <a:endParaRPr lang="en-IN" u="sng" dirty="0"/>
          </a:p>
        </p:txBody>
      </p:sp>
      <p:sp>
        <p:nvSpPr>
          <p:cNvPr id="3" name="Text Placeholder 2">
            <a:extLst>
              <a:ext uri="{FF2B5EF4-FFF2-40B4-BE49-F238E27FC236}">
                <a16:creationId xmlns:a16="http://schemas.microsoft.com/office/drawing/2014/main" xmlns="" id="{C6D91EAF-07F9-40BB-ACB4-6CE876260723}"/>
              </a:ext>
            </a:extLst>
          </p:cNvPr>
          <p:cNvSpPr>
            <a:spLocks noGrp="1"/>
          </p:cNvSpPr>
          <p:nvPr>
            <p:ph type="body" sz="quarter" idx="12"/>
          </p:nvPr>
        </p:nvSpPr>
        <p:spPr>
          <a:xfrm>
            <a:off x="2196305" y="2296877"/>
            <a:ext cx="7799387" cy="2546971"/>
          </a:xfrm>
        </p:spPr>
        <p:txBody>
          <a:bodyPr/>
          <a:lstStyle/>
          <a:p>
            <a:pPr marL="0" indent="0" algn="l">
              <a:buNone/>
            </a:pPr>
            <a:r>
              <a:rPr lang="en-US" sz="2400" dirty="0">
                <a:latin typeface="Arial Rounded MT Bold" panose="020F0704030504030204" pitchFamily="34" charset="0"/>
              </a:rPr>
              <a:t>Total amount of blood in adult is 4.5 – 5 liters.</a:t>
            </a:r>
          </a:p>
          <a:p>
            <a:pPr marL="0" indent="0" algn="l">
              <a:buNone/>
            </a:pPr>
            <a:endParaRPr lang="en-US" sz="2400" dirty="0">
              <a:latin typeface="Arial Rounded MT Bold" panose="020F0704030504030204" pitchFamily="34" charset="0"/>
            </a:endParaRPr>
          </a:p>
          <a:p>
            <a:pPr marL="0" indent="0" algn="l">
              <a:buNone/>
            </a:pPr>
            <a:r>
              <a:rPr lang="en-US" sz="2400" dirty="0">
                <a:latin typeface="Arial Rounded MT Bold" panose="020F0704030504030204" pitchFamily="34" charset="0"/>
              </a:rPr>
              <a:t>There are two types of blood circulation:</a:t>
            </a:r>
          </a:p>
          <a:p>
            <a:pPr marL="0" indent="0" algn="l">
              <a:buNone/>
            </a:pPr>
            <a:endParaRPr lang="en-US" sz="2400" dirty="0">
              <a:latin typeface="Arial Rounded MT Bold" panose="020F0704030504030204" pitchFamily="34" charset="0"/>
            </a:endParaRPr>
          </a:p>
          <a:p>
            <a:pPr marL="514350" indent="-514350" algn="l">
              <a:buFont typeface="+mj-lt"/>
              <a:buAutoNum type="arabicParenR"/>
            </a:pPr>
            <a:r>
              <a:rPr lang="en-US" sz="2400" dirty="0">
                <a:latin typeface="Arial Rounded MT Bold" panose="020F0704030504030204" pitchFamily="34" charset="0"/>
              </a:rPr>
              <a:t>Systematic (greater) circulation</a:t>
            </a:r>
          </a:p>
          <a:p>
            <a:pPr marL="514350" indent="-514350" algn="l">
              <a:buFont typeface="+mj-lt"/>
              <a:buAutoNum type="arabicParenR"/>
            </a:pPr>
            <a:endParaRPr lang="en-US" sz="2400" dirty="0">
              <a:latin typeface="Arial Rounded MT Bold" panose="020F0704030504030204" pitchFamily="34" charset="0"/>
            </a:endParaRPr>
          </a:p>
          <a:p>
            <a:pPr marL="514350" indent="-514350" algn="l">
              <a:buFont typeface="+mj-lt"/>
              <a:buAutoNum type="arabicParenR"/>
            </a:pPr>
            <a:r>
              <a:rPr lang="en-US" sz="2400" dirty="0">
                <a:latin typeface="Arial Rounded MT Bold" panose="020F0704030504030204" pitchFamily="34" charset="0"/>
              </a:rPr>
              <a:t>Pulmonary Circulation</a:t>
            </a:r>
          </a:p>
          <a:p>
            <a:pPr algn="l"/>
            <a:endParaRPr lang="en-IN" sz="2400" dirty="0"/>
          </a:p>
        </p:txBody>
      </p:sp>
    </p:spTree>
    <p:extLst>
      <p:ext uri="{BB962C8B-B14F-4D97-AF65-F5344CB8AC3E}">
        <p14:creationId xmlns:p14="http://schemas.microsoft.com/office/powerpoint/2010/main" xmlns="" val="3924787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9EEA4-141F-4066-B57B-E44468FB3D6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3.xml><?xml version="1.0" encoding="utf-8"?>
<ds:datastoreItem xmlns:ds="http://schemas.openxmlformats.org/officeDocument/2006/customXml" ds:itemID="{A8A967B1-A0A0-415E-82CC-A85AEE3A6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 History Month presentation</Template>
  <TotalTime>2487</TotalTime>
  <Words>3360</Words>
  <Application>Microsoft Office PowerPoint</Application>
  <PresentationFormat>Custom</PresentationFormat>
  <Paragraphs>397</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2_Office Theme</vt:lpstr>
      <vt:lpstr>Slide 1</vt:lpstr>
      <vt:lpstr>VASCULAR SYSTEM OF BODY</vt:lpstr>
      <vt:lpstr>VASCULAR SYSTEM OF BODY</vt:lpstr>
      <vt:lpstr>BLOOD VESSELS</vt:lpstr>
      <vt:lpstr>ARTERIES</vt:lpstr>
      <vt:lpstr>VEINS</vt:lpstr>
      <vt:lpstr>CAPILLARIES</vt:lpstr>
      <vt:lpstr>BLOOD VESSELS CAN CLASSIFIED INT0:</vt:lpstr>
      <vt:lpstr>TYPES OF CIRCULATION OF BLOOD</vt:lpstr>
      <vt:lpstr>Slide 10</vt:lpstr>
      <vt:lpstr> SYSTEMATIC (GREATER) CIRCULATION:</vt:lpstr>
      <vt:lpstr> PULMONARY CIRCULATION </vt:lpstr>
      <vt:lpstr> FEOTAL CIRCULATION</vt:lpstr>
      <vt:lpstr>Slide 14</vt:lpstr>
      <vt:lpstr>ARTERIES</vt:lpstr>
      <vt:lpstr> ARTERIES</vt:lpstr>
      <vt:lpstr> TYPES OF ARTERIES AND STRUCTURE</vt:lpstr>
      <vt:lpstr>BLOOD SUPPLY OF ARTERIES</vt:lpstr>
      <vt:lpstr>ARTERIAL SUPPLY TO THE UPPER LIMBS</vt:lpstr>
      <vt:lpstr> PALPABLE ARTERIES</vt:lpstr>
      <vt:lpstr>Slide 21</vt:lpstr>
      <vt:lpstr>NERVE SUPPLY OF ARTERIES</vt:lpstr>
      <vt:lpstr>VEINS</vt:lpstr>
      <vt:lpstr> VEINS</vt:lpstr>
      <vt:lpstr>Slide 25</vt:lpstr>
      <vt:lpstr> VENOUS SYSTEM</vt:lpstr>
      <vt:lpstr> STRUCTURE OF VEINS</vt:lpstr>
      <vt:lpstr> TYPES OF VEINS</vt:lpstr>
      <vt:lpstr> BLOOD AND NERVE SUPPLY OF VEINS</vt:lpstr>
      <vt:lpstr>FACTORS HELPING IN VENOUS RETURN</vt:lpstr>
      <vt:lpstr>COMPARISON BETWEEN ARTERIES AND VEINS</vt:lpstr>
      <vt:lpstr>CAPILLARIES</vt:lpstr>
      <vt:lpstr> CAPILLARIES</vt:lpstr>
      <vt:lpstr>TYPE AND STRUCTURE</vt:lpstr>
      <vt:lpstr>STRUCTURE</vt:lpstr>
      <vt:lpstr>सिरा</vt:lpstr>
      <vt:lpstr>परिचय </vt:lpstr>
      <vt:lpstr>सिरा की परिभाषा </vt:lpstr>
      <vt:lpstr>सिरा शब्द की व्युत्पत्ति </vt:lpstr>
      <vt:lpstr>“सरणाद् देशान्तरगमनात्” [चक्रपाणि] </vt:lpstr>
      <vt:lpstr>“सरणात् रसादीनां गमनात् सिरा इति उच्यन्ते” [कविराज गंगाधर] </vt:lpstr>
      <vt:lpstr>स्वरुप </vt:lpstr>
      <vt:lpstr>उत्पत्ति </vt:lpstr>
      <vt:lpstr>सिराओं की संख्या </vt:lpstr>
      <vt:lpstr>इन सिराओं को 4 भागों में विभक्त किया गया है -</vt:lpstr>
      <vt:lpstr>अंगानुसार गणना</vt:lpstr>
      <vt:lpstr>कोष्ठ की कुल 34 सिराएं</vt:lpstr>
      <vt:lpstr>ऊर्ध्वजत्रुगत की कुल 41 सिराएं</vt:lpstr>
      <vt:lpstr>सिराओं का सर्ववहत्व </vt:lpstr>
      <vt:lpstr>सिराओं के कर्म वातवह सिराओं के प्राकृत कर्म</vt:lpstr>
      <vt:lpstr>वातवह सिराओं के वैकृत कर्म </vt:lpstr>
      <vt:lpstr>पित्तवह सिराओं के प्राकृत कर्म</vt:lpstr>
      <vt:lpstr>पित्तवह सिराओं के वैकृत कर्म </vt:lpstr>
      <vt:lpstr>कफवह सिराओं के प्राकृत कर्म</vt:lpstr>
      <vt:lpstr>कफवह सिराओं के वैकृत कर्म </vt:lpstr>
      <vt:lpstr>रक्तवह सिराओं के प्राकृत कर्म</vt:lpstr>
      <vt:lpstr>रक्तवह सिराओं के वैकृत कर्म </vt:lpstr>
      <vt:lpstr>अवेध्य सिराएं</vt:lpstr>
      <vt:lpstr>अवेध्य सिराएं की संख्या </vt:lpstr>
      <vt:lpstr>संख्या</vt:lpstr>
      <vt:lpstr>शाखाओं की कुल 16 अवेध्य सिराएं </vt:lpstr>
      <vt:lpstr>मध्य शरीर की कुल 32 अवेध्य सिरायें</vt:lpstr>
      <vt:lpstr>ग्रीवा और ग्रीवा से ऊपर की कुल 50 अवेध्य सिरायें</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सिरा</dc:title>
  <dc:creator>ruhul islam</dc:creator>
  <cp:lastModifiedBy>user</cp:lastModifiedBy>
  <cp:revision>19</cp:revision>
  <dcterms:created xsi:type="dcterms:W3CDTF">2021-12-02T14:36:34Z</dcterms:created>
  <dcterms:modified xsi:type="dcterms:W3CDTF">2021-12-16T12:38:23Z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