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7" r:id="rId2"/>
    <p:sldId id="256" r:id="rId3"/>
    <p:sldId id="269" r:id="rId4"/>
    <p:sldId id="257" r:id="rId5"/>
    <p:sldId id="260" r:id="rId6"/>
    <p:sldId id="279" r:id="rId7"/>
    <p:sldId id="284" r:id="rId8"/>
    <p:sldId id="283" r:id="rId9"/>
    <p:sldId id="282" r:id="rId10"/>
    <p:sldId id="261" r:id="rId11"/>
    <p:sldId id="259" r:id="rId12"/>
    <p:sldId id="258" r:id="rId13"/>
    <p:sldId id="271" r:id="rId14"/>
    <p:sldId id="268" r:id="rId15"/>
    <p:sldId id="272" r:id="rId16"/>
    <p:sldId id="267" r:id="rId17"/>
    <p:sldId id="285" r:id="rId18"/>
    <p:sldId id="273" r:id="rId19"/>
    <p:sldId id="266" r:id="rId20"/>
    <p:sldId id="274" r:id="rId21"/>
    <p:sldId id="270" r:id="rId22"/>
    <p:sldId id="265" r:id="rId23"/>
    <p:sldId id="275" r:id="rId24"/>
    <p:sldId id="264" r:id="rId25"/>
    <p:sldId id="276" r:id="rId26"/>
    <p:sldId id="263" r:id="rId27"/>
    <p:sldId id="286" r:id="rId28"/>
    <p:sldId id="277" r:id="rId29"/>
    <p:sldId id="278" r:id="rId30"/>
  </p:sldIdLst>
  <p:sldSz cx="19018250" cy="10698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7281" y="1750834"/>
            <a:ext cx="14263688" cy="3724546"/>
          </a:xfrm>
        </p:spPr>
        <p:txBody>
          <a:bodyPr anchor="b"/>
          <a:lstStyle>
            <a:lvl1pPr algn="ctr">
              <a:defRPr sz="9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7281" y="5619013"/>
            <a:ext cx="14263688" cy="2582912"/>
          </a:xfrm>
        </p:spPr>
        <p:txBody>
          <a:bodyPr/>
          <a:lstStyle>
            <a:lvl1pPr marL="0" indent="0" algn="ctr">
              <a:buNone/>
              <a:defRPr sz="3744"/>
            </a:lvl1pPr>
            <a:lvl2pPr marL="713186" indent="0" algn="ctr">
              <a:buNone/>
              <a:defRPr sz="3120"/>
            </a:lvl2pPr>
            <a:lvl3pPr marL="1426373" indent="0" algn="ctr">
              <a:buNone/>
              <a:defRPr sz="2808"/>
            </a:lvl3pPr>
            <a:lvl4pPr marL="2139559" indent="0" algn="ctr">
              <a:buNone/>
              <a:defRPr sz="2496"/>
            </a:lvl4pPr>
            <a:lvl5pPr marL="2852745" indent="0" algn="ctr">
              <a:buNone/>
              <a:defRPr sz="2496"/>
            </a:lvl5pPr>
            <a:lvl6pPr marL="3565931" indent="0" algn="ctr">
              <a:buNone/>
              <a:defRPr sz="2496"/>
            </a:lvl6pPr>
            <a:lvl7pPr marL="4279118" indent="0" algn="ctr">
              <a:buNone/>
              <a:defRPr sz="2496"/>
            </a:lvl7pPr>
            <a:lvl8pPr marL="4992304" indent="0" algn="ctr">
              <a:buNone/>
              <a:defRPr sz="2496"/>
            </a:lvl8pPr>
            <a:lvl9pPr marL="5705490" indent="0" algn="ctr">
              <a:buNone/>
              <a:defRPr sz="24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18C-0F3C-498E-850E-8D506EDBC76D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E1-B524-4AB0-A8FB-13AB6E65B6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992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18C-0F3C-498E-850E-8D506EDBC76D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E1-B524-4AB0-A8FB-13AB6E65B6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54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9935" y="569578"/>
            <a:ext cx="4100810" cy="9066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7505" y="569578"/>
            <a:ext cx="12064702" cy="90661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18C-0F3C-498E-850E-8D506EDBC76D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E1-B524-4AB0-A8FB-13AB6E65B6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39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18C-0F3C-498E-850E-8D506EDBC76D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E1-B524-4AB0-A8FB-13AB6E65B6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557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599" y="2667113"/>
            <a:ext cx="16403241" cy="4450138"/>
          </a:xfrm>
        </p:spPr>
        <p:txBody>
          <a:bodyPr anchor="b"/>
          <a:lstStyle>
            <a:lvl1pPr>
              <a:defRPr sz="9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599" y="7159351"/>
            <a:ext cx="16403241" cy="2340222"/>
          </a:xfrm>
        </p:spPr>
        <p:txBody>
          <a:bodyPr/>
          <a:lstStyle>
            <a:lvl1pPr marL="0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1pPr>
            <a:lvl2pPr marL="713186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2pPr>
            <a:lvl3pPr marL="1426373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3pPr>
            <a:lvl4pPr marL="2139559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4pPr>
            <a:lvl5pPr marL="2852745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5pPr>
            <a:lvl6pPr marL="3565931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6pPr>
            <a:lvl7pPr marL="4279118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7pPr>
            <a:lvl8pPr marL="4992304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8pPr>
            <a:lvl9pPr marL="5705490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18C-0F3C-498E-850E-8D506EDBC76D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E1-B524-4AB0-A8FB-13AB6E65B6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494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7505" y="2847891"/>
            <a:ext cx="8082756" cy="6787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7989" y="2847891"/>
            <a:ext cx="8082756" cy="67878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18C-0F3C-498E-850E-8D506EDBC76D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E1-B524-4AB0-A8FB-13AB6E65B6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001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982" y="569579"/>
            <a:ext cx="16403241" cy="20678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983" y="2622536"/>
            <a:ext cx="8045610" cy="1285265"/>
          </a:xfrm>
        </p:spPr>
        <p:txBody>
          <a:bodyPr anchor="b"/>
          <a:lstStyle>
            <a:lvl1pPr marL="0" indent="0">
              <a:buNone/>
              <a:defRPr sz="3744" b="1"/>
            </a:lvl1pPr>
            <a:lvl2pPr marL="713186" indent="0">
              <a:buNone/>
              <a:defRPr sz="3120" b="1"/>
            </a:lvl2pPr>
            <a:lvl3pPr marL="1426373" indent="0">
              <a:buNone/>
              <a:defRPr sz="2808" b="1"/>
            </a:lvl3pPr>
            <a:lvl4pPr marL="2139559" indent="0">
              <a:buNone/>
              <a:defRPr sz="2496" b="1"/>
            </a:lvl4pPr>
            <a:lvl5pPr marL="2852745" indent="0">
              <a:buNone/>
              <a:defRPr sz="2496" b="1"/>
            </a:lvl5pPr>
            <a:lvl6pPr marL="3565931" indent="0">
              <a:buNone/>
              <a:defRPr sz="2496" b="1"/>
            </a:lvl6pPr>
            <a:lvl7pPr marL="4279118" indent="0">
              <a:buNone/>
              <a:defRPr sz="2496" b="1"/>
            </a:lvl7pPr>
            <a:lvl8pPr marL="4992304" indent="0">
              <a:buNone/>
              <a:defRPr sz="2496" b="1"/>
            </a:lvl8pPr>
            <a:lvl9pPr marL="5705490" indent="0">
              <a:buNone/>
              <a:defRPr sz="24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983" y="3907801"/>
            <a:ext cx="8045610" cy="5747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7989" y="2622536"/>
            <a:ext cx="8085233" cy="1285265"/>
          </a:xfrm>
        </p:spPr>
        <p:txBody>
          <a:bodyPr anchor="b"/>
          <a:lstStyle>
            <a:lvl1pPr marL="0" indent="0">
              <a:buNone/>
              <a:defRPr sz="3744" b="1"/>
            </a:lvl1pPr>
            <a:lvl2pPr marL="713186" indent="0">
              <a:buNone/>
              <a:defRPr sz="3120" b="1"/>
            </a:lvl2pPr>
            <a:lvl3pPr marL="1426373" indent="0">
              <a:buNone/>
              <a:defRPr sz="2808" b="1"/>
            </a:lvl3pPr>
            <a:lvl4pPr marL="2139559" indent="0">
              <a:buNone/>
              <a:defRPr sz="2496" b="1"/>
            </a:lvl4pPr>
            <a:lvl5pPr marL="2852745" indent="0">
              <a:buNone/>
              <a:defRPr sz="2496" b="1"/>
            </a:lvl5pPr>
            <a:lvl6pPr marL="3565931" indent="0">
              <a:buNone/>
              <a:defRPr sz="2496" b="1"/>
            </a:lvl6pPr>
            <a:lvl7pPr marL="4279118" indent="0">
              <a:buNone/>
              <a:defRPr sz="2496" b="1"/>
            </a:lvl7pPr>
            <a:lvl8pPr marL="4992304" indent="0">
              <a:buNone/>
              <a:defRPr sz="2496" b="1"/>
            </a:lvl8pPr>
            <a:lvl9pPr marL="5705490" indent="0">
              <a:buNone/>
              <a:defRPr sz="24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7989" y="3907801"/>
            <a:ext cx="8085233" cy="5747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18C-0F3C-498E-850E-8D506EDBC76D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E1-B524-4AB0-A8FB-13AB6E65B6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71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18C-0F3C-498E-850E-8D506EDBC76D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E1-B524-4AB0-A8FB-13AB6E65B6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284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18C-0F3C-498E-850E-8D506EDBC76D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E1-B524-4AB0-A8FB-13AB6E65B6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812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983" y="713211"/>
            <a:ext cx="6133880" cy="2496238"/>
          </a:xfrm>
        </p:spPr>
        <p:txBody>
          <a:bodyPr anchor="b"/>
          <a:lstStyle>
            <a:lvl1pPr>
              <a:defRPr sz="49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5233" y="1540338"/>
            <a:ext cx="9627989" cy="7602630"/>
          </a:xfrm>
        </p:spPr>
        <p:txBody>
          <a:bodyPr/>
          <a:lstStyle>
            <a:lvl1pPr>
              <a:defRPr sz="4992"/>
            </a:lvl1pPr>
            <a:lvl2pPr>
              <a:defRPr sz="4368"/>
            </a:lvl2pPr>
            <a:lvl3pPr>
              <a:defRPr sz="3744"/>
            </a:lvl3pPr>
            <a:lvl4pPr>
              <a:defRPr sz="3120"/>
            </a:lvl4pPr>
            <a:lvl5pPr>
              <a:defRPr sz="3120"/>
            </a:lvl5pPr>
            <a:lvl6pPr>
              <a:defRPr sz="3120"/>
            </a:lvl6pPr>
            <a:lvl7pPr>
              <a:defRPr sz="3120"/>
            </a:lvl7pPr>
            <a:lvl8pPr>
              <a:defRPr sz="3120"/>
            </a:lvl8pPr>
            <a:lvl9pPr>
              <a:defRPr sz="31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983" y="3209449"/>
            <a:ext cx="6133880" cy="5945901"/>
          </a:xfrm>
        </p:spPr>
        <p:txBody>
          <a:bodyPr/>
          <a:lstStyle>
            <a:lvl1pPr marL="0" indent="0">
              <a:buNone/>
              <a:defRPr sz="2496"/>
            </a:lvl1pPr>
            <a:lvl2pPr marL="713186" indent="0">
              <a:buNone/>
              <a:defRPr sz="2184"/>
            </a:lvl2pPr>
            <a:lvl3pPr marL="1426373" indent="0">
              <a:buNone/>
              <a:defRPr sz="1872"/>
            </a:lvl3pPr>
            <a:lvl4pPr marL="2139559" indent="0">
              <a:buNone/>
              <a:defRPr sz="1560"/>
            </a:lvl4pPr>
            <a:lvl5pPr marL="2852745" indent="0">
              <a:buNone/>
              <a:defRPr sz="1560"/>
            </a:lvl5pPr>
            <a:lvl6pPr marL="3565931" indent="0">
              <a:buNone/>
              <a:defRPr sz="1560"/>
            </a:lvl6pPr>
            <a:lvl7pPr marL="4279118" indent="0">
              <a:buNone/>
              <a:defRPr sz="1560"/>
            </a:lvl7pPr>
            <a:lvl8pPr marL="4992304" indent="0">
              <a:buNone/>
              <a:defRPr sz="1560"/>
            </a:lvl8pPr>
            <a:lvl9pPr marL="5705490" indent="0">
              <a:buNone/>
              <a:defRPr sz="15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18C-0F3C-498E-850E-8D506EDBC76D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E1-B524-4AB0-A8FB-13AB6E65B6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86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983" y="713211"/>
            <a:ext cx="6133880" cy="2496238"/>
          </a:xfrm>
        </p:spPr>
        <p:txBody>
          <a:bodyPr anchor="b"/>
          <a:lstStyle>
            <a:lvl1pPr>
              <a:defRPr sz="49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5233" y="1540338"/>
            <a:ext cx="9627989" cy="7602630"/>
          </a:xfrm>
        </p:spPr>
        <p:txBody>
          <a:bodyPr anchor="t"/>
          <a:lstStyle>
            <a:lvl1pPr marL="0" indent="0">
              <a:buNone/>
              <a:defRPr sz="4992"/>
            </a:lvl1pPr>
            <a:lvl2pPr marL="713186" indent="0">
              <a:buNone/>
              <a:defRPr sz="4368"/>
            </a:lvl2pPr>
            <a:lvl3pPr marL="1426373" indent="0">
              <a:buNone/>
              <a:defRPr sz="3744"/>
            </a:lvl3pPr>
            <a:lvl4pPr marL="2139559" indent="0">
              <a:buNone/>
              <a:defRPr sz="3120"/>
            </a:lvl4pPr>
            <a:lvl5pPr marL="2852745" indent="0">
              <a:buNone/>
              <a:defRPr sz="3120"/>
            </a:lvl5pPr>
            <a:lvl6pPr marL="3565931" indent="0">
              <a:buNone/>
              <a:defRPr sz="3120"/>
            </a:lvl6pPr>
            <a:lvl7pPr marL="4279118" indent="0">
              <a:buNone/>
              <a:defRPr sz="3120"/>
            </a:lvl7pPr>
            <a:lvl8pPr marL="4992304" indent="0">
              <a:buNone/>
              <a:defRPr sz="3120"/>
            </a:lvl8pPr>
            <a:lvl9pPr marL="5705490" indent="0">
              <a:buNone/>
              <a:defRPr sz="31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983" y="3209449"/>
            <a:ext cx="6133880" cy="5945901"/>
          </a:xfrm>
        </p:spPr>
        <p:txBody>
          <a:bodyPr/>
          <a:lstStyle>
            <a:lvl1pPr marL="0" indent="0">
              <a:buNone/>
              <a:defRPr sz="2496"/>
            </a:lvl1pPr>
            <a:lvl2pPr marL="713186" indent="0">
              <a:buNone/>
              <a:defRPr sz="2184"/>
            </a:lvl2pPr>
            <a:lvl3pPr marL="1426373" indent="0">
              <a:buNone/>
              <a:defRPr sz="1872"/>
            </a:lvl3pPr>
            <a:lvl4pPr marL="2139559" indent="0">
              <a:buNone/>
              <a:defRPr sz="1560"/>
            </a:lvl4pPr>
            <a:lvl5pPr marL="2852745" indent="0">
              <a:buNone/>
              <a:defRPr sz="1560"/>
            </a:lvl5pPr>
            <a:lvl6pPr marL="3565931" indent="0">
              <a:buNone/>
              <a:defRPr sz="1560"/>
            </a:lvl6pPr>
            <a:lvl7pPr marL="4279118" indent="0">
              <a:buNone/>
              <a:defRPr sz="1560"/>
            </a:lvl7pPr>
            <a:lvl8pPr marL="4992304" indent="0">
              <a:buNone/>
              <a:defRPr sz="1560"/>
            </a:lvl8pPr>
            <a:lvl9pPr marL="5705490" indent="0">
              <a:buNone/>
              <a:defRPr sz="15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18C-0F3C-498E-850E-8D506EDBC76D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E1-B524-4AB0-A8FB-13AB6E65B6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37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7505" y="569579"/>
            <a:ext cx="16403241" cy="206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7505" y="2847891"/>
            <a:ext cx="16403241" cy="678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7505" y="9915613"/>
            <a:ext cx="4279106" cy="569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6218C-0F3C-498E-850E-8D506EDBC76D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9796" y="9915613"/>
            <a:ext cx="6418659" cy="569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31639" y="9915613"/>
            <a:ext cx="4279106" cy="569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892E1-B524-4AB0-A8FB-13AB6E65B6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22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6373" rtl="0" eaLnBrk="1" latinLnBrk="0" hangingPunct="1">
        <a:lnSpc>
          <a:spcPct val="90000"/>
        </a:lnSpc>
        <a:spcBef>
          <a:spcPct val="0"/>
        </a:spcBef>
        <a:buNone/>
        <a:defRPr sz="68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593" indent="-356593" algn="l" defTabSz="1426373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4368" kern="1200">
          <a:solidFill>
            <a:schemeClr val="tx1"/>
          </a:solidFill>
          <a:latin typeface="+mn-lt"/>
          <a:ea typeface="+mn-ea"/>
          <a:cs typeface="+mn-cs"/>
        </a:defRPr>
      </a:lvl1pPr>
      <a:lvl2pPr marL="1069779" indent="-356593" algn="l" defTabSz="1426373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4" kern="1200">
          <a:solidFill>
            <a:schemeClr val="tx1"/>
          </a:solidFill>
          <a:latin typeface="+mn-lt"/>
          <a:ea typeface="+mn-ea"/>
          <a:cs typeface="+mn-cs"/>
        </a:defRPr>
      </a:lvl2pPr>
      <a:lvl3pPr marL="1782966" indent="-356593" algn="l" defTabSz="1426373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6152" indent="-356593" algn="l" defTabSz="1426373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4pPr>
      <a:lvl5pPr marL="3209338" indent="-356593" algn="l" defTabSz="1426373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5pPr>
      <a:lvl6pPr marL="3922525" indent="-356593" algn="l" defTabSz="1426373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6pPr>
      <a:lvl7pPr marL="4635711" indent="-356593" algn="l" defTabSz="1426373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7pPr>
      <a:lvl8pPr marL="5348897" indent="-356593" algn="l" defTabSz="1426373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8pPr>
      <a:lvl9pPr marL="6062083" indent="-356593" algn="l" defTabSz="1426373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6373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1pPr>
      <a:lvl2pPr marL="713186" algn="l" defTabSz="1426373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2pPr>
      <a:lvl3pPr marL="1426373" algn="l" defTabSz="1426373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3pPr>
      <a:lvl4pPr marL="2139559" algn="l" defTabSz="1426373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4pPr>
      <a:lvl5pPr marL="2852745" algn="l" defTabSz="1426373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5pPr>
      <a:lvl6pPr marL="3565931" algn="l" defTabSz="1426373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6pPr>
      <a:lvl7pPr marL="4279118" algn="l" defTabSz="1426373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7pPr>
      <a:lvl8pPr marL="4992304" algn="l" defTabSz="1426373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8pPr>
      <a:lvl9pPr marL="5705490" algn="l" defTabSz="1426373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46229C04-2344-4836-8CD4-E89ADB4B9235}"/>
              </a:ext>
            </a:extLst>
          </p:cNvPr>
          <p:cNvSpPr txBox="1">
            <a:spLocks/>
          </p:cNvSpPr>
          <p:nvPr/>
        </p:nvSpPr>
        <p:spPr>
          <a:xfrm>
            <a:off x="489415" y="162828"/>
            <a:ext cx="18039417" cy="14041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anchor="ctr">
            <a:noAutofit/>
          </a:bodyPr>
          <a:lstStyle>
            <a:lvl1pPr algn="l" defTabSz="14263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8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Jeevak Ayurvedic Medical College  And Hospital Research Centre</a:t>
            </a:r>
            <a:endParaRPr lang="en-IN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12E6E0DB-786C-4AED-BE20-646A7E7B39A1}"/>
              </a:ext>
            </a:extLst>
          </p:cNvPr>
          <p:cNvSpPr txBox="1">
            <a:spLocks/>
          </p:cNvSpPr>
          <p:nvPr/>
        </p:nvSpPr>
        <p:spPr>
          <a:xfrm>
            <a:off x="489416" y="1567018"/>
            <a:ext cx="18039417" cy="8706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>
            <a:lvl1pPr marL="356593" indent="-356593" algn="l" defTabSz="1426373" rtl="0" eaLnBrk="1" latinLnBrk="0" hangingPunct="1">
              <a:lnSpc>
                <a:spcPct val="90000"/>
              </a:lnSpc>
              <a:spcBef>
                <a:spcPts val="1560"/>
              </a:spcBef>
              <a:buFont typeface="Arial" panose="020B0604020202020204" pitchFamily="34" charset="0"/>
              <a:buChar char="•"/>
              <a:defRPr sz="43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779" indent="-356593" algn="l" defTabSz="1426373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2966" indent="-356593" algn="l" defTabSz="1426373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6152" indent="-356593" algn="l" defTabSz="1426373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9338" indent="-356593" algn="l" defTabSz="1426373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2525" indent="-356593" algn="l" defTabSz="1426373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5711" indent="-356593" algn="l" defTabSz="1426373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8897" indent="-356593" algn="l" defTabSz="1426373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62083" indent="-356593" algn="l" defTabSz="1426373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IN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IN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on concept of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N" sz="4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Twacha</a:t>
            </a:r>
            <a:r>
              <a:rPr lang="en-IN" sz="4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IN" sz="4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4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layer</a:t>
            </a:r>
            <a:r>
              <a:rPr lang="en-IN" sz="47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their </a:t>
            </a:r>
            <a:r>
              <a:rPr lang="en-IN" sz="4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Significances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Presented By:-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en-I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Guided By:-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Pragati					          Prof. Dr. Sanjay Singh(HOD)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 Prashant					           Dr. Priyaranjan Tiwari(Asst prof.)</a:t>
            </a:r>
            <a:endParaRPr lang="en-I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3C5CB-CD44-41BC-B8E1-752AEB9C6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85" y="4971772"/>
            <a:ext cx="4905676" cy="24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42F69A-F3E4-4CF8-A809-1E7FD136F14B}"/>
              </a:ext>
            </a:extLst>
          </p:cNvPr>
          <p:cNvSpPr/>
          <p:nvPr/>
        </p:nvSpPr>
        <p:spPr>
          <a:xfrm>
            <a:off x="1230284" y="508450"/>
            <a:ext cx="17307097" cy="972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hi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आचार्य सुश्रुत ने “सप्त त्वचा” का वर्णन किया है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।</a:t>
            </a:r>
            <a:r>
              <a:rPr lang="hi-IN" sz="3200" dirty="0"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जो निम्न प्रकार हैं-</a:t>
            </a:r>
            <a:r>
              <a:rPr lang="en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hi-IN" sz="3200" b="1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</a:pPr>
            <a:endParaRPr lang="hi-IN" sz="3200" b="1" dirty="0">
              <a:solidFill>
                <a:srgbClr val="222222"/>
              </a:solidFill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189" indent="-457189" algn="ctr">
              <a:lnSpc>
                <a:spcPct val="107000"/>
              </a:lnSpc>
              <a:buFont typeface="+mj-lt"/>
              <a:buAutoNum type="arabicPeriod"/>
            </a:pPr>
            <a:r>
              <a:rPr lang="hi-IN" sz="4000" b="1" dirty="0">
                <a:solidFill>
                  <a:srgbClr val="0070C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अवभासिनी</a:t>
            </a:r>
            <a:endParaRPr lang="en-IN" sz="40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73083">
              <a:lnSpc>
                <a:spcPct val="107000"/>
              </a:lnSpc>
            </a:pPr>
            <a:r>
              <a:rPr lang="en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तासां प्रथमा अवभासिनी नाम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या सर्ववर्णान् अवभासयति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पञ्चविधां च छायां प्रकाशयति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सा ब्रीहे: अष्टादश भाग प्रमाणा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सिध्म-पद्मकण्टक अधिष्ठानाः।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(सु.शा. ४/४)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प्रथम अवभासिनी नामक त्वचा होती है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जो सब वर्णों को प्रकट करती है और पाँच प्रकार की छाया को प्रकाशित करती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6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प्रमाण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वह चावल के अठारहवें (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18)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भाग के समान मोटी होती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रोग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इसी त्वचा में सिध्म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पद्मकण्टक आदि रोग होते हैं।</a:t>
            </a:r>
            <a:endParaRPr lang="en-IN" sz="3200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endParaRPr lang="en-IN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6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58C4A6-8752-4EDC-8649-1CC4F7069B97}"/>
              </a:ext>
            </a:extLst>
          </p:cNvPr>
          <p:cNvSpPr/>
          <p:nvPr/>
        </p:nvSpPr>
        <p:spPr>
          <a:xfrm>
            <a:off x="1147157" y="2307543"/>
            <a:ext cx="17174094" cy="608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IN" sz="3600" b="1" dirty="0"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endParaRPr lang="en-IN" sz="3600" b="1" dirty="0"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hi-IN" sz="3600" b="1" dirty="0"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सिध्म-</a:t>
            </a:r>
            <a:r>
              <a:rPr lang="en-IN" sz="3600" dirty="0"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828789" lvl="3" indent="-457189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श्वेत या ताम्र वर्ण होते हैं।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828789" lvl="3" indent="-457189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वात कफ दोष की प्रधानता वाला होते हैं।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828789" lvl="3" indent="-457189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यह साध्य होते हैं।</a:t>
            </a:r>
            <a:endParaRPr lang="en-IN" sz="3200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1828789" lvl="3" indent="-457189">
              <a:lnSpc>
                <a:spcPct val="107000"/>
              </a:lnSpc>
              <a:buFont typeface="Wingdings" panose="05000000000000000000" pitchFamily="2" charset="2"/>
              <a:buChar char=""/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आधुनिक चिकित्सा में सिध्म 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Pityriasis Versicolor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और पद्मकण्टक 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Papilloma of the skin or pigmented Nevi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कहते हैं।</a:t>
            </a:r>
            <a:endParaRPr lang="en-IN" sz="3200" dirty="0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6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F95BC-FB48-47A8-80ED-A56DA4786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86" y="336703"/>
            <a:ext cx="7198822" cy="47513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7C112B-B724-46A0-9C1C-B2D29D199F4D}"/>
              </a:ext>
            </a:extLst>
          </p:cNvPr>
          <p:cNvSpPr/>
          <p:nvPr/>
        </p:nvSpPr>
        <p:spPr>
          <a:xfrm>
            <a:off x="2532935" y="5349081"/>
            <a:ext cx="4466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Pityriasis Versicolor</a:t>
            </a:r>
            <a:endParaRPr lang="en-IN" sz="36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C3DEF-A91C-4BC8-AEFA-7C0AD0089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40" y="4524992"/>
            <a:ext cx="8175429" cy="4369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548DD-8D44-4707-AB7B-F7FD21973430}"/>
              </a:ext>
            </a:extLst>
          </p:cNvPr>
          <p:cNvSpPr txBox="1"/>
          <p:nvPr/>
        </p:nvSpPr>
        <p:spPr>
          <a:xfrm>
            <a:off x="8977745" y="9233131"/>
            <a:ext cx="919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Papilloma of the skin or pigmented Nevi</a:t>
            </a:r>
            <a:endParaRPr lang="en-I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3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5C07E0-6A8C-4595-B480-4CFF19B99E02}"/>
              </a:ext>
            </a:extLst>
          </p:cNvPr>
          <p:cNvSpPr/>
          <p:nvPr/>
        </p:nvSpPr>
        <p:spPr>
          <a:xfrm>
            <a:off x="1529541" y="1486934"/>
            <a:ext cx="16841586" cy="772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hi-IN" sz="4000" b="1" dirty="0">
                <a:solidFill>
                  <a:srgbClr val="0070C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2.</a:t>
            </a:r>
            <a:r>
              <a:rPr lang="en-IN" sz="4000" b="1" dirty="0">
                <a:solidFill>
                  <a:srgbClr val="0070C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4000" b="1" dirty="0">
                <a:solidFill>
                  <a:srgbClr val="0070C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लोहिता</a:t>
            </a:r>
            <a:endParaRPr lang="en-IN" sz="40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73083">
              <a:lnSpc>
                <a:spcPct val="107000"/>
              </a:lnSpc>
            </a:pPr>
            <a:r>
              <a:rPr lang="en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द्वितीया लोहिता नाम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ब्रीहि षोडश भाग प्रमाणा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तिलकालक-न्यच्छ व्यङ्ग अधिष्ठानाः 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(सु.शा. ४/४)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दूसरी त्वचा लोहिता नाम की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प्रमाण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वह चावल के सोलहवें (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16)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भाग के बराबर मोटी होती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रोग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इसमें तिलकालक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न्यच्छ और व्यङ्ग आदि रोग होते हैं।</a:t>
            </a:r>
            <a:endParaRPr lang="en-IN" sz="3200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1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ADC56E-A638-4694-BC52-F57EFAAD15CD}"/>
              </a:ext>
            </a:extLst>
          </p:cNvPr>
          <p:cNvSpPr/>
          <p:nvPr/>
        </p:nvSpPr>
        <p:spPr>
          <a:xfrm>
            <a:off x="1653598" y="1714720"/>
            <a:ext cx="15711053" cy="7268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585">
              <a:lnSpc>
                <a:spcPct val="107000"/>
              </a:lnSpc>
            </a:pPr>
            <a:r>
              <a:rPr lang="en-IN" sz="24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</a:p>
          <a:p>
            <a:pPr indent="609585">
              <a:lnSpc>
                <a:spcPct val="107000"/>
              </a:lnSpc>
            </a:pPr>
            <a:endParaRPr lang="en-IN" sz="3200" dirty="0">
              <a:solidFill>
                <a:srgbClr val="222222"/>
              </a:solidFill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hi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न्यच्छ-</a:t>
            </a:r>
            <a:endParaRPr lang="en-IN" sz="3200" b="1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en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शरीर पर छोटा या बड़ा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काले या लाल रंग का वेदना रहित मण्डल (चकत्ता) न्यच्छ 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कहलाता है।</a:t>
            </a:r>
            <a:endParaRPr lang="en-IN" sz="3200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hi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व्यंग-</a:t>
            </a:r>
            <a:endParaRPr lang="en-IN" sz="3200" b="1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en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क्रोध एवं परिश्रम से कुपित वायु पित्त से मिलकर मुख की त्वचा में मण्डल की 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उत्पत्ति करती है उसे व्यंग या झांई कहते हैं।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इन्हीं को आधुनिक चिकित्सा विज्ञान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में</a:t>
            </a:r>
            <a:r>
              <a:rPr lang="hi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क्रमशः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Chloasma </a:t>
            </a:r>
            <a:r>
              <a:rPr lang="en-IN" sz="3200" dirty="0" err="1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Cachelicorum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और 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Chloasma </a:t>
            </a:r>
            <a:r>
              <a:rPr lang="en-IN" sz="3200" dirty="0" err="1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Caloricum</a:t>
            </a:r>
            <a:r>
              <a:rPr lang="hi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कहते हैं।</a:t>
            </a:r>
            <a:endParaRPr lang="en-IN" sz="3200" dirty="0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9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962A84-AED9-4147-ACC9-062BE698A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27" y="947893"/>
            <a:ext cx="6916189" cy="6894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ACA7C0-787B-4BEE-A068-ED891837AE4A}"/>
              </a:ext>
            </a:extLst>
          </p:cNvPr>
          <p:cNvSpPr txBox="1"/>
          <p:nvPr/>
        </p:nvSpPr>
        <p:spPr>
          <a:xfrm>
            <a:off x="8137593" y="8203333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Chloasma</a:t>
            </a:r>
            <a:endParaRPr lang="en-I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5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89A4FC-9B88-4DDC-A43C-F5573B38ED65}"/>
              </a:ext>
            </a:extLst>
          </p:cNvPr>
          <p:cNvSpPr/>
          <p:nvPr/>
        </p:nvSpPr>
        <p:spPr>
          <a:xfrm>
            <a:off x="1379912" y="695467"/>
            <a:ext cx="17057717" cy="9307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hi-IN" sz="4000" b="1" dirty="0">
                <a:solidFill>
                  <a:srgbClr val="0070C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3. श्वेता</a:t>
            </a:r>
            <a:endParaRPr lang="en-IN" sz="40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73083">
              <a:lnSpc>
                <a:spcPct val="107000"/>
              </a:lnSpc>
            </a:pPr>
            <a:r>
              <a:rPr lang="en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तृतीया श्वेता नाम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ब्रीहि द्वादश भाग प्रमाणा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चर्मदल-अजगल्ली-मशक अधिष्ठाना।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(सु.शा. ४/४)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तीसरी त्वचा को श्वेता कहा जाता है। किसी वातु की खरोच लग जाने पर उतरने वाली त्वचा के 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नीचे कुछ क्षण तक श्वेत भाग दिखाई देता है इसी को श्वेता कहा जाता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        </a:t>
            </a: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          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प्रमाण</a:t>
            </a:r>
            <a:endParaRPr lang="en-IN" sz="3600" b="1" dirty="0">
              <a:solidFill>
                <a:srgbClr val="00B0F0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यह चावल के बारहवें (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12)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भाग के बराबर परिमाण में मोटी होती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रोग</a:t>
            </a:r>
            <a:endParaRPr lang="en-IN" sz="3600" b="1" dirty="0">
              <a:solidFill>
                <a:srgbClr val="00B0F0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उसमें चर्मदल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अजगल्लिका और मशक का स्थान होता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24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2400" dirty="0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89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F3F43A-C99D-44A6-B181-A6EFF5D33C53}"/>
              </a:ext>
            </a:extLst>
          </p:cNvPr>
          <p:cNvSpPr/>
          <p:nvPr/>
        </p:nvSpPr>
        <p:spPr>
          <a:xfrm>
            <a:off x="1204711" y="2522987"/>
            <a:ext cx="16608828" cy="565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en-IN" sz="36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hi-IN" sz="36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चर्मदल</a:t>
            </a:r>
            <a:r>
              <a:rPr lang="hi-IN" sz="36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को आधुनिक चिकित्सा विज्ञान में 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Atopic Dermatitis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कहते हैं।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अजगल्लिका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को आधुनिक चिकित्सा में 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Darier Disease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कहते हैं।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en-IN" sz="36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</a:p>
          <a:p>
            <a:pPr indent="609585">
              <a:lnSpc>
                <a:spcPct val="107000"/>
              </a:lnSpc>
            </a:pP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en-IN" sz="36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मशक</a:t>
            </a:r>
            <a:r>
              <a:rPr lang="hi-IN" sz="36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को आधुनिक चिकित्सा में 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Moles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कहते हैं।</a:t>
            </a:r>
            <a:endParaRPr lang="en-IN" sz="3200" dirty="0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4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D4CA4-37D9-4DB6-98DB-B89F1EBDE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11" y="242188"/>
            <a:ext cx="6261100" cy="425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AF7BA-5745-4E7C-A058-064CE23C87FE}"/>
              </a:ext>
            </a:extLst>
          </p:cNvPr>
          <p:cNvSpPr txBox="1"/>
          <p:nvPr/>
        </p:nvSpPr>
        <p:spPr>
          <a:xfrm>
            <a:off x="3420793" y="4600093"/>
            <a:ext cx="3905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Atopic Dermatitis</a:t>
            </a:r>
            <a:endParaRPr lang="en-IN" sz="3600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EA6AF-9A18-482F-8533-3283ED8F7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814" y="4600093"/>
            <a:ext cx="7753819" cy="425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BEDA59-94A6-4766-AFA8-9534247F0134}"/>
              </a:ext>
            </a:extLst>
          </p:cNvPr>
          <p:cNvSpPr txBox="1"/>
          <p:nvPr/>
        </p:nvSpPr>
        <p:spPr>
          <a:xfrm>
            <a:off x="11487436" y="9405908"/>
            <a:ext cx="344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Darier Disease</a:t>
            </a:r>
            <a:endParaRPr lang="en-I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35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4F1C5-2767-444C-86C6-79C9E253DB54}"/>
              </a:ext>
            </a:extLst>
          </p:cNvPr>
          <p:cNvSpPr/>
          <p:nvPr/>
        </p:nvSpPr>
        <p:spPr>
          <a:xfrm>
            <a:off x="1197032" y="959995"/>
            <a:ext cx="17207346" cy="8778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hi-IN" sz="4000" b="1" dirty="0">
                <a:solidFill>
                  <a:srgbClr val="0070C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4. ताम्रा</a:t>
            </a:r>
            <a:endParaRPr lang="en-IN" sz="40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73083">
              <a:lnSpc>
                <a:spcPct val="107000"/>
              </a:lnSpc>
            </a:pPr>
            <a:r>
              <a:rPr lang="en-IN" sz="3200" b="1" dirty="0">
                <a:solidFill>
                  <a:srgbClr val="0070C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चतुर्थी ताम्रा नाम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ब्रीहि अष्ट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भाग प्रमाणा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विविध किलास कुष्ठ अधिष्ठाना।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(सु.शा. ४/४)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चौथी ताम्रा नामक त्वचा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प्रमाण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यह चावल के 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8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वें भाग के बराबर मोटी होती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रोग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इस त्वचा मे कुष्ठ एवं किलास का स्थान होता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en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कुष्ठ-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को आधुनिक चिकित्सा मे 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Leprosy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कहा जाता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en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किलास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- रोग को आधुनिक चिकित्सा मे 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Blastomycosis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कहा जाता है।</a:t>
            </a:r>
            <a:endParaRPr lang="en-IN" sz="2400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7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AF011D-F271-496D-855D-BCFD9B7493B9}"/>
              </a:ext>
            </a:extLst>
          </p:cNvPr>
          <p:cNvSpPr/>
          <p:nvPr/>
        </p:nvSpPr>
        <p:spPr>
          <a:xfrm>
            <a:off x="5474686" y="4510048"/>
            <a:ext cx="8068887" cy="1647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hi-IN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त्वक् शारीरम्</a:t>
            </a:r>
            <a:endParaRPr lang="en-IN" sz="96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2912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C26C8D-9331-4921-B2CF-A3549FDED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61" y="186753"/>
            <a:ext cx="5097766" cy="5237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526F9-2725-41A2-A402-D07909CDA2A1}"/>
              </a:ext>
            </a:extLst>
          </p:cNvPr>
          <p:cNvSpPr txBox="1"/>
          <p:nvPr/>
        </p:nvSpPr>
        <p:spPr>
          <a:xfrm>
            <a:off x="7174407" y="5433655"/>
            <a:ext cx="3246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Blastomycosis</a:t>
            </a:r>
            <a:endParaRPr lang="en-IN" sz="36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981A3-EBAE-40EE-B29C-DD1EDD872C76}"/>
              </a:ext>
            </a:extLst>
          </p:cNvPr>
          <p:cNvSpPr txBox="1"/>
          <p:nvPr/>
        </p:nvSpPr>
        <p:spPr>
          <a:xfrm>
            <a:off x="1446416" y="6075649"/>
            <a:ext cx="16991214" cy="463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609585">
              <a:lnSpc>
                <a:spcPct val="107000"/>
              </a:lnSpc>
            </a:pPr>
            <a:endParaRPr lang="en-IN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609585">
              <a:lnSpc>
                <a:spcPct val="107000"/>
              </a:lnSpc>
            </a:pPr>
            <a:r>
              <a:rPr lang="hi-IN" sz="32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किलास</a:t>
            </a:r>
            <a:endParaRPr lang="en-IN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09585" indent="609585">
              <a:lnSpc>
                <a:spcPct val="107000"/>
              </a:lnSpc>
            </a:pPr>
            <a:r>
              <a:rPr lang="hi-IN" sz="3200" i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पर्याय-</a:t>
            </a:r>
            <a:endParaRPr lang="en-IN" sz="32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81162" lvl="3" indent="-304792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hi-IN" sz="3200" i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वारुण</a:t>
            </a:r>
            <a:endParaRPr lang="en-IN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81162" lvl="3" indent="-304792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hi-IN" sz="3200" i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दारुण</a:t>
            </a:r>
            <a:endParaRPr lang="en-IN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n-IN" sz="32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hi-IN" sz="3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किलास त्वचागत को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 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माना गया है।</a:t>
            </a:r>
            <a:endParaRPr lang="en-IN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IN" sz="3200" dirty="0">
                <a:solidFill>
                  <a:srgbClr val="222222"/>
                </a:solidFill>
                <a:ea typeface="Times New Roman" panose="02020603050405020304" pitchFamily="18" charset="0"/>
              </a:rPr>
              <a:t>	</a:t>
            </a:r>
            <a:r>
              <a:rPr lang="hi-IN" sz="3200" dirty="0">
                <a:solidFill>
                  <a:srgbClr val="222222"/>
                </a:solidFill>
                <a:ea typeface="Times New Roman" panose="02020603050405020304" pitchFamily="18" charset="0"/>
              </a:rPr>
              <a:t>त्वचा मे रंजक द्रव्य की कमी के कारण उत्पन्न होता है त्वचा के चतुर्थ स्तर ताम्रा में पाई जाती </a:t>
            </a:r>
            <a:r>
              <a:rPr lang="en-IN" sz="3200" dirty="0">
                <a:solidFill>
                  <a:srgbClr val="222222"/>
                </a:solidFill>
                <a:ea typeface="Times New Roman" panose="02020603050405020304" pitchFamily="18" charset="0"/>
              </a:rPr>
              <a:t>	</a:t>
            </a:r>
            <a:r>
              <a:rPr lang="hi-IN" sz="3200" dirty="0">
                <a:solidFill>
                  <a:srgbClr val="222222"/>
                </a:solidFill>
                <a:ea typeface="Times New Roman" panose="02020603050405020304" pitchFamily="18" charset="0"/>
              </a:rPr>
              <a:t>है।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506943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E13662-BAAB-41AF-8216-6283D8AE66D6}"/>
              </a:ext>
            </a:extLst>
          </p:cNvPr>
          <p:cNvSpPr/>
          <p:nvPr/>
        </p:nvSpPr>
        <p:spPr>
          <a:xfrm>
            <a:off x="1230284" y="4337183"/>
            <a:ext cx="17007839" cy="626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कुष्ठ रोग-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आचार्य सुश्रुत ने कुष्ठ को औपसर्गिक रोग माना है तथा इसके लिए त्वगामय शब्द का प्रयोग किया है।</a:t>
            </a:r>
            <a:r>
              <a:rPr lang="hi-IN" sz="3200" dirty="0">
                <a:latin typeface="Mangal" panose="02040503050203030202" pitchFamily="18" charset="0"/>
                <a:cs typeface="Mangal" panose="02040503050203030202" pitchFamily="18" charset="0"/>
              </a:rPr>
              <a:t> कुष्ठ के मुख्यतः दो भागों बताएं हैं- </a:t>
            </a:r>
            <a:endParaRPr lang="en-IN" sz="3200" dirty="0">
              <a:latin typeface="Mangal" panose="02040503050203030202" pitchFamily="18" charset="0"/>
              <a:cs typeface="Mangal" panose="02040503050203030202" pitchFamily="18" charset="0"/>
            </a:endParaRPr>
          </a:p>
          <a:p>
            <a:r>
              <a:rPr lang="en-IN" sz="3200" dirty="0">
                <a:latin typeface="Mangal" panose="02040503050203030202" pitchFamily="18" charset="0"/>
                <a:cs typeface="Mangal" panose="02040503050203030202" pitchFamily="18" charset="0"/>
              </a:rPr>
              <a:t>1.</a:t>
            </a:r>
            <a:r>
              <a:rPr lang="hi-IN" sz="3200" dirty="0">
                <a:latin typeface="Mangal" panose="02040503050203030202" pitchFamily="18" charset="0"/>
                <a:cs typeface="Mangal" panose="02040503050203030202" pitchFamily="18" charset="0"/>
              </a:rPr>
              <a:t>महाकुष्ठ</a:t>
            </a:r>
            <a:endParaRPr lang="en-IN" sz="3200" dirty="0">
              <a:latin typeface="Mangal" panose="02040503050203030202" pitchFamily="18" charset="0"/>
              <a:cs typeface="Mangal" panose="02040503050203030202" pitchFamily="18" charset="0"/>
            </a:endParaRPr>
          </a:p>
          <a:p>
            <a:r>
              <a:rPr lang="en-IN" sz="3200" dirty="0">
                <a:latin typeface="Mangal" panose="02040503050203030202" pitchFamily="18" charset="0"/>
                <a:cs typeface="Mangal" panose="02040503050203030202" pitchFamily="18" charset="0"/>
              </a:rPr>
              <a:t>2.</a:t>
            </a:r>
            <a:r>
              <a:rPr lang="hi-IN" sz="3200" dirty="0">
                <a:latin typeface="Mangal" panose="02040503050203030202" pitchFamily="18" charset="0"/>
                <a:cs typeface="Mangal" panose="02040503050203030202" pitchFamily="18" charset="0"/>
              </a:rPr>
              <a:t>क्षुद्रकुष्ठ</a:t>
            </a:r>
            <a:endParaRPr lang="en-IN" sz="3200" dirty="0"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endParaRPr lang="hi-IN" sz="3200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कुष्ठ रोग से आयुर्वेदीय संहिताओं में महागद कहा गया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कुष्ठ रोग की परिभाषा इस प्रकार दी गई है- </a:t>
            </a:r>
            <a:r>
              <a:rPr lang="hi-IN" sz="3200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मानव शरीर की त्वचा आदि धातुओ का नाश करने के कारण इसे कुष्ठ कहते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hi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निदान-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विरुद्ध आहार सेवन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09585" indent="609585">
              <a:lnSpc>
                <a:spcPct val="107000"/>
              </a:lnSpc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अजीर्णाशन तथा अध्यशन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6ECFF-AAA7-4BF9-AD78-00A6D4078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51" y="132840"/>
            <a:ext cx="7859141" cy="3558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7C67F-41CE-46B8-8F9F-4ABA8CD84A8E}"/>
              </a:ext>
            </a:extLst>
          </p:cNvPr>
          <p:cNvSpPr txBox="1"/>
          <p:nvPr/>
        </p:nvSpPr>
        <p:spPr>
          <a:xfrm>
            <a:off x="9149717" y="3690852"/>
            <a:ext cx="1885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Leprosy</a:t>
            </a:r>
            <a:endParaRPr lang="en-I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34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68C04D-EF7F-44A6-A00E-E9C514973561}"/>
              </a:ext>
            </a:extLst>
          </p:cNvPr>
          <p:cNvSpPr/>
          <p:nvPr/>
        </p:nvSpPr>
        <p:spPr>
          <a:xfrm>
            <a:off x="1446416" y="365761"/>
            <a:ext cx="17074340" cy="9832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hi-IN" sz="4000" b="1" dirty="0">
                <a:solidFill>
                  <a:srgbClr val="0070C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5. वेदिनी</a:t>
            </a:r>
            <a:endParaRPr lang="en-IN" sz="40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पंचमी वेदिनी नाम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ब्रीहि पंच भाग प्रमाणा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कुष्ठ-विसर्प अधिष्ठाना 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(सु.शा. ४/४)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पाँचवी वेदिनी नाम की त्वचा है।इसके द्वारा स्पर्श व वेदना का ज्ञान होता है। इसमें कई 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संज्ञावाही व ज्ञानवाही नाड़ियां संवहन करती है। इसी से उष्ण शीत की अनुभूति होती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प्रमाण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यह चावल के पांचवें भाग के बराबर मोटी होती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रोग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इसमें कुष्ठ एवं विसर्प का आश्रय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hi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विसर्प-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विसर्प को आधुनिक चिकित्सा में 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Erysipelas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कहते हैं।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विसर्प का अर्थ होता </a:t>
            </a:r>
            <a:r>
              <a:rPr lang="hi-IN" sz="320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है बढ़ना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शीघ्र प्रसरणशील होने के कारण इस व्याधि को विसर्प कहते है। 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विसर्प रोग केवल बाहरी त्वचा तक ही सीमित नहीं रहता अपितु यह श्लेष्मकला हृदयावरण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मस्तिष्क आदि आभ्यान्तर अंगो तथा रक्तादि धातुओं में प्रवृष्टि हो जाता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05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310C2-F0F9-4587-8E1E-EA81D7A04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13" y="1912901"/>
            <a:ext cx="8083019" cy="5408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6AAFF0-9A93-48D4-BDEF-A81BBC381D89}"/>
              </a:ext>
            </a:extLst>
          </p:cNvPr>
          <p:cNvSpPr txBox="1"/>
          <p:nvPr/>
        </p:nvSpPr>
        <p:spPr>
          <a:xfrm>
            <a:off x="8311518" y="7710112"/>
            <a:ext cx="2395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Erysipelas</a:t>
            </a:r>
            <a:endParaRPr lang="en-I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0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FEA771-AB62-4AFC-90EA-7ACEBDC0FD43}"/>
              </a:ext>
            </a:extLst>
          </p:cNvPr>
          <p:cNvSpPr/>
          <p:nvPr/>
        </p:nvSpPr>
        <p:spPr>
          <a:xfrm>
            <a:off x="1562793" y="1486934"/>
            <a:ext cx="16625454" cy="772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hi-IN" sz="4000" b="1" dirty="0">
                <a:solidFill>
                  <a:srgbClr val="0070C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6. रोहिणी</a:t>
            </a:r>
            <a:endParaRPr lang="en-IN" sz="40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षष्ठी रोहिणी नाम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ब्रीहि प्रमाणा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ग्रन्थि-अपची- अर्बुद-श्लीपद-गलगण्ड अधिष्ठाना 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(सु.शा. ४/४)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छठा त्वचा रोहिणी है। इस पर रोह प्ररोह पैदा होते हैं।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प्रमाण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वह चावल के बराबर मोटी रहती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रोग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इसमें ग्रन्थि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अपची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अर्बुद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श्लीपद और गलगण्ड आदि रोग होते हैं।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आधुनिक चिकित्सा मे अर्बुद को </a:t>
            </a:r>
            <a:r>
              <a:rPr lang="en-IN" sz="3200" dirty="0" err="1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Tumor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श्लीपद को 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Elephantiasis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और गलगण्ड को 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</a:t>
            </a:r>
            <a:r>
              <a:rPr lang="en-IN" sz="3200" dirty="0" err="1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Goiter</a:t>
            </a:r>
            <a:r>
              <a:rPr lang="hi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के नाम से जाना जाता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57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1C2DB-E923-4DF6-8BE0-AEB7D6A39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92" y="342051"/>
            <a:ext cx="8436156" cy="5007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5528F1-F6B4-4064-AC85-A369E4FD87E4}"/>
              </a:ext>
            </a:extLst>
          </p:cNvPr>
          <p:cNvSpPr txBox="1"/>
          <p:nvPr/>
        </p:nvSpPr>
        <p:spPr>
          <a:xfrm>
            <a:off x="3770464" y="5610775"/>
            <a:ext cx="357181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267" dirty="0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Elephantiasis</a:t>
            </a:r>
            <a:endParaRPr lang="en-IN" sz="4267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CC3A11-0AF0-4954-9A2E-FC8E93E1F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975" y="2878285"/>
            <a:ext cx="5475317" cy="61597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B5D27E-4904-4AD1-882A-FC4CB99BFBCB}"/>
              </a:ext>
            </a:extLst>
          </p:cNvPr>
          <p:cNvSpPr txBox="1"/>
          <p:nvPr/>
        </p:nvSpPr>
        <p:spPr>
          <a:xfrm>
            <a:off x="13551990" y="9349420"/>
            <a:ext cx="26432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267" dirty="0" err="1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Goiter</a:t>
            </a:r>
            <a:endParaRPr lang="en-IN" sz="4267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14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9181D3-136C-44A6-AE2B-D15992A5C532}"/>
              </a:ext>
            </a:extLst>
          </p:cNvPr>
          <p:cNvSpPr/>
          <p:nvPr/>
        </p:nvSpPr>
        <p:spPr>
          <a:xfrm>
            <a:off x="1662546" y="881149"/>
            <a:ext cx="16043564" cy="964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hi-IN" sz="4000" b="1" dirty="0">
                <a:solidFill>
                  <a:srgbClr val="0070C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7. मांसधरा</a:t>
            </a:r>
            <a:endParaRPr lang="en-IN" sz="40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सप्तमी मांसघरा नाम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ब्रीहि द्वय प्रमाणा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भगन्धर-विद्रधि- अर्शो अधिष्ठाना 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(सु.शा.४/४)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सातवी मांसधरा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प्रमाण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इसकी मोटाई दो चावल के बराबर होती है।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रोग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इसमें भगन्धर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विद्रधि और अर्श रोग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होते हैं।</a:t>
            </a:r>
            <a:endParaRPr lang="en-IN" sz="3200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endParaRPr lang="en-IN" sz="3200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आधुनिक विचारधा से यह त्वचा 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Dermis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नाम से जानी जाती है।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भगन्दर आधुनिक चिकित्सा में 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Fistula in </a:t>
            </a:r>
            <a:r>
              <a:rPr lang="en-IN" sz="3200" dirty="0" err="1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ano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से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विद्रधि 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Abscess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से और अर्श 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</a:t>
            </a:r>
            <a:r>
              <a:rPr lang="en-IN" sz="3200" dirty="0">
                <a:solidFill>
                  <a:srgbClr val="C45911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Piles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के नाम से जाना जाता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                       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endParaRPr lang="en-IN" sz="2133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34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AC02A-A300-4E4D-B431-BC0B87E08927}"/>
              </a:ext>
            </a:extLst>
          </p:cNvPr>
          <p:cNvSpPr/>
          <p:nvPr/>
        </p:nvSpPr>
        <p:spPr>
          <a:xfrm>
            <a:off x="1479666" y="2158528"/>
            <a:ext cx="16758458" cy="638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         </a:t>
            </a: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               </a:t>
            </a:r>
            <a:endParaRPr lang="en-IN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609585">
              <a:lnSpc>
                <a:spcPct val="107000"/>
              </a:lnSpc>
            </a:pPr>
            <a:r>
              <a:rPr lang="hi-IN" sz="32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भगन्दर- </a:t>
            </a:r>
            <a:r>
              <a:rPr lang="hi-IN" sz="3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गुदा द्वार [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Rectum]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पर एक प्रकार की फोड़ा से पैदा होकर यह गुदा द्वार के अन्‍दर तथा बाहर नली के रूप में घाव [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Blind and open ulcers]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पैदा करता है। यह फोड़ा कुछ दिनों में फूट जाता है और उसमें से मवाद तथा दूषित रक्त निकलने लगता है।</a:t>
            </a:r>
            <a:endParaRPr lang="en-IN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609585"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 </a:t>
            </a:r>
          </a:p>
          <a:p>
            <a:pPr indent="609585">
              <a:lnSpc>
                <a:spcPct val="107000"/>
              </a:lnSpc>
            </a:pPr>
            <a:endParaRPr lang="en-IN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609585">
              <a:lnSpc>
                <a:spcPct val="107000"/>
              </a:lnSpc>
            </a:pPr>
            <a:r>
              <a:rPr lang="hi-IN" sz="32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अर्श- </a:t>
            </a:r>
            <a:r>
              <a:rPr lang="hi-IN" sz="3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अर्श गुदा स्थान में होने वाला एक रोग है।</a:t>
            </a:r>
            <a:endParaRPr lang="en-IN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hi-IN" sz="3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आचार्य चरक ने गुदा में उत्पन्न मांसांकुर को ही अर्श माना है।</a:t>
            </a:r>
            <a:endParaRPr lang="en-IN" sz="32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IN" sz="32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n-IN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hi-IN" sz="3200" b="1" u="sng" dirty="0">
                <a:solidFill>
                  <a:srgbClr val="222222"/>
                </a:solidFill>
                <a:ea typeface="Times New Roman" panose="02020603050405020304" pitchFamily="18" charset="0"/>
              </a:rPr>
              <a:t>आचार्य चरक ने मांस धातु की उपधातु षट्व्वचाएं मानी है।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488697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17D9C-5E50-4D9F-A687-4D48A243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76" y="202091"/>
            <a:ext cx="4898293" cy="4898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130B3-15AC-430F-8991-CEF17D4AF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712" y="4335329"/>
            <a:ext cx="4675064" cy="4017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51AFC-BFF2-4C73-B1D1-DEB518331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819" y="4335329"/>
            <a:ext cx="3746267" cy="4017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91E806-9435-4BDF-A407-104BF36A4789}"/>
              </a:ext>
            </a:extLst>
          </p:cNvPr>
          <p:cNvSpPr txBox="1"/>
          <p:nvPr/>
        </p:nvSpPr>
        <p:spPr>
          <a:xfrm>
            <a:off x="12288821" y="8694464"/>
            <a:ext cx="3233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Fistula in </a:t>
            </a:r>
            <a:r>
              <a:rPr lang="en-IN" sz="3600" dirty="0" err="1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ano</a:t>
            </a:r>
            <a:endParaRPr lang="en-IN" sz="36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5858F-D01C-4F2A-BAFD-A3B3F6AAB2DE}"/>
              </a:ext>
            </a:extLst>
          </p:cNvPr>
          <p:cNvSpPr txBox="1"/>
          <p:nvPr/>
        </p:nvSpPr>
        <p:spPr>
          <a:xfrm>
            <a:off x="4465430" y="5100384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Piles</a:t>
            </a:r>
            <a:endParaRPr lang="en-I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9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EDF8B-9A26-44BE-8A5F-2855D9F4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00" y="3204649"/>
            <a:ext cx="7635249" cy="4288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41DB4C-A722-425F-9E1C-A3536E91E90D}"/>
              </a:ext>
            </a:extLst>
          </p:cNvPr>
          <p:cNvSpPr txBox="1"/>
          <p:nvPr/>
        </p:nvSpPr>
        <p:spPr>
          <a:xfrm>
            <a:off x="8344382" y="7704569"/>
            <a:ext cx="199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rgbClr val="7030A0"/>
                </a:solidFill>
                <a:latin typeface="Mangal" panose="02040503050203030202" pitchFamily="18" charset="0"/>
                <a:ea typeface="Times New Roman" panose="02020603050405020304" pitchFamily="18" charset="0"/>
              </a:rPr>
              <a:t>Abscess</a:t>
            </a:r>
            <a:endParaRPr lang="en-I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3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AD7907-ACEA-417F-911F-5DEC77D31325}"/>
              </a:ext>
            </a:extLst>
          </p:cNvPr>
          <p:cNvSpPr/>
          <p:nvPr/>
        </p:nvSpPr>
        <p:spPr>
          <a:xfrm>
            <a:off x="1113906" y="1454008"/>
            <a:ext cx="17323724" cy="779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hi-IN" sz="4800" b="1" dirty="0">
                <a:solidFill>
                  <a:srgbClr val="C0000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त्वचा की उत्पत्ति</a:t>
            </a:r>
            <a:endParaRPr lang="en-IN" sz="4800" dirty="0">
              <a:solidFill>
                <a:srgbClr val="C00000"/>
              </a:solidFill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dirty="0">
                <a:solidFill>
                  <a:srgbClr val="00000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“</a:t>
            </a: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तस्य खल्वेवंप्रवृत्तस्य शुक्रशोणितस्याभिपच्यमानस्य क्षीरस्यैव सन्तानिका सप्त त्वचो भवन्ति ।" 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r">
              <a:lnSpc>
                <a:spcPct val="107000"/>
              </a:lnSpc>
            </a:pPr>
            <a:r>
              <a:rPr lang="hi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(सु० शा० </a:t>
            </a:r>
            <a:r>
              <a:rPr lang="en-IN" sz="3200" b="1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4/3)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अर्थात् गर्भ निर्माण में प्रवृत्त हुए शुक्र शोणित द्वारा भूतात्मा से अधिष्ठित होने पर एवं त्रिदोषों के पचते हुए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विशेषतया पित्त द्वारा परिपक्व होते हुए सात त्वचायें बनती है जैसे दूध को उबालते समय मलाई बनती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189" indent="-457189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hi-IN" sz="3600" b="1" dirty="0">
                <a:solidFill>
                  <a:srgbClr val="4472C4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परिभाषा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सम्पूर्ण शरीर के अंग-प्रत्यंगों को बाहर से आवृत करने वाला एवं शरीर में सर्वप्रथम दिखाई देने वाला 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अंग त्वचा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9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C44945-E553-4DD5-880F-DAFFE7F3BDAC}"/>
              </a:ext>
            </a:extLst>
          </p:cNvPr>
          <p:cNvSpPr/>
          <p:nvPr/>
        </p:nvSpPr>
        <p:spPr>
          <a:xfrm>
            <a:off x="881149" y="941624"/>
            <a:ext cx="17589731" cy="881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IN" sz="2133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2133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571500" indent="-5715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hi-IN" sz="3600" b="1" dirty="0">
                <a:solidFill>
                  <a:srgbClr val="4472C4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स्वरूप</a:t>
            </a:r>
            <a:endParaRPr lang="en-IN" sz="36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त्वचा मृदु-कठिन-खुरदरी-अधिक केशयुक्त- अल्प केश युक्त या रोमयुक्त- स्निग्ध रूक्ष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स्वभावतः शीत 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या उष्ण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पतली या मोटी होती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endParaRPr lang="en-US" sz="3200" b="1" dirty="0">
              <a:solidFill>
                <a:srgbClr val="4472C4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189" indent="-457189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hi-IN" sz="3600" b="1" dirty="0">
                <a:solidFill>
                  <a:srgbClr val="0070C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प्रयोजन</a:t>
            </a:r>
            <a:endParaRPr lang="en-IN" sz="3600" dirty="0">
              <a:solidFill>
                <a:srgbClr val="0070C0"/>
              </a:solidFill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09585"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914389" lvl="1" indent="-457189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त्वचा पाँच भौतिक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914389" lvl="1" indent="-457189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त्वचा में पाँचों महाभूतों के लक्षण या गुण दिखने से हम त्वचा को पाँचभौतिक कहते हैं।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914389" lvl="1" indent="-457189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त्वचा यह स्पर्श का ज्ञान करने वाला इन्द्रिय है। स्पर्शज्ञान वायु से ही होती है। उसमें जो प्रभा-वर्ण आदि हैं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वे अग्नितत्व से बने हैं। त्वचा में जो अनगिनत छिद्र तथा रोमकूप हैं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वे आकाशीय हैं। उसमें रस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रक्त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लसिका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स्वेद आदि रहते हैं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वे सब आप तत्व के बने हैं। तथा चर्म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केश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रोम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श्मश्रु ये पार्थिव हैं।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09585"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189" indent="-457189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en-IN" sz="2133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8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552BC2-8E71-4258-AACD-BE6265603132}"/>
              </a:ext>
            </a:extLst>
          </p:cNvPr>
          <p:cNvSpPr/>
          <p:nvPr/>
        </p:nvSpPr>
        <p:spPr>
          <a:xfrm>
            <a:off x="1270563" y="3704272"/>
            <a:ext cx="17316450" cy="32896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i-IN" sz="3600" b="1" dirty="0">
                <a:solidFill>
                  <a:srgbClr val="0070C0"/>
                </a:solidFill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त्वचा के कार्य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IN" sz="3600" dirty="0">
              <a:solidFill>
                <a:srgbClr val="0070C0"/>
              </a:solidFill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	</a:t>
            </a:r>
            <a:r>
              <a:rPr lang="hi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शरीर पर वायु</a:t>
            </a:r>
            <a:r>
              <a:rPr lang="en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hi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सूर्य की उष्णता</a:t>
            </a:r>
            <a:r>
              <a:rPr lang="en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hi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शीत (ठण्ड) इनका नित्य प्रति आघात तथा प्रभाव होता रहता है। उन सबसे शरीर की रक्षा करना ही इस संरक्षक आच्छादन का कार्य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3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1F066A-A666-4377-95D2-5B54D1BC9336}"/>
              </a:ext>
            </a:extLst>
          </p:cNvPr>
          <p:cNvSpPr/>
          <p:nvPr/>
        </p:nvSpPr>
        <p:spPr>
          <a:xfrm>
            <a:off x="1213657" y="1369145"/>
            <a:ext cx="17157469" cy="858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r>
              <a:rPr lang="hi-IN" sz="3200" b="1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त्वचा के कुछ मुख्य कार्य-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3200" b="1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i-IN" sz="3200" b="1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	१. </a:t>
            </a:r>
            <a:r>
              <a:rPr lang="hi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शरीर की तथा अंग-प्रत्यंगों की सुरक्षा करना।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i-IN" sz="3200" b="1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	२.</a:t>
            </a:r>
            <a:r>
              <a:rPr lang="hi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 स्पर्श ज्ञान- शीत-उष्ण आदि का ज्ञान।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i-IN" sz="3200" b="1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	३.</a:t>
            </a:r>
            <a:r>
              <a:rPr lang="hi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 शोषण करना- त्वचा में स्थित असंख्य छिद्रों द्वारा</a:t>
            </a:r>
            <a:r>
              <a:rPr lang="en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hi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त्वचा पर लगाये गये स्निग्ध और द्रवरूप 	द्रव्य का अन्ततः ग्रहण किया जाता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i-IN" sz="3200" b="1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	४.</a:t>
            </a:r>
            <a:r>
              <a:rPr lang="hi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 स्रवण करना- त्वचा की स्नेह ग्रन्थियों से एक स्निग्ध द्रव पदार्थ का स्रवण होता रहता है</a:t>
            </a:r>
            <a:r>
              <a:rPr lang="en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hi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जिससे 	त्वचा को स्निग्ध रखा जाता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i-IN" sz="3200" b="1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	५.</a:t>
            </a:r>
            <a:r>
              <a:rPr lang="hi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 निःस्सरण करना- स्वेद रूपी मल का निःस्सरण त्वचा करती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841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EDB4BF-17C6-4D2F-A19A-C932AAB63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615727"/>
              </p:ext>
            </p:extLst>
          </p:nvPr>
        </p:nvGraphicFramePr>
        <p:xfrm>
          <a:off x="1160491" y="2317446"/>
          <a:ext cx="16697267" cy="6063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630">
                  <a:extLst>
                    <a:ext uri="{9D8B030D-6E8A-4147-A177-3AD203B41FA5}">
                      <a16:colId xmlns:a16="http://schemas.microsoft.com/office/drawing/2014/main" val="4008469732"/>
                    </a:ext>
                  </a:extLst>
                </a:gridCol>
                <a:gridCol w="2014840">
                  <a:extLst>
                    <a:ext uri="{9D8B030D-6E8A-4147-A177-3AD203B41FA5}">
                      <a16:colId xmlns:a16="http://schemas.microsoft.com/office/drawing/2014/main" val="3283093551"/>
                    </a:ext>
                  </a:extLst>
                </a:gridCol>
                <a:gridCol w="1883117">
                  <a:extLst>
                    <a:ext uri="{9D8B030D-6E8A-4147-A177-3AD203B41FA5}">
                      <a16:colId xmlns:a16="http://schemas.microsoft.com/office/drawing/2014/main" val="1954323991"/>
                    </a:ext>
                  </a:extLst>
                </a:gridCol>
                <a:gridCol w="2556353">
                  <a:extLst>
                    <a:ext uri="{9D8B030D-6E8A-4147-A177-3AD203B41FA5}">
                      <a16:colId xmlns:a16="http://schemas.microsoft.com/office/drawing/2014/main" val="2445974733"/>
                    </a:ext>
                  </a:extLst>
                </a:gridCol>
                <a:gridCol w="2103803">
                  <a:extLst>
                    <a:ext uri="{9D8B030D-6E8A-4147-A177-3AD203B41FA5}">
                      <a16:colId xmlns:a16="http://schemas.microsoft.com/office/drawing/2014/main" val="3885660165"/>
                    </a:ext>
                  </a:extLst>
                </a:gridCol>
                <a:gridCol w="2119389">
                  <a:extLst>
                    <a:ext uri="{9D8B030D-6E8A-4147-A177-3AD203B41FA5}">
                      <a16:colId xmlns:a16="http://schemas.microsoft.com/office/drawing/2014/main" val="1055269205"/>
                    </a:ext>
                  </a:extLst>
                </a:gridCol>
                <a:gridCol w="1834393">
                  <a:extLst>
                    <a:ext uri="{9D8B030D-6E8A-4147-A177-3AD203B41FA5}">
                      <a16:colId xmlns:a16="http://schemas.microsoft.com/office/drawing/2014/main" val="3133052740"/>
                    </a:ext>
                  </a:extLst>
                </a:gridCol>
                <a:gridCol w="2456742">
                  <a:extLst>
                    <a:ext uri="{9D8B030D-6E8A-4147-A177-3AD203B41FA5}">
                      <a16:colId xmlns:a16="http://schemas.microsoft.com/office/drawing/2014/main" val="515095832"/>
                    </a:ext>
                  </a:extLst>
                </a:gridCol>
              </a:tblGrid>
              <a:tr h="1529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>
                          <a:effectLst/>
                          <a:cs typeface="+mn-cs"/>
                        </a:rPr>
                        <a:t>क्रम- संख्या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>
                          <a:effectLst/>
                          <a:cs typeface="+mn-cs"/>
                        </a:rPr>
                        <a:t>1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cs typeface="+mn-cs"/>
                        </a:rPr>
                        <a:t>2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cs typeface="+mn-cs"/>
                        </a:rPr>
                        <a:t>3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cs typeface="+mn-cs"/>
                        </a:rPr>
                        <a:t>4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cs typeface="+mn-cs"/>
                        </a:rPr>
                        <a:t>5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>
                          <a:effectLst/>
                          <a:cs typeface="+mn-cs"/>
                        </a:rPr>
                        <a:t>6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>
                          <a:effectLst/>
                          <a:cs typeface="+mn-cs"/>
                        </a:rPr>
                        <a:t>7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26214969"/>
                  </a:ext>
                </a:extLst>
              </a:tr>
              <a:tr h="1120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>
                          <a:effectLst/>
                          <a:cs typeface="+mn-cs"/>
                        </a:rPr>
                        <a:t>चरक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cs typeface="+mn-cs"/>
                        </a:rPr>
                        <a:t>उदक्धरा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>
                          <a:effectLst/>
                          <a:cs typeface="+mn-cs"/>
                        </a:rPr>
                        <a:t>असृग्धरा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>
                          <a:effectLst/>
                          <a:cs typeface="+mn-cs"/>
                        </a:rPr>
                        <a:t>तृतीया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>
                          <a:effectLst/>
                          <a:cs typeface="+mn-cs"/>
                        </a:rPr>
                        <a:t>चतुर्थी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>
                          <a:effectLst/>
                          <a:cs typeface="+mn-cs"/>
                        </a:rPr>
                        <a:t>पंचमी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>
                          <a:effectLst/>
                          <a:cs typeface="+mn-cs"/>
                        </a:rPr>
                        <a:t>पष्ठी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>
                          <a:effectLst/>
                          <a:cs typeface="+mn-cs"/>
                        </a:rPr>
                        <a:t>-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85637707"/>
                  </a:ext>
                </a:extLst>
              </a:tr>
              <a:tr h="1507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>
                          <a:effectLst/>
                          <a:cs typeface="+mn-cs"/>
                        </a:rPr>
                        <a:t>सुश्रुत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defTabSz="75895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अवभासिनी</a:t>
                      </a:r>
                      <a:endParaRPr lang="en-IN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लोहिता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श्वेता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ताम्रा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cs typeface="+mn-cs"/>
                        </a:rPr>
                        <a:t>वेदिनी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रोहिणी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मांसधरा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04868583"/>
                  </a:ext>
                </a:extLst>
              </a:tr>
              <a:tr h="190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800">
                          <a:effectLst/>
                          <a:cs typeface="+mn-cs"/>
                        </a:rPr>
                        <a:t>आधुनिक नाम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  <a:cs typeface="+mn-cs"/>
                        </a:rPr>
                        <a:t>Stratum Corneum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  <a:cs typeface="+mn-cs"/>
                        </a:rPr>
                        <a:t>Stratum Lucidum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  <a:cs typeface="+mn-cs"/>
                        </a:rPr>
                        <a:t>Stratum Granulosum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  <a:cs typeface="+mn-cs"/>
                        </a:rPr>
                        <a:t>Stratum Malpighian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  <a:cs typeface="+mn-cs"/>
                        </a:rPr>
                        <a:t>Papillary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  <a:cs typeface="+mn-cs"/>
                        </a:rPr>
                        <a:t>Layer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  <a:cs typeface="+mn-cs"/>
                        </a:rPr>
                        <a:t>Reticular Layer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 err="1">
                          <a:effectLst/>
                          <a:cs typeface="+mn-cs"/>
                        </a:rPr>
                        <a:t>Tela</a:t>
                      </a:r>
                      <a:r>
                        <a:rPr lang="en-IN" sz="2800" dirty="0">
                          <a:effectLst/>
                          <a:cs typeface="+mn-cs"/>
                        </a:rPr>
                        <a:t> </a:t>
                      </a:r>
                      <a:r>
                        <a:rPr lang="en-IN" sz="2800" dirty="0" err="1">
                          <a:effectLst/>
                          <a:cs typeface="+mn-cs"/>
                        </a:rPr>
                        <a:t>Subcutanea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9527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2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7CE0D3-5D60-431F-80A7-7A4A84B560FE}"/>
              </a:ext>
            </a:extLst>
          </p:cNvPr>
          <p:cNvSpPr/>
          <p:nvPr/>
        </p:nvSpPr>
        <p:spPr>
          <a:xfrm>
            <a:off x="1379912" y="515389"/>
            <a:ext cx="17007841" cy="9958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hi-IN" sz="4000" b="1" dirty="0">
                <a:solidFill>
                  <a:srgbClr val="4472C4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संख्या / प्रकार / भेद</a:t>
            </a:r>
            <a:endParaRPr lang="en-IN" sz="40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b="1" i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IN" sz="3200" b="1" i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'</a:t>
            </a:r>
            <a:r>
              <a:rPr lang="hi-IN" sz="3600" b="1" i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शरीरे षट् त्वच:</a:t>
            </a:r>
            <a:r>
              <a:rPr lang="en-IN" sz="3600" b="1" i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’</a:t>
            </a:r>
            <a:endParaRPr lang="hi-IN" sz="3600" b="1" i="1" dirty="0">
              <a:solidFill>
                <a:srgbClr val="00B0F0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hi-IN" sz="3200" u="sng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आचार्य चरक के अनुसार त्वचाएँ छः प्रकार की होती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hi-IN" sz="3200" b="1" i="1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</a:pPr>
            <a:r>
              <a:rPr lang="hi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  </a:t>
            </a:r>
            <a:r>
              <a:rPr lang="hi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१.	उदक्धरा- </a:t>
            </a:r>
            <a:r>
              <a:rPr lang="hi-IN" sz="3200" i="1" dirty="0">
                <a:latin typeface="Mangal" panose="02040503050203030202" pitchFamily="18" charset="0"/>
                <a:cs typeface="Mangal" panose="02040503050203030202" pitchFamily="18" charset="0"/>
              </a:rPr>
              <a:t>उदकधरा त्वग्वाह्या</a:t>
            </a:r>
          </a:p>
          <a:p>
            <a:pPr>
              <a:lnSpc>
                <a:spcPct val="107000"/>
              </a:lnSpc>
            </a:pPr>
            <a:r>
              <a:rPr lang="hi-IN" sz="3200" i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	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प्रथम बाहरी त्वचा उदकधरा है जो जल को धारण करती है।</a:t>
            </a:r>
          </a:p>
          <a:p>
            <a:pPr marL="609585" indent="609585">
              <a:lnSpc>
                <a:spcPct val="107000"/>
              </a:lnSpc>
            </a:pPr>
            <a:endParaRPr lang="hi-IN" sz="3200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609585" indent="609585">
              <a:lnSpc>
                <a:spcPct val="107000"/>
              </a:lnSpc>
            </a:pPr>
            <a:endParaRPr lang="hi-IN" sz="3200" b="1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609585" indent="609585">
              <a:lnSpc>
                <a:spcPct val="107000"/>
              </a:lnSpc>
            </a:pPr>
            <a:r>
              <a:rPr lang="hi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२.</a:t>
            </a:r>
            <a:r>
              <a:rPr lang="en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32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असृग्धरा- </a:t>
            </a:r>
            <a:r>
              <a:rPr lang="hi-IN" sz="3200" i="1" dirty="0">
                <a:latin typeface="Mangal" panose="02040503050203030202" pitchFamily="18" charset="0"/>
                <a:cs typeface="Mangal" panose="02040503050203030202" pitchFamily="18" charset="0"/>
              </a:rPr>
              <a:t>द्वितीया त्वसृग्धरा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09585" indent="609585">
              <a:lnSpc>
                <a:spcPct val="107000"/>
              </a:lnSpc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दूसरी त्वचा असृग्धरा है जो रक्त को धारण करने वाली है।</a:t>
            </a:r>
          </a:p>
          <a:p>
            <a:pPr indent="609585">
              <a:lnSpc>
                <a:spcPct val="107000"/>
              </a:lnSpc>
            </a:pPr>
            <a:endParaRPr lang="hi-IN" sz="3200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hi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 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३.</a:t>
            </a:r>
            <a:r>
              <a:rPr lang="en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तृतीया- </a:t>
            </a:r>
            <a:r>
              <a:rPr lang="hi-IN" sz="3200" i="1" dirty="0">
                <a:latin typeface="Mangal" panose="02040503050203030202" pitchFamily="18" charset="0"/>
                <a:cs typeface="Mangal" panose="02040503050203030202" pitchFamily="18" charset="0"/>
              </a:rPr>
              <a:t>तृतीया सिध्मकिलाससंभवाधिष्ठाना</a:t>
            </a:r>
            <a:endParaRPr lang="en-IN" sz="3200" i="1" dirty="0">
              <a:solidFill>
                <a:srgbClr val="00B0F0"/>
              </a:solidFill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09585" indent="609585">
              <a:lnSpc>
                <a:spcPct val="107000"/>
              </a:lnSpc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आचार्य चरक ने तृतीय त्वचा को तृतीय बताई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219170">
              <a:lnSpc>
                <a:spcPct val="107000"/>
              </a:lnSpc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तीसरी सिध्म एवं किलास नामक कुष्ठ का स्थान है।</a:t>
            </a:r>
          </a:p>
          <a:p>
            <a:pPr marL="609585" indent="609585"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1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A087E7-E9A1-4AFE-922F-FBF3E60090DC}"/>
              </a:ext>
            </a:extLst>
          </p:cNvPr>
          <p:cNvSpPr/>
          <p:nvPr/>
        </p:nvSpPr>
        <p:spPr>
          <a:xfrm>
            <a:off x="1479666" y="1256390"/>
            <a:ext cx="16675331" cy="8185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609585">
              <a:lnSpc>
                <a:spcPct val="107000"/>
              </a:lnSpc>
            </a:pP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endParaRPr lang="hi-IN" sz="3200" dirty="0">
              <a:solidFill>
                <a:srgbClr val="222222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hi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 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४. चतुर्थी- </a:t>
            </a:r>
            <a:r>
              <a:rPr lang="hi-IN" sz="3200" i="1" dirty="0">
                <a:latin typeface="Mangal" panose="02040503050203030202" pitchFamily="18" charset="0"/>
                <a:cs typeface="Mangal" panose="02040503050203030202" pitchFamily="18" charset="0"/>
              </a:rPr>
              <a:t>चतुर्थी दद्रुकुष्ठसंभवाधिष्ठाना</a:t>
            </a:r>
            <a:endParaRPr lang="en-IN" sz="3200" i="1" dirty="0">
              <a:solidFill>
                <a:srgbClr val="00B0F0"/>
              </a:solidFill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1219170">
              <a:lnSpc>
                <a:spcPct val="107000"/>
              </a:lnSpc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आचार्य चरक ने चतुर्थ त्वचा को चतुर्थी बताई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दद्रु-कुष्ठ- की उत्पत्ति का स्थान है।</a:t>
            </a:r>
          </a:p>
          <a:p>
            <a:pPr indent="609585">
              <a:lnSpc>
                <a:spcPct val="107000"/>
              </a:lnSpc>
            </a:pPr>
            <a:endParaRPr lang="hi-IN" sz="3200" b="1" dirty="0">
              <a:solidFill>
                <a:srgbClr val="00B0F0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 ५.</a:t>
            </a:r>
            <a:r>
              <a:rPr lang="en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पंचमी-</a:t>
            </a:r>
            <a:r>
              <a:rPr lang="en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i="1" dirty="0">
                <a:latin typeface="Mangal" panose="02040503050203030202" pitchFamily="18" charset="0"/>
                <a:cs typeface="Mangal" panose="02040503050203030202" pitchFamily="18" charset="0"/>
              </a:rPr>
              <a:t>पञ्चमी त्वलजीविद्रधिसम्भवाधिष्ठाना</a:t>
            </a:r>
            <a:endParaRPr lang="en-IN" sz="3200" i="1" dirty="0">
              <a:solidFill>
                <a:srgbClr val="00B0F0"/>
              </a:solidFill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609585" indent="609585">
              <a:lnSpc>
                <a:spcPct val="107000"/>
              </a:lnSpc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आचार्य चरक ने पाँचवी त्वचा को पंचमी बताया है इस स्तर मे अलजी और विदाध 					नामक रोगों की उत्पत्ति का स्थान है।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en-IN" sz="3200" b="1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 ६.</a:t>
            </a:r>
            <a:r>
              <a:rPr lang="en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पष्ठी-</a:t>
            </a:r>
            <a:r>
              <a:rPr lang="en-IN" sz="3600" b="1" dirty="0">
                <a:solidFill>
                  <a:srgbClr val="00B0F0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i="1" dirty="0">
                <a:latin typeface="Mangal" panose="02040503050203030202" pitchFamily="18" charset="0"/>
                <a:cs typeface="Mangal" panose="02040503050203030202" pitchFamily="18" charset="0"/>
              </a:rPr>
              <a:t>षष्ठी तु यस्यां छिन्नायां ताम्यत्यन्ध इव च तमः प्रविशति या चाप्यधिष्ठायांरूषि </a:t>
            </a:r>
            <a:r>
              <a:rPr lang="en-IN" sz="3200" i="1" dirty="0">
                <a:latin typeface="Mangal" panose="02040503050203030202" pitchFamily="18" charset="0"/>
                <a:cs typeface="Mangal" panose="02040503050203030202" pitchFamily="18" charset="0"/>
              </a:rPr>
              <a:t>							   </a:t>
            </a:r>
            <a:r>
              <a:rPr lang="hi-IN" sz="3200" i="1" dirty="0">
                <a:latin typeface="Mangal" panose="02040503050203030202" pitchFamily="18" charset="0"/>
                <a:cs typeface="Mangal" panose="02040503050203030202" pitchFamily="18" charset="0"/>
              </a:rPr>
              <a:t>जायन्ते</a:t>
            </a:r>
            <a:endParaRPr lang="en-IN" sz="3200" i="1" dirty="0">
              <a:solidFill>
                <a:srgbClr val="00B0F0"/>
              </a:solidFill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	आचार्य चरक ने छठी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त्वचा को</a:t>
            </a:r>
            <a:r>
              <a:rPr lang="en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 </a:t>
            </a:r>
            <a:r>
              <a:rPr lang="hi-IN" sz="3200" dirty="0">
                <a:solidFill>
                  <a:srgbClr val="222222"/>
                </a:solidFill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पष्ठी बताया है इस स्तर में अनेक प्रकार के वर्ण 						उत्पन्न होते हैं।</a:t>
            </a:r>
            <a:endParaRPr lang="en-IN" sz="3200" dirty="0">
              <a:solidFill>
                <a:srgbClr val="222222"/>
              </a:solidFill>
              <a:latin typeface="Mangal" panose="02040503050203030202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indent="609585">
              <a:lnSpc>
                <a:spcPct val="107000"/>
              </a:lnSpc>
            </a:pPr>
            <a:endParaRPr lang="en-IN" sz="3200" dirty="0">
              <a:latin typeface="Mangal" panose="02040503050203030202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0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1868</Words>
  <Application>Microsoft Office PowerPoint</Application>
  <PresentationFormat>Custom</PresentationFormat>
  <Paragraphs>292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Mangal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geo22</dc:creator>
  <cp:lastModifiedBy>Shivam Vishwakarma</cp:lastModifiedBy>
  <cp:revision>29</cp:revision>
  <dcterms:created xsi:type="dcterms:W3CDTF">2022-02-27T12:18:34Z</dcterms:created>
  <dcterms:modified xsi:type="dcterms:W3CDTF">2022-03-03T07:17:42Z</dcterms:modified>
</cp:coreProperties>
</file>