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72"/>
  </p:notesMasterIdLst>
  <p:sldIdLst>
    <p:sldId id="257" r:id="rId2"/>
    <p:sldId id="259" r:id="rId3"/>
    <p:sldId id="258" r:id="rId4"/>
    <p:sldId id="265" r:id="rId5"/>
    <p:sldId id="266" r:id="rId6"/>
    <p:sldId id="261" r:id="rId7"/>
    <p:sldId id="260" r:id="rId8"/>
    <p:sldId id="262" r:id="rId9"/>
    <p:sldId id="263" r:id="rId10"/>
    <p:sldId id="264" r:id="rId11"/>
    <p:sldId id="267" r:id="rId12"/>
    <p:sldId id="268" r:id="rId13"/>
    <p:sldId id="297" r:id="rId14"/>
    <p:sldId id="295" r:id="rId15"/>
    <p:sldId id="287" r:id="rId16"/>
    <p:sldId id="288" r:id="rId17"/>
    <p:sldId id="326" r:id="rId18"/>
    <p:sldId id="289" r:id="rId19"/>
    <p:sldId id="269" r:id="rId20"/>
    <p:sldId id="275" r:id="rId21"/>
    <p:sldId id="276" r:id="rId22"/>
    <p:sldId id="277" r:id="rId23"/>
    <p:sldId id="278" r:id="rId24"/>
    <p:sldId id="270" r:id="rId25"/>
    <p:sldId id="290" r:id="rId26"/>
    <p:sldId id="291" r:id="rId27"/>
    <p:sldId id="292" r:id="rId28"/>
    <p:sldId id="294" r:id="rId29"/>
    <p:sldId id="293" r:id="rId30"/>
    <p:sldId id="271" r:id="rId31"/>
    <p:sldId id="272" r:id="rId32"/>
    <p:sldId id="273" r:id="rId33"/>
    <p:sldId id="279" r:id="rId34"/>
    <p:sldId id="280" r:id="rId35"/>
    <p:sldId id="281" r:id="rId36"/>
    <p:sldId id="283" r:id="rId37"/>
    <p:sldId id="282" r:id="rId38"/>
    <p:sldId id="306" r:id="rId39"/>
    <p:sldId id="308" r:id="rId40"/>
    <p:sldId id="307" r:id="rId41"/>
    <p:sldId id="309" r:id="rId42"/>
    <p:sldId id="310" r:id="rId43"/>
    <p:sldId id="311" r:id="rId44"/>
    <p:sldId id="313" r:id="rId45"/>
    <p:sldId id="312" r:id="rId46"/>
    <p:sldId id="314" r:id="rId47"/>
    <p:sldId id="315" r:id="rId48"/>
    <p:sldId id="317" r:id="rId49"/>
    <p:sldId id="286" r:id="rId50"/>
    <p:sldId id="328" r:id="rId51"/>
    <p:sldId id="336" r:id="rId52"/>
    <p:sldId id="300" r:id="rId53"/>
    <p:sldId id="324" r:id="rId54"/>
    <p:sldId id="335" r:id="rId55"/>
    <p:sldId id="325" r:id="rId56"/>
    <p:sldId id="323" r:id="rId57"/>
    <p:sldId id="301" r:id="rId58"/>
    <p:sldId id="329" r:id="rId59"/>
    <p:sldId id="304" r:id="rId60"/>
    <p:sldId id="333" r:id="rId61"/>
    <p:sldId id="305" r:id="rId62"/>
    <p:sldId id="334" r:id="rId63"/>
    <p:sldId id="302" r:id="rId64"/>
    <p:sldId id="303" r:id="rId65"/>
    <p:sldId id="330" r:id="rId66"/>
    <p:sldId id="331" r:id="rId67"/>
    <p:sldId id="332" r:id="rId68"/>
    <p:sldId id="337" r:id="rId69"/>
    <p:sldId id="338" r:id="rId70"/>
    <p:sldId id="285"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2D4"/>
    <a:srgbClr val="FF33CC"/>
    <a:srgbClr val="E1E1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985" autoAdjust="0"/>
    <p:restoredTop sz="94660"/>
  </p:normalViewPr>
  <p:slideViewPr>
    <p:cSldViewPr snapToGrid="0">
      <p:cViewPr varScale="1">
        <p:scale>
          <a:sx n="98" d="100"/>
          <a:sy n="98" d="100"/>
        </p:scale>
        <p:origin x="-114" y="-186"/>
      </p:cViewPr>
      <p:guideLst>
        <p:guide orient="horz" pos="2160"/>
        <p:guide pos="3840"/>
      </p:guideLst>
    </p:cSldViewPr>
  </p:slideViewPr>
  <p:notesTextViewPr>
    <p:cViewPr>
      <p:scale>
        <a:sx n="1" d="1"/>
        <a:sy n="1" d="1"/>
      </p:scale>
      <p:origin x="0" y="0"/>
    </p:cViewPr>
  </p:notesTextViewPr>
  <p:sorterViewPr>
    <p:cViewPr>
      <p:scale>
        <a:sx n="100" d="100"/>
        <a:sy n="100" d="100"/>
      </p:scale>
      <p:origin x="0" y="-389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4B242C-8443-4D8F-9AE7-492F331758AD}" type="datetimeFigureOut">
              <a:rPr lang="en-US" smtClean="0"/>
              <a:pPr/>
              <a:t>7/2/2024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10C78-48F2-47FE-ADCA-CE1D711640C2}" type="slidenum">
              <a:rPr lang="en-US" smtClean="0"/>
              <a:pPr/>
              <a:t>‹#›</a:t>
            </a:fld>
            <a:endParaRPr lang="en-US"/>
          </a:p>
        </p:txBody>
      </p:sp>
    </p:spTree>
    <p:extLst>
      <p:ext uri="{BB962C8B-B14F-4D97-AF65-F5344CB8AC3E}">
        <p14:creationId xmlns:p14="http://schemas.microsoft.com/office/powerpoint/2010/main" xmlns="" val="3484506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10C78-48F2-47FE-ADCA-CE1D711640C2}" type="slidenum">
              <a:rPr lang="en-US" smtClean="0"/>
              <a:pPr/>
              <a:t>19</a:t>
            </a:fld>
            <a:endParaRPr lang="en-US"/>
          </a:p>
        </p:txBody>
      </p:sp>
    </p:spTree>
    <p:extLst>
      <p:ext uri="{BB962C8B-B14F-4D97-AF65-F5344CB8AC3E}">
        <p14:creationId xmlns:p14="http://schemas.microsoft.com/office/powerpoint/2010/main" xmlns="" val="126983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10C78-48F2-47FE-ADCA-CE1D711640C2}" type="slidenum">
              <a:rPr lang="en-US" smtClean="0"/>
              <a:pPr/>
              <a:t>59</a:t>
            </a:fld>
            <a:endParaRPr lang="en-US"/>
          </a:p>
        </p:txBody>
      </p:sp>
    </p:spTree>
    <p:extLst>
      <p:ext uri="{BB962C8B-B14F-4D97-AF65-F5344CB8AC3E}">
        <p14:creationId xmlns:p14="http://schemas.microsoft.com/office/powerpoint/2010/main" xmlns="" val="3176314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55178-C160-41E2-3349-E7CC892C81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20912B4-406D-455A-2E03-B8A61116B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537D4BF-73C7-186F-0116-0366B65073EF}"/>
              </a:ext>
            </a:extLst>
          </p:cNvPr>
          <p:cNvSpPr>
            <a:spLocks noGrp="1"/>
          </p:cNvSpPr>
          <p:nvPr>
            <p:ph type="dt" sz="half" idx="10"/>
          </p:nvPr>
        </p:nvSpPr>
        <p:spPr/>
        <p:txBody>
          <a:bodyPr/>
          <a:lstStyle/>
          <a:p>
            <a:fld id="{B8148C73-A372-4819-9F08-ACC3FBD66E10}" type="datetimeFigureOut">
              <a:rPr lang="en-US" smtClean="0"/>
              <a:pPr/>
              <a:t>7/2/2024</a:t>
            </a:fld>
            <a:endParaRPr lang="en-US"/>
          </a:p>
        </p:txBody>
      </p:sp>
      <p:sp>
        <p:nvSpPr>
          <p:cNvPr id="5" name="Footer Placeholder 4">
            <a:extLst>
              <a:ext uri="{FF2B5EF4-FFF2-40B4-BE49-F238E27FC236}">
                <a16:creationId xmlns:a16="http://schemas.microsoft.com/office/drawing/2014/main" xmlns="" id="{53C19534-973B-0EB9-05B2-FC7F9BD4A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CA716B-3875-E9AB-8BF8-EFD3483F1BD8}"/>
              </a:ext>
            </a:extLst>
          </p:cNvPr>
          <p:cNvSpPr>
            <a:spLocks noGrp="1"/>
          </p:cNvSpPr>
          <p:nvPr>
            <p:ph type="sldNum" sz="quarter" idx="12"/>
          </p:nvPr>
        </p:nvSpPr>
        <p:spPr/>
        <p:txBody>
          <a:bodyPr/>
          <a:lstStyle/>
          <a:p>
            <a:fld id="{86A0DC48-54C5-49F3-BE4B-045EF55588E3}" type="slidenum">
              <a:rPr lang="en-US" smtClean="0"/>
              <a:pPr/>
              <a:t>‹#›</a:t>
            </a:fld>
            <a:endParaRPr lang="en-US"/>
          </a:p>
        </p:txBody>
      </p:sp>
    </p:spTree>
    <p:extLst>
      <p:ext uri="{BB962C8B-B14F-4D97-AF65-F5344CB8AC3E}">
        <p14:creationId xmlns:p14="http://schemas.microsoft.com/office/powerpoint/2010/main" xmlns="" val="895428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E814E9-6F0E-ED28-6303-5412BF7249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928F1D9-2EFC-D626-6C56-A849029ABC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8EB5E8-A329-2B9A-E15F-BD2EAC3DB915}"/>
              </a:ext>
            </a:extLst>
          </p:cNvPr>
          <p:cNvSpPr>
            <a:spLocks noGrp="1"/>
          </p:cNvSpPr>
          <p:nvPr>
            <p:ph type="dt" sz="half" idx="10"/>
          </p:nvPr>
        </p:nvSpPr>
        <p:spPr/>
        <p:txBody>
          <a:bodyPr/>
          <a:lstStyle/>
          <a:p>
            <a:fld id="{B8148C73-A372-4819-9F08-ACC3FBD66E10}" type="datetimeFigureOut">
              <a:rPr lang="en-US" smtClean="0"/>
              <a:pPr/>
              <a:t>7/2/2024</a:t>
            </a:fld>
            <a:endParaRPr lang="en-US"/>
          </a:p>
        </p:txBody>
      </p:sp>
      <p:sp>
        <p:nvSpPr>
          <p:cNvPr id="5" name="Footer Placeholder 4">
            <a:extLst>
              <a:ext uri="{FF2B5EF4-FFF2-40B4-BE49-F238E27FC236}">
                <a16:creationId xmlns:a16="http://schemas.microsoft.com/office/drawing/2014/main" xmlns="" id="{361B1EE9-9163-4AAE-F295-27AEBF133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31C690-C107-A8FB-F36A-88048EABCA7D}"/>
              </a:ext>
            </a:extLst>
          </p:cNvPr>
          <p:cNvSpPr>
            <a:spLocks noGrp="1"/>
          </p:cNvSpPr>
          <p:nvPr>
            <p:ph type="sldNum" sz="quarter" idx="12"/>
          </p:nvPr>
        </p:nvSpPr>
        <p:spPr/>
        <p:txBody>
          <a:bodyPr/>
          <a:lstStyle/>
          <a:p>
            <a:fld id="{86A0DC48-54C5-49F3-BE4B-045EF55588E3}" type="slidenum">
              <a:rPr lang="en-US" smtClean="0"/>
              <a:pPr/>
              <a:t>‹#›</a:t>
            </a:fld>
            <a:endParaRPr lang="en-US"/>
          </a:p>
        </p:txBody>
      </p:sp>
    </p:spTree>
    <p:extLst>
      <p:ext uri="{BB962C8B-B14F-4D97-AF65-F5344CB8AC3E}">
        <p14:creationId xmlns:p14="http://schemas.microsoft.com/office/powerpoint/2010/main" xmlns="" val="27299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06E169C-25C7-7930-BA0B-EAA4984227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2FEB42C-A10C-D817-AA36-C55D8FD4B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8173E1-FC5A-1CA4-5B01-7E1C0630E968}"/>
              </a:ext>
            </a:extLst>
          </p:cNvPr>
          <p:cNvSpPr>
            <a:spLocks noGrp="1"/>
          </p:cNvSpPr>
          <p:nvPr>
            <p:ph type="dt" sz="half" idx="10"/>
          </p:nvPr>
        </p:nvSpPr>
        <p:spPr/>
        <p:txBody>
          <a:bodyPr/>
          <a:lstStyle/>
          <a:p>
            <a:fld id="{B8148C73-A372-4819-9F08-ACC3FBD66E10}" type="datetimeFigureOut">
              <a:rPr lang="en-US" smtClean="0"/>
              <a:pPr/>
              <a:t>7/2/2024</a:t>
            </a:fld>
            <a:endParaRPr lang="en-US"/>
          </a:p>
        </p:txBody>
      </p:sp>
      <p:sp>
        <p:nvSpPr>
          <p:cNvPr id="5" name="Footer Placeholder 4">
            <a:extLst>
              <a:ext uri="{FF2B5EF4-FFF2-40B4-BE49-F238E27FC236}">
                <a16:creationId xmlns:a16="http://schemas.microsoft.com/office/drawing/2014/main" xmlns="" id="{DEE23C17-950B-3316-02FA-91C3CE98C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D32E71-2772-E89C-D05B-26D9F813C7E7}"/>
              </a:ext>
            </a:extLst>
          </p:cNvPr>
          <p:cNvSpPr>
            <a:spLocks noGrp="1"/>
          </p:cNvSpPr>
          <p:nvPr>
            <p:ph type="sldNum" sz="quarter" idx="12"/>
          </p:nvPr>
        </p:nvSpPr>
        <p:spPr/>
        <p:txBody>
          <a:bodyPr/>
          <a:lstStyle/>
          <a:p>
            <a:fld id="{86A0DC48-54C5-49F3-BE4B-045EF55588E3}" type="slidenum">
              <a:rPr lang="en-US" smtClean="0"/>
              <a:pPr/>
              <a:t>‹#›</a:t>
            </a:fld>
            <a:endParaRPr lang="en-US"/>
          </a:p>
        </p:txBody>
      </p:sp>
    </p:spTree>
    <p:extLst>
      <p:ext uri="{BB962C8B-B14F-4D97-AF65-F5344CB8AC3E}">
        <p14:creationId xmlns:p14="http://schemas.microsoft.com/office/powerpoint/2010/main" xmlns="" val="241229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E5AE0F-6D58-0F3E-178C-3108E6A59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C9E8E48-C996-16B7-952B-929315AC55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B487DA-7B80-E57D-934D-9B9E2436BA07}"/>
              </a:ext>
            </a:extLst>
          </p:cNvPr>
          <p:cNvSpPr>
            <a:spLocks noGrp="1"/>
          </p:cNvSpPr>
          <p:nvPr>
            <p:ph type="dt" sz="half" idx="10"/>
          </p:nvPr>
        </p:nvSpPr>
        <p:spPr/>
        <p:txBody>
          <a:bodyPr/>
          <a:lstStyle/>
          <a:p>
            <a:fld id="{B8148C73-A372-4819-9F08-ACC3FBD66E10}" type="datetimeFigureOut">
              <a:rPr lang="en-US" smtClean="0"/>
              <a:pPr/>
              <a:t>7/2/2024</a:t>
            </a:fld>
            <a:endParaRPr lang="en-US"/>
          </a:p>
        </p:txBody>
      </p:sp>
      <p:sp>
        <p:nvSpPr>
          <p:cNvPr id="5" name="Footer Placeholder 4">
            <a:extLst>
              <a:ext uri="{FF2B5EF4-FFF2-40B4-BE49-F238E27FC236}">
                <a16:creationId xmlns:a16="http://schemas.microsoft.com/office/drawing/2014/main" xmlns="" id="{62A789F2-5151-7ED4-A007-D5798CFAF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346A07-B634-2862-D0AE-18F99052912E}"/>
              </a:ext>
            </a:extLst>
          </p:cNvPr>
          <p:cNvSpPr>
            <a:spLocks noGrp="1"/>
          </p:cNvSpPr>
          <p:nvPr>
            <p:ph type="sldNum" sz="quarter" idx="12"/>
          </p:nvPr>
        </p:nvSpPr>
        <p:spPr/>
        <p:txBody>
          <a:bodyPr/>
          <a:lstStyle/>
          <a:p>
            <a:fld id="{86A0DC48-54C5-49F3-BE4B-045EF55588E3}" type="slidenum">
              <a:rPr lang="en-US" smtClean="0"/>
              <a:pPr/>
              <a:t>‹#›</a:t>
            </a:fld>
            <a:endParaRPr lang="en-US"/>
          </a:p>
        </p:txBody>
      </p:sp>
    </p:spTree>
    <p:extLst>
      <p:ext uri="{BB962C8B-B14F-4D97-AF65-F5344CB8AC3E}">
        <p14:creationId xmlns:p14="http://schemas.microsoft.com/office/powerpoint/2010/main" xmlns="" val="215776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6005C-2406-1D02-1C13-343DE3454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B610150-EFBA-DF27-4FDE-B44D930E6B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84BC98-FC86-DC8B-A8FB-2DDBB658A244}"/>
              </a:ext>
            </a:extLst>
          </p:cNvPr>
          <p:cNvSpPr>
            <a:spLocks noGrp="1"/>
          </p:cNvSpPr>
          <p:nvPr>
            <p:ph type="dt" sz="half" idx="10"/>
          </p:nvPr>
        </p:nvSpPr>
        <p:spPr/>
        <p:txBody>
          <a:bodyPr/>
          <a:lstStyle/>
          <a:p>
            <a:fld id="{B8148C73-A372-4819-9F08-ACC3FBD66E10}" type="datetimeFigureOut">
              <a:rPr lang="en-US" smtClean="0"/>
              <a:pPr/>
              <a:t>7/2/2024</a:t>
            </a:fld>
            <a:endParaRPr lang="en-US"/>
          </a:p>
        </p:txBody>
      </p:sp>
      <p:sp>
        <p:nvSpPr>
          <p:cNvPr id="5" name="Footer Placeholder 4">
            <a:extLst>
              <a:ext uri="{FF2B5EF4-FFF2-40B4-BE49-F238E27FC236}">
                <a16:creationId xmlns:a16="http://schemas.microsoft.com/office/drawing/2014/main" xmlns="" id="{30FCA362-B986-83A6-EB9B-67BE562A8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08F3D4-0EBB-0419-296D-A810DE234E68}"/>
              </a:ext>
            </a:extLst>
          </p:cNvPr>
          <p:cNvSpPr>
            <a:spLocks noGrp="1"/>
          </p:cNvSpPr>
          <p:nvPr>
            <p:ph type="sldNum" sz="quarter" idx="12"/>
          </p:nvPr>
        </p:nvSpPr>
        <p:spPr/>
        <p:txBody>
          <a:bodyPr/>
          <a:lstStyle/>
          <a:p>
            <a:fld id="{86A0DC48-54C5-49F3-BE4B-045EF55588E3}" type="slidenum">
              <a:rPr lang="en-US" smtClean="0"/>
              <a:pPr/>
              <a:t>‹#›</a:t>
            </a:fld>
            <a:endParaRPr lang="en-US"/>
          </a:p>
        </p:txBody>
      </p:sp>
    </p:spTree>
    <p:extLst>
      <p:ext uri="{BB962C8B-B14F-4D97-AF65-F5344CB8AC3E}">
        <p14:creationId xmlns:p14="http://schemas.microsoft.com/office/powerpoint/2010/main" xmlns="" val="127545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37FD26-7EBC-83C9-505C-219D980F50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FDECB5-C2F9-7D14-5DF2-F100E665F4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2623536-4653-B485-25C2-5E55463E45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937CC94-7473-44D2-63A7-B5DF16A5BBBB}"/>
              </a:ext>
            </a:extLst>
          </p:cNvPr>
          <p:cNvSpPr>
            <a:spLocks noGrp="1"/>
          </p:cNvSpPr>
          <p:nvPr>
            <p:ph type="dt" sz="half" idx="10"/>
          </p:nvPr>
        </p:nvSpPr>
        <p:spPr/>
        <p:txBody>
          <a:bodyPr/>
          <a:lstStyle/>
          <a:p>
            <a:fld id="{B8148C73-A372-4819-9F08-ACC3FBD66E10}" type="datetimeFigureOut">
              <a:rPr lang="en-US" smtClean="0"/>
              <a:pPr/>
              <a:t>7/2/2024</a:t>
            </a:fld>
            <a:endParaRPr lang="en-US"/>
          </a:p>
        </p:txBody>
      </p:sp>
      <p:sp>
        <p:nvSpPr>
          <p:cNvPr id="6" name="Footer Placeholder 5">
            <a:extLst>
              <a:ext uri="{FF2B5EF4-FFF2-40B4-BE49-F238E27FC236}">
                <a16:creationId xmlns:a16="http://schemas.microsoft.com/office/drawing/2014/main" xmlns="" id="{9F3940A0-1EE6-3930-70F1-8CBCB4BF5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C9E4840-C7F2-6694-878A-53D533D83A41}"/>
              </a:ext>
            </a:extLst>
          </p:cNvPr>
          <p:cNvSpPr>
            <a:spLocks noGrp="1"/>
          </p:cNvSpPr>
          <p:nvPr>
            <p:ph type="sldNum" sz="quarter" idx="12"/>
          </p:nvPr>
        </p:nvSpPr>
        <p:spPr/>
        <p:txBody>
          <a:bodyPr/>
          <a:lstStyle/>
          <a:p>
            <a:fld id="{86A0DC48-54C5-49F3-BE4B-045EF55588E3}" type="slidenum">
              <a:rPr lang="en-US" smtClean="0"/>
              <a:pPr/>
              <a:t>‹#›</a:t>
            </a:fld>
            <a:endParaRPr lang="en-US"/>
          </a:p>
        </p:txBody>
      </p:sp>
    </p:spTree>
    <p:extLst>
      <p:ext uri="{BB962C8B-B14F-4D97-AF65-F5344CB8AC3E}">
        <p14:creationId xmlns:p14="http://schemas.microsoft.com/office/powerpoint/2010/main" xmlns="" val="204712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C50EA-7BD9-67CE-5ED4-5D2472963D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5A54460-93E3-B200-99DE-90A5A74A45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5150FFD-E275-5E70-42C2-90BA4574A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C5ED593-EBAF-739B-DB87-B7E5D1BFE9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5DB57A-44B6-3E3F-D093-0626EEA9B2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BADE5D1-FA4F-6034-59CD-BFD61E72379F}"/>
              </a:ext>
            </a:extLst>
          </p:cNvPr>
          <p:cNvSpPr>
            <a:spLocks noGrp="1"/>
          </p:cNvSpPr>
          <p:nvPr>
            <p:ph type="dt" sz="half" idx="10"/>
          </p:nvPr>
        </p:nvSpPr>
        <p:spPr/>
        <p:txBody>
          <a:bodyPr/>
          <a:lstStyle/>
          <a:p>
            <a:fld id="{B8148C73-A372-4819-9F08-ACC3FBD66E10}" type="datetimeFigureOut">
              <a:rPr lang="en-US" smtClean="0"/>
              <a:pPr/>
              <a:t>7/2/2024</a:t>
            </a:fld>
            <a:endParaRPr lang="en-US"/>
          </a:p>
        </p:txBody>
      </p:sp>
      <p:sp>
        <p:nvSpPr>
          <p:cNvPr id="8" name="Footer Placeholder 7">
            <a:extLst>
              <a:ext uri="{FF2B5EF4-FFF2-40B4-BE49-F238E27FC236}">
                <a16:creationId xmlns:a16="http://schemas.microsoft.com/office/drawing/2014/main" xmlns="" id="{FE96FA6F-3B95-A3CE-651F-AAE43D1C13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87790C8-7E35-21C0-BD19-09093199B66C}"/>
              </a:ext>
            </a:extLst>
          </p:cNvPr>
          <p:cNvSpPr>
            <a:spLocks noGrp="1"/>
          </p:cNvSpPr>
          <p:nvPr>
            <p:ph type="sldNum" sz="quarter" idx="12"/>
          </p:nvPr>
        </p:nvSpPr>
        <p:spPr/>
        <p:txBody>
          <a:bodyPr/>
          <a:lstStyle/>
          <a:p>
            <a:fld id="{86A0DC48-54C5-49F3-BE4B-045EF55588E3}" type="slidenum">
              <a:rPr lang="en-US" smtClean="0"/>
              <a:pPr/>
              <a:t>‹#›</a:t>
            </a:fld>
            <a:endParaRPr lang="en-US"/>
          </a:p>
        </p:txBody>
      </p:sp>
    </p:spTree>
    <p:extLst>
      <p:ext uri="{BB962C8B-B14F-4D97-AF65-F5344CB8AC3E}">
        <p14:creationId xmlns:p14="http://schemas.microsoft.com/office/powerpoint/2010/main" xmlns="" val="400341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85F342-8EA6-55F9-1BA1-AE99E3649C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0C2D049-5393-F101-702E-86370263BCFC}"/>
              </a:ext>
            </a:extLst>
          </p:cNvPr>
          <p:cNvSpPr>
            <a:spLocks noGrp="1"/>
          </p:cNvSpPr>
          <p:nvPr>
            <p:ph type="dt" sz="half" idx="10"/>
          </p:nvPr>
        </p:nvSpPr>
        <p:spPr/>
        <p:txBody>
          <a:bodyPr/>
          <a:lstStyle/>
          <a:p>
            <a:fld id="{B8148C73-A372-4819-9F08-ACC3FBD66E10}" type="datetimeFigureOut">
              <a:rPr lang="en-US" smtClean="0"/>
              <a:pPr/>
              <a:t>7/2/2024</a:t>
            </a:fld>
            <a:endParaRPr lang="en-US"/>
          </a:p>
        </p:txBody>
      </p:sp>
      <p:sp>
        <p:nvSpPr>
          <p:cNvPr id="4" name="Footer Placeholder 3">
            <a:extLst>
              <a:ext uri="{FF2B5EF4-FFF2-40B4-BE49-F238E27FC236}">
                <a16:creationId xmlns:a16="http://schemas.microsoft.com/office/drawing/2014/main" xmlns="" id="{6E126458-1EB6-4472-6B26-F4E5D79BB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8918CAB-6729-AF3C-8F33-23EB55B1238A}"/>
              </a:ext>
            </a:extLst>
          </p:cNvPr>
          <p:cNvSpPr>
            <a:spLocks noGrp="1"/>
          </p:cNvSpPr>
          <p:nvPr>
            <p:ph type="sldNum" sz="quarter" idx="12"/>
          </p:nvPr>
        </p:nvSpPr>
        <p:spPr/>
        <p:txBody>
          <a:bodyPr/>
          <a:lstStyle/>
          <a:p>
            <a:fld id="{86A0DC48-54C5-49F3-BE4B-045EF55588E3}" type="slidenum">
              <a:rPr lang="en-US" smtClean="0"/>
              <a:pPr/>
              <a:t>‹#›</a:t>
            </a:fld>
            <a:endParaRPr lang="en-US"/>
          </a:p>
        </p:txBody>
      </p:sp>
    </p:spTree>
    <p:extLst>
      <p:ext uri="{BB962C8B-B14F-4D97-AF65-F5344CB8AC3E}">
        <p14:creationId xmlns:p14="http://schemas.microsoft.com/office/powerpoint/2010/main" xmlns="" val="42619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4E95B70-411A-7C63-C575-6F9ECCDEE910}"/>
              </a:ext>
            </a:extLst>
          </p:cNvPr>
          <p:cNvSpPr>
            <a:spLocks noGrp="1"/>
          </p:cNvSpPr>
          <p:nvPr>
            <p:ph type="dt" sz="half" idx="10"/>
          </p:nvPr>
        </p:nvSpPr>
        <p:spPr/>
        <p:txBody>
          <a:bodyPr/>
          <a:lstStyle/>
          <a:p>
            <a:fld id="{B8148C73-A372-4819-9F08-ACC3FBD66E10}" type="datetimeFigureOut">
              <a:rPr lang="en-US" smtClean="0"/>
              <a:pPr/>
              <a:t>7/2/2024</a:t>
            </a:fld>
            <a:endParaRPr lang="en-US"/>
          </a:p>
        </p:txBody>
      </p:sp>
      <p:sp>
        <p:nvSpPr>
          <p:cNvPr id="3" name="Footer Placeholder 2">
            <a:extLst>
              <a:ext uri="{FF2B5EF4-FFF2-40B4-BE49-F238E27FC236}">
                <a16:creationId xmlns:a16="http://schemas.microsoft.com/office/drawing/2014/main" xmlns="" id="{06B60690-7193-8A6D-FD6A-92F6479B7D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8491295-4EBC-3CE6-9176-021A0EA45283}"/>
              </a:ext>
            </a:extLst>
          </p:cNvPr>
          <p:cNvSpPr>
            <a:spLocks noGrp="1"/>
          </p:cNvSpPr>
          <p:nvPr>
            <p:ph type="sldNum" sz="quarter" idx="12"/>
          </p:nvPr>
        </p:nvSpPr>
        <p:spPr/>
        <p:txBody>
          <a:bodyPr/>
          <a:lstStyle/>
          <a:p>
            <a:fld id="{86A0DC48-54C5-49F3-BE4B-045EF55588E3}" type="slidenum">
              <a:rPr lang="en-US" smtClean="0"/>
              <a:pPr/>
              <a:t>‹#›</a:t>
            </a:fld>
            <a:endParaRPr lang="en-US"/>
          </a:p>
        </p:txBody>
      </p:sp>
    </p:spTree>
    <p:extLst>
      <p:ext uri="{BB962C8B-B14F-4D97-AF65-F5344CB8AC3E}">
        <p14:creationId xmlns:p14="http://schemas.microsoft.com/office/powerpoint/2010/main" xmlns="" val="273887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0B2D20-1422-2C84-E272-6A34E1648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A3D7E13-A678-32EB-7FA9-D64369635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50015EB-E29F-F556-78BC-0AE827D30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107F5D6-10DD-7370-E7FF-A86DC4D3E500}"/>
              </a:ext>
            </a:extLst>
          </p:cNvPr>
          <p:cNvSpPr>
            <a:spLocks noGrp="1"/>
          </p:cNvSpPr>
          <p:nvPr>
            <p:ph type="dt" sz="half" idx="10"/>
          </p:nvPr>
        </p:nvSpPr>
        <p:spPr/>
        <p:txBody>
          <a:bodyPr/>
          <a:lstStyle/>
          <a:p>
            <a:fld id="{B8148C73-A372-4819-9F08-ACC3FBD66E10}" type="datetimeFigureOut">
              <a:rPr lang="en-US" smtClean="0"/>
              <a:pPr/>
              <a:t>7/2/2024</a:t>
            </a:fld>
            <a:endParaRPr lang="en-US"/>
          </a:p>
        </p:txBody>
      </p:sp>
      <p:sp>
        <p:nvSpPr>
          <p:cNvPr id="6" name="Footer Placeholder 5">
            <a:extLst>
              <a:ext uri="{FF2B5EF4-FFF2-40B4-BE49-F238E27FC236}">
                <a16:creationId xmlns:a16="http://schemas.microsoft.com/office/drawing/2014/main" xmlns="" id="{AE62109A-EC16-70C3-DA67-DFB918DEA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0FCC17E-1E07-BADB-D957-341C39864E47}"/>
              </a:ext>
            </a:extLst>
          </p:cNvPr>
          <p:cNvSpPr>
            <a:spLocks noGrp="1"/>
          </p:cNvSpPr>
          <p:nvPr>
            <p:ph type="sldNum" sz="quarter" idx="12"/>
          </p:nvPr>
        </p:nvSpPr>
        <p:spPr/>
        <p:txBody>
          <a:bodyPr/>
          <a:lstStyle/>
          <a:p>
            <a:fld id="{86A0DC48-54C5-49F3-BE4B-045EF55588E3}" type="slidenum">
              <a:rPr lang="en-US" smtClean="0"/>
              <a:pPr/>
              <a:t>‹#›</a:t>
            </a:fld>
            <a:endParaRPr lang="en-US"/>
          </a:p>
        </p:txBody>
      </p:sp>
    </p:spTree>
    <p:extLst>
      <p:ext uri="{BB962C8B-B14F-4D97-AF65-F5344CB8AC3E}">
        <p14:creationId xmlns:p14="http://schemas.microsoft.com/office/powerpoint/2010/main" xmlns="" val="247654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63CB94-6DA5-00E7-9C8C-972AE5F00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61F3685-37EB-6FC0-2990-E85D6A4B14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435C482-23F0-1AD1-A2A6-672B34407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7A8C2B7-8875-845F-AB4E-340805596818}"/>
              </a:ext>
            </a:extLst>
          </p:cNvPr>
          <p:cNvSpPr>
            <a:spLocks noGrp="1"/>
          </p:cNvSpPr>
          <p:nvPr>
            <p:ph type="dt" sz="half" idx="10"/>
          </p:nvPr>
        </p:nvSpPr>
        <p:spPr/>
        <p:txBody>
          <a:bodyPr/>
          <a:lstStyle/>
          <a:p>
            <a:fld id="{B8148C73-A372-4819-9F08-ACC3FBD66E10}" type="datetimeFigureOut">
              <a:rPr lang="en-US" smtClean="0"/>
              <a:pPr/>
              <a:t>7/2/2024</a:t>
            </a:fld>
            <a:endParaRPr lang="en-US"/>
          </a:p>
        </p:txBody>
      </p:sp>
      <p:sp>
        <p:nvSpPr>
          <p:cNvPr id="6" name="Footer Placeholder 5">
            <a:extLst>
              <a:ext uri="{FF2B5EF4-FFF2-40B4-BE49-F238E27FC236}">
                <a16:creationId xmlns:a16="http://schemas.microsoft.com/office/drawing/2014/main" xmlns="" id="{A947AF55-B00F-9425-2FDB-29D801C615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A5B565-CF52-19A4-CAA8-DDE5228B0DDD}"/>
              </a:ext>
            </a:extLst>
          </p:cNvPr>
          <p:cNvSpPr>
            <a:spLocks noGrp="1"/>
          </p:cNvSpPr>
          <p:nvPr>
            <p:ph type="sldNum" sz="quarter" idx="12"/>
          </p:nvPr>
        </p:nvSpPr>
        <p:spPr/>
        <p:txBody>
          <a:bodyPr/>
          <a:lstStyle/>
          <a:p>
            <a:fld id="{86A0DC48-54C5-49F3-BE4B-045EF55588E3}" type="slidenum">
              <a:rPr lang="en-US" smtClean="0"/>
              <a:pPr/>
              <a:t>‹#›</a:t>
            </a:fld>
            <a:endParaRPr lang="en-US"/>
          </a:p>
        </p:txBody>
      </p:sp>
    </p:spTree>
    <p:extLst>
      <p:ext uri="{BB962C8B-B14F-4D97-AF65-F5344CB8AC3E}">
        <p14:creationId xmlns:p14="http://schemas.microsoft.com/office/powerpoint/2010/main" xmlns="" val="428915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359B1A2-5CEB-CBF0-11A3-CFD8241CD4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208F203-E6C7-E27E-2EB8-C6C0961F7A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05CC18-891C-FF7A-A8DB-76B1D9A39A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48C73-A372-4819-9F08-ACC3FBD66E10}" type="datetimeFigureOut">
              <a:rPr lang="en-US" smtClean="0"/>
              <a:pPr/>
              <a:t>7/2/2024</a:t>
            </a:fld>
            <a:endParaRPr lang="en-US"/>
          </a:p>
        </p:txBody>
      </p:sp>
      <p:sp>
        <p:nvSpPr>
          <p:cNvPr id="5" name="Footer Placeholder 4">
            <a:extLst>
              <a:ext uri="{FF2B5EF4-FFF2-40B4-BE49-F238E27FC236}">
                <a16:creationId xmlns:a16="http://schemas.microsoft.com/office/drawing/2014/main" xmlns="" id="{96BAFBA7-CB6E-2186-E507-DDDC014F12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FC30F5C-097D-6100-4006-6B7A2C221E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0DC48-54C5-49F3-BE4B-045EF55588E3}" type="slidenum">
              <a:rPr lang="en-US" smtClean="0"/>
              <a:pPr/>
              <a:t>‹#›</a:t>
            </a:fld>
            <a:endParaRPr lang="en-US"/>
          </a:p>
        </p:txBody>
      </p:sp>
    </p:spTree>
    <p:extLst>
      <p:ext uri="{BB962C8B-B14F-4D97-AF65-F5344CB8AC3E}">
        <p14:creationId xmlns:p14="http://schemas.microsoft.com/office/powerpoint/2010/main" xmlns="" val="97655783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103079-9AD1-627C-9773-08708EBC1845}"/>
              </a:ext>
            </a:extLst>
          </p:cNvPr>
          <p:cNvSpPr>
            <a:spLocks noGrp="1"/>
          </p:cNvSpPr>
          <p:nvPr>
            <p:ph type="title"/>
          </p:nvPr>
        </p:nvSpPr>
        <p:spPr>
          <a:xfrm>
            <a:off x="0" y="300625"/>
            <a:ext cx="7491455" cy="7103475"/>
          </a:xfrm>
        </p:spPr>
        <p:txBody>
          <a:bodyPr>
            <a:normAutofit fontScale="90000"/>
          </a:bodyPr>
          <a:lstStyle/>
          <a:p>
            <a:r>
              <a:rPr lang="en-US" sz="6000" b="1" i="1" dirty="0">
                <a:solidFill>
                  <a:schemeClr val="accent5">
                    <a:lumMod val="50000"/>
                  </a:schemeClr>
                </a:solidFill>
              </a:rPr>
              <a:t>    </a:t>
            </a:r>
            <a:br>
              <a:rPr lang="en-US" sz="6000" b="1" i="1" dirty="0">
                <a:solidFill>
                  <a:schemeClr val="accent5">
                    <a:lumMod val="50000"/>
                  </a:schemeClr>
                </a:solidFill>
              </a:rPr>
            </a:br>
            <a:r>
              <a:rPr lang="en-US" sz="6000" b="1" i="1" dirty="0">
                <a:solidFill>
                  <a:schemeClr val="accent5">
                    <a:lumMod val="50000"/>
                  </a:schemeClr>
                </a:solidFill>
              </a:rPr>
              <a:t>       Female Infertility</a:t>
            </a:r>
            <a:r>
              <a:rPr lang="en-US" sz="6000" b="1" i="1" dirty="0"/>
              <a:t/>
            </a:r>
            <a:br>
              <a:rPr lang="en-US" sz="6000" b="1" i="1" dirty="0"/>
            </a:br>
            <a:r>
              <a:rPr lang="en-US" sz="6000" b="1" i="1" dirty="0"/>
              <a:t>          </a:t>
            </a:r>
            <a:r>
              <a:rPr lang="en-US" sz="5400" b="1" dirty="0">
                <a:solidFill>
                  <a:schemeClr val="accent2">
                    <a:lumMod val="75000"/>
                  </a:schemeClr>
                </a:solidFill>
              </a:rPr>
              <a:t>its diagnosis</a:t>
            </a:r>
            <a:br>
              <a:rPr lang="en-US" sz="5400" b="1" dirty="0">
                <a:solidFill>
                  <a:schemeClr val="accent2">
                    <a:lumMod val="75000"/>
                  </a:schemeClr>
                </a:solidFill>
              </a:rPr>
            </a:br>
            <a:r>
              <a:rPr lang="en-US" sz="5400" b="1" dirty="0">
                <a:solidFill>
                  <a:schemeClr val="accent2">
                    <a:lumMod val="75000"/>
                  </a:schemeClr>
                </a:solidFill>
              </a:rPr>
              <a:t>                    &amp;   </a:t>
            </a:r>
            <a:br>
              <a:rPr lang="en-US" sz="5400" b="1" dirty="0">
                <a:solidFill>
                  <a:schemeClr val="accent2">
                    <a:lumMod val="75000"/>
                  </a:schemeClr>
                </a:solidFill>
              </a:rPr>
            </a:br>
            <a:r>
              <a:rPr lang="en-US" sz="5400" b="1" dirty="0">
                <a:solidFill>
                  <a:schemeClr val="accent2">
                    <a:lumMod val="75000"/>
                  </a:schemeClr>
                </a:solidFill>
              </a:rPr>
              <a:t>         treatment as per</a:t>
            </a:r>
            <a:br>
              <a:rPr lang="en-US" sz="5400" b="1" dirty="0">
                <a:solidFill>
                  <a:schemeClr val="accent2">
                    <a:lumMod val="75000"/>
                  </a:schemeClr>
                </a:solidFill>
              </a:rPr>
            </a:br>
            <a:r>
              <a:rPr lang="en-US" sz="5400" b="1" dirty="0">
                <a:solidFill>
                  <a:schemeClr val="accent2">
                    <a:lumMod val="75000"/>
                  </a:schemeClr>
                </a:solidFill>
              </a:rPr>
              <a:t>       Ayurveda &amp; Western   </a:t>
            </a:r>
            <a:br>
              <a:rPr lang="en-US" sz="5400" b="1" dirty="0">
                <a:solidFill>
                  <a:schemeClr val="accent2">
                    <a:lumMod val="75000"/>
                  </a:schemeClr>
                </a:solidFill>
              </a:rPr>
            </a:br>
            <a:r>
              <a:rPr lang="en-US" sz="5400" b="1" dirty="0">
                <a:solidFill>
                  <a:schemeClr val="accent2">
                    <a:lumMod val="75000"/>
                  </a:schemeClr>
                </a:solidFill>
              </a:rPr>
              <a:t>          Medical Science</a:t>
            </a:r>
            <a:br>
              <a:rPr lang="en-US" sz="5400" b="1" dirty="0">
                <a:solidFill>
                  <a:schemeClr val="accent2">
                    <a:lumMod val="75000"/>
                  </a:schemeClr>
                </a:solidFill>
              </a:rPr>
            </a:br>
            <a:r>
              <a:rPr lang="en-US" sz="3100" b="1" dirty="0">
                <a:solidFill>
                  <a:schemeClr val="accent5">
                    <a:lumMod val="50000"/>
                  </a:schemeClr>
                </a:solidFill>
              </a:rPr>
              <a:t>Guided by-                                          Presented by-</a:t>
            </a:r>
            <a:r>
              <a:rPr lang="en-US" sz="3100" b="1" dirty="0">
                <a:solidFill>
                  <a:schemeClr val="accent6">
                    <a:lumMod val="75000"/>
                  </a:schemeClr>
                </a:solidFill>
              </a:rPr>
              <a:t>                                                       </a:t>
            </a:r>
            <a:br>
              <a:rPr lang="en-US" sz="3100" b="1" dirty="0">
                <a:solidFill>
                  <a:schemeClr val="accent6">
                    <a:lumMod val="75000"/>
                  </a:schemeClr>
                </a:solidFill>
              </a:rPr>
            </a:br>
            <a:r>
              <a:rPr lang="en-US" sz="3100" b="1" dirty="0">
                <a:solidFill>
                  <a:schemeClr val="accent6">
                    <a:lumMod val="75000"/>
                  </a:schemeClr>
                </a:solidFill>
              </a:rPr>
              <a:t> Dr. Sarita Mishra                               </a:t>
            </a:r>
            <a:r>
              <a:rPr lang="en-US" sz="3100" b="1" dirty="0">
                <a:solidFill>
                  <a:srgbClr val="FF0000"/>
                </a:solidFill>
              </a:rPr>
              <a:t>Pooja </a:t>
            </a:r>
            <a:r>
              <a:rPr lang="en-US" sz="3100" b="1" dirty="0">
                <a:solidFill>
                  <a:schemeClr val="accent2">
                    <a:lumMod val="75000"/>
                  </a:schemeClr>
                </a:solidFill>
              </a:rPr>
              <a:t/>
            </a:r>
            <a:br>
              <a:rPr lang="en-US" sz="3100" b="1" dirty="0">
                <a:solidFill>
                  <a:schemeClr val="accent2">
                    <a:lumMod val="75000"/>
                  </a:schemeClr>
                </a:solidFill>
              </a:rPr>
            </a:br>
            <a:r>
              <a:rPr lang="en-US" sz="3100" b="1" dirty="0">
                <a:solidFill>
                  <a:schemeClr val="accent2">
                    <a:lumMod val="75000"/>
                  </a:schemeClr>
                </a:solidFill>
              </a:rPr>
              <a:t> </a:t>
            </a:r>
            <a:r>
              <a:rPr lang="en-US" sz="3100" b="1" dirty="0">
                <a:solidFill>
                  <a:schemeClr val="accent6">
                    <a:lumMod val="75000"/>
                  </a:schemeClr>
                </a:solidFill>
              </a:rPr>
              <a:t>Dr. P. K. Singh                                    </a:t>
            </a:r>
            <a:r>
              <a:rPr lang="en-US" sz="3100" b="1" dirty="0">
                <a:solidFill>
                  <a:srgbClr val="FF0000"/>
                </a:solidFill>
              </a:rPr>
              <a:t>Raj </a:t>
            </a:r>
            <a:r>
              <a:rPr lang="en-US" sz="3100" b="1" dirty="0" err="1">
                <a:solidFill>
                  <a:srgbClr val="FF0000"/>
                </a:solidFill>
              </a:rPr>
              <a:t>kasera</a:t>
            </a:r>
            <a:r>
              <a:rPr lang="en-US" sz="3100" b="1" dirty="0">
                <a:solidFill>
                  <a:srgbClr val="FF0000"/>
                </a:solidFill>
              </a:rPr>
              <a:t/>
            </a:r>
            <a:br>
              <a:rPr lang="en-US" sz="3100" b="1" dirty="0">
                <a:solidFill>
                  <a:srgbClr val="FF0000"/>
                </a:solidFill>
              </a:rPr>
            </a:br>
            <a:r>
              <a:rPr lang="en-US" sz="3100" b="1" dirty="0">
                <a:solidFill>
                  <a:srgbClr val="00B050"/>
                </a:solidFill>
              </a:rPr>
              <a:t>                                                            [Batch 2020 – 21]</a:t>
            </a:r>
            <a:r>
              <a:rPr lang="en-US" sz="3100" b="1" dirty="0">
                <a:solidFill>
                  <a:schemeClr val="accent2">
                    <a:lumMod val="75000"/>
                  </a:schemeClr>
                </a:solidFill>
              </a:rPr>
              <a:t/>
            </a:r>
            <a:br>
              <a:rPr lang="en-US" sz="3100" b="1" dirty="0">
                <a:solidFill>
                  <a:schemeClr val="accent2">
                    <a:lumMod val="75000"/>
                  </a:schemeClr>
                </a:solidFill>
              </a:rPr>
            </a:br>
            <a:endParaRPr lang="en-US" sz="3100" b="1" dirty="0">
              <a:solidFill>
                <a:schemeClr val="accent2">
                  <a:lumMod val="75000"/>
                </a:schemeClr>
              </a:solidFill>
            </a:endParaRPr>
          </a:p>
        </p:txBody>
      </p:sp>
      <p:sp>
        <p:nvSpPr>
          <p:cNvPr id="4" name="Content Placeholder 3">
            <a:extLst>
              <a:ext uri="{FF2B5EF4-FFF2-40B4-BE49-F238E27FC236}">
                <a16:creationId xmlns:a16="http://schemas.microsoft.com/office/drawing/2014/main" xmlns="" id="{D0F739FB-A753-3261-306D-916F40BFFF0D}"/>
              </a:ext>
            </a:extLst>
          </p:cNvPr>
          <p:cNvSpPr>
            <a:spLocks noGrp="1"/>
          </p:cNvSpPr>
          <p:nvPr>
            <p:ph idx="1"/>
          </p:nvPr>
        </p:nvSpPr>
        <p:spPr>
          <a:xfrm>
            <a:off x="201307" y="93945"/>
            <a:ext cx="11990692" cy="1280984"/>
          </a:xfrm>
        </p:spPr>
        <p:txBody>
          <a:bodyPr>
            <a:normAutofit/>
          </a:bodyPr>
          <a:lstStyle/>
          <a:p>
            <a:pPr marL="0" indent="0">
              <a:buNone/>
            </a:pPr>
            <a:r>
              <a:rPr lang="en-US" sz="3200" b="1" dirty="0">
                <a:solidFill>
                  <a:srgbClr val="00B0F0"/>
                </a:solidFill>
              </a:rPr>
              <a:t>              </a:t>
            </a:r>
            <a:r>
              <a:rPr lang="en-US" sz="3200" b="1" dirty="0" err="1">
                <a:solidFill>
                  <a:srgbClr val="00B0F0"/>
                </a:solidFill>
              </a:rPr>
              <a:t>Jeevak</a:t>
            </a:r>
            <a:r>
              <a:rPr lang="en-US" sz="3200" b="1" dirty="0">
                <a:solidFill>
                  <a:srgbClr val="00B0F0"/>
                </a:solidFill>
              </a:rPr>
              <a:t> Ayurveda Medical College &amp; Hospital , Research Center</a:t>
            </a:r>
          </a:p>
          <a:p>
            <a:pPr marL="0" indent="0">
              <a:buNone/>
            </a:pPr>
            <a:r>
              <a:rPr lang="en-US" sz="3200" b="1" dirty="0">
                <a:solidFill>
                  <a:srgbClr val="00B0F0"/>
                </a:solidFill>
              </a:rPr>
              <a:t>                          Kamlapur, Akauni, Chandauli [UP]</a:t>
            </a:r>
          </a:p>
        </p:txBody>
      </p:sp>
      <p:pic>
        <p:nvPicPr>
          <p:cNvPr id="6" name="Picture 5">
            <a:extLst>
              <a:ext uri="{FF2B5EF4-FFF2-40B4-BE49-F238E27FC236}">
                <a16:creationId xmlns:a16="http://schemas.microsoft.com/office/drawing/2014/main" xmlns="" id="{656FC40A-054C-5B4B-9A0F-14B05D3A52B1}"/>
              </a:ext>
            </a:extLst>
          </p:cNvPr>
          <p:cNvPicPr>
            <a:picLocks noChangeAspect="1"/>
          </p:cNvPicPr>
          <p:nvPr/>
        </p:nvPicPr>
        <p:blipFill>
          <a:blip r:embed="rId2"/>
          <a:stretch>
            <a:fillRect/>
          </a:stretch>
        </p:blipFill>
        <p:spPr>
          <a:xfrm>
            <a:off x="7491455" y="1374929"/>
            <a:ext cx="4499238" cy="5060119"/>
          </a:xfrm>
          <a:prstGeom prst="rect">
            <a:avLst/>
          </a:prstGeom>
        </p:spPr>
      </p:pic>
      <p:pic>
        <p:nvPicPr>
          <p:cNvPr id="7" name="Picture 6">
            <a:extLst>
              <a:ext uri="{FF2B5EF4-FFF2-40B4-BE49-F238E27FC236}">
                <a16:creationId xmlns:a16="http://schemas.microsoft.com/office/drawing/2014/main" xmlns="" id="{E4D9C252-870E-A7EE-F505-285079D3ABC8}"/>
              </a:ext>
            </a:extLst>
          </p:cNvPr>
          <p:cNvPicPr>
            <a:picLocks noChangeAspect="1"/>
          </p:cNvPicPr>
          <p:nvPr/>
        </p:nvPicPr>
        <p:blipFill>
          <a:blip r:embed="rId3" cstate="print"/>
          <a:stretch>
            <a:fillRect/>
          </a:stretch>
        </p:blipFill>
        <p:spPr>
          <a:xfrm>
            <a:off x="0" y="93945"/>
            <a:ext cx="1320801" cy="1110187"/>
          </a:xfrm>
          <a:prstGeom prst="rect">
            <a:avLst/>
          </a:prstGeom>
        </p:spPr>
      </p:pic>
    </p:spTree>
    <p:extLst>
      <p:ext uri="{BB962C8B-B14F-4D97-AF65-F5344CB8AC3E}">
        <p14:creationId xmlns:p14="http://schemas.microsoft.com/office/powerpoint/2010/main" xmlns="" val="87700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C0D65-6CF4-025E-6604-9E4055B6BC95}"/>
              </a:ext>
            </a:extLst>
          </p:cNvPr>
          <p:cNvSpPr>
            <a:spLocks noGrp="1"/>
          </p:cNvSpPr>
          <p:nvPr>
            <p:ph type="title"/>
          </p:nvPr>
        </p:nvSpPr>
        <p:spPr>
          <a:xfrm>
            <a:off x="1" y="1"/>
            <a:ext cx="11353800" cy="914400"/>
          </a:xfrm>
        </p:spPr>
        <p:txBody>
          <a:bodyPr>
            <a:normAutofit/>
          </a:bodyPr>
          <a:lstStyle/>
          <a:p>
            <a:r>
              <a:rPr lang="en-US" sz="4800" b="1" dirty="0">
                <a:solidFill>
                  <a:srgbClr val="C00000"/>
                </a:solidFill>
              </a:rPr>
              <a:t>■ Factor essential for conception -</a:t>
            </a:r>
          </a:p>
        </p:txBody>
      </p:sp>
      <p:sp>
        <p:nvSpPr>
          <p:cNvPr id="3" name="Content Placeholder 2">
            <a:extLst>
              <a:ext uri="{FF2B5EF4-FFF2-40B4-BE49-F238E27FC236}">
                <a16:creationId xmlns:a16="http://schemas.microsoft.com/office/drawing/2014/main" xmlns="" id="{7BFC9E54-B17D-3A02-0F16-91B1E459FB3E}"/>
              </a:ext>
            </a:extLst>
          </p:cNvPr>
          <p:cNvSpPr>
            <a:spLocks noGrp="1"/>
          </p:cNvSpPr>
          <p:nvPr>
            <p:ph idx="1"/>
          </p:nvPr>
        </p:nvSpPr>
        <p:spPr>
          <a:xfrm>
            <a:off x="200415" y="914402"/>
            <a:ext cx="11991586" cy="5943598"/>
          </a:xfrm>
        </p:spPr>
        <p:txBody>
          <a:bodyPr>
            <a:normAutofit lnSpcReduction="10000"/>
          </a:bodyPr>
          <a:lstStyle/>
          <a:p>
            <a:r>
              <a:rPr lang="hi-IN" dirty="0"/>
              <a:t>ध्रुवं चतुर्णां सान्निध्याद्गर्भः स्याद्विधिपूर्वकम् |</a:t>
            </a:r>
          </a:p>
          <a:p>
            <a:pPr marL="0" indent="0">
              <a:buNone/>
            </a:pPr>
            <a:r>
              <a:rPr lang="en-US" dirty="0"/>
              <a:t>  </a:t>
            </a:r>
            <a:r>
              <a:rPr lang="en-US" b="1" dirty="0"/>
              <a:t> </a:t>
            </a:r>
            <a:r>
              <a:rPr lang="hi-IN" b="1" dirty="0">
                <a:solidFill>
                  <a:schemeClr val="accent6">
                    <a:lumMod val="60000"/>
                    <a:lumOff val="40000"/>
                  </a:schemeClr>
                </a:solidFill>
              </a:rPr>
              <a:t>ऋतुक्षेत्राम्बुबीजानां</a:t>
            </a:r>
            <a:r>
              <a:rPr lang="hi-IN" b="1" dirty="0"/>
              <a:t> </a:t>
            </a:r>
            <a:r>
              <a:rPr lang="hi-IN" dirty="0"/>
              <a:t>सामग्र्यादङ्कुरो यथा</a:t>
            </a:r>
            <a:r>
              <a:rPr lang="en-US" dirty="0"/>
              <a:t> || </a:t>
            </a:r>
            <a:r>
              <a:rPr lang="en-US" dirty="0" err="1">
                <a:solidFill>
                  <a:srgbClr val="00B0F0"/>
                </a:solidFill>
              </a:rPr>
              <a:t>shushutra</a:t>
            </a:r>
            <a:r>
              <a:rPr lang="en-US" dirty="0">
                <a:solidFill>
                  <a:srgbClr val="00B0F0"/>
                </a:solidFill>
              </a:rPr>
              <a:t> Samhita </a:t>
            </a:r>
            <a:r>
              <a:rPr lang="en-US" dirty="0" err="1">
                <a:solidFill>
                  <a:srgbClr val="00B0F0"/>
                </a:solidFill>
              </a:rPr>
              <a:t>sharir</a:t>
            </a:r>
            <a:r>
              <a:rPr lang="en-US" dirty="0">
                <a:solidFill>
                  <a:srgbClr val="00B0F0"/>
                </a:solidFill>
              </a:rPr>
              <a:t> 2/33</a:t>
            </a:r>
          </a:p>
          <a:p>
            <a:pPr marL="0" indent="0">
              <a:buNone/>
            </a:pPr>
            <a:endParaRPr lang="en-US" dirty="0"/>
          </a:p>
          <a:p>
            <a:pPr marL="0" indent="0">
              <a:buNone/>
            </a:pPr>
            <a:r>
              <a:rPr lang="hi-IN" dirty="0"/>
              <a:t>गर्भ के आवश्य घटकों के अन्तर्गत</a:t>
            </a:r>
            <a:r>
              <a:rPr lang="en-US" dirty="0"/>
              <a:t> </a:t>
            </a:r>
            <a:r>
              <a:rPr lang="hi-IN" dirty="0"/>
              <a:t>आचार्यों ने </a:t>
            </a:r>
            <a:r>
              <a:rPr lang="en-US" dirty="0"/>
              <a:t>-</a:t>
            </a:r>
          </a:p>
          <a:p>
            <a:pPr>
              <a:buFont typeface="Wingdings" panose="05000000000000000000" pitchFamily="2" charset="2"/>
              <a:buChar char="Ø"/>
            </a:pPr>
            <a:r>
              <a:rPr lang="hi-IN" b="1" dirty="0">
                <a:solidFill>
                  <a:schemeClr val="accent6">
                    <a:lumMod val="60000"/>
                    <a:lumOff val="40000"/>
                  </a:schemeClr>
                </a:solidFill>
              </a:rPr>
              <a:t>ऋतु</a:t>
            </a:r>
            <a:r>
              <a:rPr lang="en-US" b="1" dirty="0"/>
              <a:t> </a:t>
            </a:r>
            <a:r>
              <a:rPr lang="en-US" dirty="0"/>
              <a:t>- </a:t>
            </a:r>
            <a:r>
              <a:rPr lang="hi-IN" dirty="0">
                <a:solidFill>
                  <a:srgbClr val="002060"/>
                </a:solidFill>
              </a:rPr>
              <a:t>काल</a:t>
            </a:r>
            <a:endParaRPr lang="en-US" dirty="0">
              <a:solidFill>
                <a:srgbClr val="002060"/>
              </a:solidFill>
            </a:endParaRPr>
          </a:p>
          <a:p>
            <a:pPr>
              <a:buFont typeface="Wingdings" panose="05000000000000000000" pitchFamily="2" charset="2"/>
              <a:buChar char="Ø"/>
            </a:pPr>
            <a:r>
              <a:rPr lang="hi-IN" b="1" dirty="0">
                <a:solidFill>
                  <a:schemeClr val="accent6">
                    <a:lumMod val="60000"/>
                    <a:lumOff val="40000"/>
                  </a:schemeClr>
                </a:solidFill>
              </a:rPr>
              <a:t>क्षेत्र</a:t>
            </a:r>
            <a:r>
              <a:rPr lang="en-US" dirty="0">
                <a:solidFill>
                  <a:schemeClr val="accent6">
                    <a:lumMod val="60000"/>
                    <a:lumOff val="40000"/>
                  </a:schemeClr>
                </a:solidFill>
              </a:rPr>
              <a:t>-</a:t>
            </a:r>
            <a:r>
              <a:rPr lang="hi-IN" dirty="0">
                <a:solidFill>
                  <a:schemeClr val="accent6">
                    <a:lumMod val="60000"/>
                    <a:lumOff val="40000"/>
                  </a:schemeClr>
                </a:solidFill>
              </a:rPr>
              <a:t> </a:t>
            </a:r>
            <a:r>
              <a:rPr lang="hi-IN" dirty="0"/>
              <a:t>अनुपहत योनि या गर्भाशय एवं मार्ग की शुद्धता,</a:t>
            </a:r>
            <a:endParaRPr lang="en-US" dirty="0"/>
          </a:p>
          <a:p>
            <a:pPr>
              <a:buFont typeface="Wingdings" panose="05000000000000000000" pitchFamily="2" charset="2"/>
              <a:buChar char="Ø"/>
            </a:pPr>
            <a:r>
              <a:rPr lang="hi-IN" b="1" dirty="0">
                <a:solidFill>
                  <a:schemeClr val="accent6">
                    <a:lumMod val="60000"/>
                    <a:lumOff val="40000"/>
                  </a:schemeClr>
                </a:solidFill>
              </a:rPr>
              <a:t>बीज</a:t>
            </a:r>
            <a:r>
              <a:rPr lang="en-US" dirty="0">
                <a:solidFill>
                  <a:schemeClr val="accent6">
                    <a:lumMod val="60000"/>
                    <a:lumOff val="40000"/>
                  </a:schemeClr>
                </a:solidFill>
              </a:rPr>
              <a:t>-</a:t>
            </a:r>
            <a:r>
              <a:rPr lang="hi-IN" dirty="0">
                <a:solidFill>
                  <a:schemeClr val="accent6">
                    <a:lumMod val="60000"/>
                    <a:lumOff val="40000"/>
                  </a:schemeClr>
                </a:solidFill>
              </a:rPr>
              <a:t> </a:t>
            </a:r>
            <a:r>
              <a:rPr lang="hi-IN" dirty="0"/>
              <a:t>शुक्र एवं शोणित, </a:t>
            </a:r>
            <a:endParaRPr lang="en-US" dirty="0"/>
          </a:p>
          <a:p>
            <a:pPr>
              <a:buFont typeface="Wingdings" panose="05000000000000000000" pitchFamily="2" charset="2"/>
              <a:buChar char="Ø"/>
            </a:pPr>
            <a:r>
              <a:rPr lang="hi-IN" b="1" dirty="0">
                <a:solidFill>
                  <a:schemeClr val="accent6">
                    <a:lumMod val="60000"/>
                    <a:lumOff val="40000"/>
                  </a:schemeClr>
                </a:solidFill>
              </a:rPr>
              <a:t>अम्बु</a:t>
            </a:r>
            <a:r>
              <a:rPr lang="en-US" dirty="0">
                <a:solidFill>
                  <a:schemeClr val="accent6">
                    <a:lumMod val="60000"/>
                    <a:lumOff val="40000"/>
                  </a:schemeClr>
                </a:solidFill>
              </a:rPr>
              <a:t>- </a:t>
            </a:r>
            <a:r>
              <a:rPr lang="hi-IN" dirty="0"/>
              <a:t>सामान्य पोषक रस</a:t>
            </a:r>
            <a:r>
              <a:rPr lang="en-US" dirty="0"/>
              <a:t>,</a:t>
            </a:r>
            <a:r>
              <a:rPr lang="hi-IN" dirty="0"/>
              <a:t> हृदय</a:t>
            </a:r>
            <a:r>
              <a:rPr lang="en-US" dirty="0"/>
              <a:t>, </a:t>
            </a:r>
            <a:r>
              <a:rPr lang="hi-IN" dirty="0"/>
              <a:t>या मानसिक स्थिति का सामान्य होना तथा</a:t>
            </a:r>
            <a:endParaRPr lang="en-US" dirty="0"/>
          </a:p>
          <a:p>
            <a:pPr marL="0" indent="0">
              <a:buNone/>
            </a:pPr>
            <a:r>
              <a:rPr lang="en-US" dirty="0"/>
              <a:t>           </a:t>
            </a:r>
            <a:r>
              <a:rPr lang="hi-IN" dirty="0"/>
              <a:t>सामान्य वायु के ही साथ गर्भाधान के लिए आवश्यक षडभावों</a:t>
            </a:r>
            <a:r>
              <a:rPr lang="en-US" dirty="0"/>
              <a:t> </a:t>
            </a:r>
            <a:r>
              <a:rPr lang="hi-IN" dirty="0"/>
              <a:t>आदि का</a:t>
            </a:r>
            <a:endParaRPr lang="en-US" dirty="0"/>
          </a:p>
          <a:p>
            <a:pPr marL="0" indent="0">
              <a:buNone/>
            </a:pPr>
            <a:r>
              <a:rPr lang="en-US" dirty="0"/>
              <a:t>         </a:t>
            </a:r>
            <a:r>
              <a:rPr lang="hi-IN" dirty="0"/>
              <a:t> उल्लेख किया है।</a:t>
            </a:r>
            <a:endParaRPr lang="en-US" dirty="0"/>
          </a:p>
          <a:p>
            <a:pPr marL="0" indent="0">
              <a:buNone/>
            </a:pPr>
            <a:r>
              <a:rPr lang="hi-IN" dirty="0">
                <a:solidFill>
                  <a:srgbClr val="FFC000"/>
                </a:solidFill>
              </a:rPr>
              <a:t>गर्भ के इन घटकों अथवा षड्‌भावों में से किसी एक में भी विकार होने से</a:t>
            </a:r>
            <a:r>
              <a:rPr lang="en-US" dirty="0">
                <a:solidFill>
                  <a:srgbClr val="FFC000"/>
                </a:solidFill>
              </a:rPr>
              <a:t> </a:t>
            </a:r>
            <a:r>
              <a:rPr lang="hi-IN" dirty="0">
                <a:solidFill>
                  <a:srgbClr val="FFC000"/>
                </a:solidFill>
              </a:rPr>
              <a:t>गर्भाधान</a:t>
            </a:r>
            <a:endParaRPr lang="en-US" dirty="0">
              <a:solidFill>
                <a:srgbClr val="FFC000"/>
              </a:solidFill>
            </a:endParaRPr>
          </a:p>
          <a:p>
            <a:pPr marL="0" indent="0">
              <a:buNone/>
            </a:pPr>
            <a:r>
              <a:rPr lang="hi-IN" dirty="0">
                <a:solidFill>
                  <a:srgbClr val="FFC000"/>
                </a:solidFill>
              </a:rPr>
              <a:t> नहीं होगा</a:t>
            </a:r>
            <a:r>
              <a:rPr lang="en-US" dirty="0">
                <a:solidFill>
                  <a:srgbClr val="FFC000"/>
                </a:solidFill>
              </a:rPr>
              <a:t> |</a:t>
            </a:r>
          </a:p>
          <a:p>
            <a:pPr marL="0" indent="0">
              <a:buNone/>
            </a:pPr>
            <a:endParaRPr lang="en-US" dirty="0">
              <a:solidFill>
                <a:srgbClr val="FFC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235590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874093-7744-E592-E2DF-D81E0C48A445}"/>
              </a:ext>
            </a:extLst>
          </p:cNvPr>
          <p:cNvSpPr>
            <a:spLocks noGrp="1"/>
          </p:cNvSpPr>
          <p:nvPr>
            <p:ph type="title"/>
          </p:nvPr>
        </p:nvSpPr>
        <p:spPr>
          <a:xfrm>
            <a:off x="-596900" y="-638828"/>
            <a:ext cx="11950700" cy="52452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D913DC10-7ACC-353A-DC7F-2E5C235D4631}"/>
              </a:ext>
            </a:extLst>
          </p:cNvPr>
          <p:cNvSpPr>
            <a:spLocks noGrp="1"/>
          </p:cNvSpPr>
          <p:nvPr>
            <p:ph idx="1"/>
          </p:nvPr>
        </p:nvSpPr>
        <p:spPr>
          <a:xfrm>
            <a:off x="87682" y="87682"/>
            <a:ext cx="12104318" cy="6089281"/>
          </a:xfrm>
        </p:spPr>
        <p:txBody>
          <a:bodyPr/>
          <a:lstStyle/>
          <a:p>
            <a:pPr marL="0" indent="0">
              <a:buNone/>
            </a:pPr>
            <a:r>
              <a:rPr lang="hi-IN" b="1" dirty="0">
                <a:solidFill>
                  <a:schemeClr val="accent6">
                    <a:lumMod val="75000"/>
                  </a:schemeClr>
                </a:solidFill>
              </a:rPr>
              <a:t>मातृतः पितृत आत्मतः सात्म्यतो रसतः सत्त्वत </a:t>
            </a:r>
            <a:r>
              <a:rPr lang="hi-IN" dirty="0"/>
              <a:t>इत्येतेभ्यो भावेभ्यः समुदितेभ्यो</a:t>
            </a:r>
            <a:endParaRPr lang="en-US" dirty="0"/>
          </a:p>
          <a:p>
            <a:pPr marL="0" indent="0">
              <a:buNone/>
            </a:pPr>
            <a:r>
              <a:rPr lang="hi-IN" dirty="0"/>
              <a:t> गर्भः सम्भवति|</a:t>
            </a:r>
            <a:r>
              <a:rPr lang="en-US" dirty="0"/>
              <a:t>| </a:t>
            </a:r>
            <a:r>
              <a:rPr lang="en-US" dirty="0" err="1">
                <a:solidFill>
                  <a:srgbClr val="00B0F0"/>
                </a:solidFill>
              </a:rPr>
              <a:t>Charaka</a:t>
            </a:r>
            <a:r>
              <a:rPr lang="en-US" dirty="0">
                <a:solidFill>
                  <a:srgbClr val="00B0F0"/>
                </a:solidFill>
              </a:rPr>
              <a:t> Samhita </a:t>
            </a:r>
            <a:r>
              <a:rPr lang="en-US" dirty="0" err="1">
                <a:solidFill>
                  <a:srgbClr val="00B0F0"/>
                </a:solidFill>
              </a:rPr>
              <a:t>sharira</a:t>
            </a:r>
            <a:r>
              <a:rPr lang="en-US" dirty="0">
                <a:solidFill>
                  <a:srgbClr val="00B0F0"/>
                </a:solidFill>
              </a:rPr>
              <a:t> 4/4</a:t>
            </a:r>
          </a:p>
        </p:txBody>
      </p:sp>
      <p:sp>
        <p:nvSpPr>
          <p:cNvPr id="5" name="TextBox 4">
            <a:extLst>
              <a:ext uri="{FF2B5EF4-FFF2-40B4-BE49-F238E27FC236}">
                <a16:creationId xmlns:a16="http://schemas.microsoft.com/office/drawing/2014/main" xmlns="" id="{A9534C4B-CB1D-F284-6266-EAE1AA8AD0BF}"/>
              </a:ext>
            </a:extLst>
          </p:cNvPr>
          <p:cNvSpPr txBox="1"/>
          <p:nvPr/>
        </p:nvSpPr>
        <p:spPr>
          <a:xfrm>
            <a:off x="0" y="926970"/>
            <a:ext cx="12192001" cy="6176963"/>
          </a:xfrm>
          <a:prstGeom prst="rect">
            <a:avLst/>
          </a:prstGeom>
          <a:noFill/>
        </p:spPr>
        <p:txBody>
          <a:bodyPr wrap="square">
            <a:spAutoFit/>
          </a:bodyPr>
          <a:lstStyle/>
          <a:p>
            <a:pPr marL="342900" indent="-342900">
              <a:buFont typeface="Wingdings" panose="05000000000000000000" pitchFamily="2" charset="2"/>
              <a:buChar char="q"/>
            </a:pPr>
            <a:r>
              <a:rPr lang="hi-IN" sz="2400" b="1" dirty="0">
                <a:solidFill>
                  <a:schemeClr val="accent6">
                    <a:lumMod val="75000"/>
                  </a:schemeClr>
                </a:solidFill>
              </a:rPr>
              <a:t>मातृज भाव </a:t>
            </a:r>
            <a:r>
              <a:rPr lang="en-US" sz="2400" dirty="0"/>
              <a:t>–  </a:t>
            </a:r>
            <a:r>
              <a:rPr lang="hi-IN" sz="2400" dirty="0"/>
              <a:t>त्वक्</a:t>
            </a:r>
            <a:r>
              <a:rPr lang="en-US" sz="2400" dirty="0"/>
              <a:t> , </a:t>
            </a:r>
            <a:r>
              <a:rPr lang="hi-IN" sz="2400" dirty="0"/>
              <a:t>लोहित</a:t>
            </a:r>
            <a:r>
              <a:rPr lang="en-US" sz="2400" dirty="0"/>
              <a:t> , </a:t>
            </a:r>
            <a:r>
              <a:rPr lang="hi-IN" sz="2400" dirty="0"/>
              <a:t>मांस</a:t>
            </a:r>
            <a:r>
              <a:rPr lang="en-US" sz="2400" dirty="0"/>
              <a:t> , </a:t>
            </a:r>
            <a:r>
              <a:rPr lang="hi-IN" sz="2400" dirty="0"/>
              <a:t>मेद</a:t>
            </a:r>
            <a:r>
              <a:rPr lang="en-US" sz="2400" dirty="0"/>
              <a:t>  , </a:t>
            </a:r>
            <a:r>
              <a:rPr lang="hi-IN" sz="2400" dirty="0"/>
              <a:t>नाभिहृदय</a:t>
            </a:r>
            <a:r>
              <a:rPr lang="en-US" sz="2400" dirty="0"/>
              <a:t> , </a:t>
            </a:r>
            <a:r>
              <a:rPr lang="hi-IN" sz="2400" dirty="0"/>
              <a:t>क्लोम</a:t>
            </a:r>
            <a:r>
              <a:rPr lang="en-US" sz="2400" dirty="0"/>
              <a:t> , </a:t>
            </a:r>
            <a:r>
              <a:rPr lang="hi-IN" sz="2400" dirty="0"/>
              <a:t>यकृत</a:t>
            </a:r>
            <a:r>
              <a:rPr lang="en-US" sz="2400" dirty="0"/>
              <a:t> , </a:t>
            </a:r>
            <a:r>
              <a:rPr lang="hi-IN" sz="2400" dirty="0"/>
              <a:t>प्लीहा</a:t>
            </a:r>
            <a:r>
              <a:rPr lang="en-US" sz="2400" dirty="0"/>
              <a:t> , </a:t>
            </a:r>
            <a:r>
              <a:rPr lang="hi-IN" sz="2400" dirty="0"/>
              <a:t>वृक्क</a:t>
            </a:r>
            <a:r>
              <a:rPr lang="en-US" sz="2400" dirty="0"/>
              <a:t> , </a:t>
            </a:r>
            <a:r>
              <a:rPr lang="hi-IN" sz="2400" dirty="0"/>
              <a:t>वस्ति</a:t>
            </a:r>
            <a:r>
              <a:rPr lang="en-US" sz="2400" dirty="0"/>
              <a:t> , </a:t>
            </a:r>
            <a:r>
              <a:rPr lang="hi-IN" sz="2400" dirty="0"/>
              <a:t>पुरीषाधान</a:t>
            </a:r>
            <a:r>
              <a:rPr lang="en-US" sz="2400" dirty="0"/>
              <a:t> , </a:t>
            </a:r>
            <a:r>
              <a:rPr lang="hi-IN" sz="2400" dirty="0"/>
              <a:t>आमाशय</a:t>
            </a:r>
            <a:r>
              <a:rPr lang="en-US" sz="2400" dirty="0"/>
              <a:t> , </a:t>
            </a:r>
            <a:r>
              <a:rPr lang="hi-IN" sz="2400" dirty="0"/>
              <a:t>पक्वाशय</a:t>
            </a:r>
            <a:r>
              <a:rPr lang="en-US" sz="2400" dirty="0"/>
              <a:t> , </a:t>
            </a:r>
            <a:r>
              <a:rPr lang="hi-IN" sz="2400" dirty="0"/>
              <a:t>उत्तर गुद</a:t>
            </a:r>
            <a:r>
              <a:rPr lang="en-US" sz="2400" dirty="0"/>
              <a:t> , </a:t>
            </a:r>
            <a:r>
              <a:rPr lang="hi-IN" sz="2400" dirty="0"/>
              <a:t>अधर गुद</a:t>
            </a:r>
            <a:r>
              <a:rPr lang="en-US" sz="2400" dirty="0"/>
              <a:t> , </a:t>
            </a:r>
            <a:r>
              <a:rPr lang="hi-IN" sz="2400" dirty="0"/>
              <a:t>क्षुद्रान्त्र</a:t>
            </a:r>
            <a:r>
              <a:rPr lang="en-US" sz="2400" dirty="0"/>
              <a:t> , </a:t>
            </a:r>
            <a:r>
              <a:rPr lang="hi-IN" sz="2400" dirty="0"/>
              <a:t>स्थूलान्त्र</a:t>
            </a:r>
            <a:r>
              <a:rPr lang="en-US" sz="2400" dirty="0"/>
              <a:t> , </a:t>
            </a:r>
            <a:r>
              <a:rPr lang="hi-IN" sz="2400" dirty="0"/>
              <a:t>वपाहन</a:t>
            </a:r>
            <a:endParaRPr lang="en-US" sz="2400" dirty="0"/>
          </a:p>
          <a:p>
            <a:endParaRPr lang="en-US" sz="2400" dirty="0"/>
          </a:p>
          <a:p>
            <a:pPr marL="342900" indent="-342900">
              <a:buFont typeface="Wingdings" panose="05000000000000000000" pitchFamily="2" charset="2"/>
              <a:buChar char="q"/>
            </a:pPr>
            <a:r>
              <a:rPr lang="hi-IN" sz="2400" b="1" dirty="0">
                <a:solidFill>
                  <a:schemeClr val="accent6">
                    <a:lumMod val="75000"/>
                  </a:schemeClr>
                </a:solidFill>
              </a:rPr>
              <a:t>पितृज भाव</a:t>
            </a:r>
            <a:r>
              <a:rPr lang="en-US" sz="2400" b="1" dirty="0">
                <a:solidFill>
                  <a:schemeClr val="accent6">
                    <a:lumMod val="75000"/>
                  </a:schemeClr>
                </a:solidFill>
              </a:rPr>
              <a:t> </a:t>
            </a:r>
            <a:r>
              <a:rPr lang="en-US" sz="2400" dirty="0"/>
              <a:t>-  </a:t>
            </a:r>
            <a:r>
              <a:rPr lang="hi-IN" sz="2400" dirty="0"/>
              <a:t>केश</a:t>
            </a:r>
            <a:r>
              <a:rPr lang="en-US" sz="2400" dirty="0"/>
              <a:t> , </a:t>
            </a:r>
            <a:r>
              <a:rPr lang="hi-IN" sz="2400" dirty="0"/>
              <a:t>श्मश्रु</a:t>
            </a:r>
            <a:r>
              <a:rPr lang="en-US" sz="2400" dirty="0"/>
              <a:t> , </a:t>
            </a:r>
            <a:r>
              <a:rPr lang="hi-IN" sz="2400" dirty="0"/>
              <a:t>नख</a:t>
            </a:r>
            <a:r>
              <a:rPr lang="en-US" sz="2400" dirty="0"/>
              <a:t> , </a:t>
            </a:r>
            <a:r>
              <a:rPr lang="hi-IN" sz="2400" dirty="0"/>
              <a:t>लोम</a:t>
            </a:r>
            <a:r>
              <a:rPr lang="en-US" sz="2400" dirty="0"/>
              <a:t> , </a:t>
            </a:r>
            <a:r>
              <a:rPr lang="hi-IN" sz="2400" dirty="0"/>
              <a:t>दन्त</a:t>
            </a:r>
            <a:r>
              <a:rPr lang="en-US" sz="2400" dirty="0"/>
              <a:t>, </a:t>
            </a:r>
            <a:r>
              <a:rPr lang="hi-IN" sz="2400" dirty="0"/>
              <a:t>अस्थि</a:t>
            </a:r>
            <a:r>
              <a:rPr lang="en-US" sz="2400" dirty="0"/>
              <a:t> , </a:t>
            </a:r>
            <a:r>
              <a:rPr lang="hi-IN" sz="2400" dirty="0"/>
              <a:t>सिरा</a:t>
            </a:r>
            <a:r>
              <a:rPr lang="en-US" sz="2400" dirty="0"/>
              <a:t> , </a:t>
            </a:r>
            <a:r>
              <a:rPr lang="hi-IN" sz="2400" dirty="0"/>
              <a:t>स्नायु</a:t>
            </a:r>
            <a:r>
              <a:rPr lang="en-US" sz="2400" dirty="0"/>
              <a:t> , </a:t>
            </a:r>
            <a:r>
              <a:rPr lang="hi-IN" sz="2400" dirty="0"/>
              <a:t>धमनी</a:t>
            </a:r>
            <a:r>
              <a:rPr lang="en-US" sz="2400" dirty="0"/>
              <a:t> , </a:t>
            </a:r>
            <a:r>
              <a:rPr lang="hi-IN" sz="2400" dirty="0"/>
              <a:t>शुक्र</a:t>
            </a:r>
            <a:endParaRPr lang="en-US" sz="2400" dirty="0"/>
          </a:p>
          <a:p>
            <a:endParaRPr lang="en-US" sz="2400" dirty="0">
              <a:solidFill>
                <a:schemeClr val="accent6">
                  <a:lumMod val="75000"/>
                </a:schemeClr>
              </a:solidFill>
            </a:endParaRPr>
          </a:p>
          <a:p>
            <a:pPr marL="342900" indent="-342900">
              <a:buFont typeface="Wingdings" panose="05000000000000000000" pitchFamily="2" charset="2"/>
              <a:buChar char="q"/>
            </a:pPr>
            <a:r>
              <a:rPr lang="hi-IN" sz="2400" b="1" dirty="0">
                <a:solidFill>
                  <a:schemeClr val="accent6">
                    <a:lumMod val="75000"/>
                  </a:schemeClr>
                </a:solidFill>
              </a:rPr>
              <a:t>आत्मज भाव</a:t>
            </a:r>
            <a:r>
              <a:rPr lang="en-US" sz="2400" b="1" dirty="0">
                <a:solidFill>
                  <a:schemeClr val="accent6">
                    <a:lumMod val="75000"/>
                  </a:schemeClr>
                </a:solidFill>
              </a:rPr>
              <a:t> -  [</a:t>
            </a:r>
            <a:r>
              <a:rPr lang="hi-IN" sz="2400" dirty="0"/>
              <a:t>विभिन्न योनियों में उत्पन्न</a:t>
            </a:r>
            <a:r>
              <a:rPr lang="en-US" sz="2400" dirty="0"/>
              <a:t>]</a:t>
            </a:r>
            <a:r>
              <a:rPr lang="hi-IN" sz="2400" dirty="0"/>
              <a:t> आयु</a:t>
            </a:r>
            <a:r>
              <a:rPr lang="en-US" sz="2400" dirty="0"/>
              <a:t>, </a:t>
            </a:r>
            <a:r>
              <a:rPr lang="hi-IN" sz="2400" dirty="0"/>
              <a:t>आत्मज्ञान</a:t>
            </a:r>
            <a:r>
              <a:rPr lang="en-US" sz="2400" dirty="0"/>
              <a:t>,</a:t>
            </a:r>
            <a:r>
              <a:rPr lang="hi-IN" sz="2400" dirty="0"/>
              <a:t> मन</a:t>
            </a:r>
            <a:r>
              <a:rPr lang="en-US" sz="2400" dirty="0"/>
              <a:t>,</a:t>
            </a:r>
            <a:r>
              <a:rPr lang="hi-IN" sz="2400" dirty="0"/>
              <a:t> इन्द्रियाँ</a:t>
            </a:r>
            <a:r>
              <a:rPr lang="en-US" sz="2400" dirty="0"/>
              <a:t>,</a:t>
            </a:r>
            <a:r>
              <a:rPr lang="hi-IN" sz="2400" dirty="0"/>
              <a:t> प्राण</a:t>
            </a:r>
            <a:r>
              <a:rPr lang="en-US" sz="2400" dirty="0"/>
              <a:t> , </a:t>
            </a:r>
            <a:r>
              <a:rPr lang="hi-IN" sz="2400" dirty="0"/>
              <a:t>अपान</a:t>
            </a:r>
            <a:r>
              <a:rPr lang="en-US" sz="2400" dirty="0"/>
              <a:t>,</a:t>
            </a:r>
            <a:r>
              <a:rPr lang="hi-IN" sz="2400" dirty="0"/>
              <a:t> प्रेरणा </a:t>
            </a:r>
            <a:r>
              <a:rPr lang="en-US" sz="2400" dirty="0"/>
              <a:t>, </a:t>
            </a:r>
            <a:r>
              <a:rPr lang="hi-IN" sz="2400" dirty="0"/>
              <a:t>धारण</a:t>
            </a:r>
            <a:r>
              <a:rPr lang="en-US" sz="2400" dirty="0"/>
              <a:t> ,</a:t>
            </a:r>
            <a:r>
              <a:rPr lang="hi-IN" sz="2400" dirty="0"/>
              <a:t> आकृतिविशेष</a:t>
            </a:r>
            <a:r>
              <a:rPr lang="en-US" sz="2400" dirty="0"/>
              <a:t>, </a:t>
            </a:r>
            <a:r>
              <a:rPr lang="hi-IN" sz="2400" dirty="0"/>
              <a:t>स्वरविशेष</a:t>
            </a:r>
            <a:r>
              <a:rPr lang="en-US" sz="2400" dirty="0"/>
              <a:t>, </a:t>
            </a:r>
            <a:r>
              <a:rPr lang="hi-IN" sz="2400" dirty="0"/>
              <a:t>वर्णविशेष</a:t>
            </a:r>
            <a:r>
              <a:rPr lang="en-US" sz="2400" dirty="0"/>
              <a:t> ,</a:t>
            </a:r>
            <a:r>
              <a:rPr lang="hi-IN" sz="2400" dirty="0"/>
              <a:t> सुख-दुःख</a:t>
            </a:r>
            <a:r>
              <a:rPr lang="en-US" sz="2400" dirty="0"/>
              <a:t> ,</a:t>
            </a:r>
            <a:r>
              <a:rPr lang="hi-IN" sz="2400" dirty="0"/>
              <a:t> इच्छा-द्वेष</a:t>
            </a:r>
            <a:r>
              <a:rPr lang="en-US" sz="2400" dirty="0"/>
              <a:t>, </a:t>
            </a:r>
            <a:r>
              <a:rPr lang="hi-IN" sz="2400" dirty="0"/>
              <a:t>चेतना </a:t>
            </a:r>
            <a:r>
              <a:rPr lang="en-US" sz="2400" dirty="0"/>
              <a:t>, </a:t>
            </a:r>
            <a:r>
              <a:rPr lang="hi-IN" sz="2400" dirty="0"/>
              <a:t>धृति, बुद्धि </a:t>
            </a:r>
            <a:r>
              <a:rPr lang="en-US" sz="2400" dirty="0"/>
              <a:t>, </a:t>
            </a:r>
            <a:r>
              <a:rPr lang="hi-IN" sz="2400" dirty="0"/>
              <a:t>स्मृति</a:t>
            </a:r>
            <a:endParaRPr lang="en-US" sz="2400" dirty="0"/>
          </a:p>
          <a:p>
            <a:endParaRPr lang="en-US" sz="2400" dirty="0"/>
          </a:p>
          <a:p>
            <a:pPr marL="342900" indent="-342900">
              <a:buFont typeface="Wingdings" panose="05000000000000000000" pitchFamily="2" charset="2"/>
              <a:buChar char="q"/>
            </a:pPr>
            <a:r>
              <a:rPr lang="hi-IN" sz="2400" b="1" dirty="0">
                <a:solidFill>
                  <a:schemeClr val="accent6">
                    <a:lumMod val="75000"/>
                  </a:schemeClr>
                </a:solidFill>
              </a:rPr>
              <a:t>सात्म्यज भाव </a:t>
            </a:r>
            <a:r>
              <a:rPr lang="en-US" sz="2400" b="1" dirty="0">
                <a:solidFill>
                  <a:schemeClr val="accent6">
                    <a:lumMod val="75000"/>
                  </a:schemeClr>
                </a:solidFill>
              </a:rPr>
              <a:t>-  </a:t>
            </a:r>
            <a:r>
              <a:rPr lang="hi-IN" sz="2400" dirty="0"/>
              <a:t>आरोग्य</a:t>
            </a:r>
            <a:r>
              <a:rPr lang="en-US" sz="2400" dirty="0"/>
              <a:t> ,</a:t>
            </a:r>
            <a:r>
              <a:rPr lang="hi-IN" sz="2400" dirty="0"/>
              <a:t> अनालस्य</a:t>
            </a:r>
            <a:r>
              <a:rPr lang="en-US" sz="2400" dirty="0"/>
              <a:t> ,</a:t>
            </a:r>
            <a:r>
              <a:rPr lang="hi-IN" sz="2400" dirty="0"/>
              <a:t> अलोलुपत्व</a:t>
            </a:r>
            <a:r>
              <a:rPr lang="en-US" sz="2400" dirty="0"/>
              <a:t> ,</a:t>
            </a:r>
            <a:r>
              <a:rPr lang="hi-IN" sz="2400" dirty="0"/>
              <a:t> इन्द्रियप्रसाद </a:t>
            </a:r>
            <a:r>
              <a:rPr lang="en-US" sz="2400" dirty="0"/>
              <a:t>, </a:t>
            </a:r>
            <a:r>
              <a:rPr lang="hi-IN" sz="2400" dirty="0"/>
              <a:t>स्वरसंपत् </a:t>
            </a:r>
            <a:r>
              <a:rPr lang="en-US" sz="2400" dirty="0"/>
              <a:t>, </a:t>
            </a:r>
            <a:r>
              <a:rPr lang="hi-IN" sz="2400" dirty="0"/>
              <a:t>वर्णसंपत् </a:t>
            </a:r>
            <a:r>
              <a:rPr lang="en-US" sz="2400" dirty="0"/>
              <a:t>, </a:t>
            </a:r>
            <a:r>
              <a:rPr lang="hi-IN" sz="2400" dirty="0"/>
              <a:t>बीजसंपत्</a:t>
            </a:r>
            <a:r>
              <a:rPr lang="en-US" sz="2400" dirty="0"/>
              <a:t> ,</a:t>
            </a:r>
            <a:r>
              <a:rPr lang="hi-IN" sz="2400" dirty="0"/>
              <a:t> प्रहर्षाधिक्य</a:t>
            </a:r>
            <a:endParaRPr lang="en-US" sz="2400" dirty="0"/>
          </a:p>
          <a:p>
            <a:endParaRPr lang="en-US" sz="2400" dirty="0"/>
          </a:p>
          <a:p>
            <a:pPr marL="342900" indent="-342900">
              <a:buFont typeface="Wingdings" panose="05000000000000000000" pitchFamily="2" charset="2"/>
              <a:buChar char="q"/>
            </a:pPr>
            <a:r>
              <a:rPr lang="hi-IN" sz="2400" b="1" dirty="0">
                <a:solidFill>
                  <a:schemeClr val="accent6">
                    <a:lumMod val="75000"/>
                  </a:schemeClr>
                </a:solidFill>
              </a:rPr>
              <a:t>रसज भाव</a:t>
            </a:r>
            <a:r>
              <a:rPr lang="en-US" sz="2400" b="1" dirty="0">
                <a:solidFill>
                  <a:schemeClr val="accent6">
                    <a:lumMod val="75000"/>
                  </a:schemeClr>
                </a:solidFill>
              </a:rPr>
              <a:t>  </a:t>
            </a:r>
            <a:r>
              <a:rPr lang="en-US" sz="2400" dirty="0"/>
              <a:t>-  </a:t>
            </a:r>
            <a:r>
              <a:rPr lang="hi-IN" sz="2400" dirty="0"/>
              <a:t>शरीर-अभिनिर्वृत्ति</a:t>
            </a:r>
            <a:r>
              <a:rPr lang="en-US" sz="2400" dirty="0"/>
              <a:t> , </a:t>
            </a:r>
            <a:r>
              <a:rPr lang="hi-IN" sz="2400" dirty="0"/>
              <a:t>शरीर-अभिवृद्धि</a:t>
            </a:r>
            <a:r>
              <a:rPr lang="en-US" sz="2400" dirty="0"/>
              <a:t> , </a:t>
            </a:r>
            <a:r>
              <a:rPr lang="hi-IN" sz="2400" dirty="0"/>
              <a:t>प्राणानुबन्ध</a:t>
            </a:r>
            <a:r>
              <a:rPr lang="en-US" sz="2400" dirty="0"/>
              <a:t> , </a:t>
            </a:r>
            <a:r>
              <a:rPr lang="hi-IN" sz="2400" dirty="0"/>
              <a:t>तृप्ति</a:t>
            </a:r>
            <a:r>
              <a:rPr lang="en-US" sz="2400" dirty="0"/>
              <a:t> , </a:t>
            </a:r>
            <a:r>
              <a:rPr lang="hi-IN" sz="2400" dirty="0"/>
              <a:t>पुष्टि</a:t>
            </a:r>
            <a:r>
              <a:rPr lang="en-US" sz="2400" dirty="0"/>
              <a:t> , </a:t>
            </a:r>
            <a:r>
              <a:rPr lang="hi-IN" sz="2400" dirty="0"/>
              <a:t>उत्साह</a:t>
            </a:r>
            <a:endParaRPr lang="en-US" sz="2400" dirty="0"/>
          </a:p>
          <a:p>
            <a:endParaRPr lang="en-US" sz="2400" dirty="0"/>
          </a:p>
          <a:p>
            <a:pPr marL="342900" indent="-342900">
              <a:buFont typeface="Wingdings" panose="05000000000000000000" pitchFamily="2" charset="2"/>
              <a:buChar char="q"/>
            </a:pPr>
            <a:r>
              <a:rPr lang="hi-IN" sz="2400" b="1" dirty="0">
                <a:solidFill>
                  <a:schemeClr val="accent6">
                    <a:lumMod val="75000"/>
                  </a:schemeClr>
                </a:solidFill>
              </a:rPr>
              <a:t>सत्त्वज भाव</a:t>
            </a:r>
            <a:r>
              <a:rPr lang="en-US" sz="2400" b="1" dirty="0">
                <a:solidFill>
                  <a:schemeClr val="accent6">
                    <a:lumMod val="75000"/>
                  </a:schemeClr>
                </a:solidFill>
              </a:rPr>
              <a:t> </a:t>
            </a:r>
            <a:r>
              <a:rPr lang="en-US" sz="2400" dirty="0"/>
              <a:t>-  </a:t>
            </a:r>
            <a:r>
              <a:rPr lang="hi-IN" sz="2400" dirty="0"/>
              <a:t>भक्ति</a:t>
            </a:r>
            <a:r>
              <a:rPr lang="en-US" sz="2400" dirty="0"/>
              <a:t> ,</a:t>
            </a:r>
            <a:r>
              <a:rPr lang="hi-IN" sz="2400" dirty="0"/>
              <a:t>शील </a:t>
            </a:r>
            <a:r>
              <a:rPr lang="en-US" sz="2400" dirty="0"/>
              <a:t>, </a:t>
            </a:r>
            <a:r>
              <a:rPr lang="hi-IN" sz="2400" dirty="0"/>
              <a:t>शौच </a:t>
            </a:r>
            <a:r>
              <a:rPr lang="en-US" sz="2400" dirty="0"/>
              <a:t>, </a:t>
            </a:r>
            <a:r>
              <a:rPr lang="hi-IN" sz="2400" dirty="0"/>
              <a:t>द्वेष </a:t>
            </a:r>
            <a:r>
              <a:rPr lang="en-US" sz="2400" dirty="0"/>
              <a:t>, </a:t>
            </a:r>
            <a:r>
              <a:rPr lang="hi-IN" sz="2400" dirty="0"/>
              <a:t>स्मृति</a:t>
            </a:r>
            <a:r>
              <a:rPr lang="en-US" sz="2400" dirty="0"/>
              <a:t> ,</a:t>
            </a:r>
            <a:r>
              <a:rPr lang="hi-IN" sz="2400" dirty="0"/>
              <a:t> मोह </a:t>
            </a:r>
            <a:r>
              <a:rPr lang="en-US" sz="2400" dirty="0"/>
              <a:t>, </a:t>
            </a:r>
            <a:r>
              <a:rPr lang="hi-IN" sz="2400" dirty="0"/>
              <a:t>त्याग </a:t>
            </a:r>
            <a:r>
              <a:rPr lang="en-US" sz="2400" dirty="0"/>
              <a:t>, </a:t>
            </a:r>
            <a:r>
              <a:rPr lang="hi-IN" sz="2400" dirty="0"/>
              <a:t>मात्सर्य</a:t>
            </a:r>
            <a:r>
              <a:rPr lang="en-US" sz="2400" dirty="0"/>
              <a:t>, </a:t>
            </a:r>
            <a:r>
              <a:rPr lang="hi-IN" sz="2400" dirty="0"/>
              <a:t> शौर्य</a:t>
            </a:r>
            <a:r>
              <a:rPr lang="en-US" sz="2400" dirty="0"/>
              <a:t> ,</a:t>
            </a:r>
            <a:r>
              <a:rPr lang="hi-IN" sz="2400" dirty="0"/>
              <a:t> भय</a:t>
            </a:r>
            <a:r>
              <a:rPr lang="en-US" sz="2400" dirty="0"/>
              <a:t> ,</a:t>
            </a:r>
            <a:r>
              <a:rPr lang="hi-IN" sz="2400" dirty="0"/>
              <a:t> क्रोध </a:t>
            </a:r>
            <a:r>
              <a:rPr lang="en-US" sz="2400" dirty="0"/>
              <a:t>, </a:t>
            </a:r>
            <a:r>
              <a:rPr lang="hi-IN" sz="2400" dirty="0"/>
              <a:t>तन्द्रा </a:t>
            </a:r>
            <a:r>
              <a:rPr lang="en-US" sz="2400" dirty="0"/>
              <a:t>, </a:t>
            </a:r>
            <a:r>
              <a:rPr lang="hi-IN" sz="2400" dirty="0"/>
              <a:t>उत्साह </a:t>
            </a:r>
            <a:r>
              <a:rPr lang="en-US" sz="2400" dirty="0"/>
              <a:t>, </a:t>
            </a:r>
            <a:r>
              <a:rPr lang="hi-IN" sz="2400" dirty="0"/>
              <a:t>तैक्ष्ण्य</a:t>
            </a:r>
            <a:r>
              <a:rPr lang="en-US" sz="2400" dirty="0"/>
              <a:t>, </a:t>
            </a:r>
            <a:r>
              <a:rPr lang="hi-IN" sz="2400" dirty="0"/>
              <a:t> मार्दव </a:t>
            </a:r>
            <a:r>
              <a:rPr lang="en-US" sz="2400" dirty="0"/>
              <a:t>, </a:t>
            </a:r>
            <a:r>
              <a:rPr lang="hi-IN" sz="2400" dirty="0"/>
              <a:t>गाम्भीर्य</a:t>
            </a:r>
            <a:r>
              <a:rPr lang="en-US" sz="2400" dirty="0"/>
              <a:t>,  </a:t>
            </a:r>
            <a:r>
              <a:rPr lang="hi-IN" sz="2400" dirty="0"/>
              <a:t>अनवस्थितत्व तथा अन्य भाव</a:t>
            </a:r>
            <a:endParaRPr lang="en-US" sz="2400" dirty="0"/>
          </a:p>
        </p:txBody>
      </p:sp>
    </p:spTree>
    <p:extLst>
      <p:ext uri="{BB962C8B-B14F-4D97-AF65-F5344CB8AC3E}">
        <p14:creationId xmlns:p14="http://schemas.microsoft.com/office/powerpoint/2010/main" xmlns="" val="220592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A572D-2FF3-3F0D-67CB-26702BB16600}"/>
              </a:ext>
            </a:extLst>
          </p:cNvPr>
          <p:cNvSpPr>
            <a:spLocks noGrp="1"/>
          </p:cNvSpPr>
          <p:nvPr>
            <p:ph type="title"/>
          </p:nvPr>
        </p:nvSpPr>
        <p:spPr>
          <a:xfrm>
            <a:off x="411480" y="243840"/>
            <a:ext cx="10942320" cy="792480"/>
          </a:xfrm>
        </p:spPr>
        <p:txBody>
          <a:bodyPr/>
          <a:lstStyle/>
          <a:p>
            <a:r>
              <a:rPr lang="en-US" sz="4000" b="1" dirty="0">
                <a:solidFill>
                  <a:srgbClr val="C00000"/>
                </a:solidFill>
              </a:rPr>
              <a:t>■  A/c to western medical science </a:t>
            </a:r>
            <a:r>
              <a:rPr lang="en-US" dirty="0"/>
              <a:t>-</a:t>
            </a:r>
          </a:p>
        </p:txBody>
      </p:sp>
      <p:sp>
        <p:nvSpPr>
          <p:cNvPr id="3" name="Content Placeholder 2">
            <a:extLst>
              <a:ext uri="{FF2B5EF4-FFF2-40B4-BE49-F238E27FC236}">
                <a16:creationId xmlns:a16="http://schemas.microsoft.com/office/drawing/2014/main" xmlns="" id="{8112CB51-9279-5409-2C60-AFC28AF232C0}"/>
              </a:ext>
            </a:extLst>
          </p:cNvPr>
          <p:cNvSpPr>
            <a:spLocks noGrp="1"/>
          </p:cNvSpPr>
          <p:nvPr>
            <p:ph idx="1"/>
          </p:nvPr>
        </p:nvSpPr>
        <p:spPr>
          <a:xfrm>
            <a:off x="254000" y="1320800"/>
            <a:ext cx="11938000" cy="5537200"/>
          </a:xfrm>
        </p:spPr>
        <p:txBody>
          <a:bodyPr>
            <a:normAutofit/>
          </a:bodyPr>
          <a:lstStyle/>
          <a:p>
            <a:pPr marL="0" indent="0">
              <a:buNone/>
            </a:pPr>
            <a:r>
              <a:rPr lang="en-US" dirty="0">
                <a:solidFill>
                  <a:schemeClr val="accent6">
                    <a:lumMod val="75000"/>
                  </a:schemeClr>
                </a:solidFill>
              </a:rPr>
              <a:t>■ </a:t>
            </a:r>
            <a:r>
              <a:rPr lang="en-US" dirty="0">
                <a:solidFill>
                  <a:srgbClr val="00B0F0"/>
                </a:solidFill>
              </a:rPr>
              <a:t>Healthy spermatozoa </a:t>
            </a:r>
            <a:r>
              <a:rPr lang="en-US" dirty="0"/>
              <a:t>should be deposited high in the vagina at or near the cervix (male factor).</a:t>
            </a:r>
          </a:p>
          <a:p>
            <a:pPr marL="0" indent="0">
              <a:buNone/>
            </a:pPr>
            <a:r>
              <a:rPr lang="en-US" dirty="0"/>
              <a:t>■The spermatozoa should undergo changes (capacitation, acrosome reaction) and acquire motility (cervical factor).</a:t>
            </a:r>
          </a:p>
          <a:p>
            <a:pPr marL="0" indent="0">
              <a:buNone/>
            </a:pPr>
            <a:r>
              <a:rPr lang="en-US" dirty="0"/>
              <a:t>■</a:t>
            </a:r>
            <a:r>
              <a:rPr lang="en-US" dirty="0">
                <a:solidFill>
                  <a:srgbClr val="00B0F0"/>
                </a:solidFill>
              </a:rPr>
              <a:t>The motile spermatozoa </a:t>
            </a:r>
            <a:r>
              <a:rPr lang="en-US" dirty="0"/>
              <a:t>should ascend through the cervix into the uterine cavity and the fallopian tubes.</a:t>
            </a:r>
          </a:p>
          <a:p>
            <a:pPr marL="0" indent="0">
              <a:buNone/>
            </a:pPr>
            <a:r>
              <a:rPr lang="en-US" dirty="0"/>
              <a:t>■There should be </a:t>
            </a:r>
            <a:r>
              <a:rPr lang="en-US" dirty="0">
                <a:solidFill>
                  <a:srgbClr val="00B0F0"/>
                </a:solidFill>
              </a:rPr>
              <a:t>ovulation</a:t>
            </a:r>
            <a:r>
              <a:rPr lang="en-US" dirty="0"/>
              <a:t> (ovarian factor).</a:t>
            </a:r>
          </a:p>
          <a:p>
            <a:pPr marL="0" indent="0">
              <a:buNone/>
            </a:pPr>
            <a:r>
              <a:rPr lang="en-US" dirty="0">
                <a:solidFill>
                  <a:schemeClr val="accent6">
                    <a:lumMod val="75000"/>
                  </a:schemeClr>
                </a:solidFill>
              </a:rPr>
              <a:t>■</a:t>
            </a:r>
            <a:r>
              <a:rPr lang="en-US" dirty="0">
                <a:solidFill>
                  <a:srgbClr val="00B0F0"/>
                </a:solidFill>
              </a:rPr>
              <a:t>The fallopian tubes </a:t>
            </a:r>
            <a:r>
              <a:rPr lang="en-US" dirty="0"/>
              <a:t>should be patent and the oocyte should be picked up by the fimbriated end of the tube (tubal factor).</a:t>
            </a:r>
          </a:p>
          <a:p>
            <a:pPr marL="0" indent="0">
              <a:buNone/>
            </a:pPr>
            <a:r>
              <a:rPr lang="en-US" dirty="0"/>
              <a:t>■ The spermatozoa should </a:t>
            </a:r>
            <a:r>
              <a:rPr lang="en-US" dirty="0">
                <a:solidFill>
                  <a:srgbClr val="00B0F0"/>
                </a:solidFill>
              </a:rPr>
              <a:t>fertilize</a:t>
            </a:r>
            <a:r>
              <a:rPr lang="en-US" dirty="0"/>
              <a:t> the oocyte at the ampulla of the tube.</a:t>
            </a:r>
          </a:p>
          <a:p>
            <a:pPr marL="0" indent="0">
              <a:buNone/>
            </a:pPr>
            <a:r>
              <a:rPr lang="en-US" dirty="0"/>
              <a:t>■The embryo should reach the uterine cavity after </a:t>
            </a:r>
            <a:r>
              <a:rPr lang="en-US" dirty="0">
                <a:solidFill>
                  <a:srgbClr val="00B0F0"/>
                </a:solidFill>
              </a:rPr>
              <a:t>3-4 days of fertilization.</a:t>
            </a:r>
          </a:p>
        </p:txBody>
      </p:sp>
    </p:spTree>
    <p:extLst>
      <p:ext uri="{BB962C8B-B14F-4D97-AF65-F5344CB8AC3E}">
        <p14:creationId xmlns:p14="http://schemas.microsoft.com/office/powerpoint/2010/main" xmlns="" val="261330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52751-83A1-B789-E1B3-D771FDC366D9}"/>
              </a:ext>
            </a:extLst>
          </p:cNvPr>
          <p:cNvSpPr>
            <a:spLocks noGrp="1"/>
          </p:cNvSpPr>
          <p:nvPr>
            <p:ph type="title"/>
          </p:nvPr>
        </p:nvSpPr>
        <p:spPr>
          <a:xfrm flipV="1">
            <a:off x="1227551" y="-450937"/>
            <a:ext cx="9756134" cy="450937"/>
          </a:xfrm>
        </p:spPr>
        <p:txBody>
          <a:bodyPr>
            <a:normAutofit fontScale="90000"/>
          </a:bodyPr>
          <a:lstStyle/>
          <a:p>
            <a:r>
              <a:rPr lang="en-US" b="1" dirty="0">
                <a:solidFill>
                  <a:srgbClr val="00B0F0"/>
                </a:solidFill>
              </a:rPr>
              <a:t> </a:t>
            </a:r>
          </a:p>
        </p:txBody>
      </p:sp>
      <p:sp>
        <p:nvSpPr>
          <p:cNvPr id="3" name="Content Placeholder 2">
            <a:extLst>
              <a:ext uri="{FF2B5EF4-FFF2-40B4-BE49-F238E27FC236}">
                <a16:creationId xmlns:a16="http://schemas.microsoft.com/office/drawing/2014/main" xmlns="" id="{B3258A2D-6133-3489-CF2D-0035E7A503C9}"/>
              </a:ext>
            </a:extLst>
          </p:cNvPr>
          <p:cNvSpPr>
            <a:spLocks noGrp="1"/>
          </p:cNvSpPr>
          <p:nvPr>
            <p:ph idx="1"/>
          </p:nvPr>
        </p:nvSpPr>
        <p:spPr>
          <a:xfrm>
            <a:off x="0" y="87682"/>
            <a:ext cx="12009120" cy="6770318"/>
          </a:xfrm>
        </p:spPr>
        <p:txBody>
          <a:bodyPr>
            <a:normAutofit fontScale="92500" lnSpcReduction="20000"/>
          </a:bodyPr>
          <a:lstStyle/>
          <a:p>
            <a:pPr marL="0" indent="0">
              <a:buNone/>
            </a:pPr>
            <a:r>
              <a:rPr lang="en-US" dirty="0"/>
              <a:t> </a:t>
            </a:r>
            <a:r>
              <a:rPr lang="en-US" sz="3900" b="1" dirty="0">
                <a:solidFill>
                  <a:srgbClr val="00B0F0"/>
                </a:solidFill>
              </a:rPr>
              <a:t>Cause of infertility  – </a:t>
            </a:r>
          </a:p>
          <a:p>
            <a:pPr marL="0" indent="0">
              <a:buNone/>
            </a:pPr>
            <a:r>
              <a:rPr lang="en-US" sz="3900" b="1" dirty="0">
                <a:solidFill>
                  <a:srgbClr val="C00000"/>
                </a:solidFill>
              </a:rPr>
              <a:t>A/c to ayurveda - </a:t>
            </a:r>
          </a:p>
          <a:p>
            <a:pPr marL="0" indent="0">
              <a:buNone/>
            </a:pPr>
            <a:r>
              <a:rPr lang="en-US" b="1" dirty="0">
                <a:solidFill>
                  <a:srgbClr val="7030A0"/>
                </a:solidFill>
              </a:rPr>
              <a:t>     </a:t>
            </a:r>
            <a:r>
              <a:rPr lang="hi-IN" sz="3000" b="1" dirty="0">
                <a:solidFill>
                  <a:srgbClr val="7030A0"/>
                </a:solidFill>
              </a:rPr>
              <a:t>योनिप्रदोषान्मनसोऽभितापाच्छुक्रासृगाहारविहारदोषात्|</a:t>
            </a:r>
          </a:p>
          <a:p>
            <a:pPr marL="0" indent="0">
              <a:buNone/>
            </a:pPr>
            <a:r>
              <a:rPr lang="en-US" sz="3000" b="1" dirty="0">
                <a:solidFill>
                  <a:srgbClr val="7030A0"/>
                </a:solidFill>
              </a:rPr>
              <a:t>     </a:t>
            </a:r>
            <a:r>
              <a:rPr lang="hi-IN" sz="3000" b="1" dirty="0">
                <a:solidFill>
                  <a:srgbClr val="7030A0"/>
                </a:solidFill>
              </a:rPr>
              <a:t>अकालयोगाद्बलसङ्क्षयाच्च गर्भं चिराद्विन्दति सप्रजाऽपि||</a:t>
            </a:r>
            <a:r>
              <a:rPr lang="hi-IN" b="1" dirty="0">
                <a:solidFill>
                  <a:srgbClr val="7030A0"/>
                </a:solidFill>
              </a:rPr>
              <a:t> </a:t>
            </a:r>
            <a:r>
              <a:rPr lang="en-US" b="1" dirty="0" err="1">
                <a:solidFill>
                  <a:srgbClr val="00B0F0"/>
                </a:solidFill>
              </a:rPr>
              <a:t>C</a:t>
            </a:r>
            <a:r>
              <a:rPr lang="en-US" dirty="0" err="1">
                <a:solidFill>
                  <a:srgbClr val="00B0F0"/>
                </a:solidFill>
              </a:rPr>
              <a:t>harak</a:t>
            </a:r>
            <a:r>
              <a:rPr lang="en-US" dirty="0">
                <a:solidFill>
                  <a:srgbClr val="00B0F0"/>
                </a:solidFill>
              </a:rPr>
              <a:t> </a:t>
            </a:r>
            <a:r>
              <a:rPr lang="en-US" dirty="0" err="1">
                <a:solidFill>
                  <a:srgbClr val="00B0F0"/>
                </a:solidFill>
              </a:rPr>
              <a:t>sam</a:t>
            </a:r>
            <a:r>
              <a:rPr lang="en-US" dirty="0">
                <a:solidFill>
                  <a:srgbClr val="00B0F0"/>
                </a:solidFill>
              </a:rPr>
              <a:t> </a:t>
            </a:r>
            <a:r>
              <a:rPr lang="en-US" dirty="0" err="1">
                <a:solidFill>
                  <a:srgbClr val="00B0F0"/>
                </a:solidFill>
              </a:rPr>
              <a:t>sharir</a:t>
            </a:r>
            <a:r>
              <a:rPr lang="en-US" dirty="0">
                <a:solidFill>
                  <a:srgbClr val="00B0F0"/>
                </a:solidFill>
              </a:rPr>
              <a:t> 2/7</a:t>
            </a:r>
          </a:p>
          <a:p>
            <a:pPr marL="0" indent="0">
              <a:buNone/>
            </a:pPr>
            <a:endParaRPr lang="en-US" dirty="0"/>
          </a:p>
          <a:p>
            <a:pPr marL="0" indent="0">
              <a:buNone/>
            </a:pPr>
            <a:r>
              <a:rPr lang="hi-IN" dirty="0"/>
              <a:t>(</a:t>
            </a:r>
            <a:r>
              <a:rPr lang="en-US" dirty="0"/>
              <a:t>1</a:t>
            </a:r>
            <a:r>
              <a:rPr lang="hi-IN" dirty="0"/>
              <a:t>) योनिप्रदोष</a:t>
            </a:r>
            <a:r>
              <a:rPr lang="en-US" dirty="0"/>
              <a:t>  </a:t>
            </a:r>
          </a:p>
          <a:p>
            <a:pPr marL="0" indent="0">
              <a:buNone/>
            </a:pPr>
            <a:r>
              <a:rPr lang="hi-IN" dirty="0"/>
              <a:t>(२) मानसिक अभिताप </a:t>
            </a:r>
            <a:endParaRPr lang="en-US" dirty="0"/>
          </a:p>
          <a:p>
            <a:pPr marL="0" indent="0">
              <a:buNone/>
            </a:pPr>
            <a:r>
              <a:rPr lang="hi-IN" dirty="0"/>
              <a:t>(</a:t>
            </a:r>
            <a:r>
              <a:rPr lang="en-US" dirty="0"/>
              <a:t>3</a:t>
            </a:r>
            <a:r>
              <a:rPr lang="hi-IN" dirty="0"/>
              <a:t>) शुक्रदोष </a:t>
            </a:r>
            <a:endParaRPr lang="en-US" dirty="0"/>
          </a:p>
          <a:p>
            <a:pPr marL="0" indent="0">
              <a:buNone/>
            </a:pPr>
            <a:r>
              <a:rPr lang="hi-IN" dirty="0"/>
              <a:t>(</a:t>
            </a:r>
            <a:r>
              <a:rPr lang="en-US" dirty="0"/>
              <a:t>4</a:t>
            </a:r>
            <a:r>
              <a:rPr lang="hi-IN" dirty="0"/>
              <a:t>) असृग् दोष</a:t>
            </a:r>
            <a:r>
              <a:rPr lang="en-US" dirty="0"/>
              <a:t>  </a:t>
            </a:r>
          </a:p>
          <a:p>
            <a:pPr marL="0" indent="0">
              <a:buNone/>
            </a:pPr>
            <a:r>
              <a:rPr lang="hi-IN" dirty="0"/>
              <a:t>(</a:t>
            </a:r>
            <a:r>
              <a:rPr lang="en-US" dirty="0"/>
              <a:t>5</a:t>
            </a:r>
            <a:r>
              <a:rPr lang="hi-IN" dirty="0"/>
              <a:t>) आहार-दोष</a:t>
            </a:r>
          </a:p>
          <a:p>
            <a:pPr marL="0" indent="0">
              <a:buNone/>
            </a:pPr>
            <a:r>
              <a:rPr lang="hi-IN" dirty="0"/>
              <a:t>(</a:t>
            </a:r>
            <a:r>
              <a:rPr lang="en-US" dirty="0"/>
              <a:t>6</a:t>
            </a:r>
            <a:r>
              <a:rPr lang="hi-IN" dirty="0"/>
              <a:t>) विहार-दोष </a:t>
            </a:r>
            <a:endParaRPr lang="en-US" dirty="0"/>
          </a:p>
          <a:p>
            <a:pPr marL="0" indent="0">
              <a:buNone/>
            </a:pPr>
            <a:r>
              <a:rPr lang="hi-IN" dirty="0"/>
              <a:t>(</a:t>
            </a:r>
            <a:r>
              <a:rPr lang="en-US" dirty="0"/>
              <a:t>7</a:t>
            </a:r>
            <a:r>
              <a:rPr lang="hi-IN" dirty="0"/>
              <a:t>) अकाल योग </a:t>
            </a:r>
            <a:endParaRPr lang="en-US" dirty="0"/>
          </a:p>
          <a:p>
            <a:pPr marL="0" indent="0">
              <a:buNone/>
            </a:pPr>
            <a:r>
              <a:rPr lang="hi-IN" dirty="0"/>
              <a:t>(8) बलसंक्षय  </a:t>
            </a:r>
            <a:endParaRPr lang="en-US" dirty="0"/>
          </a:p>
          <a:p>
            <a:pPr marL="0" indent="0">
              <a:buNone/>
            </a:pPr>
            <a:r>
              <a:rPr lang="hi-IN" dirty="0"/>
              <a:t>(9) आत्म दोष</a:t>
            </a:r>
          </a:p>
          <a:p>
            <a:pPr marL="0" indent="0">
              <a:buNone/>
            </a:pPr>
            <a:r>
              <a:rPr lang="hi-IN" dirty="0"/>
              <a:t>(</a:t>
            </a:r>
            <a:r>
              <a:rPr lang="en-US" dirty="0"/>
              <a:t>10</a:t>
            </a:r>
            <a:r>
              <a:rPr lang="hi-IN" dirty="0"/>
              <a:t>) जातहारिणी-द्वारा विकृति</a:t>
            </a:r>
            <a:r>
              <a:rPr lang="en-US" dirty="0"/>
              <a:t> /</a:t>
            </a:r>
            <a:r>
              <a:rPr lang="hi-IN" dirty="0"/>
              <a:t> दैवप्रकोप</a:t>
            </a:r>
            <a:endParaRPr lang="en-US" dirty="0"/>
          </a:p>
        </p:txBody>
      </p:sp>
      <p:sp>
        <p:nvSpPr>
          <p:cNvPr id="7" name="TextBox 6">
            <a:extLst>
              <a:ext uri="{FF2B5EF4-FFF2-40B4-BE49-F238E27FC236}">
                <a16:creationId xmlns:a16="http://schemas.microsoft.com/office/drawing/2014/main" xmlns="" id="{443E9AF8-6D8D-BEA2-27F1-8BF4E5AA7842}"/>
              </a:ext>
            </a:extLst>
          </p:cNvPr>
          <p:cNvSpPr txBox="1"/>
          <p:nvPr/>
        </p:nvSpPr>
        <p:spPr>
          <a:xfrm>
            <a:off x="5372413" y="2150089"/>
            <a:ext cx="6636707" cy="3016210"/>
          </a:xfrm>
          <a:prstGeom prst="rect">
            <a:avLst/>
          </a:prstGeom>
          <a:noFill/>
        </p:spPr>
        <p:txBody>
          <a:bodyPr wrap="square">
            <a:spAutoFit/>
          </a:bodyPr>
          <a:lstStyle/>
          <a:p>
            <a:pPr marL="285750" indent="-285750">
              <a:buFont typeface="Wingdings" panose="05000000000000000000" pitchFamily="2" charset="2"/>
              <a:buChar char="q"/>
            </a:pPr>
            <a:r>
              <a:rPr lang="en-US" sz="3200" b="1" dirty="0">
                <a:solidFill>
                  <a:srgbClr val="C00000"/>
                </a:solidFill>
              </a:rPr>
              <a:t>Current Western Medical Science -</a:t>
            </a:r>
          </a:p>
          <a:p>
            <a:r>
              <a:rPr lang="en-US" sz="2800" dirty="0"/>
              <a:t>■ Ovulatory dysfunction: </a:t>
            </a:r>
            <a:r>
              <a:rPr lang="en-US" sz="2800" dirty="0">
                <a:solidFill>
                  <a:srgbClr val="FF0000"/>
                </a:solidFill>
              </a:rPr>
              <a:t>30-40%</a:t>
            </a:r>
          </a:p>
          <a:p>
            <a:r>
              <a:rPr lang="en-US" sz="2800" dirty="0"/>
              <a:t>■ Tubal disease: </a:t>
            </a:r>
            <a:r>
              <a:rPr lang="en-US" sz="2800" dirty="0">
                <a:solidFill>
                  <a:srgbClr val="FF0000"/>
                </a:solidFill>
              </a:rPr>
              <a:t>25-35%</a:t>
            </a:r>
          </a:p>
          <a:p>
            <a:r>
              <a:rPr lang="en-US" sz="2800" dirty="0"/>
              <a:t>■ Uterine factors: </a:t>
            </a:r>
            <a:r>
              <a:rPr lang="en-US" sz="2800" dirty="0">
                <a:solidFill>
                  <a:srgbClr val="FF0000"/>
                </a:solidFill>
              </a:rPr>
              <a:t>10%</a:t>
            </a:r>
          </a:p>
          <a:p>
            <a:r>
              <a:rPr lang="en-US" sz="2800" dirty="0"/>
              <a:t>■ Cervical factors: </a:t>
            </a:r>
            <a:r>
              <a:rPr lang="en-US" sz="2800" dirty="0">
                <a:solidFill>
                  <a:srgbClr val="FF0000"/>
                </a:solidFill>
              </a:rPr>
              <a:t>5%</a:t>
            </a:r>
          </a:p>
          <a:p>
            <a:r>
              <a:rPr lang="en-US" sz="2800" dirty="0"/>
              <a:t>■ Pelvic endometriosis: </a:t>
            </a:r>
            <a:r>
              <a:rPr lang="en-US" sz="2800" dirty="0">
                <a:solidFill>
                  <a:srgbClr val="FF0000"/>
                </a:solidFill>
              </a:rPr>
              <a:t>1-10%</a:t>
            </a:r>
          </a:p>
          <a:p>
            <a:endParaRPr lang="en-US" dirty="0"/>
          </a:p>
        </p:txBody>
      </p:sp>
    </p:spTree>
    <p:extLst>
      <p:ext uri="{BB962C8B-B14F-4D97-AF65-F5344CB8AC3E}">
        <p14:creationId xmlns:p14="http://schemas.microsoft.com/office/powerpoint/2010/main" xmlns="" val="246492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1531B7-9D45-F5EC-18C2-2196DA8DFD14}"/>
              </a:ext>
            </a:extLst>
          </p:cNvPr>
          <p:cNvSpPr>
            <a:spLocks noGrp="1"/>
          </p:cNvSpPr>
          <p:nvPr>
            <p:ph type="title"/>
          </p:nvPr>
        </p:nvSpPr>
        <p:spPr>
          <a:xfrm>
            <a:off x="162838" y="154945"/>
            <a:ext cx="10777603" cy="526092"/>
          </a:xfrm>
        </p:spPr>
        <p:txBody>
          <a:bodyPr>
            <a:normAutofit fontScale="90000"/>
          </a:bodyPr>
          <a:lstStyle/>
          <a:p>
            <a:r>
              <a:rPr lang="hi-IN" dirty="0">
                <a:solidFill>
                  <a:schemeClr val="accent2">
                    <a:lumMod val="50000"/>
                  </a:schemeClr>
                </a:solidFill>
              </a:rPr>
              <a:t>परीक्षा</a:t>
            </a:r>
            <a:r>
              <a:rPr lang="en-US" dirty="0">
                <a:solidFill>
                  <a:schemeClr val="accent2">
                    <a:lumMod val="50000"/>
                  </a:schemeClr>
                </a:solidFill>
              </a:rPr>
              <a:t> </a:t>
            </a:r>
            <a:r>
              <a:rPr lang="en-US" dirty="0"/>
              <a:t>- </a:t>
            </a:r>
          </a:p>
        </p:txBody>
      </p:sp>
      <p:sp>
        <p:nvSpPr>
          <p:cNvPr id="3" name="Content Placeholder 2">
            <a:extLst>
              <a:ext uri="{FF2B5EF4-FFF2-40B4-BE49-F238E27FC236}">
                <a16:creationId xmlns:a16="http://schemas.microsoft.com/office/drawing/2014/main" xmlns="" id="{884853F8-D756-E608-CAFD-8AD4AC65FDAC}"/>
              </a:ext>
            </a:extLst>
          </p:cNvPr>
          <p:cNvSpPr>
            <a:spLocks noGrp="1"/>
          </p:cNvSpPr>
          <p:nvPr>
            <p:ph idx="1"/>
          </p:nvPr>
        </p:nvSpPr>
        <p:spPr>
          <a:xfrm>
            <a:off x="4699348" y="1828506"/>
            <a:ext cx="3244241" cy="5186537"/>
          </a:xfrm>
        </p:spPr>
        <p:txBody>
          <a:bodyPr>
            <a:normAutofit fontScale="92500" lnSpcReduction="10000"/>
          </a:bodyPr>
          <a:lstStyle/>
          <a:p>
            <a:pPr>
              <a:buFont typeface="Wingdings" panose="05000000000000000000" pitchFamily="2" charset="2"/>
              <a:buChar char="q"/>
            </a:pPr>
            <a:r>
              <a:rPr lang="en-US" sz="3200" b="1" dirty="0">
                <a:solidFill>
                  <a:srgbClr val="FF0000"/>
                </a:solidFill>
              </a:rPr>
              <a:t> </a:t>
            </a:r>
            <a:r>
              <a:rPr lang="hi-IN" sz="3200" b="1" dirty="0">
                <a:solidFill>
                  <a:srgbClr val="FF0000"/>
                </a:solidFill>
              </a:rPr>
              <a:t>दशविध परीक्षा</a:t>
            </a:r>
            <a:r>
              <a:rPr lang="en-US" sz="3200" b="1" dirty="0">
                <a:solidFill>
                  <a:srgbClr val="FF0000"/>
                </a:solidFill>
              </a:rPr>
              <a:t> </a:t>
            </a:r>
            <a:r>
              <a:rPr lang="hi-IN" sz="3200" b="1" dirty="0">
                <a:solidFill>
                  <a:srgbClr val="FF0000"/>
                </a:solidFill>
              </a:rPr>
              <a:t> </a:t>
            </a:r>
            <a:endParaRPr lang="en-US" sz="3200" b="1" dirty="0">
              <a:solidFill>
                <a:srgbClr val="FF0000"/>
              </a:solidFill>
            </a:endParaRPr>
          </a:p>
          <a:p>
            <a:r>
              <a:rPr lang="hi-IN" dirty="0"/>
              <a:t>प्रकृति </a:t>
            </a:r>
            <a:endParaRPr lang="en-US" dirty="0"/>
          </a:p>
          <a:p>
            <a:r>
              <a:rPr lang="hi-IN" dirty="0"/>
              <a:t>विकृति </a:t>
            </a:r>
            <a:endParaRPr lang="en-US" dirty="0"/>
          </a:p>
          <a:p>
            <a:r>
              <a:rPr lang="hi-IN" dirty="0"/>
              <a:t>सार </a:t>
            </a:r>
            <a:endParaRPr lang="en-US" dirty="0"/>
          </a:p>
          <a:p>
            <a:r>
              <a:rPr lang="hi-IN" dirty="0"/>
              <a:t>संहनन </a:t>
            </a:r>
            <a:endParaRPr lang="en-US" dirty="0"/>
          </a:p>
          <a:p>
            <a:r>
              <a:rPr lang="hi-IN" dirty="0"/>
              <a:t>प्रमाण</a:t>
            </a:r>
            <a:endParaRPr lang="en-US" dirty="0"/>
          </a:p>
          <a:p>
            <a:r>
              <a:rPr lang="hi-IN" dirty="0"/>
              <a:t>सात्म्य </a:t>
            </a:r>
            <a:endParaRPr lang="en-US" dirty="0"/>
          </a:p>
          <a:p>
            <a:r>
              <a:rPr lang="hi-IN" dirty="0"/>
              <a:t>सत्त्व</a:t>
            </a:r>
            <a:endParaRPr lang="en-US" dirty="0"/>
          </a:p>
          <a:p>
            <a:r>
              <a:rPr lang="hi-IN" dirty="0"/>
              <a:t>आहार </a:t>
            </a:r>
            <a:endParaRPr lang="en-US" dirty="0"/>
          </a:p>
          <a:p>
            <a:r>
              <a:rPr lang="hi-IN" dirty="0"/>
              <a:t>व्यायाम </a:t>
            </a:r>
            <a:endParaRPr lang="en-US" dirty="0"/>
          </a:p>
          <a:p>
            <a:r>
              <a:rPr lang="hi-IN" dirty="0"/>
              <a:t>वय परीक्षा</a:t>
            </a:r>
            <a:endParaRPr lang="en-US" dirty="0"/>
          </a:p>
        </p:txBody>
      </p:sp>
      <p:pic>
        <p:nvPicPr>
          <p:cNvPr id="5" name="Picture 4">
            <a:extLst>
              <a:ext uri="{FF2B5EF4-FFF2-40B4-BE49-F238E27FC236}">
                <a16:creationId xmlns:a16="http://schemas.microsoft.com/office/drawing/2014/main" xmlns="" id="{406A8A58-BA72-FCF1-3E5D-0E76AC56EB82}"/>
              </a:ext>
            </a:extLst>
          </p:cNvPr>
          <p:cNvPicPr>
            <a:picLocks noChangeAspect="1"/>
          </p:cNvPicPr>
          <p:nvPr/>
        </p:nvPicPr>
        <p:blipFill>
          <a:blip r:embed="rId2"/>
          <a:stretch>
            <a:fillRect/>
          </a:stretch>
        </p:blipFill>
        <p:spPr>
          <a:xfrm>
            <a:off x="9533914" y="0"/>
            <a:ext cx="2658086" cy="1905560"/>
          </a:xfrm>
          <a:prstGeom prst="rect">
            <a:avLst/>
          </a:prstGeom>
        </p:spPr>
      </p:pic>
      <p:sp>
        <p:nvSpPr>
          <p:cNvPr id="6" name="TextBox 5">
            <a:extLst>
              <a:ext uri="{FF2B5EF4-FFF2-40B4-BE49-F238E27FC236}">
                <a16:creationId xmlns:a16="http://schemas.microsoft.com/office/drawing/2014/main" xmlns="" id="{E49F00F3-D577-FAA4-46D6-171EEA0B6684}"/>
              </a:ext>
            </a:extLst>
          </p:cNvPr>
          <p:cNvSpPr txBox="1"/>
          <p:nvPr/>
        </p:nvSpPr>
        <p:spPr>
          <a:xfrm>
            <a:off x="407096" y="1758255"/>
            <a:ext cx="3040693" cy="1815882"/>
          </a:xfrm>
          <a:prstGeom prst="rect">
            <a:avLst/>
          </a:prstGeom>
          <a:solidFill>
            <a:schemeClr val="bg1"/>
          </a:solidFill>
        </p:spPr>
        <p:txBody>
          <a:bodyPr wrap="square">
            <a:spAutoFit/>
          </a:bodyPr>
          <a:lstStyle/>
          <a:p>
            <a:pPr marL="457200" indent="-457200">
              <a:buFont typeface="Wingdings" panose="05000000000000000000" pitchFamily="2" charset="2"/>
              <a:buChar char="q"/>
            </a:pPr>
            <a:r>
              <a:rPr lang="hi-IN" sz="2800" b="1" dirty="0">
                <a:solidFill>
                  <a:srgbClr val="FF0000"/>
                </a:solidFill>
              </a:rPr>
              <a:t>त्रिविध परीक्षा</a:t>
            </a:r>
            <a:endParaRPr lang="en-US" sz="2800" b="1" dirty="0">
              <a:solidFill>
                <a:srgbClr val="FF0000"/>
              </a:solidFill>
            </a:endParaRPr>
          </a:p>
          <a:p>
            <a:pPr marL="342900" indent="-342900">
              <a:buAutoNum type="hindiNumPeriod"/>
            </a:pPr>
            <a:r>
              <a:rPr lang="hi-IN" sz="2800" dirty="0"/>
              <a:t>दर्शन</a:t>
            </a:r>
            <a:endParaRPr lang="en-US" sz="2800" dirty="0"/>
          </a:p>
          <a:p>
            <a:pPr marL="342900" indent="-342900">
              <a:buAutoNum type="hindiNumPeriod"/>
            </a:pPr>
            <a:r>
              <a:rPr lang="hi-IN" sz="2800" dirty="0"/>
              <a:t>स्पर्शन  </a:t>
            </a:r>
            <a:endParaRPr lang="en-US" sz="2800" dirty="0"/>
          </a:p>
          <a:p>
            <a:pPr marL="342900" indent="-342900">
              <a:buAutoNum type="hindiNumPeriod"/>
            </a:pPr>
            <a:r>
              <a:rPr lang="hi-IN" sz="2800" dirty="0"/>
              <a:t>प्रश्न   </a:t>
            </a:r>
            <a:endParaRPr lang="en-US" sz="2800" dirty="0"/>
          </a:p>
        </p:txBody>
      </p:sp>
      <p:sp>
        <p:nvSpPr>
          <p:cNvPr id="7" name="TextBox 6">
            <a:extLst>
              <a:ext uri="{FF2B5EF4-FFF2-40B4-BE49-F238E27FC236}">
                <a16:creationId xmlns:a16="http://schemas.microsoft.com/office/drawing/2014/main" xmlns="" id="{E98250F6-C24A-4245-9B32-935F06B70FDF}"/>
              </a:ext>
            </a:extLst>
          </p:cNvPr>
          <p:cNvSpPr txBox="1"/>
          <p:nvPr/>
        </p:nvSpPr>
        <p:spPr>
          <a:xfrm>
            <a:off x="616987" y="681037"/>
            <a:ext cx="7665368" cy="1077218"/>
          </a:xfrm>
          <a:prstGeom prst="rect">
            <a:avLst/>
          </a:prstGeom>
          <a:noFill/>
        </p:spPr>
        <p:txBody>
          <a:bodyPr wrap="square">
            <a:spAutoFit/>
          </a:bodyPr>
          <a:lstStyle/>
          <a:p>
            <a:r>
              <a:rPr lang="en-US" sz="3200" dirty="0"/>
              <a:t>       </a:t>
            </a:r>
            <a:r>
              <a:rPr lang="hi-IN" sz="3200" dirty="0"/>
              <a:t>दो प्रकार</a:t>
            </a:r>
            <a:r>
              <a:rPr lang="en-US" sz="3200" dirty="0"/>
              <a:t> –</a:t>
            </a:r>
          </a:p>
          <a:p>
            <a:r>
              <a:rPr lang="en-US" sz="3200" dirty="0">
                <a:solidFill>
                  <a:srgbClr val="00B0F0"/>
                </a:solidFill>
              </a:rPr>
              <a:t>1.</a:t>
            </a:r>
            <a:r>
              <a:rPr lang="hi-IN" sz="3200" dirty="0">
                <a:solidFill>
                  <a:srgbClr val="00B0F0"/>
                </a:solidFill>
              </a:rPr>
              <a:t>रोग परीक्षा</a:t>
            </a:r>
            <a:r>
              <a:rPr lang="en-US" sz="3200" dirty="0">
                <a:solidFill>
                  <a:srgbClr val="00B0F0"/>
                </a:solidFill>
              </a:rPr>
              <a:t>   </a:t>
            </a:r>
            <a:r>
              <a:rPr lang="hi-IN" sz="3200" dirty="0">
                <a:solidFill>
                  <a:srgbClr val="00B0F0"/>
                </a:solidFill>
              </a:rPr>
              <a:t> </a:t>
            </a:r>
            <a:r>
              <a:rPr lang="en-US" sz="3200" dirty="0">
                <a:solidFill>
                  <a:srgbClr val="00B0F0"/>
                </a:solidFill>
              </a:rPr>
              <a:t>                  2.</a:t>
            </a:r>
            <a:r>
              <a:rPr lang="hi-IN" sz="3200" dirty="0">
                <a:solidFill>
                  <a:srgbClr val="00B0F0"/>
                </a:solidFill>
              </a:rPr>
              <a:t>रोगी परीक्षा</a:t>
            </a:r>
            <a:endParaRPr lang="en-US" sz="3200" dirty="0">
              <a:solidFill>
                <a:srgbClr val="00B0F0"/>
              </a:solidFill>
            </a:endParaRPr>
          </a:p>
        </p:txBody>
      </p:sp>
    </p:spTree>
    <p:extLst>
      <p:ext uri="{BB962C8B-B14F-4D97-AF65-F5344CB8AC3E}">
        <p14:creationId xmlns:p14="http://schemas.microsoft.com/office/powerpoint/2010/main" xmlns="" val="2824386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30121-5A38-FE8F-79C0-B3303CD86A90}"/>
              </a:ext>
            </a:extLst>
          </p:cNvPr>
          <p:cNvSpPr>
            <a:spLocks noGrp="1"/>
          </p:cNvSpPr>
          <p:nvPr>
            <p:ph type="title"/>
          </p:nvPr>
        </p:nvSpPr>
        <p:spPr>
          <a:xfrm flipV="1">
            <a:off x="127000" y="-317500"/>
            <a:ext cx="11226800" cy="317500"/>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xmlns="" id="{931E3F69-5FA9-989C-F3E2-4A8367053139}"/>
              </a:ext>
            </a:extLst>
          </p:cNvPr>
          <p:cNvPicPr>
            <a:picLocks noGrp="1" noChangeAspect="1"/>
          </p:cNvPicPr>
          <p:nvPr>
            <p:ph idx="1"/>
          </p:nvPr>
        </p:nvPicPr>
        <p:blipFill>
          <a:blip r:embed="rId2" cstate="print"/>
          <a:stretch>
            <a:fillRect/>
          </a:stretch>
        </p:blipFill>
        <p:spPr>
          <a:xfrm>
            <a:off x="8496300" y="161926"/>
            <a:ext cx="3580950" cy="1942388"/>
          </a:xfrm>
          <a:prstGeom prst="rect">
            <a:avLst/>
          </a:prstGeom>
        </p:spPr>
      </p:pic>
      <p:sp>
        <p:nvSpPr>
          <p:cNvPr id="5" name="TextBox 4">
            <a:extLst>
              <a:ext uri="{FF2B5EF4-FFF2-40B4-BE49-F238E27FC236}">
                <a16:creationId xmlns:a16="http://schemas.microsoft.com/office/drawing/2014/main" xmlns="" id="{D130D76A-7629-C5A6-D2CF-170037EAC5BC}"/>
              </a:ext>
            </a:extLst>
          </p:cNvPr>
          <p:cNvSpPr txBox="1"/>
          <p:nvPr/>
        </p:nvSpPr>
        <p:spPr>
          <a:xfrm>
            <a:off x="241750" y="161926"/>
            <a:ext cx="11835500" cy="6370975"/>
          </a:xfrm>
          <a:prstGeom prst="rect">
            <a:avLst/>
          </a:prstGeom>
          <a:noFill/>
        </p:spPr>
        <p:txBody>
          <a:bodyPr wrap="square">
            <a:spAutoFit/>
          </a:bodyPr>
          <a:lstStyle/>
          <a:p>
            <a:r>
              <a:rPr lang="en-US" sz="3600" b="1" dirty="0">
                <a:solidFill>
                  <a:schemeClr val="accent2">
                    <a:lumMod val="50000"/>
                  </a:schemeClr>
                </a:solidFill>
              </a:rPr>
              <a:t>Diagnosis – [western Medical Science]</a:t>
            </a:r>
          </a:p>
          <a:p>
            <a:endParaRPr lang="en-US" dirty="0"/>
          </a:p>
          <a:p>
            <a:r>
              <a:rPr lang="en-US" dirty="0"/>
              <a:t>   </a:t>
            </a:r>
            <a:r>
              <a:rPr lang="en-US" sz="2400" dirty="0"/>
              <a:t>(A) Diagnosis of </a:t>
            </a:r>
            <a:r>
              <a:rPr lang="en-US" sz="2400" b="1" dirty="0">
                <a:solidFill>
                  <a:srgbClr val="00B0F0"/>
                </a:solidFill>
              </a:rPr>
              <a:t>ovulation</a:t>
            </a:r>
          </a:p>
          <a:p>
            <a:r>
              <a:rPr lang="en-US" sz="2400" dirty="0"/>
              <a:t>  (B) Diagnosis of </a:t>
            </a:r>
            <a:r>
              <a:rPr lang="en-US" sz="2400" b="1" dirty="0">
                <a:solidFill>
                  <a:srgbClr val="00B0F0"/>
                </a:solidFill>
              </a:rPr>
              <a:t>tubal and peritoneal factors</a:t>
            </a:r>
          </a:p>
          <a:p>
            <a:r>
              <a:rPr lang="en-US" sz="2400" dirty="0"/>
              <a:t>  (C) Diagnosis of </a:t>
            </a:r>
            <a:r>
              <a:rPr lang="en-US" sz="2400" b="1" dirty="0">
                <a:solidFill>
                  <a:srgbClr val="00B0F0"/>
                </a:solidFill>
              </a:rPr>
              <a:t>uterine pathology</a:t>
            </a:r>
          </a:p>
          <a:p>
            <a:r>
              <a:rPr lang="en-US" sz="2400" dirty="0"/>
              <a:t>  (D) Diagnosis of </a:t>
            </a:r>
            <a:r>
              <a:rPr lang="en-US" sz="2400" b="1" dirty="0">
                <a:solidFill>
                  <a:srgbClr val="00B0F0"/>
                </a:solidFill>
              </a:rPr>
              <a:t>cervical pathology</a:t>
            </a:r>
          </a:p>
          <a:p>
            <a:endParaRPr lang="en-US" dirty="0"/>
          </a:p>
          <a:p>
            <a:r>
              <a:rPr lang="en-US" sz="2400" dirty="0"/>
              <a:t>Ovarian factors: Ovarian dysfunctions (</a:t>
            </a:r>
            <a:r>
              <a:rPr lang="en-US" sz="2400" dirty="0" err="1"/>
              <a:t>dys</a:t>
            </a:r>
            <a:r>
              <a:rPr lang="en-US" sz="2400" dirty="0"/>
              <a:t>-ovulatory) commonly associated with infertility are: </a:t>
            </a:r>
          </a:p>
          <a:p>
            <a:r>
              <a:rPr lang="en-US" sz="2400" dirty="0">
                <a:solidFill>
                  <a:schemeClr val="accent2"/>
                </a:solidFill>
              </a:rPr>
              <a:t>■ Anovulation or oligo-ovulation (infrequent ovulation).</a:t>
            </a:r>
          </a:p>
          <a:p>
            <a:r>
              <a:rPr lang="en-US" sz="2400" dirty="0">
                <a:solidFill>
                  <a:schemeClr val="accent2"/>
                </a:solidFill>
              </a:rPr>
              <a:t>■ Luteal phase defect (LPD).</a:t>
            </a:r>
          </a:p>
          <a:p>
            <a:r>
              <a:rPr lang="en-US" sz="2400" dirty="0">
                <a:solidFill>
                  <a:schemeClr val="accent2"/>
                </a:solidFill>
              </a:rPr>
              <a:t>■ Luteinized unruptured follicle (LUF).</a:t>
            </a:r>
          </a:p>
          <a:p>
            <a:endParaRPr lang="en-US" sz="2400" dirty="0"/>
          </a:p>
          <a:p>
            <a:r>
              <a:rPr lang="en-US" sz="2400" dirty="0"/>
              <a:t>Diagnosis of Ovulation – </a:t>
            </a:r>
          </a:p>
          <a:p>
            <a:r>
              <a:rPr lang="en-US" sz="2400" dirty="0"/>
              <a:t>The various methods used in practice to detect ovulation are grouped as follows -</a:t>
            </a:r>
          </a:p>
          <a:p>
            <a:r>
              <a:rPr lang="en-US" sz="2400" dirty="0">
                <a:solidFill>
                  <a:srgbClr val="92D050"/>
                </a:solidFill>
              </a:rPr>
              <a:t>■ Indirect</a:t>
            </a:r>
          </a:p>
          <a:p>
            <a:r>
              <a:rPr lang="en-US" sz="2400" dirty="0">
                <a:solidFill>
                  <a:srgbClr val="92D050"/>
                </a:solidFill>
              </a:rPr>
              <a:t>■ Direct</a:t>
            </a:r>
          </a:p>
          <a:p>
            <a:r>
              <a:rPr lang="en-US" sz="2400" dirty="0">
                <a:solidFill>
                  <a:srgbClr val="92D050"/>
                </a:solidFill>
              </a:rPr>
              <a:t>■ Conclusive</a:t>
            </a:r>
          </a:p>
        </p:txBody>
      </p:sp>
    </p:spTree>
    <p:extLst>
      <p:ext uri="{BB962C8B-B14F-4D97-AF65-F5344CB8AC3E}">
        <p14:creationId xmlns:p14="http://schemas.microsoft.com/office/powerpoint/2010/main" xmlns="" val="2953508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BE2350-89B5-FF6F-B522-E92D4006CF95}"/>
              </a:ext>
            </a:extLst>
          </p:cNvPr>
          <p:cNvSpPr>
            <a:spLocks noGrp="1"/>
          </p:cNvSpPr>
          <p:nvPr>
            <p:ph type="title"/>
          </p:nvPr>
        </p:nvSpPr>
        <p:spPr>
          <a:xfrm flipV="1">
            <a:off x="1371600" y="-1270000"/>
            <a:ext cx="9982200" cy="7620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5E2E2C40-3C3B-6AAF-5066-F8C0E294668A}"/>
              </a:ext>
            </a:extLst>
          </p:cNvPr>
          <p:cNvSpPr>
            <a:spLocks noGrp="1"/>
          </p:cNvSpPr>
          <p:nvPr>
            <p:ph idx="1"/>
          </p:nvPr>
        </p:nvSpPr>
        <p:spPr>
          <a:xfrm>
            <a:off x="330200" y="381000"/>
            <a:ext cx="11023600" cy="6265247"/>
          </a:xfrm>
        </p:spPr>
        <p:txBody>
          <a:bodyPr>
            <a:normAutofit fontScale="92500" lnSpcReduction="20000"/>
          </a:bodyPr>
          <a:lstStyle/>
          <a:p>
            <a:r>
              <a:rPr lang="en-US" b="1" dirty="0">
                <a:solidFill>
                  <a:schemeClr val="accent2">
                    <a:lumMod val="50000"/>
                  </a:schemeClr>
                </a:solidFill>
              </a:rPr>
              <a:t>Indirect - </a:t>
            </a:r>
          </a:p>
          <a:p>
            <a:r>
              <a:rPr lang="en-US" dirty="0">
                <a:solidFill>
                  <a:schemeClr val="accent4">
                    <a:lumMod val="75000"/>
                  </a:schemeClr>
                </a:solidFill>
              </a:rPr>
              <a:t>■ Menstrual history</a:t>
            </a:r>
            <a:r>
              <a:rPr lang="en-US" dirty="0"/>
              <a:t>: Regular menstruation suggests </a:t>
            </a:r>
          </a:p>
          <a:p>
            <a:pPr marL="0" indent="0">
              <a:buNone/>
            </a:pPr>
            <a:r>
              <a:rPr lang="en-US" dirty="0"/>
              <a:t>                                          ovulatory cycle.</a:t>
            </a:r>
          </a:p>
          <a:p>
            <a:r>
              <a:rPr lang="en-US" dirty="0">
                <a:solidFill>
                  <a:schemeClr val="accent4">
                    <a:lumMod val="75000"/>
                  </a:schemeClr>
                </a:solidFill>
              </a:rPr>
              <a:t>■ Evaluation of peripheral or end-organ changes - </a:t>
            </a:r>
          </a:p>
          <a:p>
            <a:pPr marL="0" indent="0">
              <a:buNone/>
            </a:pPr>
            <a:r>
              <a:rPr lang="en-US" dirty="0"/>
              <a:t>• BBT: Biphasic pattern</a:t>
            </a:r>
          </a:p>
          <a:p>
            <a:pPr marL="0" indent="0">
              <a:buNone/>
            </a:pPr>
            <a:r>
              <a:rPr lang="en-US" dirty="0"/>
              <a:t>• Cervical mucus study: Disappearance of fern pattern</a:t>
            </a:r>
          </a:p>
          <a:p>
            <a:pPr marL="0" indent="0">
              <a:buNone/>
            </a:pPr>
            <a:r>
              <a:rPr lang="en-US" dirty="0"/>
              <a:t>• Vaginal cytology: Shift of MI to the left</a:t>
            </a:r>
          </a:p>
          <a:p>
            <a:pPr marL="0" indent="0">
              <a:buNone/>
            </a:pPr>
            <a:r>
              <a:rPr lang="en-US" dirty="0"/>
              <a:t>• Hormone estimation – </a:t>
            </a:r>
          </a:p>
          <a:p>
            <a:r>
              <a:rPr lang="en-US" dirty="0">
                <a:solidFill>
                  <a:schemeClr val="accent2"/>
                </a:solidFill>
              </a:rPr>
              <a:t>1. Serum progesterone: Rise in level</a:t>
            </a:r>
          </a:p>
          <a:p>
            <a:r>
              <a:rPr lang="en-US" dirty="0">
                <a:solidFill>
                  <a:schemeClr val="accent2"/>
                </a:solidFill>
              </a:rPr>
              <a:t>2. Serum LH: Midcycle surge</a:t>
            </a:r>
          </a:p>
          <a:p>
            <a:r>
              <a:rPr lang="en-US" dirty="0">
                <a:solidFill>
                  <a:schemeClr val="accent2"/>
                </a:solidFill>
              </a:rPr>
              <a:t>3. Serum estradiol: Midcycle rise</a:t>
            </a:r>
          </a:p>
          <a:p>
            <a:r>
              <a:rPr lang="en-US" dirty="0">
                <a:solidFill>
                  <a:schemeClr val="accent2"/>
                </a:solidFill>
              </a:rPr>
              <a:t>4. Urine LH</a:t>
            </a:r>
          </a:p>
          <a:p>
            <a:endParaRPr lang="en-US" dirty="0">
              <a:solidFill>
                <a:schemeClr val="accent2"/>
              </a:solidFill>
            </a:endParaRPr>
          </a:p>
          <a:p>
            <a:r>
              <a:rPr lang="en-US" dirty="0"/>
              <a:t>• Endometrial biopsy</a:t>
            </a:r>
          </a:p>
          <a:p>
            <a:r>
              <a:rPr lang="en-US" dirty="0">
                <a:solidFill>
                  <a:schemeClr val="accent4">
                    <a:lumMod val="75000"/>
                  </a:schemeClr>
                </a:solidFill>
              </a:rPr>
              <a:t>■ Sonography (TVS)</a:t>
            </a:r>
          </a:p>
        </p:txBody>
      </p:sp>
      <p:pic>
        <p:nvPicPr>
          <p:cNvPr id="4" name="Picture 3">
            <a:extLst>
              <a:ext uri="{FF2B5EF4-FFF2-40B4-BE49-F238E27FC236}">
                <a16:creationId xmlns:a16="http://schemas.microsoft.com/office/drawing/2014/main" xmlns="" id="{8A7C586B-D94F-30AF-2CBB-A481BFA09E96}"/>
              </a:ext>
            </a:extLst>
          </p:cNvPr>
          <p:cNvPicPr>
            <a:picLocks noChangeAspect="1"/>
          </p:cNvPicPr>
          <p:nvPr/>
        </p:nvPicPr>
        <p:blipFill>
          <a:blip r:embed="rId2"/>
          <a:stretch>
            <a:fillRect/>
          </a:stretch>
        </p:blipFill>
        <p:spPr>
          <a:xfrm>
            <a:off x="8472269" y="135552"/>
            <a:ext cx="3578662" cy="1938696"/>
          </a:xfrm>
          <a:prstGeom prst="rect">
            <a:avLst/>
          </a:prstGeom>
        </p:spPr>
      </p:pic>
    </p:spTree>
    <p:extLst>
      <p:ext uri="{BB962C8B-B14F-4D97-AF65-F5344CB8AC3E}">
        <p14:creationId xmlns:p14="http://schemas.microsoft.com/office/powerpoint/2010/main" xmlns="" val="292989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4D1B4DD-B6D9-76C8-671B-A8AEAF33CF33}"/>
              </a:ext>
            </a:extLst>
          </p:cNvPr>
          <p:cNvSpPr>
            <a:spLocks noGrp="1"/>
          </p:cNvSpPr>
          <p:nvPr>
            <p:ph idx="1"/>
          </p:nvPr>
        </p:nvSpPr>
        <p:spPr>
          <a:xfrm>
            <a:off x="137786" y="1064712"/>
            <a:ext cx="11216013" cy="5112250"/>
          </a:xfrm>
        </p:spPr>
        <p:txBody>
          <a:bodyPr>
            <a:normAutofit/>
          </a:bodyPr>
          <a:lstStyle/>
          <a:p>
            <a:r>
              <a:rPr lang="en-US" dirty="0">
                <a:solidFill>
                  <a:schemeClr val="accent2">
                    <a:lumMod val="50000"/>
                  </a:schemeClr>
                </a:solidFill>
              </a:rPr>
              <a:t>Direct</a:t>
            </a:r>
            <a:endParaRPr lang="en-US" dirty="0"/>
          </a:p>
          <a:p>
            <a:r>
              <a:rPr lang="en-US" dirty="0"/>
              <a:t>Laparoscopy -</a:t>
            </a:r>
          </a:p>
          <a:p>
            <a:r>
              <a:rPr lang="en-US" dirty="0"/>
              <a:t>Laparoscopic visualization of recent corpus luteum or detection of the ovum from the aspirated peritoneal fluid from the pouch of Douglas is the only direct evidence of ovulation.</a:t>
            </a:r>
          </a:p>
          <a:p>
            <a:endParaRPr lang="en-US" dirty="0"/>
          </a:p>
          <a:p>
            <a:r>
              <a:rPr lang="en-US" dirty="0">
                <a:solidFill>
                  <a:srgbClr val="C00000"/>
                </a:solidFill>
              </a:rPr>
              <a:t>Conclusive</a:t>
            </a:r>
          </a:p>
          <a:p>
            <a:r>
              <a:rPr lang="en-US" dirty="0"/>
              <a:t>Pregnancy is the surest evidence of ovulation.</a:t>
            </a:r>
          </a:p>
        </p:txBody>
      </p:sp>
      <p:pic>
        <p:nvPicPr>
          <p:cNvPr id="4" name="Picture 3">
            <a:extLst>
              <a:ext uri="{FF2B5EF4-FFF2-40B4-BE49-F238E27FC236}">
                <a16:creationId xmlns:a16="http://schemas.microsoft.com/office/drawing/2014/main" xmlns="" id="{5E318BF9-4517-2A67-B6EF-8C484F73015A}"/>
              </a:ext>
            </a:extLst>
          </p:cNvPr>
          <p:cNvPicPr>
            <a:picLocks noChangeAspect="1"/>
          </p:cNvPicPr>
          <p:nvPr/>
        </p:nvPicPr>
        <p:blipFill>
          <a:blip r:embed="rId2"/>
          <a:stretch>
            <a:fillRect/>
          </a:stretch>
        </p:blipFill>
        <p:spPr>
          <a:xfrm>
            <a:off x="8613338" y="0"/>
            <a:ext cx="3578662" cy="1938696"/>
          </a:xfrm>
          <a:prstGeom prst="rect">
            <a:avLst/>
          </a:prstGeom>
        </p:spPr>
      </p:pic>
    </p:spTree>
    <p:extLst>
      <p:ext uri="{BB962C8B-B14F-4D97-AF65-F5344CB8AC3E}">
        <p14:creationId xmlns:p14="http://schemas.microsoft.com/office/powerpoint/2010/main" xmlns="" val="1828428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BCFC5-C5DC-46D4-FB7E-F4E583DEEF75}"/>
              </a:ext>
            </a:extLst>
          </p:cNvPr>
          <p:cNvSpPr>
            <a:spLocks noGrp="1"/>
          </p:cNvSpPr>
          <p:nvPr>
            <p:ph type="title"/>
          </p:nvPr>
        </p:nvSpPr>
        <p:spPr>
          <a:xfrm>
            <a:off x="0" y="-889348"/>
            <a:ext cx="11353800" cy="31784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652C56C6-6BAD-3552-118D-44EEB8635935}"/>
              </a:ext>
            </a:extLst>
          </p:cNvPr>
          <p:cNvSpPr>
            <a:spLocks noGrp="1"/>
          </p:cNvSpPr>
          <p:nvPr>
            <p:ph idx="1"/>
          </p:nvPr>
        </p:nvSpPr>
        <p:spPr>
          <a:xfrm>
            <a:off x="165100" y="266701"/>
            <a:ext cx="11188700" cy="6591300"/>
          </a:xfrm>
        </p:spPr>
        <p:txBody>
          <a:bodyPr>
            <a:normAutofit fontScale="77500" lnSpcReduction="20000"/>
          </a:bodyPr>
          <a:lstStyle/>
          <a:p>
            <a:r>
              <a:rPr lang="en-US" sz="4500" b="1" dirty="0">
                <a:solidFill>
                  <a:srgbClr val="C00000"/>
                </a:solidFill>
              </a:rPr>
              <a:t>Ovulation - </a:t>
            </a:r>
            <a:r>
              <a:rPr lang="en-US" dirty="0"/>
              <a:t> </a:t>
            </a:r>
            <a:r>
              <a:rPr lang="en-US" sz="3200" dirty="0"/>
              <a:t>■ Endometrial biopsy</a:t>
            </a:r>
          </a:p>
          <a:p>
            <a:pPr marL="0" indent="0">
              <a:buNone/>
            </a:pPr>
            <a:r>
              <a:rPr lang="en-US" sz="3200" dirty="0"/>
              <a:t>                                  ■ Vaginal cytology</a:t>
            </a:r>
          </a:p>
          <a:p>
            <a:pPr marL="0" indent="0">
              <a:buNone/>
            </a:pPr>
            <a:r>
              <a:rPr lang="en-US" sz="3200" dirty="0"/>
              <a:t>                                  ■ Serum progesterone</a:t>
            </a:r>
          </a:p>
          <a:p>
            <a:pPr marL="0" indent="0">
              <a:buNone/>
            </a:pPr>
            <a:r>
              <a:rPr lang="en-US" sz="3200" dirty="0"/>
              <a:t>                                  ■ Serum LH</a:t>
            </a:r>
          </a:p>
          <a:p>
            <a:pPr marL="0" indent="0">
              <a:buNone/>
            </a:pPr>
            <a:r>
              <a:rPr lang="en-US" sz="3200" dirty="0"/>
              <a:t>                                  ■ Urinary LH</a:t>
            </a:r>
          </a:p>
          <a:p>
            <a:pPr marL="0" indent="0">
              <a:buNone/>
            </a:pPr>
            <a:r>
              <a:rPr lang="en-US" sz="3200" dirty="0"/>
              <a:t>                                  ■ Serial transvaginal sonography (TVS)</a:t>
            </a:r>
          </a:p>
          <a:p>
            <a:pPr marL="0" indent="0">
              <a:buNone/>
            </a:pPr>
            <a:r>
              <a:rPr lang="en-US" sz="3200" dirty="0"/>
              <a:t>                                  ■ Laparoscopy</a:t>
            </a:r>
          </a:p>
          <a:p>
            <a:endParaRPr lang="en-US" dirty="0"/>
          </a:p>
          <a:p>
            <a:r>
              <a:rPr lang="en-US" sz="4000" b="1" dirty="0">
                <a:solidFill>
                  <a:srgbClr val="C00000"/>
                </a:solidFill>
              </a:rPr>
              <a:t>Tubal factor - </a:t>
            </a:r>
            <a:r>
              <a:rPr lang="en-US" dirty="0"/>
              <a:t> </a:t>
            </a:r>
            <a:r>
              <a:rPr lang="en-US" sz="3400" dirty="0"/>
              <a:t>■ Insufflation test</a:t>
            </a:r>
          </a:p>
          <a:p>
            <a:pPr marL="0" indent="0">
              <a:buNone/>
            </a:pPr>
            <a:r>
              <a:rPr lang="en-US" sz="3400" dirty="0"/>
              <a:t>                                  ■ </a:t>
            </a:r>
            <a:r>
              <a:rPr lang="en-US" sz="3400" dirty="0" err="1"/>
              <a:t>Hystero-salpingo-graphy</a:t>
            </a:r>
            <a:endParaRPr lang="en-US" sz="3400" dirty="0"/>
          </a:p>
          <a:p>
            <a:pPr marL="0" indent="0">
              <a:buNone/>
            </a:pPr>
            <a:r>
              <a:rPr lang="en-US" sz="3400" dirty="0"/>
              <a:t>                                  ■ Laparoscopy and dye test</a:t>
            </a:r>
          </a:p>
          <a:p>
            <a:pPr marL="0" indent="0">
              <a:buNone/>
            </a:pPr>
            <a:r>
              <a:rPr lang="en-US" sz="3400" dirty="0"/>
              <a:t>                                  ■ Sono-hysteron-salpingography</a:t>
            </a:r>
          </a:p>
          <a:p>
            <a:pPr marL="0" indent="0">
              <a:buNone/>
            </a:pPr>
            <a:r>
              <a:rPr lang="en-US" sz="3400" dirty="0"/>
              <a:t>                                  ■ </a:t>
            </a:r>
            <a:r>
              <a:rPr lang="en-US" sz="3400" dirty="0" err="1"/>
              <a:t>Hysterosalpingo</a:t>
            </a:r>
            <a:r>
              <a:rPr lang="en-US" sz="3400" dirty="0"/>
              <a:t>-contrast sonography (</a:t>
            </a:r>
            <a:r>
              <a:rPr lang="en-US" sz="3400" dirty="0" err="1"/>
              <a:t>HyCoSy</a:t>
            </a:r>
            <a:r>
              <a:rPr lang="en-US" sz="3400" dirty="0"/>
              <a:t>)</a:t>
            </a:r>
          </a:p>
          <a:p>
            <a:pPr marL="0" indent="0">
              <a:buNone/>
            </a:pPr>
            <a:r>
              <a:rPr lang="en-US" sz="3400" dirty="0"/>
              <a:t>                                  ■ </a:t>
            </a:r>
            <a:r>
              <a:rPr lang="en-US" sz="3400" dirty="0" err="1"/>
              <a:t>Fallopo-scopy</a:t>
            </a:r>
            <a:endParaRPr lang="en-US" sz="3400" dirty="0"/>
          </a:p>
          <a:p>
            <a:pPr marL="0" indent="0">
              <a:buNone/>
            </a:pPr>
            <a:r>
              <a:rPr lang="en-US" sz="3400" dirty="0"/>
              <a:t>                                  ■ Postcoital test (PCT)</a:t>
            </a:r>
          </a:p>
          <a:p>
            <a:pPr marL="0" indent="0">
              <a:buNone/>
            </a:pPr>
            <a:r>
              <a:rPr lang="en-US" sz="3400" dirty="0"/>
              <a:t>                                  ■Sperm cervical mucus contact test (SCMCT)</a:t>
            </a:r>
          </a:p>
        </p:txBody>
      </p:sp>
      <p:pic>
        <p:nvPicPr>
          <p:cNvPr id="4" name="Picture 3">
            <a:extLst>
              <a:ext uri="{FF2B5EF4-FFF2-40B4-BE49-F238E27FC236}">
                <a16:creationId xmlns:a16="http://schemas.microsoft.com/office/drawing/2014/main" xmlns="" id="{F999C727-5CC4-2E9C-DFF4-77D4D5668917}"/>
              </a:ext>
            </a:extLst>
          </p:cNvPr>
          <p:cNvPicPr>
            <a:picLocks noChangeAspect="1"/>
          </p:cNvPicPr>
          <p:nvPr/>
        </p:nvPicPr>
        <p:blipFill>
          <a:blip r:embed="rId2"/>
          <a:stretch>
            <a:fillRect/>
          </a:stretch>
        </p:blipFill>
        <p:spPr>
          <a:xfrm>
            <a:off x="8448238" y="135552"/>
            <a:ext cx="3578662" cy="1938696"/>
          </a:xfrm>
          <a:prstGeom prst="rect">
            <a:avLst/>
          </a:prstGeom>
        </p:spPr>
      </p:pic>
    </p:spTree>
    <p:extLst>
      <p:ext uri="{BB962C8B-B14F-4D97-AF65-F5344CB8AC3E}">
        <p14:creationId xmlns:p14="http://schemas.microsoft.com/office/powerpoint/2010/main" xmlns="" val="3231842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77062B-C336-1C20-AAC7-0409FBBE500E}"/>
              </a:ext>
            </a:extLst>
          </p:cNvPr>
          <p:cNvSpPr>
            <a:spLocks noGrp="1"/>
          </p:cNvSpPr>
          <p:nvPr>
            <p:ph type="title"/>
          </p:nvPr>
        </p:nvSpPr>
        <p:spPr>
          <a:xfrm>
            <a:off x="3670300" y="0"/>
            <a:ext cx="7683500" cy="673100"/>
          </a:xfrm>
        </p:spPr>
        <p:txBody>
          <a:bodyPr>
            <a:normAutofit/>
          </a:bodyPr>
          <a:lstStyle/>
          <a:p>
            <a:r>
              <a:rPr lang="en-US" sz="3600" b="1" dirty="0">
                <a:solidFill>
                  <a:srgbClr val="00B0F0"/>
                </a:solidFill>
              </a:rPr>
              <a:t> </a:t>
            </a:r>
          </a:p>
        </p:txBody>
      </p:sp>
      <p:sp>
        <p:nvSpPr>
          <p:cNvPr id="3" name="Content Placeholder 2">
            <a:extLst>
              <a:ext uri="{FF2B5EF4-FFF2-40B4-BE49-F238E27FC236}">
                <a16:creationId xmlns:a16="http://schemas.microsoft.com/office/drawing/2014/main" xmlns="" id="{8F8F7430-E5FB-D52A-FD3B-3D575C4E355C}"/>
              </a:ext>
            </a:extLst>
          </p:cNvPr>
          <p:cNvSpPr>
            <a:spLocks noGrp="1"/>
          </p:cNvSpPr>
          <p:nvPr>
            <p:ph idx="1"/>
          </p:nvPr>
        </p:nvSpPr>
        <p:spPr>
          <a:xfrm>
            <a:off x="0" y="425885"/>
            <a:ext cx="12192000" cy="6546416"/>
          </a:xfrm>
        </p:spPr>
        <p:txBody>
          <a:bodyPr>
            <a:normAutofit/>
          </a:bodyPr>
          <a:lstStyle/>
          <a:p>
            <a:pPr marL="0" indent="0">
              <a:buNone/>
            </a:pPr>
            <a:r>
              <a:rPr lang="hi-IN" b="1" dirty="0">
                <a:solidFill>
                  <a:srgbClr val="C00000"/>
                </a:solidFill>
              </a:rPr>
              <a:t>(१) योनिप्रदोष</a:t>
            </a:r>
          </a:p>
          <a:p>
            <a:pPr>
              <a:buFont typeface="Wingdings" panose="05000000000000000000" pitchFamily="2" charset="2"/>
              <a:buChar char="§"/>
            </a:pPr>
            <a:r>
              <a:rPr lang="hi-IN" sz="2400" dirty="0"/>
              <a:t>योनि शब्द समस्त स्त्री-जननाङ्गों का द्योतक</a:t>
            </a:r>
            <a:r>
              <a:rPr lang="en-US" sz="2400" dirty="0"/>
              <a:t> </a:t>
            </a:r>
            <a:r>
              <a:rPr lang="hi-IN" sz="2400" dirty="0"/>
              <a:t>हैं,</a:t>
            </a:r>
            <a:endParaRPr lang="en-US" sz="3300" b="1" dirty="0">
              <a:solidFill>
                <a:srgbClr val="C00000"/>
              </a:solidFill>
            </a:endParaRPr>
          </a:p>
          <a:p>
            <a:pPr marL="0" indent="0">
              <a:buNone/>
            </a:pPr>
            <a:r>
              <a:rPr lang="hi-IN" sz="2400" dirty="0"/>
              <a:t>अतः इसके अन्तर्गत स्त्री-जननाङ्गों के</a:t>
            </a:r>
            <a:r>
              <a:rPr lang="en-US" sz="2400" dirty="0"/>
              <a:t>                        </a:t>
            </a:r>
          </a:p>
          <a:p>
            <a:pPr marL="0" indent="0">
              <a:buNone/>
            </a:pPr>
            <a:r>
              <a:rPr lang="hi-IN" sz="2400" dirty="0"/>
              <a:t>रचनात्मक घटकों </a:t>
            </a:r>
            <a:r>
              <a:rPr lang="hi-IN" sz="2400" dirty="0">
                <a:solidFill>
                  <a:schemeClr val="accent2">
                    <a:lumMod val="60000"/>
                    <a:lumOff val="40000"/>
                  </a:schemeClr>
                </a:solidFill>
              </a:rPr>
              <a:t>यथा</a:t>
            </a:r>
            <a:r>
              <a:rPr lang="en-US" sz="2400" dirty="0">
                <a:solidFill>
                  <a:schemeClr val="accent2">
                    <a:lumMod val="60000"/>
                    <a:lumOff val="40000"/>
                  </a:schemeClr>
                </a:solidFill>
              </a:rPr>
              <a:t>- </a:t>
            </a:r>
          </a:p>
          <a:p>
            <a:pPr>
              <a:buFont typeface="Wingdings" panose="05000000000000000000" pitchFamily="2" charset="2"/>
              <a:buChar char="Ø"/>
            </a:pPr>
            <a:r>
              <a:rPr lang="hi-IN" sz="2400" dirty="0">
                <a:solidFill>
                  <a:srgbClr val="00B050"/>
                </a:solidFill>
              </a:rPr>
              <a:t>योनिनलिका, </a:t>
            </a:r>
            <a:endParaRPr lang="en-US" sz="2400" dirty="0">
              <a:solidFill>
                <a:srgbClr val="00B050"/>
              </a:solidFill>
            </a:endParaRPr>
          </a:p>
          <a:p>
            <a:pPr>
              <a:buFont typeface="Wingdings" panose="05000000000000000000" pitchFamily="2" charset="2"/>
              <a:buChar char="Ø"/>
            </a:pPr>
            <a:r>
              <a:rPr lang="hi-IN" sz="2400" dirty="0">
                <a:solidFill>
                  <a:srgbClr val="00B050"/>
                </a:solidFill>
              </a:rPr>
              <a:t>गर्भाशयग्रीवा,</a:t>
            </a:r>
            <a:r>
              <a:rPr lang="en-US" sz="2400" dirty="0">
                <a:solidFill>
                  <a:srgbClr val="00B050"/>
                </a:solidFill>
              </a:rPr>
              <a:t>                                                                </a:t>
            </a:r>
            <a:endParaRPr lang="en-US" sz="2400" dirty="0">
              <a:solidFill>
                <a:srgbClr val="FF0000"/>
              </a:solidFill>
            </a:endParaRPr>
          </a:p>
          <a:p>
            <a:pPr>
              <a:buFont typeface="Wingdings" panose="05000000000000000000" pitchFamily="2" charset="2"/>
              <a:buChar char="Ø"/>
            </a:pPr>
            <a:r>
              <a:rPr lang="en-US" sz="2400" dirty="0">
                <a:solidFill>
                  <a:srgbClr val="00B050"/>
                </a:solidFill>
              </a:rPr>
              <a:t>  </a:t>
            </a:r>
            <a:r>
              <a:rPr lang="hi-IN" sz="2400" dirty="0">
                <a:solidFill>
                  <a:srgbClr val="00B050"/>
                </a:solidFill>
              </a:rPr>
              <a:t>गर्भाशय, </a:t>
            </a:r>
            <a:r>
              <a:rPr lang="en-US" sz="2400" dirty="0">
                <a:solidFill>
                  <a:srgbClr val="00B050"/>
                </a:solidFill>
              </a:rPr>
              <a:t>                                                                      </a:t>
            </a:r>
            <a:endParaRPr lang="en-US" sz="2400" dirty="0">
              <a:solidFill>
                <a:srgbClr val="FF0000"/>
              </a:solidFill>
            </a:endParaRPr>
          </a:p>
          <a:p>
            <a:pPr>
              <a:buFont typeface="Wingdings" panose="05000000000000000000" pitchFamily="2" charset="2"/>
              <a:buChar char="Ø"/>
            </a:pPr>
            <a:r>
              <a:rPr lang="hi-IN" sz="2400" dirty="0">
                <a:solidFill>
                  <a:srgbClr val="00B050"/>
                </a:solidFill>
              </a:rPr>
              <a:t>गर्भाशयान्तः कला एवं डिम्बप्रणाली </a:t>
            </a:r>
            <a:endParaRPr lang="en-US" sz="2400" dirty="0">
              <a:solidFill>
                <a:srgbClr val="00B050"/>
              </a:solidFill>
            </a:endParaRPr>
          </a:p>
          <a:p>
            <a:pPr marL="0" indent="0">
              <a:buNone/>
            </a:pPr>
            <a:r>
              <a:rPr lang="en-US" sz="2400" dirty="0"/>
              <a:t>  </a:t>
            </a:r>
            <a:r>
              <a:rPr lang="hi-IN" sz="2400" dirty="0"/>
              <a:t>के सभी जन्मजात, निज तथा आगन्तुजविकारों का समावेश</a:t>
            </a:r>
            <a:r>
              <a:rPr lang="en-US" sz="2400" dirty="0"/>
              <a:t> </a:t>
            </a:r>
            <a:r>
              <a:rPr lang="hi-IN" sz="2400" dirty="0"/>
              <a:t>हो जाता है। </a:t>
            </a:r>
            <a:endParaRPr lang="en-US" sz="2400" dirty="0"/>
          </a:p>
          <a:p>
            <a:pPr>
              <a:buFont typeface="Wingdings" panose="05000000000000000000" pitchFamily="2" charset="2"/>
              <a:buChar char="§"/>
            </a:pPr>
            <a:r>
              <a:rPr lang="hi-IN" sz="2400" dirty="0"/>
              <a:t>क्षेत्र (समस्त स्त्री-जननाङ्ग) अथवा गर्भाशय</a:t>
            </a:r>
            <a:r>
              <a:rPr lang="en-US" sz="2400" dirty="0"/>
              <a:t> </a:t>
            </a:r>
            <a:r>
              <a:rPr lang="hi-IN" sz="2400" dirty="0"/>
              <a:t>एवं मार्ग की स्वस्थता एवं सामान्यता</a:t>
            </a:r>
            <a:r>
              <a:rPr lang="en-US" sz="2400" dirty="0"/>
              <a:t> </a:t>
            </a:r>
            <a:r>
              <a:rPr lang="hi-IN" sz="2400" dirty="0"/>
              <a:t>का उल्लेख</a:t>
            </a:r>
            <a:endParaRPr lang="en-US" sz="2400" dirty="0"/>
          </a:p>
          <a:p>
            <a:pPr marL="0" indent="0">
              <a:buNone/>
            </a:pPr>
            <a:r>
              <a:rPr lang="hi-IN" sz="2400" dirty="0"/>
              <a:t> योनि के दोष रहित होने का ही निर्देश</a:t>
            </a:r>
            <a:r>
              <a:rPr lang="en-US" sz="2400" dirty="0"/>
              <a:t> </a:t>
            </a:r>
            <a:r>
              <a:rPr lang="hi-IN" sz="2400" dirty="0"/>
              <a:t>करता है।</a:t>
            </a:r>
            <a:endParaRPr lang="en-US" sz="2400" dirty="0"/>
          </a:p>
          <a:p>
            <a:pPr marL="0" indent="0">
              <a:buNone/>
            </a:pPr>
            <a:endParaRPr lang="en-US" b="1" dirty="0">
              <a:solidFill>
                <a:schemeClr val="accent2">
                  <a:lumMod val="75000"/>
                </a:schemeClr>
              </a:solidFill>
            </a:endParaRPr>
          </a:p>
        </p:txBody>
      </p:sp>
      <p:pic>
        <p:nvPicPr>
          <p:cNvPr id="4" name="Picture 3">
            <a:extLst>
              <a:ext uri="{FF2B5EF4-FFF2-40B4-BE49-F238E27FC236}">
                <a16:creationId xmlns:a16="http://schemas.microsoft.com/office/drawing/2014/main" xmlns="" id="{F757654F-6615-88E5-C568-AECB2BB25218}"/>
              </a:ext>
            </a:extLst>
          </p:cNvPr>
          <p:cNvPicPr>
            <a:picLocks noChangeAspect="1"/>
          </p:cNvPicPr>
          <p:nvPr/>
        </p:nvPicPr>
        <p:blipFill>
          <a:blip r:embed="rId3"/>
          <a:stretch>
            <a:fillRect/>
          </a:stretch>
        </p:blipFill>
        <p:spPr>
          <a:xfrm>
            <a:off x="6388100" y="0"/>
            <a:ext cx="5803900" cy="3078640"/>
          </a:xfrm>
          <a:prstGeom prst="rect">
            <a:avLst/>
          </a:prstGeom>
        </p:spPr>
      </p:pic>
    </p:spTree>
    <p:extLst>
      <p:ext uri="{BB962C8B-B14F-4D97-AF65-F5344CB8AC3E}">
        <p14:creationId xmlns:p14="http://schemas.microsoft.com/office/powerpoint/2010/main" xmlns="" val="390323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D5D774-194B-7BF1-AACF-FB5BE0F9567F}"/>
              </a:ext>
            </a:extLst>
          </p:cNvPr>
          <p:cNvSpPr>
            <a:spLocks noGrp="1"/>
          </p:cNvSpPr>
          <p:nvPr>
            <p:ph type="title"/>
          </p:nvPr>
        </p:nvSpPr>
        <p:spPr>
          <a:xfrm>
            <a:off x="1778695" y="789140"/>
            <a:ext cx="10413305" cy="4308953"/>
          </a:xfrm>
        </p:spPr>
        <p:txBody>
          <a:bodyPr/>
          <a:lstStyle/>
          <a:p>
            <a:r>
              <a:rPr lang="en-US" b="1" dirty="0">
                <a:solidFill>
                  <a:schemeClr val="accent1"/>
                </a:solidFill>
              </a:rPr>
              <a:t>What this topic is ?</a:t>
            </a:r>
            <a:br>
              <a:rPr lang="en-US" b="1" dirty="0">
                <a:solidFill>
                  <a:schemeClr val="accent1"/>
                </a:solidFill>
              </a:rPr>
            </a:br>
            <a:r>
              <a:rPr lang="en-US" b="1" dirty="0">
                <a:solidFill>
                  <a:schemeClr val="accent1"/>
                </a:solidFill>
              </a:rPr>
              <a:t/>
            </a:r>
            <a:br>
              <a:rPr lang="en-US" b="1" dirty="0">
                <a:solidFill>
                  <a:schemeClr val="accent1"/>
                </a:solidFill>
              </a:rPr>
            </a:br>
            <a:r>
              <a:rPr lang="en-US" b="1" dirty="0">
                <a:solidFill>
                  <a:schemeClr val="accent1"/>
                </a:solidFill>
              </a:rPr>
              <a:t>Why it’s necessary.</a:t>
            </a:r>
            <a:br>
              <a:rPr lang="en-US" b="1" dirty="0">
                <a:solidFill>
                  <a:schemeClr val="accent1"/>
                </a:solidFill>
              </a:rPr>
            </a:br>
            <a:r>
              <a:rPr lang="en-US" b="1" dirty="0">
                <a:solidFill>
                  <a:schemeClr val="accent1"/>
                </a:solidFill>
              </a:rPr>
              <a:t/>
            </a:r>
            <a:br>
              <a:rPr lang="en-US" b="1" dirty="0">
                <a:solidFill>
                  <a:schemeClr val="accent1"/>
                </a:solidFill>
              </a:rPr>
            </a:br>
            <a:r>
              <a:rPr lang="en-US" b="1" dirty="0">
                <a:solidFill>
                  <a:schemeClr val="accent1"/>
                </a:solidFill>
              </a:rPr>
              <a:t>What we gain..</a:t>
            </a:r>
          </a:p>
        </p:txBody>
      </p:sp>
      <p:pic>
        <p:nvPicPr>
          <p:cNvPr id="5" name="Content Placeholder 4">
            <a:extLst>
              <a:ext uri="{FF2B5EF4-FFF2-40B4-BE49-F238E27FC236}">
                <a16:creationId xmlns:a16="http://schemas.microsoft.com/office/drawing/2014/main" xmlns="" id="{F93ACA92-40B7-E2C6-3707-AFF1506B739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rot="10800000" flipV="1">
            <a:off x="7214990" y="588723"/>
            <a:ext cx="4734839" cy="4622104"/>
          </a:xfrm>
        </p:spPr>
      </p:pic>
    </p:spTree>
    <p:extLst>
      <p:ext uri="{BB962C8B-B14F-4D97-AF65-F5344CB8AC3E}">
        <p14:creationId xmlns:p14="http://schemas.microsoft.com/office/powerpoint/2010/main" xmlns="" val="282849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89FF52-C1BF-C035-4FCB-53D66CDCCE17}"/>
              </a:ext>
            </a:extLst>
          </p:cNvPr>
          <p:cNvSpPr>
            <a:spLocks noGrp="1"/>
          </p:cNvSpPr>
          <p:nvPr>
            <p:ph type="title"/>
          </p:nvPr>
        </p:nvSpPr>
        <p:spPr>
          <a:xfrm flipV="1">
            <a:off x="137786" y="-346344"/>
            <a:ext cx="11216014"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7E580EAB-58AD-673D-2170-36926E7A079E}"/>
              </a:ext>
            </a:extLst>
          </p:cNvPr>
          <p:cNvSpPr>
            <a:spLocks noGrp="1"/>
          </p:cNvSpPr>
          <p:nvPr>
            <p:ph idx="1"/>
          </p:nvPr>
        </p:nvSpPr>
        <p:spPr>
          <a:xfrm>
            <a:off x="0" y="250521"/>
            <a:ext cx="12075089" cy="5926442"/>
          </a:xfrm>
        </p:spPr>
        <p:txBody>
          <a:bodyPr>
            <a:normAutofit/>
          </a:bodyPr>
          <a:lstStyle/>
          <a:p>
            <a:pPr marL="0" indent="0">
              <a:buNone/>
            </a:pPr>
            <a:r>
              <a:rPr lang="en-US" sz="3200" b="1" dirty="0">
                <a:solidFill>
                  <a:srgbClr val="00B050"/>
                </a:solidFill>
              </a:rPr>
              <a:t>            Ovarian dysfunction</a:t>
            </a:r>
          </a:p>
          <a:p>
            <a:pPr marL="0" indent="0">
              <a:buNone/>
            </a:pPr>
            <a:r>
              <a:rPr lang="en-US" dirty="0">
                <a:solidFill>
                  <a:schemeClr val="accent4">
                    <a:lumMod val="50000"/>
                  </a:schemeClr>
                </a:solidFill>
              </a:rPr>
              <a:t>■Endocrinopathies</a:t>
            </a:r>
          </a:p>
          <a:p>
            <a:pPr marL="0" indent="0">
              <a:buNone/>
            </a:pPr>
            <a:r>
              <a:rPr lang="en-US" dirty="0"/>
              <a:t>• Defective </a:t>
            </a:r>
            <a:r>
              <a:rPr lang="en-US" dirty="0" err="1"/>
              <a:t>folliculogenesis</a:t>
            </a:r>
            <a:endParaRPr lang="en-US" dirty="0"/>
          </a:p>
          <a:p>
            <a:pPr marL="0" indent="0">
              <a:buNone/>
            </a:pPr>
            <a:r>
              <a:rPr lang="en-US" dirty="0"/>
              <a:t>• Anovulation (PCOS)</a:t>
            </a:r>
          </a:p>
          <a:p>
            <a:pPr marL="0" indent="0">
              <a:buNone/>
            </a:pPr>
            <a:r>
              <a:rPr lang="en-US" dirty="0"/>
              <a:t>• Luteal phase defect</a:t>
            </a:r>
          </a:p>
          <a:p>
            <a:pPr marL="0" indent="0">
              <a:buNone/>
            </a:pPr>
            <a:r>
              <a:rPr lang="en-US" dirty="0"/>
              <a:t>• Reduced ovarian reserve</a:t>
            </a:r>
          </a:p>
          <a:p>
            <a:pPr marL="0" indent="0">
              <a:buNone/>
            </a:pPr>
            <a:r>
              <a:rPr lang="en-US" dirty="0"/>
              <a:t>• Hyperprolactinemia</a:t>
            </a:r>
          </a:p>
          <a:p>
            <a:pPr marL="0" indent="0">
              <a:buNone/>
            </a:pPr>
            <a:r>
              <a:rPr lang="en-US" dirty="0">
                <a:solidFill>
                  <a:schemeClr val="accent4">
                    <a:lumMod val="50000"/>
                  </a:schemeClr>
                </a:solidFill>
              </a:rPr>
              <a:t>■ Oocyte maturation defect</a:t>
            </a:r>
          </a:p>
          <a:p>
            <a:pPr marL="0" indent="0">
              <a:buNone/>
            </a:pPr>
            <a:r>
              <a:rPr lang="en-US" dirty="0"/>
              <a:t>• </a:t>
            </a:r>
            <a:r>
              <a:rPr lang="en-US" dirty="0" err="1"/>
              <a:t>Luteolysis</a:t>
            </a:r>
            <a:r>
              <a:rPr lang="en-US" dirty="0"/>
              <a:t> due to-</a:t>
            </a:r>
          </a:p>
          <a:p>
            <a:pPr marL="0" indent="0">
              <a:buNone/>
            </a:pPr>
            <a:r>
              <a:rPr lang="en-US" dirty="0"/>
              <a:t>        ↑ PGF 2 alpha</a:t>
            </a:r>
          </a:p>
        </p:txBody>
      </p:sp>
      <p:pic>
        <p:nvPicPr>
          <p:cNvPr id="5" name="Picture 4">
            <a:extLst>
              <a:ext uri="{FF2B5EF4-FFF2-40B4-BE49-F238E27FC236}">
                <a16:creationId xmlns:a16="http://schemas.microsoft.com/office/drawing/2014/main" xmlns="" id="{44974B0D-A594-13D7-CD6A-A662A1E902DB}"/>
              </a:ext>
            </a:extLst>
          </p:cNvPr>
          <p:cNvPicPr>
            <a:picLocks noChangeAspect="1"/>
          </p:cNvPicPr>
          <p:nvPr/>
        </p:nvPicPr>
        <p:blipFill>
          <a:blip r:embed="rId2"/>
          <a:stretch>
            <a:fillRect/>
          </a:stretch>
        </p:blipFill>
        <p:spPr>
          <a:xfrm>
            <a:off x="4629247" y="681037"/>
            <a:ext cx="7445842" cy="5926442"/>
          </a:xfrm>
          <a:prstGeom prst="rect">
            <a:avLst/>
          </a:prstGeom>
        </p:spPr>
      </p:pic>
    </p:spTree>
    <p:extLst>
      <p:ext uri="{BB962C8B-B14F-4D97-AF65-F5344CB8AC3E}">
        <p14:creationId xmlns:p14="http://schemas.microsoft.com/office/powerpoint/2010/main" xmlns="" val="265209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F054B0-B1C2-1406-6C9D-78953DC2C2BF}"/>
              </a:ext>
            </a:extLst>
          </p:cNvPr>
          <p:cNvSpPr>
            <a:spLocks noGrp="1"/>
          </p:cNvSpPr>
          <p:nvPr>
            <p:ph type="title"/>
          </p:nvPr>
        </p:nvSpPr>
        <p:spPr>
          <a:xfrm>
            <a:off x="576196" y="-726509"/>
            <a:ext cx="10777603" cy="33820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EB542B4D-8F72-3F9B-11D2-D76BF06DD45C}"/>
              </a:ext>
            </a:extLst>
          </p:cNvPr>
          <p:cNvSpPr>
            <a:spLocks noGrp="1"/>
          </p:cNvSpPr>
          <p:nvPr>
            <p:ph idx="1"/>
          </p:nvPr>
        </p:nvSpPr>
        <p:spPr>
          <a:xfrm>
            <a:off x="175364" y="350728"/>
            <a:ext cx="12016636" cy="6507271"/>
          </a:xfrm>
        </p:spPr>
        <p:txBody>
          <a:bodyPr/>
          <a:lstStyle/>
          <a:p>
            <a:pPr marL="0" indent="0">
              <a:buNone/>
            </a:pPr>
            <a:r>
              <a:rPr lang="en-US" sz="3200" b="1" dirty="0">
                <a:solidFill>
                  <a:srgbClr val="00B050"/>
                </a:solidFill>
              </a:rPr>
              <a:t>                     Tubal dysfunction</a:t>
            </a:r>
          </a:p>
          <a:p>
            <a:pPr marL="0" indent="0">
              <a:buNone/>
            </a:pPr>
            <a:r>
              <a:rPr lang="en-US" dirty="0">
                <a:solidFill>
                  <a:schemeClr val="accent4">
                    <a:lumMod val="50000"/>
                  </a:schemeClr>
                </a:solidFill>
              </a:rPr>
              <a:t>■ Altered tubal motility</a:t>
            </a:r>
          </a:p>
          <a:p>
            <a:pPr marL="0" indent="0">
              <a:buNone/>
            </a:pPr>
            <a:r>
              <a:rPr lang="en-US" dirty="0">
                <a:solidFill>
                  <a:schemeClr val="accent4">
                    <a:lumMod val="50000"/>
                  </a:schemeClr>
                </a:solidFill>
              </a:rPr>
              <a:t>■ Pelvic adhesions, tubal obstruction</a:t>
            </a:r>
          </a:p>
          <a:p>
            <a:pPr marL="0" indent="0">
              <a:buNone/>
            </a:pPr>
            <a:r>
              <a:rPr lang="en-US" dirty="0"/>
              <a:t>• Distortion of normal tube and</a:t>
            </a:r>
          </a:p>
          <a:p>
            <a:pPr marL="0" indent="0">
              <a:buNone/>
            </a:pPr>
            <a:r>
              <a:rPr lang="en-US" dirty="0"/>
              <a:t>    ovarian relationship</a:t>
            </a:r>
          </a:p>
          <a:p>
            <a:pPr marL="0" indent="0">
              <a:buNone/>
            </a:pPr>
            <a:r>
              <a:rPr lang="en-US" dirty="0"/>
              <a:t>• Impaired pick-up of oocyte </a:t>
            </a:r>
          </a:p>
          <a:p>
            <a:pPr marL="0" indent="0">
              <a:buNone/>
            </a:pPr>
            <a:r>
              <a:rPr lang="en-US" dirty="0"/>
              <a:t>    by the fimbria</a:t>
            </a:r>
          </a:p>
        </p:txBody>
      </p:sp>
      <p:pic>
        <p:nvPicPr>
          <p:cNvPr id="4" name="Picture 3">
            <a:extLst>
              <a:ext uri="{FF2B5EF4-FFF2-40B4-BE49-F238E27FC236}">
                <a16:creationId xmlns:a16="http://schemas.microsoft.com/office/drawing/2014/main" xmlns="" id="{DDC99C5B-1FF7-E397-4848-8AAE632F938E}"/>
              </a:ext>
            </a:extLst>
          </p:cNvPr>
          <p:cNvPicPr>
            <a:picLocks noChangeAspect="1"/>
          </p:cNvPicPr>
          <p:nvPr/>
        </p:nvPicPr>
        <p:blipFill>
          <a:blip r:embed="rId2"/>
          <a:stretch>
            <a:fillRect/>
          </a:stretch>
        </p:blipFill>
        <p:spPr>
          <a:xfrm>
            <a:off x="5854700" y="1028683"/>
            <a:ext cx="6008318" cy="3364996"/>
          </a:xfrm>
          <a:prstGeom prst="rect">
            <a:avLst/>
          </a:prstGeom>
        </p:spPr>
      </p:pic>
    </p:spTree>
    <p:extLst>
      <p:ext uri="{BB962C8B-B14F-4D97-AF65-F5344CB8AC3E}">
        <p14:creationId xmlns:p14="http://schemas.microsoft.com/office/powerpoint/2010/main" xmlns="" val="770219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B308F-8CF4-B72D-63A7-3D24658B638C}"/>
              </a:ext>
            </a:extLst>
          </p:cNvPr>
          <p:cNvSpPr>
            <a:spLocks noGrp="1"/>
          </p:cNvSpPr>
          <p:nvPr>
            <p:ph type="title"/>
          </p:nvPr>
        </p:nvSpPr>
        <p:spPr>
          <a:xfrm>
            <a:off x="0" y="-137785"/>
            <a:ext cx="11353800" cy="27557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7DB2977C-9401-698F-5E00-457D0D66EE37}"/>
              </a:ext>
            </a:extLst>
          </p:cNvPr>
          <p:cNvSpPr>
            <a:spLocks noGrp="1"/>
          </p:cNvSpPr>
          <p:nvPr>
            <p:ph idx="1"/>
          </p:nvPr>
        </p:nvSpPr>
        <p:spPr>
          <a:xfrm>
            <a:off x="217119" y="413357"/>
            <a:ext cx="11974881" cy="6444642"/>
          </a:xfrm>
        </p:spPr>
        <p:txBody>
          <a:bodyPr>
            <a:normAutofit/>
          </a:bodyPr>
          <a:lstStyle/>
          <a:p>
            <a:pPr marL="0" indent="0">
              <a:buNone/>
            </a:pPr>
            <a:r>
              <a:rPr lang="en-US" sz="3600" b="1" dirty="0">
                <a:solidFill>
                  <a:schemeClr val="accent2">
                    <a:lumMod val="75000"/>
                  </a:schemeClr>
                </a:solidFill>
              </a:rPr>
              <a:t>                </a:t>
            </a:r>
            <a:r>
              <a:rPr lang="en-US" sz="3600" b="1" dirty="0">
                <a:solidFill>
                  <a:srgbClr val="00B050"/>
                </a:solidFill>
              </a:rPr>
              <a:t>Uterine and others</a:t>
            </a:r>
            <a:endParaRPr lang="en-US" b="1" dirty="0">
              <a:solidFill>
                <a:srgbClr val="00B050"/>
              </a:solidFill>
            </a:endParaRPr>
          </a:p>
          <a:p>
            <a:pPr marL="0" indent="0">
              <a:buNone/>
            </a:pPr>
            <a:endParaRPr lang="en-US" b="1" dirty="0">
              <a:solidFill>
                <a:schemeClr val="accent2">
                  <a:lumMod val="75000"/>
                </a:schemeClr>
              </a:solidFill>
            </a:endParaRPr>
          </a:p>
          <a:p>
            <a:pPr marL="0" indent="0">
              <a:buNone/>
            </a:pPr>
            <a:r>
              <a:rPr lang="en-US" dirty="0">
                <a:solidFill>
                  <a:schemeClr val="accent4">
                    <a:lumMod val="50000"/>
                  </a:schemeClr>
                </a:solidFill>
              </a:rPr>
              <a:t>■ Implantation failure</a:t>
            </a:r>
          </a:p>
          <a:p>
            <a:pPr marL="0" indent="0">
              <a:buNone/>
            </a:pPr>
            <a:r>
              <a:rPr lang="en-US" dirty="0">
                <a:solidFill>
                  <a:schemeClr val="accent4">
                    <a:lumMod val="50000"/>
                  </a:schemeClr>
                </a:solidFill>
              </a:rPr>
              <a:t>■ Early miscarriage</a:t>
            </a:r>
          </a:p>
          <a:p>
            <a:pPr marL="0" indent="0">
              <a:buNone/>
            </a:pPr>
            <a:r>
              <a:rPr lang="en-US" dirty="0">
                <a:solidFill>
                  <a:schemeClr val="accent4">
                    <a:lumMod val="50000"/>
                  </a:schemeClr>
                </a:solidFill>
              </a:rPr>
              <a:t>■ Impaired fertilization</a:t>
            </a:r>
          </a:p>
          <a:p>
            <a:pPr marL="0" indent="0">
              <a:buNone/>
            </a:pPr>
            <a:r>
              <a:rPr lang="en-US" dirty="0">
                <a:solidFill>
                  <a:schemeClr val="accent4">
                    <a:lumMod val="50000"/>
                  </a:schemeClr>
                </a:solidFill>
              </a:rPr>
              <a:t>■Abnormal endometrial receptivity </a:t>
            </a:r>
          </a:p>
          <a:p>
            <a:pPr marL="0" indent="0">
              <a:buNone/>
            </a:pPr>
            <a:r>
              <a:rPr lang="en-US" dirty="0">
                <a:solidFill>
                  <a:schemeClr val="accent4">
                    <a:lumMod val="50000"/>
                  </a:schemeClr>
                </a:solidFill>
              </a:rPr>
              <a:t>■ Dyspareunia (poor coital function)</a:t>
            </a:r>
          </a:p>
          <a:p>
            <a:pPr marL="0" indent="0">
              <a:buNone/>
            </a:pPr>
            <a:r>
              <a:rPr lang="en-US" dirty="0">
                <a:solidFill>
                  <a:schemeClr val="accent4">
                    <a:lumMod val="50000"/>
                  </a:schemeClr>
                </a:solidFill>
              </a:rPr>
              <a:t>■ Abnormal systemic immune response</a:t>
            </a:r>
          </a:p>
          <a:p>
            <a:pPr marL="0" indent="0">
              <a:buNone/>
            </a:pPr>
            <a:r>
              <a:rPr lang="en-US" dirty="0">
                <a:solidFill>
                  <a:schemeClr val="accent4">
                    <a:lumMod val="50000"/>
                  </a:schemeClr>
                </a:solidFill>
              </a:rPr>
              <a:t>■ Increased sperm phagocytosis by macrophages</a:t>
            </a:r>
          </a:p>
          <a:p>
            <a:pPr marL="0" indent="0">
              <a:buNone/>
            </a:pPr>
            <a:r>
              <a:rPr lang="en-US" dirty="0">
                <a:solidFill>
                  <a:schemeClr val="accent4">
                    <a:lumMod val="50000"/>
                  </a:schemeClr>
                </a:solidFill>
              </a:rPr>
              <a:t>■Abnormal peritoneal fluid</a:t>
            </a:r>
          </a:p>
        </p:txBody>
      </p:sp>
      <p:pic>
        <p:nvPicPr>
          <p:cNvPr id="4" name="Picture 3">
            <a:extLst>
              <a:ext uri="{FF2B5EF4-FFF2-40B4-BE49-F238E27FC236}">
                <a16:creationId xmlns:a16="http://schemas.microsoft.com/office/drawing/2014/main" xmlns="" id="{8A0A5B72-7A20-287C-C9D2-8EBF04677481}"/>
              </a:ext>
            </a:extLst>
          </p:cNvPr>
          <p:cNvPicPr>
            <a:picLocks noChangeAspect="1"/>
          </p:cNvPicPr>
          <p:nvPr/>
        </p:nvPicPr>
        <p:blipFill rotWithShape="1">
          <a:blip r:embed="rId2"/>
          <a:srcRect l="2122" t="17534" b="8402"/>
          <a:stretch/>
        </p:blipFill>
        <p:spPr>
          <a:xfrm>
            <a:off x="6862870" y="239386"/>
            <a:ext cx="5010411" cy="4265336"/>
          </a:xfrm>
          <a:prstGeom prst="rect">
            <a:avLst/>
          </a:prstGeom>
        </p:spPr>
      </p:pic>
    </p:spTree>
    <p:extLst>
      <p:ext uri="{BB962C8B-B14F-4D97-AF65-F5344CB8AC3E}">
        <p14:creationId xmlns:p14="http://schemas.microsoft.com/office/powerpoint/2010/main" xmlns="" val="2818654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1BF09-4EAF-7EB3-EFB6-CB2B5401261A}"/>
              </a:ext>
            </a:extLst>
          </p:cNvPr>
          <p:cNvSpPr>
            <a:spLocks noGrp="1"/>
          </p:cNvSpPr>
          <p:nvPr>
            <p:ph type="title"/>
          </p:nvPr>
        </p:nvSpPr>
        <p:spPr>
          <a:xfrm flipV="1">
            <a:off x="-288099" y="-175364"/>
            <a:ext cx="11641899" cy="540489"/>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xmlns="" id="{43EABD86-32CC-1522-3B76-17BD71AC9EFE}"/>
              </a:ext>
            </a:extLst>
          </p:cNvPr>
          <p:cNvPicPr>
            <a:picLocks noGrp="1" noChangeAspect="1"/>
          </p:cNvPicPr>
          <p:nvPr>
            <p:ph idx="1"/>
          </p:nvPr>
        </p:nvPicPr>
        <p:blipFill>
          <a:blip r:embed="rId2"/>
          <a:stretch>
            <a:fillRect/>
          </a:stretch>
        </p:blipFill>
        <p:spPr>
          <a:xfrm>
            <a:off x="3201444" y="2549939"/>
            <a:ext cx="5390366" cy="3292475"/>
          </a:xfrm>
          <a:prstGeom prst="rect">
            <a:avLst/>
          </a:prstGeom>
        </p:spPr>
      </p:pic>
      <p:sp>
        <p:nvSpPr>
          <p:cNvPr id="6" name="TextBox 5">
            <a:extLst>
              <a:ext uri="{FF2B5EF4-FFF2-40B4-BE49-F238E27FC236}">
                <a16:creationId xmlns:a16="http://schemas.microsoft.com/office/drawing/2014/main" xmlns="" id="{D43576D3-54DE-EF9A-4A43-E2F5EF4B5B2D}"/>
              </a:ext>
            </a:extLst>
          </p:cNvPr>
          <p:cNvSpPr txBox="1"/>
          <p:nvPr/>
        </p:nvSpPr>
        <p:spPr>
          <a:xfrm>
            <a:off x="137787" y="739035"/>
            <a:ext cx="8740035" cy="646331"/>
          </a:xfrm>
          <a:prstGeom prst="rect">
            <a:avLst/>
          </a:prstGeom>
          <a:noFill/>
        </p:spPr>
        <p:txBody>
          <a:bodyPr wrap="square">
            <a:spAutoFit/>
          </a:bodyPr>
          <a:lstStyle/>
          <a:p>
            <a:r>
              <a:rPr lang="en-US" sz="2800" b="1" dirty="0">
                <a:solidFill>
                  <a:schemeClr val="accent2">
                    <a:lumMod val="75000"/>
                  </a:schemeClr>
                </a:solidFill>
              </a:rPr>
              <a:t>          </a:t>
            </a:r>
            <a:r>
              <a:rPr lang="en-US" sz="3600" b="1" dirty="0">
                <a:solidFill>
                  <a:srgbClr val="00B050"/>
                </a:solidFill>
              </a:rPr>
              <a:t>Pelvic endometriosis</a:t>
            </a:r>
          </a:p>
        </p:txBody>
      </p:sp>
      <p:sp>
        <p:nvSpPr>
          <p:cNvPr id="5" name="TextBox 4">
            <a:extLst>
              <a:ext uri="{FF2B5EF4-FFF2-40B4-BE49-F238E27FC236}">
                <a16:creationId xmlns:a16="http://schemas.microsoft.com/office/drawing/2014/main" xmlns="" id="{F26404C5-3E62-CE89-1CA1-658A32007B4D}"/>
              </a:ext>
            </a:extLst>
          </p:cNvPr>
          <p:cNvSpPr txBox="1"/>
          <p:nvPr/>
        </p:nvSpPr>
        <p:spPr>
          <a:xfrm>
            <a:off x="496866" y="1490599"/>
            <a:ext cx="11198268" cy="954107"/>
          </a:xfrm>
          <a:prstGeom prst="rect">
            <a:avLst/>
          </a:prstGeom>
          <a:noFill/>
        </p:spPr>
        <p:txBody>
          <a:bodyPr wrap="square">
            <a:spAutoFit/>
          </a:bodyPr>
          <a:lstStyle/>
          <a:p>
            <a:r>
              <a:rPr lang="en-US" sz="2800" dirty="0"/>
              <a:t>A disorder in which tissue that normally lines the uterus grows outside the uterus.</a:t>
            </a:r>
          </a:p>
        </p:txBody>
      </p:sp>
    </p:spTree>
    <p:extLst>
      <p:ext uri="{BB962C8B-B14F-4D97-AF65-F5344CB8AC3E}">
        <p14:creationId xmlns:p14="http://schemas.microsoft.com/office/powerpoint/2010/main" xmlns="" val="2299993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FF7E4-522C-B854-FA24-60FE387477EC}"/>
              </a:ext>
            </a:extLst>
          </p:cNvPr>
          <p:cNvSpPr>
            <a:spLocks noGrp="1"/>
          </p:cNvSpPr>
          <p:nvPr>
            <p:ph type="title"/>
          </p:nvPr>
        </p:nvSpPr>
        <p:spPr>
          <a:xfrm>
            <a:off x="413358" y="-87681"/>
            <a:ext cx="10940441" cy="8768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C0A17933-C21B-D3AD-5A5E-E5FBC2110A13}"/>
              </a:ext>
            </a:extLst>
          </p:cNvPr>
          <p:cNvSpPr>
            <a:spLocks noGrp="1"/>
          </p:cNvSpPr>
          <p:nvPr>
            <p:ph idx="1"/>
          </p:nvPr>
        </p:nvSpPr>
        <p:spPr>
          <a:xfrm>
            <a:off x="0" y="200416"/>
            <a:ext cx="12075090" cy="6713952"/>
          </a:xfrm>
        </p:spPr>
        <p:txBody>
          <a:bodyPr/>
          <a:lstStyle/>
          <a:p>
            <a:pPr marL="0" indent="0">
              <a:buNone/>
            </a:pPr>
            <a:r>
              <a:rPr lang="hi-IN" sz="3200" b="1" dirty="0">
                <a:solidFill>
                  <a:srgbClr val="C00000"/>
                </a:solidFill>
              </a:rPr>
              <a:t>(२) मानसिक अभिताप</a:t>
            </a:r>
            <a:r>
              <a:rPr lang="en-US" sz="3200" b="1" dirty="0">
                <a:solidFill>
                  <a:srgbClr val="C00000"/>
                </a:solidFill>
              </a:rPr>
              <a:t>  -</a:t>
            </a:r>
            <a:endParaRPr lang="hi-IN" sz="3200" b="1" dirty="0">
              <a:solidFill>
                <a:srgbClr val="C00000"/>
              </a:solidFill>
            </a:endParaRPr>
          </a:p>
          <a:p>
            <a:pPr marL="0" indent="0">
              <a:buNone/>
            </a:pPr>
            <a:r>
              <a:rPr lang="en-US" dirty="0"/>
              <a:t>  </a:t>
            </a:r>
            <a:r>
              <a:rPr lang="hi-IN" sz="2400" dirty="0"/>
              <a:t>पति-पत्नी की मानसिक स्थिति का गर्भाधान पर अत्यधिक प्रभाव पड़ता है। गर्भाधान के लिए</a:t>
            </a:r>
            <a:endParaRPr lang="en-US" sz="2400" dirty="0"/>
          </a:p>
          <a:p>
            <a:pPr marL="0" indent="0">
              <a:buNone/>
            </a:pPr>
            <a:r>
              <a:rPr lang="hi-IN" sz="2400" dirty="0"/>
              <a:t>हृदय की शुद्धता की आवश्यकता, भीता, शोकार्ता, अन्यमनस्का एवं विमना आदि</a:t>
            </a:r>
            <a:r>
              <a:rPr lang="en-US" sz="2400" dirty="0"/>
              <a:t> </a:t>
            </a:r>
            <a:r>
              <a:rPr lang="hi-IN" sz="2400" dirty="0"/>
              <a:t>स्वी के द्वारा</a:t>
            </a:r>
            <a:endParaRPr lang="en-US" sz="2400" dirty="0"/>
          </a:p>
          <a:p>
            <a:pPr marL="0" indent="0">
              <a:buNone/>
            </a:pPr>
            <a:r>
              <a:rPr lang="hi-IN" sz="2400" dirty="0"/>
              <a:t>गर्भ का अधारण तथा गर्भ</a:t>
            </a:r>
            <a:r>
              <a:rPr lang="en-US" sz="2400" dirty="0"/>
              <a:t> </a:t>
            </a:r>
          </a:p>
          <a:p>
            <a:pPr marL="0" indent="0">
              <a:buNone/>
            </a:pPr>
            <a:r>
              <a:rPr lang="hi-IN" sz="2400" dirty="0"/>
              <a:t>प्राप्ति के लिए</a:t>
            </a:r>
            <a:r>
              <a:rPr lang="en-US" sz="2400" dirty="0"/>
              <a:t> </a:t>
            </a:r>
            <a:r>
              <a:rPr lang="hi-IN" sz="2400" dirty="0"/>
              <a:t>सौमनस्यता</a:t>
            </a:r>
            <a:endParaRPr lang="en-US" sz="2400" dirty="0"/>
          </a:p>
          <a:p>
            <a:pPr marL="0" indent="0">
              <a:buNone/>
            </a:pPr>
            <a:r>
              <a:rPr lang="hi-IN" sz="2400" dirty="0"/>
              <a:t>आदि</a:t>
            </a:r>
            <a:r>
              <a:rPr lang="en-US" sz="2400" dirty="0"/>
              <a:t> </a:t>
            </a:r>
            <a:r>
              <a:rPr lang="hi-IN" sz="2400" dirty="0"/>
              <a:t>वर्णन सामान्य मानसिक</a:t>
            </a:r>
            <a:endParaRPr lang="en-US" sz="2400" dirty="0"/>
          </a:p>
          <a:p>
            <a:pPr marL="0" indent="0">
              <a:buNone/>
            </a:pPr>
            <a:r>
              <a:rPr lang="hi-IN" sz="2400" dirty="0"/>
              <a:t>स्थिति के महत्व को ही </a:t>
            </a:r>
            <a:endParaRPr lang="en-US" sz="2400" dirty="0"/>
          </a:p>
          <a:p>
            <a:pPr marL="0" indent="0">
              <a:buNone/>
            </a:pPr>
            <a:r>
              <a:rPr lang="hi-IN" sz="2400" dirty="0"/>
              <a:t>प्रदर्शित करते हैं।</a:t>
            </a:r>
            <a:endParaRPr lang="en-US" sz="2400" dirty="0"/>
          </a:p>
          <a:p>
            <a:pPr marL="0" indent="0">
              <a:buNone/>
            </a:pPr>
            <a:r>
              <a:rPr lang="en-US" sz="2400" dirty="0"/>
              <a:t>    </a:t>
            </a:r>
            <a:r>
              <a:rPr lang="hi-IN" b="1" dirty="0">
                <a:solidFill>
                  <a:srgbClr val="FF0000"/>
                </a:solidFill>
              </a:rPr>
              <a:t>च०सू०</a:t>
            </a:r>
            <a:r>
              <a:rPr lang="en-US" b="1" dirty="0">
                <a:solidFill>
                  <a:srgbClr val="FF0000"/>
                </a:solidFill>
              </a:rPr>
              <a:t> – 25/40</a:t>
            </a:r>
          </a:p>
          <a:p>
            <a:pPr>
              <a:buFont typeface="Wingdings" panose="05000000000000000000" pitchFamily="2" charset="2"/>
              <a:buChar char="q"/>
            </a:pPr>
            <a:r>
              <a:rPr lang="hi-IN" b="1" dirty="0">
                <a:solidFill>
                  <a:schemeClr val="accent6">
                    <a:lumMod val="50000"/>
                  </a:schemeClr>
                </a:solidFill>
              </a:rPr>
              <a:t>शोकः शोषणानां</a:t>
            </a:r>
            <a:r>
              <a:rPr lang="en-US" b="1" dirty="0">
                <a:solidFill>
                  <a:schemeClr val="accent6">
                    <a:lumMod val="50000"/>
                  </a:schemeClr>
                </a:solidFill>
              </a:rPr>
              <a:t> ||</a:t>
            </a:r>
          </a:p>
          <a:p>
            <a:pPr>
              <a:buFont typeface="Wingdings" panose="05000000000000000000" pitchFamily="2" charset="2"/>
              <a:buChar char="q"/>
            </a:pPr>
            <a:r>
              <a:rPr lang="hi-IN" b="1" dirty="0">
                <a:solidFill>
                  <a:schemeClr val="accent6">
                    <a:lumMod val="50000"/>
                  </a:schemeClr>
                </a:solidFill>
              </a:rPr>
              <a:t>सौमनस्यं गर्भधारणानां</a:t>
            </a:r>
            <a:r>
              <a:rPr lang="en-US" b="1" dirty="0">
                <a:solidFill>
                  <a:schemeClr val="accent6">
                    <a:lumMod val="50000"/>
                  </a:schemeClr>
                </a:solidFill>
              </a:rPr>
              <a:t>||</a:t>
            </a:r>
          </a:p>
          <a:p>
            <a:pPr>
              <a:buFont typeface="Wingdings" panose="05000000000000000000" pitchFamily="2" charset="2"/>
              <a:buChar char="q"/>
            </a:pPr>
            <a:endParaRPr lang="en-US" b="1" dirty="0">
              <a:solidFill>
                <a:schemeClr val="accent6">
                  <a:lumMod val="50000"/>
                </a:schemeClr>
              </a:solidFill>
            </a:endParaRPr>
          </a:p>
        </p:txBody>
      </p:sp>
      <p:pic>
        <p:nvPicPr>
          <p:cNvPr id="5" name="Picture 4">
            <a:extLst>
              <a:ext uri="{FF2B5EF4-FFF2-40B4-BE49-F238E27FC236}">
                <a16:creationId xmlns:a16="http://schemas.microsoft.com/office/drawing/2014/main" xmlns="" id="{DA34AE5F-345A-71D7-26D4-647ABAB50D19}"/>
              </a:ext>
            </a:extLst>
          </p:cNvPr>
          <p:cNvPicPr>
            <a:picLocks noChangeAspect="1"/>
          </p:cNvPicPr>
          <p:nvPr/>
        </p:nvPicPr>
        <p:blipFill>
          <a:blip r:embed="rId2"/>
          <a:stretch>
            <a:fillRect/>
          </a:stretch>
        </p:blipFill>
        <p:spPr>
          <a:xfrm>
            <a:off x="4029410" y="1717285"/>
            <a:ext cx="8162590" cy="5029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802891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A3E82B-195A-73B2-33FD-CA503EAA4F37}"/>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xmlns="" id="{3380BB3E-1654-F0EC-D81B-6AE4D40701FF}"/>
              </a:ext>
            </a:extLst>
          </p:cNvPr>
          <p:cNvPicPr>
            <a:picLocks noGrp="1" noChangeAspect="1"/>
          </p:cNvPicPr>
          <p:nvPr>
            <p:ph idx="1"/>
          </p:nvPr>
        </p:nvPicPr>
        <p:blipFill>
          <a:blip r:embed="rId2"/>
          <a:stretch>
            <a:fillRect/>
          </a:stretch>
        </p:blipFill>
        <p:spPr>
          <a:xfrm>
            <a:off x="81419" y="39889"/>
            <a:ext cx="12029162" cy="6778221"/>
          </a:xfrm>
          <a:prstGeom prst="rect">
            <a:avLst/>
          </a:prstGeom>
        </p:spPr>
      </p:pic>
    </p:spTree>
    <p:extLst>
      <p:ext uri="{BB962C8B-B14F-4D97-AF65-F5344CB8AC3E}">
        <p14:creationId xmlns:p14="http://schemas.microsoft.com/office/powerpoint/2010/main" xmlns="" val="1830077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06EF77-3395-EEE2-4AC9-1739733CD3C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560C316C-D46C-D285-61C1-318D275DD68C}"/>
              </a:ext>
            </a:extLst>
          </p:cNvPr>
          <p:cNvPicPr>
            <a:picLocks noGrp="1" noChangeAspect="1"/>
          </p:cNvPicPr>
          <p:nvPr>
            <p:ph idx="1"/>
          </p:nvPr>
        </p:nvPicPr>
        <p:blipFill>
          <a:blip r:embed="rId2"/>
          <a:stretch>
            <a:fillRect/>
          </a:stretch>
        </p:blipFill>
        <p:spPr>
          <a:xfrm>
            <a:off x="438411" y="261031"/>
            <a:ext cx="11373633" cy="7317216"/>
          </a:xfrm>
          <a:prstGeom prst="rect">
            <a:avLst/>
          </a:prstGeom>
        </p:spPr>
      </p:pic>
    </p:spTree>
    <p:extLst>
      <p:ext uri="{BB962C8B-B14F-4D97-AF65-F5344CB8AC3E}">
        <p14:creationId xmlns:p14="http://schemas.microsoft.com/office/powerpoint/2010/main" xmlns="" val="3971581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23D57-1F36-3160-778C-89485FF602FA}"/>
              </a:ext>
            </a:extLst>
          </p:cNvPr>
          <p:cNvSpPr>
            <a:spLocks noGrp="1"/>
          </p:cNvSpPr>
          <p:nvPr>
            <p:ph type="title"/>
          </p:nvPr>
        </p:nvSpPr>
        <p:spPr>
          <a:xfrm flipV="1">
            <a:off x="-250521" y="-1152394"/>
            <a:ext cx="11604321" cy="1517520"/>
          </a:xfrm>
        </p:spPr>
        <p:txBody>
          <a:bodyPr/>
          <a:lstStyle/>
          <a:p>
            <a:endParaRPr lang="en-US" dirty="0"/>
          </a:p>
        </p:txBody>
      </p:sp>
      <p:sp>
        <p:nvSpPr>
          <p:cNvPr id="3" name="Content Placeholder 2">
            <a:extLst>
              <a:ext uri="{FF2B5EF4-FFF2-40B4-BE49-F238E27FC236}">
                <a16:creationId xmlns:a16="http://schemas.microsoft.com/office/drawing/2014/main" xmlns="" id="{ADDB9CA5-62DD-A906-331B-6978B4702372}"/>
              </a:ext>
            </a:extLst>
          </p:cNvPr>
          <p:cNvSpPr>
            <a:spLocks noGrp="1"/>
          </p:cNvSpPr>
          <p:nvPr>
            <p:ph idx="1"/>
          </p:nvPr>
        </p:nvSpPr>
        <p:spPr>
          <a:xfrm>
            <a:off x="0" y="365126"/>
            <a:ext cx="12191999" cy="6492873"/>
          </a:xfrm>
        </p:spPr>
        <p:txBody>
          <a:bodyPr>
            <a:noAutofit/>
          </a:bodyPr>
          <a:lstStyle/>
          <a:p>
            <a:pPr marL="0" indent="0">
              <a:buNone/>
            </a:pPr>
            <a:r>
              <a:rPr lang="en-US" sz="3600" b="1" dirty="0">
                <a:solidFill>
                  <a:srgbClr val="C00000"/>
                </a:solidFill>
              </a:rPr>
              <a:t>Effect of Stress on different part of female reproductive system</a:t>
            </a:r>
            <a:endParaRPr lang="en-US" sz="4000" b="1" dirty="0">
              <a:solidFill>
                <a:srgbClr val="C00000"/>
              </a:solidFill>
            </a:endParaRPr>
          </a:p>
          <a:p>
            <a:pPr>
              <a:buFont typeface="Wingdings" panose="05000000000000000000" pitchFamily="2" charset="2"/>
              <a:buChar char="q"/>
            </a:pPr>
            <a:r>
              <a:rPr lang="en-US" b="1" dirty="0">
                <a:solidFill>
                  <a:srgbClr val="7030A0"/>
                </a:solidFill>
              </a:rPr>
              <a:t>Vulva</a:t>
            </a:r>
          </a:p>
          <a:p>
            <a:pPr>
              <a:buFont typeface="Wingdings" panose="05000000000000000000" pitchFamily="2" charset="2"/>
              <a:buChar char="q"/>
            </a:pPr>
            <a:r>
              <a:rPr lang="en-US" b="1" dirty="0">
                <a:solidFill>
                  <a:srgbClr val="7030A0"/>
                </a:solidFill>
              </a:rPr>
              <a:t>Vagina</a:t>
            </a:r>
            <a:r>
              <a:rPr lang="en-US" dirty="0">
                <a:solidFill>
                  <a:srgbClr val="7030A0"/>
                </a:solidFill>
              </a:rPr>
              <a:t>  - </a:t>
            </a:r>
          </a:p>
          <a:p>
            <a:r>
              <a:rPr lang="en-US" dirty="0"/>
              <a:t>Vaginismus prevent coitus</a:t>
            </a:r>
          </a:p>
          <a:p>
            <a:pPr>
              <a:buFont typeface="Wingdings" panose="05000000000000000000" pitchFamily="2" charset="2"/>
              <a:buChar char="q"/>
            </a:pPr>
            <a:r>
              <a:rPr lang="en-US" b="1" dirty="0">
                <a:solidFill>
                  <a:srgbClr val="7030A0"/>
                </a:solidFill>
              </a:rPr>
              <a:t>Cervix</a:t>
            </a:r>
            <a:r>
              <a:rPr lang="en-US" dirty="0">
                <a:solidFill>
                  <a:srgbClr val="7030A0"/>
                </a:solidFill>
              </a:rPr>
              <a:t> - </a:t>
            </a:r>
          </a:p>
          <a:p>
            <a:r>
              <a:rPr lang="en-US" dirty="0"/>
              <a:t>Decrease cervical secretion amount for Increase cervical mucus viscosity.       </a:t>
            </a:r>
          </a:p>
          <a:p>
            <a:r>
              <a:rPr lang="en-US" dirty="0"/>
              <a:t>Antibodies prevent cervical mucus penetration by sperm</a:t>
            </a:r>
          </a:p>
          <a:p>
            <a:pPr>
              <a:buFont typeface="Wingdings" panose="05000000000000000000" pitchFamily="2" charset="2"/>
              <a:buChar char="q"/>
            </a:pPr>
            <a:r>
              <a:rPr lang="en-US" b="1" dirty="0">
                <a:solidFill>
                  <a:srgbClr val="7030A0"/>
                </a:solidFill>
              </a:rPr>
              <a:t>Uterus</a:t>
            </a:r>
            <a:r>
              <a:rPr lang="en-US" dirty="0">
                <a:solidFill>
                  <a:srgbClr val="7030A0"/>
                </a:solidFill>
              </a:rPr>
              <a:t> </a:t>
            </a:r>
            <a:r>
              <a:rPr lang="en-US" dirty="0"/>
              <a:t>– </a:t>
            </a:r>
          </a:p>
          <a:p>
            <a:r>
              <a:rPr lang="en-US" dirty="0"/>
              <a:t>Changing uterine blood flow Changing uterine motility.</a:t>
            </a:r>
          </a:p>
          <a:p>
            <a:r>
              <a:rPr lang="en-US" dirty="0"/>
              <a:t>Antibodies attack </a:t>
            </a:r>
            <a:r>
              <a:rPr lang="en-US" dirty="0" err="1"/>
              <a:t>fertilised</a:t>
            </a:r>
            <a:r>
              <a:rPr lang="en-US" dirty="0"/>
              <a:t> ovum.</a:t>
            </a:r>
          </a:p>
        </p:txBody>
      </p:sp>
    </p:spTree>
    <p:extLst>
      <p:ext uri="{BB962C8B-B14F-4D97-AF65-F5344CB8AC3E}">
        <p14:creationId xmlns:p14="http://schemas.microsoft.com/office/powerpoint/2010/main" xmlns="" val="2500166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956CE-5866-097A-421A-FC1C0B1E7DCA}"/>
              </a:ext>
            </a:extLst>
          </p:cNvPr>
          <p:cNvSpPr>
            <a:spLocks noGrp="1"/>
          </p:cNvSpPr>
          <p:nvPr>
            <p:ph type="title"/>
          </p:nvPr>
        </p:nvSpPr>
        <p:spPr>
          <a:xfrm flipV="1">
            <a:off x="152400" y="-3181350"/>
            <a:ext cx="11201400" cy="1962150"/>
          </a:xfrm>
        </p:spPr>
        <p:txBody>
          <a:bodyPr/>
          <a:lstStyle/>
          <a:p>
            <a:endParaRPr lang="en-US" dirty="0"/>
          </a:p>
        </p:txBody>
      </p:sp>
      <p:sp>
        <p:nvSpPr>
          <p:cNvPr id="3" name="Content Placeholder 2">
            <a:extLst>
              <a:ext uri="{FF2B5EF4-FFF2-40B4-BE49-F238E27FC236}">
                <a16:creationId xmlns:a16="http://schemas.microsoft.com/office/drawing/2014/main" xmlns="" id="{4C13DE9E-9634-1CF0-AE76-B0FFAB252C22}"/>
              </a:ext>
            </a:extLst>
          </p:cNvPr>
          <p:cNvSpPr>
            <a:spLocks noGrp="1"/>
          </p:cNvSpPr>
          <p:nvPr>
            <p:ph idx="1"/>
          </p:nvPr>
        </p:nvSpPr>
        <p:spPr>
          <a:xfrm>
            <a:off x="304800" y="247650"/>
            <a:ext cx="11798300" cy="5929313"/>
          </a:xfrm>
        </p:spPr>
        <p:txBody>
          <a:bodyPr/>
          <a:lstStyle/>
          <a:p>
            <a:pPr>
              <a:buFont typeface="Wingdings" panose="05000000000000000000" pitchFamily="2" charset="2"/>
              <a:buChar char="q"/>
            </a:pPr>
            <a:r>
              <a:rPr lang="en-US" b="1" dirty="0">
                <a:solidFill>
                  <a:srgbClr val="7030A0"/>
                </a:solidFill>
              </a:rPr>
              <a:t>Tube – </a:t>
            </a:r>
          </a:p>
          <a:p>
            <a:r>
              <a:rPr lang="en-US" dirty="0" err="1"/>
              <a:t>Uterotubal</a:t>
            </a:r>
            <a:r>
              <a:rPr lang="en-US" dirty="0"/>
              <a:t> spasm.</a:t>
            </a:r>
          </a:p>
          <a:p>
            <a:r>
              <a:rPr lang="en-US" dirty="0"/>
              <a:t>Changing tubal motility interfering with the transport of gametes through  the tube </a:t>
            </a:r>
            <a:r>
              <a:rPr lang="en-US" dirty="0" err="1"/>
              <a:t>fimbrial</a:t>
            </a:r>
            <a:r>
              <a:rPr lang="en-US" dirty="0"/>
              <a:t> end spasm.</a:t>
            </a:r>
          </a:p>
          <a:p>
            <a:r>
              <a:rPr lang="en-US" dirty="0"/>
              <a:t>Antibodies prevent ovum penetration by sperm.</a:t>
            </a:r>
          </a:p>
          <a:p>
            <a:pPr>
              <a:buFont typeface="Wingdings" panose="05000000000000000000" pitchFamily="2" charset="2"/>
              <a:buChar char="q"/>
            </a:pPr>
            <a:r>
              <a:rPr lang="en-US" b="1" dirty="0">
                <a:solidFill>
                  <a:srgbClr val="7030A0"/>
                </a:solidFill>
              </a:rPr>
              <a:t>Ovarian Ligament </a:t>
            </a:r>
            <a:r>
              <a:rPr lang="en-US" b="1" dirty="0"/>
              <a:t>– </a:t>
            </a:r>
          </a:p>
          <a:p>
            <a:r>
              <a:rPr lang="en-US" dirty="0"/>
              <a:t>Contraction of ovarian ligament</a:t>
            </a:r>
          </a:p>
          <a:p>
            <a:pPr>
              <a:buFont typeface="Wingdings" panose="05000000000000000000" pitchFamily="2" charset="2"/>
              <a:buChar char="q"/>
            </a:pPr>
            <a:r>
              <a:rPr lang="en-US" b="1" dirty="0">
                <a:solidFill>
                  <a:srgbClr val="7030A0"/>
                </a:solidFill>
              </a:rPr>
              <a:t>Ovary </a:t>
            </a:r>
            <a:r>
              <a:rPr lang="en-US" b="1" dirty="0"/>
              <a:t>– </a:t>
            </a:r>
          </a:p>
          <a:p>
            <a:r>
              <a:rPr lang="en-US" dirty="0"/>
              <a:t>Excessive stress may even lead to complete suppression of the </a:t>
            </a:r>
          </a:p>
          <a:p>
            <a:pPr marL="0" indent="0">
              <a:buNone/>
            </a:pPr>
            <a:r>
              <a:rPr lang="en-US" dirty="0"/>
              <a:t>Menstrual cycle In less severe cases, it could cause anovulation or irregular menstrual cycles.</a:t>
            </a:r>
          </a:p>
        </p:txBody>
      </p:sp>
    </p:spTree>
    <p:extLst>
      <p:ext uri="{BB962C8B-B14F-4D97-AF65-F5344CB8AC3E}">
        <p14:creationId xmlns:p14="http://schemas.microsoft.com/office/powerpoint/2010/main" xmlns="" val="2658919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D78A19-8140-730A-489B-FDCF39776971}"/>
              </a:ext>
            </a:extLst>
          </p:cNvPr>
          <p:cNvSpPr>
            <a:spLocks noGrp="1"/>
          </p:cNvSpPr>
          <p:nvPr>
            <p:ph type="title"/>
          </p:nvPr>
        </p:nvSpPr>
        <p:spPr>
          <a:xfrm flipV="1">
            <a:off x="-746760" y="-868680"/>
            <a:ext cx="12100560" cy="1233805"/>
          </a:xfrm>
        </p:spPr>
        <p:txBody>
          <a:bodyPr/>
          <a:lstStyle/>
          <a:p>
            <a:endParaRPr lang="en-US" dirty="0"/>
          </a:p>
        </p:txBody>
      </p:sp>
      <p:sp>
        <p:nvSpPr>
          <p:cNvPr id="3" name="Content Placeholder 2">
            <a:extLst>
              <a:ext uri="{FF2B5EF4-FFF2-40B4-BE49-F238E27FC236}">
                <a16:creationId xmlns:a16="http://schemas.microsoft.com/office/drawing/2014/main" xmlns="" id="{34FCB6EE-A099-28E2-A383-E25386AD23C8}"/>
              </a:ext>
            </a:extLst>
          </p:cNvPr>
          <p:cNvSpPr>
            <a:spLocks noGrp="1"/>
          </p:cNvSpPr>
          <p:nvPr>
            <p:ph idx="1"/>
          </p:nvPr>
        </p:nvSpPr>
        <p:spPr>
          <a:xfrm>
            <a:off x="91440" y="266700"/>
            <a:ext cx="12100560" cy="5910263"/>
          </a:xfrm>
        </p:spPr>
        <p:txBody>
          <a:bodyPr>
            <a:normAutofit/>
          </a:bodyPr>
          <a:lstStyle/>
          <a:p>
            <a:pPr marL="0" indent="0">
              <a:buNone/>
            </a:pPr>
            <a:endParaRPr lang="en-US" dirty="0"/>
          </a:p>
          <a:p>
            <a:pPr>
              <a:buFont typeface="Wingdings" panose="05000000000000000000" pitchFamily="2" charset="2"/>
              <a:buChar char="q"/>
            </a:pPr>
            <a:r>
              <a:rPr lang="en-US" b="1" dirty="0">
                <a:solidFill>
                  <a:srgbClr val="7030A0"/>
                </a:solidFill>
              </a:rPr>
              <a:t>Endocrine glands </a:t>
            </a:r>
            <a:r>
              <a:rPr lang="en-US" dirty="0"/>
              <a:t>–</a:t>
            </a:r>
          </a:p>
          <a:p>
            <a:r>
              <a:rPr lang="en-US" dirty="0"/>
              <a:t> The pituitary gland produces increased amounts of prolactin, and elevated levels of prolactin could cause irregular ovulation.</a:t>
            </a:r>
          </a:p>
          <a:p>
            <a:pPr>
              <a:buFont typeface="Wingdings" panose="05000000000000000000" pitchFamily="2" charset="2"/>
              <a:buChar char="q"/>
            </a:pPr>
            <a:r>
              <a:rPr lang="en-US" b="1" dirty="0">
                <a:solidFill>
                  <a:srgbClr val="7030A0"/>
                </a:solidFill>
              </a:rPr>
              <a:t>Brain </a:t>
            </a:r>
            <a:r>
              <a:rPr lang="en-US" dirty="0"/>
              <a:t>– </a:t>
            </a:r>
          </a:p>
          <a:p>
            <a:r>
              <a:rPr lang="en-US" dirty="0"/>
              <a:t>Brain produces special molecules called neuropeptides, in response to emotions,</a:t>
            </a:r>
          </a:p>
          <a:p>
            <a:pPr marL="0" indent="0">
              <a:buNone/>
            </a:pPr>
            <a:r>
              <a:rPr lang="en-US" dirty="0"/>
              <a:t>   and  these can interact with every cell of the body, including those of the</a:t>
            </a:r>
          </a:p>
          <a:p>
            <a:pPr marL="0" indent="0">
              <a:buNone/>
            </a:pPr>
            <a:r>
              <a:rPr lang="en-US" dirty="0"/>
              <a:t>   immune system.</a:t>
            </a:r>
          </a:p>
          <a:p>
            <a:r>
              <a:rPr lang="en-US" dirty="0"/>
              <a:t>lack of sexual desire.</a:t>
            </a:r>
          </a:p>
          <a:p>
            <a:pPr marL="0" indent="0">
              <a:buNone/>
            </a:pPr>
            <a:endParaRPr lang="en-US" dirty="0"/>
          </a:p>
        </p:txBody>
      </p:sp>
    </p:spTree>
    <p:extLst>
      <p:ext uri="{BB962C8B-B14F-4D97-AF65-F5344CB8AC3E}">
        <p14:creationId xmlns:p14="http://schemas.microsoft.com/office/powerpoint/2010/main" xmlns="" val="249981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A49760-8F27-6978-2E70-A150297A31A9}"/>
              </a:ext>
            </a:extLst>
          </p:cNvPr>
          <p:cNvSpPr>
            <a:spLocks noGrp="1"/>
          </p:cNvSpPr>
          <p:nvPr>
            <p:ph type="title"/>
          </p:nvPr>
        </p:nvSpPr>
        <p:spPr>
          <a:xfrm>
            <a:off x="1528175" y="212942"/>
            <a:ext cx="9976437" cy="876822"/>
          </a:xfrm>
        </p:spPr>
        <p:txBody>
          <a:bodyPr/>
          <a:lstStyle/>
          <a:p>
            <a:r>
              <a:rPr lang="hi-IN" dirty="0">
                <a:solidFill>
                  <a:schemeClr val="accent1"/>
                </a:solidFill>
              </a:rPr>
              <a:t>परिभाषा</a:t>
            </a:r>
            <a:r>
              <a:rPr lang="en-US" dirty="0">
                <a:solidFill>
                  <a:schemeClr val="accent1"/>
                </a:solidFill>
              </a:rPr>
              <a:t>/definition</a:t>
            </a:r>
          </a:p>
        </p:txBody>
      </p:sp>
      <p:sp>
        <p:nvSpPr>
          <p:cNvPr id="3" name="Content Placeholder 2">
            <a:extLst>
              <a:ext uri="{FF2B5EF4-FFF2-40B4-BE49-F238E27FC236}">
                <a16:creationId xmlns:a16="http://schemas.microsoft.com/office/drawing/2014/main" xmlns="" id="{30F2EEA0-509B-2D43-A015-BD113A089A9C}"/>
              </a:ext>
            </a:extLst>
          </p:cNvPr>
          <p:cNvSpPr>
            <a:spLocks noGrp="1"/>
          </p:cNvSpPr>
          <p:nvPr>
            <p:ph idx="1"/>
          </p:nvPr>
        </p:nvSpPr>
        <p:spPr>
          <a:xfrm>
            <a:off x="0" y="1205947"/>
            <a:ext cx="12192000" cy="5783575"/>
          </a:xfrm>
        </p:spPr>
        <p:txBody>
          <a:bodyPr/>
          <a:lstStyle/>
          <a:p>
            <a:endParaRPr lang="hi-IN" dirty="0"/>
          </a:p>
          <a:p>
            <a:pPr marL="0" indent="0">
              <a:buNone/>
            </a:pPr>
            <a:r>
              <a:rPr lang="en-US" sz="2800" b="1" dirty="0">
                <a:solidFill>
                  <a:srgbClr val="00B0F0"/>
                </a:solidFill>
              </a:rPr>
              <a:t>■ A/c to Ayurveda </a:t>
            </a:r>
            <a:r>
              <a:rPr lang="en-US" sz="2800" dirty="0">
                <a:solidFill>
                  <a:srgbClr val="00B0F0"/>
                </a:solidFill>
              </a:rPr>
              <a:t>-                                             ■ </a:t>
            </a:r>
            <a:r>
              <a:rPr lang="en-US" sz="2800" b="1" dirty="0">
                <a:solidFill>
                  <a:srgbClr val="00B0F0"/>
                </a:solidFill>
              </a:rPr>
              <a:t>A/c to Western </a:t>
            </a:r>
            <a:r>
              <a:rPr lang="en-US" b="1" dirty="0">
                <a:solidFill>
                  <a:srgbClr val="00B0F0"/>
                </a:solidFill>
              </a:rPr>
              <a:t>M</a:t>
            </a:r>
            <a:r>
              <a:rPr lang="en-US" sz="2800" b="1" dirty="0">
                <a:solidFill>
                  <a:srgbClr val="00B0F0"/>
                </a:solidFill>
              </a:rPr>
              <a:t>edical </a:t>
            </a:r>
            <a:r>
              <a:rPr lang="en-US" b="1" dirty="0">
                <a:solidFill>
                  <a:srgbClr val="00B0F0"/>
                </a:solidFill>
              </a:rPr>
              <a:t>S</a:t>
            </a:r>
            <a:r>
              <a:rPr lang="en-US" sz="2800" b="1" dirty="0">
                <a:solidFill>
                  <a:srgbClr val="00B0F0"/>
                </a:solidFill>
              </a:rPr>
              <a:t>cience </a:t>
            </a:r>
            <a:r>
              <a:rPr lang="en-US" sz="2800" dirty="0">
                <a:solidFill>
                  <a:srgbClr val="00B0F0"/>
                </a:solidFill>
              </a:rPr>
              <a:t>–</a:t>
            </a:r>
          </a:p>
          <a:p>
            <a:endParaRPr lang="en-US" sz="2800" dirty="0">
              <a:solidFill>
                <a:srgbClr val="00B0F0"/>
              </a:solidFill>
            </a:endParaRPr>
          </a:p>
          <a:p>
            <a:r>
              <a:rPr lang="hi-IN" sz="2800" dirty="0"/>
              <a:t>परिपूर्ण </a:t>
            </a:r>
            <a:r>
              <a:rPr lang="hi-IN" sz="2800" dirty="0">
                <a:solidFill>
                  <a:schemeClr val="accent4">
                    <a:lumMod val="60000"/>
                    <a:lumOff val="40000"/>
                  </a:schemeClr>
                </a:solidFill>
              </a:rPr>
              <a:t>वीर्य की आयु एवं ऋतुचक्र</a:t>
            </a:r>
            <a:r>
              <a:rPr lang="hi-IN" sz="2800" dirty="0"/>
              <a:t> </a:t>
            </a:r>
            <a:r>
              <a:rPr lang="en-US" sz="2800" dirty="0"/>
              <a:t>              </a:t>
            </a:r>
            <a:r>
              <a:rPr lang="en-US" sz="2800" dirty="0">
                <a:solidFill>
                  <a:srgbClr val="0070C0"/>
                </a:solidFill>
              </a:rPr>
              <a:t>Infertility</a:t>
            </a:r>
            <a:r>
              <a:rPr lang="en-US" sz="2800" dirty="0"/>
              <a:t> is defined as the</a:t>
            </a:r>
            <a:r>
              <a:rPr lang="en-US" sz="2800" dirty="0">
                <a:solidFill>
                  <a:srgbClr val="FF0000"/>
                </a:solidFill>
              </a:rPr>
              <a:t> inability to</a:t>
            </a:r>
            <a:r>
              <a:rPr lang="en-US" sz="2800" dirty="0"/>
              <a:t>               </a:t>
            </a:r>
          </a:p>
          <a:p>
            <a:pPr marL="0" indent="0">
              <a:buNone/>
            </a:pPr>
            <a:r>
              <a:rPr lang="en-US" dirty="0"/>
              <a:t>   </a:t>
            </a:r>
            <a:r>
              <a:rPr lang="hi-IN" dirty="0"/>
              <a:t>के</a:t>
            </a:r>
            <a:r>
              <a:rPr lang="en-US" dirty="0"/>
              <a:t>  </a:t>
            </a:r>
            <a:r>
              <a:rPr lang="hi-IN" dirty="0"/>
              <a:t>समुचित काल में, कम से कम</a:t>
            </a:r>
            <a:r>
              <a:rPr lang="en-US" dirty="0"/>
              <a:t>                  </a:t>
            </a:r>
            <a:r>
              <a:rPr lang="en-US" sz="2800" dirty="0">
                <a:solidFill>
                  <a:srgbClr val="FF0000"/>
                </a:solidFill>
              </a:rPr>
              <a:t>conceive within </a:t>
            </a:r>
            <a:r>
              <a:rPr lang="en-US" sz="2800" dirty="0">
                <a:solidFill>
                  <a:schemeClr val="accent4">
                    <a:lumMod val="60000"/>
                    <a:lumOff val="40000"/>
                  </a:schemeClr>
                </a:solidFill>
              </a:rPr>
              <a:t>one or more years </a:t>
            </a:r>
            <a:r>
              <a:rPr lang="en-US" sz="2800" dirty="0"/>
              <a:t>of  </a:t>
            </a:r>
            <a:r>
              <a:rPr lang="en-US" dirty="0"/>
              <a:t>                          </a:t>
            </a:r>
          </a:p>
          <a:p>
            <a:pPr marL="0" indent="0">
              <a:buNone/>
            </a:pPr>
            <a:r>
              <a:rPr lang="en-US" sz="2800" dirty="0"/>
              <a:t>   </a:t>
            </a:r>
            <a:r>
              <a:rPr lang="hi-IN" sz="2800" dirty="0"/>
              <a:t>एक वर्ष तक सामान्य दाम्पत्य-जीवन</a:t>
            </a:r>
            <a:r>
              <a:rPr lang="en-US" sz="2800" dirty="0"/>
              <a:t>           regular unprotected coitus.</a:t>
            </a:r>
          </a:p>
          <a:p>
            <a:pPr marL="0" indent="0">
              <a:buNone/>
            </a:pPr>
            <a:r>
              <a:rPr lang="hi-IN" sz="2800" dirty="0"/>
              <a:t> निर्वाह के उपरान्त भी </a:t>
            </a:r>
            <a:r>
              <a:rPr lang="hi-IN" sz="2800" dirty="0">
                <a:solidFill>
                  <a:srgbClr val="FF0000"/>
                </a:solidFill>
              </a:rPr>
              <a:t>गर्भ</a:t>
            </a:r>
            <a:r>
              <a:rPr lang="en-US" sz="2800" dirty="0">
                <a:solidFill>
                  <a:srgbClr val="FF0000"/>
                </a:solidFill>
              </a:rPr>
              <a:t>  </a:t>
            </a:r>
            <a:r>
              <a:rPr lang="hi-IN" sz="2800" dirty="0">
                <a:solidFill>
                  <a:srgbClr val="FF0000"/>
                </a:solidFill>
              </a:rPr>
              <a:t>की </a:t>
            </a:r>
            <a:r>
              <a:rPr lang="en-US" sz="2800" dirty="0">
                <a:solidFill>
                  <a:srgbClr val="FF0000"/>
                </a:solidFill>
              </a:rPr>
              <a:t>  </a:t>
            </a:r>
          </a:p>
          <a:p>
            <a:pPr marL="0" indent="0">
              <a:buNone/>
            </a:pPr>
            <a:r>
              <a:rPr lang="en-US" dirty="0">
                <a:solidFill>
                  <a:srgbClr val="FF0000"/>
                </a:solidFill>
              </a:rPr>
              <a:t>   </a:t>
            </a:r>
            <a:r>
              <a:rPr lang="hi-IN" sz="2800" dirty="0">
                <a:solidFill>
                  <a:srgbClr val="FF0000"/>
                </a:solidFill>
              </a:rPr>
              <a:t>अप्राप्ति</a:t>
            </a:r>
            <a:r>
              <a:rPr lang="hi-IN" sz="2800" dirty="0"/>
              <a:t> </a:t>
            </a:r>
            <a:r>
              <a:rPr lang="hi-IN" sz="2800" dirty="0">
                <a:solidFill>
                  <a:srgbClr val="0070C0"/>
                </a:solidFill>
              </a:rPr>
              <a:t>बन्धत्व </a:t>
            </a:r>
            <a:r>
              <a:rPr lang="hi-IN" sz="2800" dirty="0"/>
              <a:t>है। </a:t>
            </a:r>
            <a:endParaRPr lang="en-US" sz="2800" dirty="0"/>
          </a:p>
          <a:p>
            <a:endParaRPr lang="en-US" sz="2800" dirty="0"/>
          </a:p>
          <a:p>
            <a:endParaRPr lang="en-US" b="1" dirty="0">
              <a:solidFill>
                <a:srgbClr val="00B0F0"/>
              </a:solidFill>
            </a:endParaRPr>
          </a:p>
          <a:p>
            <a:endParaRPr lang="en-US" sz="2800" b="1" dirty="0">
              <a:solidFill>
                <a:srgbClr val="00B0F0"/>
              </a:solidFill>
            </a:endParaRPr>
          </a:p>
        </p:txBody>
      </p:sp>
    </p:spTree>
    <p:extLst>
      <p:ext uri="{BB962C8B-B14F-4D97-AF65-F5344CB8AC3E}">
        <p14:creationId xmlns:p14="http://schemas.microsoft.com/office/powerpoint/2010/main" xmlns="" val="135589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A0B31-6B97-972F-3BA6-535CF93F8DB0}"/>
              </a:ext>
            </a:extLst>
          </p:cNvPr>
          <p:cNvSpPr>
            <a:spLocks noGrp="1"/>
          </p:cNvSpPr>
          <p:nvPr>
            <p:ph type="title"/>
          </p:nvPr>
        </p:nvSpPr>
        <p:spPr>
          <a:xfrm>
            <a:off x="-88900" y="-165099"/>
            <a:ext cx="11442700" cy="39369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9A81AFBD-433D-30F0-4204-F60FD6186090}"/>
              </a:ext>
            </a:extLst>
          </p:cNvPr>
          <p:cNvSpPr>
            <a:spLocks noGrp="1"/>
          </p:cNvSpPr>
          <p:nvPr>
            <p:ph idx="1"/>
          </p:nvPr>
        </p:nvSpPr>
        <p:spPr>
          <a:xfrm>
            <a:off x="-1" y="368300"/>
            <a:ext cx="12430539" cy="5956300"/>
          </a:xfrm>
        </p:spPr>
        <p:txBody>
          <a:bodyPr>
            <a:normAutofit/>
          </a:bodyPr>
          <a:lstStyle/>
          <a:p>
            <a:pPr marL="0" indent="0">
              <a:buNone/>
            </a:pPr>
            <a:r>
              <a:rPr lang="hi-IN" sz="3200" b="1" dirty="0">
                <a:solidFill>
                  <a:srgbClr val="C00000"/>
                </a:solidFill>
              </a:rPr>
              <a:t>(३) शुक्रदोष</a:t>
            </a:r>
            <a:r>
              <a:rPr lang="en-US" sz="3200" b="1" dirty="0">
                <a:solidFill>
                  <a:srgbClr val="C00000"/>
                </a:solidFill>
              </a:rPr>
              <a:t> –                                                 ■  Causes of Male Infertility – </a:t>
            </a:r>
            <a:endParaRPr lang="hi-IN" sz="3200" b="1" dirty="0">
              <a:solidFill>
                <a:srgbClr val="C00000"/>
              </a:solidFill>
            </a:endParaRPr>
          </a:p>
          <a:p>
            <a:pPr>
              <a:buFont typeface="Wingdings" panose="05000000000000000000" pitchFamily="2" charset="2"/>
              <a:buChar char="q"/>
            </a:pPr>
            <a:r>
              <a:rPr lang="en-US" sz="2400" dirty="0"/>
              <a:t> </a:t>
            </a:r>
            <a:r>
              <a:rPr lang="hi-IN" sz="2400" dirty="0"/>
              <a:t>पुंबीज (शुक्राणु) के ही साथ शुक्र के स्राव के</a:t>
            </a:r>
            <a:r>
              <a:rPr lang="en-US" sz="2400" dirty="0"/>
              <a:t>                </a:t>
            </a:r>
            <a:r>
              <a:rPr lang="en-US" sz="3000" dirty="0"/>
              <a:t>■Defective spermatogenesis</a:t>
            </a:r>
          </a:p>
          <a:p>
            <a:pPr marL="0" indent="0">
              <a:buNone/>
            </a:pPr>
            <a:r>
              <a:rPr lang="hi-IN" sz="2400" dirty="0"/>
              <a:t> विकार गर्भाधान में बाधक होते हैं। </a:t>
            </a:r>
            <a:r>
              <a:rPr lang="en-US" sz="2400" dirty="0"/>
              <a:t>                                 </a:t>
            </a:r>
            <a:r>
              <a:rPr lang="en-US" dirty="0"/>
              <a:t>■Obstruction of the efferent</a:t>
            </a:r>
          </a:p>
          <a:p>
            <a:pPr>
              <a:buFont typeface="Wingdings" panose="05000000000000000000" pitchFamily="2" charset="2"/>
              <a:buChar char="q"/>
            </a:pPr>
            <a:r>
              <a:rPr lang="en-US" sz="2400" dirty="0"/>
              <a:t> </a:t>
            </a:r>
            <a:r>
              <a:rPr lang="hi-IN" sz="2400" dirty="0"/>
              <a:t>गर्भ के षड्भावों में वर्णित पितृज भाव पुंबीज द्वारा</a:t>
            </a:r>
            <a:r>
              <a:rPr lang="en-US" sz="2400" dirty="0"/>
              <a:t>         </a:t>
            </a:r>
            <a:r>
              <a:rPr lang="en-US" dirty="0"/>
              <a:t>Duct system</a:t>
            </a:r>
          </a:p>
          <a:p>
            <a:pPr marL="0" indent="0">
              <a:buNone/>
            </a:pPr>
            <a:r>
              <a:rPr lang="hi-IN" sz="2400" dirty="0"/>
              <a:t>ही गर्भ में आते हैं।</a:t>
            </a:r>
            <a:r>
              <a:rPr lang="en-US" sz="2400" dirty="0"/>
              <a:t>                                                                </a:t>
            </a:r>
            <a:r>
              <a:rPr lang="en-US" dirty="0"/>
              <a:t>■Failure to deposit sperm high in the </a:t>
            </a:r>
          </a:p>
          <a:p>
            <a:pPr>
              <a:buFont typeface="Wingdings" panose="05000000000000000000" pitchFamily="2" charset="2"/>
              <a:buChar char="q"/>
            </a:pPr>
            <a:r>
              <a:rPr lang="en-US" sz="2400" dirty="0"/>
              <a:t> </a:t>
            </a:r>
            <a:r>
              <a:rPr lang="hi-IN" sz="2400" dirty="0"/>
              <a:t>पुंबीज की गर्भाधान के लिए अनिवार्यता एवं विकृति </a:t>
            </a:r>
            <a:r>
              <a:rPr lang="en-US" sz="2400" dirty="0"/>
              <a:t>   </a:t>
            </a:r>
            <a:r>
              <a:rPr lang="en-US" sz="3000" dirty="0"/>
              <a:t>vagina Errors in the seminal fluid</a:t>
            </a:r>
          </a:p>
          <a:p>
            <a:pPr marL="0" indent="0">
              <a:buNone/>
            </a:pPr>
            <a:r>
              <a:rPr lang="en-US" sz="2400" dirty="0"/>
              <a:t>  </a:t>
            </a:r>
            <a:r>
              <a:rPr lang="hi-IN" sz="2400" dirty="0"/>
              <a:t>की</a:t>
            </a:r>
            <a:r>
              <a:rPr lang="en-US" sz="2400" dirty="0"/>
              <a:t> </a:t>
            </a:r>
            <a:r>
              <a:rPr lang="hi-IN" sz="2600" dirty="0"/>
              <a:t>अवस्था में गर्भाधान की असफलता</a:t>
            </a:r>
            <a:r>
              <a:rPr lang="en-US" sz="2600" dirty="0"/>
              <a:t> </a:t>
            </a:r>
            <a:r>
              <a:rPr lang="hi-IN" sz="2600" dirty="0"/>
              <a:t>सभी आचार्यों </a:t>
            </a:r>
            <a:r>
              <a:rPr lang="hi-IN" sz="2400" dirty="0"/>
              <a:t>ने वर्णित</a:t>
            </a:r>
            <a:r>
              <a:rPr lang="en-US" sz="2400" dirty="0"/>
              <a:t> </a:t>
            </a:r>
            <a:r>
              <a:rPr lang="hi-IN" sz="2400" dirty="0"/>
              <a:t>की</a:t>
            </a:r>
            <a:r>
              <a:rPr lang="en-US" sz="2400" dirty="0"/>
              <a:t> </a:t>
            </a:r>
            <a:r>
              <a:rPr lang="hi-IN" sz="2400" dirty="0"/>
              <a:t>है।</a:t>
            </a:r>
            <a:endParaRPr lang="en-US" sz="2400" dirty="0"/>
          </a:p>
          <a:p>
            <a:pPr>
              <a:buFont typeface="Wingdings" panose="05000000000000000000" pitchFamily="2" charset="2"/>
              <a:buChar char="Ø"/>
            </a:pPr>
            <a:r>
              <a:rPr lang="hi-IN" sz="2400" dirty="0"/>
              <a:t>शुक्र, शरीर की</a:t>
            </a:r>
            <a:r>
              <a:rPr lang="en-US" sz="2400" dirty="0"/>
              <a:t> </a:t>
            </a:r>
            <a:r>
              <a:rPr lang="hi-IN" sz="2400" dirty="0">
                <a:solidFill>
                  <a:srgbClr val="00B0F0"/>
                </a:solidFill>
              </a:rPr>
              <a:t>अतः स्त्रावी ग्रंथियों के स्रावो एवं प्रोस्टाग्लैंडीन </a:t>
            </a:r>
            <a:r>
              <a:rPr lang="hi-IN" sz="2400" dirty="0"/>
              <a:t>का भी द्योतक है</a:t>
            </a:r>
            <a:endParaRPr lang="en-US" sz="2400" dirty="0"/>
          </a:p>
          <a:p>
            <a:pPr>
              <a:buFont typeface="Wingdings" panose="05000000000000000000" pitchFamily="2" charset="2"/>
              <a:buChar char="Ø"/>
            </a:pPr>
            <a:r>
              <a:rPr lang="hi-IN" sz="2400" dirty="0"/>
              <a:t> इनमें भी विकार होने पर</a:t>
            </a:r>
            <a:r>
              <a:rPr lang="en-US" sz="2400" dirty="0"/>
              <a:t> </a:t>
            </a:r>
            <a:r>
              <a:rPr lang="hi-IN" sz="2400" dirty="0"/>
              <a:t>गर्भाधान नहीं हो</a:t>
            </a:r>
            <a:r>
              <a:rPr lang="hi-IN" sz="2400" dirty="0">
                <a:solidFill>
                  <a:schemeClr val="tx1">
                    <a:lumMod val="95000"/>
                    <a:lumOff val="5000"/>
                  </a:schemeClr>
                </a:solidFill>
              </a:rPr>
              <a:t>ता</a:t>
            </a:r>
            <a:r>
              <a:rPr lang="hi-IN" sz="2400" dirty="0"/>
              <a:t>।</a:t>
            </a:r>
            <a:endParaRPr lang="en-US" sz="2400" dirty="0"/>
          </a:p>
          <a:p>
            <a:pPr marL="0" indent="0">
              <a:buNone/>
            </a:pPr>
            <a:endParaRPr lang="en-US" sz="2400" dirty="0"/>
          </a:p>
          <a:p>
            <a:pPr marL="0" indent="0">
              <a:buNone/>
            </a:pPr>
            <a:endParaRPr lang="en-US" b="1" dirty="0">
              <a:solidFill>
                <a:schemeClr val="accent2">
                  <a:lumMod val="75000"/>
                </a:schemeClr>
              </a:solidFill>
            </a:endParaRPr>
          </a:p>
          <a:p>
            <a:pPr marL="0" indent="0">
              <a:buNone/>
            </a:pPr>
            <a:endParaRPr lang="en-US" sz="2400" dirty="0"/>
          </a:p>
          <a:p>
            <a:endParaRPr lang="en-US" sz="2400" dirty="0"/>
          </a:p>
          <a:p>
            <a:endParaRPr lang="en-US" sz="2400" dirty="0"/>
          </a:p>
        </p:txBody>
      </p:sp>
      <p:pic>
        <p:nvPicPr>
          <p:cNvPr id="4" name="Picture 3">
            <a:extLst>
              <a:ext uri="{FF2B5EF4-FFF2-40B4-BE49-F238E27FC236}">
                <a16:creationId xmlns:a16="http://schemas.microsoft.com/office/drawing/2014/main" xmlns="" id="{32392B92-4EF2-F304-EE1C-15127988C83A}"/>
              </a:ext>
            </a:extLst>
          </p:cNvPr>
          <p:cNvPicPr>
            <a:picLocks noChangeAspect="1"/>
          </p:cNvPicPr>
          <p:nvPr/>
        </p:nvPicPr>
        <p:blipFill>
          <a:blip r:embed="rId2"/>
          <a:stretch>
            <a:fillRect/>
          </a:stretch>
        </p:blipFill>
        <p:spPr>
          <a:xfrm>
            <a:off x="6096000" y="4657573"/>
            <a:ext cx="6096000" cy="2200428"/>
          </a:xfrm>
          <a:prstGeom prst="rect">
            <a:avLst/>
          </a:prstGeom>
        </p:spPr>
      </p:pic>
    </p:spTree>
    <p:extLst>
      <p:ext uri="{BB962C8B-B14F-4D97-AF65-F5344CB8AC3E}">
        <p14:creationId xmlns:p14="http://schemas.microsoft.com/office/powerpoint/2010/main" xmlns="" val="2698360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6EB912-0714-3117-02BA-E02135D5C764}"/>
              </a:ext>
            </a:extLst>
          </p:cNvPr>
          <p:cNvSpPr>
            <a:spLocks noGrp="1"/>
          </p:cNvSpPr>
          <p:nvPr>
            <p:ph type="title"/>
          </p:nvPr>
        </p:nvSpPr>
        <p:spPr>
          <a:xfrm flipV="1">
            <a:off x="114300" y="-698500"/>
            <a:ext cx="11239500" cy="698501"/>
          </a:xfrm>
        </p:spPr>
        <p:txBody>
          <a:bodyPr>
            <a:normAutofit/>
          </a:bodyPr>
          <a:lstStyle/>
          <a:p>
            <a:endParaRPr lang="en-US" dirty="0"/>
          </a:p>
        </p:txBody>
      </p:sp>
      <p:sp>
        <p:nvSpPr>
          <p:cNvPr id="3" name="Content Placeholder 2">
            <a:extLst>
              <a:ext uri="{FF2B5EF4-FFF2-40B4-BE49-F238E27FC236}">
                <a16:creationId xmlns:a16="http://schemas.microsoft.com/office/drawing/2014/main" xmlns="" id="{D7B5A929-90D8-AE03-797E-B5E61D5EEE7E}"/>
              </a:ext>
            </a:extLst>
          </p:cNvPr>
          <p:cNvSpPr>
            <a:spLocks noGrp="1"/>
          </p:cNvSpPr>
          <p:nvPr>
            <p:ph idx="1"/>
          </p:nvPr>
        </p:nvSpPr>
        <p:spPr>
          <a:xfrm>
            <a:off x="0" y="87683"/>
            <a:ext cx="12191999" cy="6857999"/>
          </a:xfrm>
        </p:spPr>
        <p:txBody>
          <a:bodyPr/>
          <a:lstStyle/>
          <a:p>
            <a:pPr marL="0" indent="0">
              <a:buNone/>
            </a:pPr>
            <a:r>
              <a:rPr lang="hi-IN" sz="3200" b="1" dirty="0">
                <a:solidFill>
                  <a:srgbClr val="C00000"/>
                </a:solidFill>
              </a:rPr>
              <a:t>(४) असृग् दोष</a:t>
            </a:r>
            <a:r>
              <a:rPr lang="en-US" sz="3200" b="1" dirty="0">
                <a:solidFill>
                  <a:srgbClr val="C00000"/>
                </a:solidFill>
              </a:rPr>
              <a:t> - </a:t>
            </a:r>
            <a:endParaRPr lang="hi-IN" sz="3200" b="1" dirty="0">
              <a:solidFill>
                <a:srgbClr val="C00000"/>
              </a:solidFill>
            </a:endParaRPr>
          </a:p>
          <a:p>
            <a:r>
              <a:rPr lang="hi-IN" dirty="0"/>
              <a:t>असृक् शब्द </a:t>
            </a:r>
            <a:r>
              <a:rPr lang="hi-IN" dirty="0">
                <a:solidFill>
                  <a:srgbClr val="00B050"/>
                </a:solidFill>
              </a:rPr>
              <a:t>स्त्रीबीज, </a:t>
            </a:r>
            <a:r>
              <a:rPr lang="hi-IN" dirty="0"/>
              <a:t>रजःस्राव के समय होने वाले रक्तस्राव के ही साथ स्त्री-शरीर</a:t>
            </a:r>
            <a:endParaRPr lang="en-US" dirty="0"/>
          </a:p>
          <a:p>
            <a:pPr marL="0" indent="0">
              <a:buNone/>
            </a:pPr>
            <a:r>
              <a:rPr lang="en-US" dirty="0"/>
              <a:t> </a:t>
            </a:r>
            <a:r>
              <a:rPr lang="hi-IN" dirty="0"/>
              <a:t> के</a:t>
            </a:r>
            <a:r>
              <a:rPr lang="en-US" dirty="0"/>
              <a:t>  </a:t>
            </a:r>
            <a:r>
              <a:rPr lang="hi-IN" dirty="0"/>
              <a:t>विशिष्ट</a:t>
            </a:r>
            <a:r>
              <a:rPr lang="en-US" dirty="0"/>
              <a:t> </a:t>
            </a:r>
            <a:r>
              <a:rPr lang="hi-IN" dirty="0"/>
              <a:t>अङ्गरसों का द्योतक है।</a:t>
            </a:r>
            <a:endParaRPr lang="en-US" dirty="0"/>
          </a:p>
          <a:p>
            <a:r>
              <a:rPr lang="hi-IN" dirty="0">
                <a:solidFill>
                  <a:srgbClr val="7030A0"/>
                </a:solidFill>
              </a:rPr>
              <a:t>असूक् या स्त्रीबीज</a:t>
            </a:r>
            <a:r>
              <a:rPr lang="hi-IN" b="1" dirty="0">
                <a:solidFill>
                  <a:srgbClr val="7030A0"/>
                </a:solidFill>
              </a:rPr>
              <a:t> के ही द्वारा </a:t>
            </a:r>
            <a:endParaRPr lang="en-US" b="1" dirty="0">
              <a:solidFill>
                <a:srgbClr val="7030A0"/>
              </a:solidFill>
            </a:endParaRPr>
          </a:p>
          <a:p>
            <a:pPr marL="0" indent="0">
              <a:buNone/>
            </a:pPr>
            <a:r>
              <a:rPr lang="en-US" b="1" dirty="0">
                <a:solidFill>
                  <a:srgbClr val="7030A0"/>
                </a:solidFill>
              </a:rPr>
              <a:t>  </a:t>
            </a:r>
            <a:r>
              <a:rPr lang="hi-IN" dirty="0">
                <a:solidFill>
                  <a:srgbClr val="7030A0"/>
                </a:solidFill>
              </a:rPr>
              <a:t>षड्‌भावों में वर्णित मातृज भाव गर्भ </a:t>
            </a:r>
            <a:endParaRPr lang="en-US" dirty="0">
              <a:solidFill>
                <a:srgbClr val="7030A0"/>
              </a:solidFill>
            </a:endParaRPr>
          </a:p>
          <a:p>
            <a:pPr marL="0" indent="0">
              <a:buNone/>
            </a:pPr>
            <a:r>
              <a:rPr lang="en-US" dirty="0">
                <a:solidFill>
                  <a:srgbClr val="7030A0"/>
                </a:solidFill>
              </a:rPr>
              <a:t>  </a:t>
            </a:r>
            <a:r>
              <a:rPr lang="hi-IN" dirty="0">
                <a:solidFill>
                  <a:srgbClr val="7030A0"/>
                </a:solidFill>
              </a:rPr>
              <a:t>में आते हैं। </a:t>
            </a:r>
            <a:endParaRPr lang="en-US" dirty="0">
              <a:solidFill>
                <a:srgbClr val="7030A0"/>
              </a:solidFill>
            </a:endParaRPr>
          </a:p>
          <a:p>
            <a:r>
              <a:rPr lang="hi-IN" b="1" dirty="0"/>
              <a:t>स्त्रीबीज</a:t>
            </a:r>
            <a:r>
              <a:rPr lang="en-US" b="1" dirty="0"/>
              <a:t> </a:t>
            </a:r>
            <a:r>
              <a:rPr lang="hi-IN" b="1" dirty="0"/>
              <a:t>तथा </a:t>
            </a:r>
            <a:r>
              <a:rPr lang="hi-IN" dirty="0"/>
              <a:t>अङ्गरसों में विकार होने</a:t>
            </a:r>
            <a:endParaRPr lang="en-US" dirty="0"/>
          </a:p>
          <a:p>
            <a:pPr marL="0" indent="0">
              <a:buNone/>
            </a:pPr>
            <a:r>
              <a:rPr lang="hi-IN" dirty="0"/>
              <a:t> पर</a:t>
            </a:r>
            <a:r>
              <a:rPr lang="en-US" dirty="0"/>
              <a:t> </a:t>
            </a:r>
            <a:r>
              <a:rPr lang="hi-IN" dirty="0"/>
              <a:t>गर्भाधान सम्भव नहीं होता। </a:t>
            </a:r>
            <a:endParaRPr lang="en-US" dirty="0"/>
          </a:p>
          <a:p>
            <a:r>
              <a:rPr lang="hi-IN" dirty="0">
                <a:solidFill>
                  <a:srgbClr val="7030A0"/>
                </a:solidFill>
              </a:rPr>
              <a:t>विभिन्न दोषों से दूषित</a:t>
            </a:r>
            <a:r>
              <a:rPr lang="en-US" dirty="0">
                <a:solidFill>
                  <a:srgbClr val="7030A0"/>
                </a:solidFill>
              </a:rPr>
              <a:t> </a:t>
            </a:r>
            <a:r>
              <a:rPr lang="hi-IN" dirty="0">
                <a:solidFill>
                  <a:srgbClr val="7030A0"/>
                </a:solidFill>
              </a:rPr>
              <a:t>आर्तव </a:t>
            </a:r>
            <a:endParaRPr lang="en-US" dirty="0">
              <a:solidFill>
                <a:srgbClr val="7030A0"/>
              </a:solidFill>
            </a:endParaRPr>
          </a:p>
          <a:p>
            <a:pPr marL="0" indent="0">
              <a:buNone/>
            </a:pPr>
            <a:r>
              <a:rPr lang="en-US" dirty="0">
                <a:solidFill>
                  <a:srgbClr val="7030A0"/>
                </a:solidFill>
              </a:rPr>
              <a:t>   </a:t>
            </a:r>
            <a:r>
              <a:rPr lang="hi-IN" dirty="0">
                <a:solidFill>
                  <a:srgbClr val="7030A0"/>
                </a:solidFill>
              </a:rPr>
              <a:t>बीज</a:t>
            </a:r>
            <a:r>
              <a:rPr lang="en-US" dirty="0">
                <a:solidFill>
                  <a:srgbClr val="7030A0"/>
                </a:solidFill>
              </a:rPr>
              <a:t> </a:t>
            </a:r>
            <a:r>
              <a:rPr lang="hi-IN" dirty="0">
                <a:solidFill>
                  <a:srgbClr val="7030A0"/>
                </a:solidFill>
              </a:rPr>
              <a:t>रहित</a:t>
            </a:r>
            <a:r>
              <a:rPr lang="en-US" dirty="0">
                <a:solidFill>
                  <a:srgbClr val="7030A0"/>
                </a:solidFill>
              </a:rPr>
              <a:t> </a:t>
            </a:r>
            <a:r>
              <a:rPr lang="hi-IN" dirty="0">
                <a:solidFill>
                  <a:srgbClr val="7030A0"/>
                </a:solidFill>
              </a:rPr>
              <a:t>होने के</a:t>
            </a:r>
            <a:r>
              <a:rPr lang="en-US" dirty="0">
                <a:solidFill>
                  <a:srgbClr val="7030A0"/>
                </a:solidFill>
              </a:rPr>
              <a:t> </a:t>
            </a:r>
            <a:r>
              <a:rPr lang="hi-IN" dirty="0">
                <a:solidFill>
                  <a:srgbClr val="7030A0"/>
                </a:solidFill>
              </a:rPr>
              <a:t>कारण गर्भाधान </a:t>
            </a:r>
            <a:endParaRPr lang="en-US" dirty="0">
              <a:solidFill>
                <a:srgbClr val="7030A0"/>
              </a:solidFill>
            </a:endParaRPr>
          </a:p>
          <a:p>
            <a:pPr marL="0" indent="0">
              <a:buNone/>
            </a:pPr>
            <a:r>
              <a:rPr lang="en-US" dirty="0">
                <a:solidFill>
                  <a:srgbClr val="7030A0"/>
                </a:solidFill>
              </a:rPr>
              <a:t>    </a:t>
            </a:r>
            <a:r>
              <a:rPr lang="hi-IN" dirty="0">
                <a:solidFill>
                  <a:srgbClr val="7030A0"/>
                </a:solidFill>
              </a:rPr>
              <a:t>में बाधक होता है।</a:t>
            </a:r>
            <a:endParaRPr lang="en-US" dirty="0">
              <a:solidFill>
                <a:srgbClr val="7030A0"/>
              </a:solidFill>
            </a:endParaRPr>
          </a:p>
        </p:txBody>
      </p:sp>
      <p:pic>
        <p:nvPicPr>
          <p:cNvPr id="5" name="Picture 4">
            <a:extLst>
              <a:ext uri="{FF2B5EF4-FFF2-40B4-BE49-F238E27FC236}">
                <a16:creationId xmlns:a16="http://schemas.microsoft.com/office/drawing/2014/main" xmlns="" id="{71175396-58DC-772E-2BBC-74ABDE454BC5}"/>
              </a:ext>
            </a:extLst>
          </p:cNvPr>
          <p:cNvPicPr>
            <a:picLocks noChangeAspect="1"/>
          </p:cNvPicPr>
          <p:nvPr/>
        </p:nvPicPr>
        <p:blipFill rotWithShape="1">
          <a:blip r:embed="rId2"/>
          <a:srcRect l="11860" r="22263"/>
          <a:stretch/>
        </p:blipFill>
        <p:spPr>
          <a:xfrm>
            <a:off x="5910469" y="1628384"/>
            <a:ext cx="6109252" cy="51419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316643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E4A01-5C2C-A185-DBC6-0C6E9D1D360D}"/>
              </a:ext>
            </a:extLst>
          </p:cNvPr>
          <p:cNvSpPr>
            <a:spLocks noGrp="1"/>
          </p:cNvSpPr>
          <p:nvPr>
            <p:ph type="title"/>
          </p:nvPr>
        </p:nvSpPr>
        <p:spPr>
          <a:xfrm flipV="1">
            <a:off x="571500" y="-711200"/>
            <a:ext cx="10782300" cy="1076325"/>
          </a:xfrm>
        </p:spPr>
        <p:txBody>
          <a:bodyPr/>
          <a:lstStyle/>
          <a:p>
            <a:endParaRPr lang="en-US" dirty="0"/>
          </a:p>
        </p:txBody>
      </p:sp>
      <p:sp>
        <p:nvSpPr>
          <p:cNvPr id="3" name="Content Placeholder 2">
            <a:extLst>
              <a:ext uri="{FF2B5EF4-FFF2-40B4-BE49-F238E27FC236}">
                <a16:creationId xmlns:a16="http://schemas.microsoft.com/office/drawing/2014/main" xmlns="" id="{A038AA3D-2B95-3BA7-EC27-1D29EE20CBC8}"/>
              </a:ext>
            </a:extLst>
          </p:cNvPr>
          <p:cNvSpPr>
            <a:spLocks noGrp="1"/>
          </p:cNvSpPr>
          <p:nvPr>
            <p:ph idx="1"/>
          </p:nvPr>
        </p:nvSpPr>
        <p:spPr>
          <a:xfrm>
            <a:off x="444500" y="365125"/>
            <a:ext cx="11176000" cy="5811838"/>
          </a:xfrm>
        </p:spPr>
        <p:txBody>
          <a:bodyPr>
            <a:normAutofit/>
          </a:bodyPr>
          <a:lstStyle/>
          <a:p>
            <a:pPr marL="0" indent="0">
              <a:buNone/>
            </a:pPr>
            <a:r>
              <a:rPr lang="en-US" sz="3200" b="1" dirty="0">
                <a:solidFill>
                  <a:srgbClr val="C00000"/>
                </a:solidFill>
              </a:rPr>
              <a:t>                            </a:t>
            </a:r>
            <a:r>
              <a:rPr lang="hi-IN" sz="3200" b="1" dirty="0">
                <a:solidFill>
                  <a:srgbClr val="C00000"/>
                </a:solidFill>
              </a:rPr>
              <a:t>(५) आहार-दोष</a:t>
            </a:r>
            <a:endParaRPr lang="en-US" sz="3200" b="1" dirty="0">
              <a:solidFill>
                <a:srgbClr val="C00000"/>
              </a:solidFill>
            </a:endParaRPr>
          </a:p>
        </p:txBody>
      </p:sp>
      <p:sp>
        <p:nvSpPr>
          <p:cNvPr id="6" name="TextBox 5">
            <a:extLst>
              <a:ext uri="{FF2B5EF4-FFF2-40B4-BE49-F238E27FC236}">
                <a16:creationId xmlns:a16="http://schemas.microsoft.com/office/drawing/2014/main" xmlns="" id="{0AB9695B-F934-E674-8E9A-EC1652F8DA4D}"/>
              </a:ext>
            </a:extLst>
          </p:cNvPr>
          <p:cNvSpPr txBox="1"/>
          <p:nvPr/>
        </p:nvSpPr>
        <p:spPr>
          <a:xfrm>
            <a:off x="127323" y="1086017"/>
            <a:ext cx="11885138" cy="5570756"/>
          </a:xfrm>
          <a:prstGeom prst="rect">
            <a:avLst/>
          </a:prstGeom>
          <a:noFill/>
        </p:spPr>
        <p:txBody>
          <a:bodyPr wrap="square">
            <a:spAutoFit/>
          </a:bodyPr>
          <a:lstStyle/>
          <a:p>
            <a:pPr marL="342900" indent="-342900">
              <a:buFont typeface="Wingdings" panose="05000000000000000000" pitchFamily="2" charset="2"/>
              <a:buChar char="§"/>
            </a:pPr>
            <a:r>
              <a:rPr lang="hi-IN" sz="2800" dirty="0">
                <a:solidFill>
                  <a:schemeClr val="accent6">
                    <a:lumMod val="50000"/>
                  </a:schemeClr>
                </a:solidFill>
              </a:rPr>
              <a:t>आहार-दोष तीन प्रकार से बन्ध्यत्व-कारक होता है </a:t>
            </a:r>
            <a:r>
              <a:rPr lang="en-US" sz="2800" dirty="0">
                <a:solidFill>
                  <a:schemeClr val="accent6">
                    <a:lumMod val="50000"/>
                  </a:schemeClr>
                </a:solidFill>
              </a:rPr>
              <a:t>–</a:t>
            </a:r>
          </a:p>
          <a:p>
            <a:r>
              <a:rPr lang="hi-IN" sz="2800" dirty="0">
                <a:solidFill>
                  <a:schemeClr val="tx1">
                    <a:lumMod val="95000"/>
                    <a:lumOff val="5000"/>
                  </a:schemeClr>
                </a:solidFill>
              </a:rPr>
              <a:t>(अ) धातुक्षय-द्वारा अङ्गरसो को प्रभावित कर </a:t>
            </a:r>
            <a:endParaRPr lang="en-US" sz="2800" dirty="0">
              <a:solidFill>
                <a:schemeClr val="tx1">
                  <a:lumMod val="95000"/>
                  <a:lumOff val="5000"/>
                </a:schemeClr>
              </a:solidFill>
            </a:endParaRPr>
          </a:p>
          <a:p>
            <a:r>
              <a:rPr lang="en-US" sz="2800" dirty="0">
                <a:solidFill>
                  <a:schemeClr val="tx1">
                    <a:lumMod val="95000"/>
                    <a:lumOff val="5000"/>
                  </a:schemeClr>
                </a:solidFill>
              </a:rPr>
              <a:t>(</a:t>
            </a:r>
            <a:r>
              <a:rPr lang="hi-IN" sz="2800" dirty="0">
                <a:solidFill>
                  <a:schemeClr val="tx1">
                    <a:lumMod val="95000"/>
                    <a:lumOff val="5000"/>
                  </a:schemeClr>
                </a:solidFill>
              </a:rPr>
              <a:t>आ</a:t>
            </a:r>
            <a:r>
              <a:rPr lang="en-US" sz="2800" dirty="0">
                <a:solidFill>
                  <a:schemeClr val="tx1">
                    <a:lumMod val="95000"/>
                    <a:lumOff val="5000"/>
                  </a:schemeClr>
                </a:solidFill>
              </a:rPr>
              <a:t>)</a:t>
            </a:r>
            <a:r>
              <a:rPr lang="hi-IN" sz="2800" dirty="0">
                <a:solidFill>
                  <a:schemeClr val="tx1">
                    <a:lumMod val="95000"/>
                    <a:lumOff val="5000"/>
                  </a:schemeClr>
                </a:solidFill>
              </a:rPr>
              <a:t> दोषों को प्रकुपित कर अनेकों व्याधियाँ उत्पन्न कर </a:t>
            </a:r>
            <a:endParaRPr lang="en-US" sz="2800" dirty="0">
              <a:solidFill>
                <a:schemeClr val="tx1">
                  <a:lumMod val="95000"/>
                  <a:lumOff val="5000"/>
                </a:schemeClr>
              </a:solidFill>
            </a:endParaRPr>
          </a:p>
          <a:p>
            <a:r>
              <a:rPr lang="hi-IN" sz="2800" dirty="0">
                <a:solidFill>
                  <a:schemeClr val="tx1">
                    <a:lumMod val="95000"/>
                    <a:lumOff val="5000"/>
                  </a:schemeClr>
                </a:solidFill>
              </a:rPr>
              <a:t>(इ) गर्भ के प्रारम्भकालीन पोषण या आधानित होने की प्रक्रिया को प्रभावित कर।</a:t>
            </a:r>
            <a:r>
              <a:rPr lang="en-US" sz="2800" dirty="0">
                <a:solidFill>
                  <a:schemeClr val="tx1">
                    <a:lumMod val="95000"/>
                    <a:lumOff val="5000"/>
                  </a:schemeClr>
                </a:solidFill>
              </a:rPr>
              <a:t> </a:t>
            </a:r>
          </a:p>
          <a:p>
            <a:endParaRPr lang="en-US" sz="2800" dirty="0">
              <a:solidFill>
                <a:schemeClr val="accent6">
                  <a:lumMod val="50000"/>
                </a:schemeClr>
              </a:solidFill>
            </a:endParaRPr>
          </a:p>
          <a:p>
            <a:pPr marL="342900" indent="-342900">
              <a:buFont typeface="Wingdings" panose="05000000000000000000" pitchFamily="2" charset="2"/>
              <a:buChar char="§"/>
            </a:pPr>
            <a:r>
              <a:rPr lang="hi-IN" sz="2400" dirty="0">
                <a:solidFill>
                  <a:schemeClr val="tx1">
                    <a:lumMod val="95000"/>
                    <a:lumOff val="5000"/>
                  </a:schemeClr>
                </a:solidFill>
              </a:rPr>
              <a:t>षड्‌भावों में वर्णित </a:t>
            </a:r>
            <a:r>
              <a:rPr lang="hi-IN" sz="2400" dirty="0">
                <a:solidFill>
                  <a:schemeClr val="accent1">
                    <a:lumMod val="75000"/>
                  </a:schemeClr>
                </a:solidFill>
              </a:rPr>
              <a:t>सात्म्यज एवं रसज भाव </a:t>
            </a:r>
            <a:r>
              <a:rPr lang="hi-IN" sz="2400" dirty="0">
                <a:solidFill>
                  <a:schemeClr val="tx1">
                    <a:lumMod val="95000"/>
                    <a:lumOff val="5000"/>
                  </a:schemeClr>
                </a:solidFill>
              </a:rPr>
              <a:t>आहार के ही अन्तर्गत आते है। </a:t>
            </a:r>
            <a:endParaRPr lang="en-US" sz="2400" dirty="0">
              <a:solidFill>
                <a:schemeClr val="tx1">
                  <a:lumMod val="95000"/>
                  <a:lumOff val="5000"/>
                </a:schemeClr>
              </a:solidFill>
            </a:endParaRPr>
          </a:p>
          <a:p>
            <a:pPr marL="342900" indent="-342900">
              <a:buFont typeface="Wingdings" panose="05000000000000000000" pitchFamily="2" charset="2"/>
              <a:buChar char="§"/>
            </a:pPr>
            <a:r>
              <a:rPr lang="hi-IN" sz="2400" dirty="0">
                <a:solidFill>
                  <a:schemeClr val="accent1">
                    <a:lumMod val="75000"/>
                  </a:schemeClr>
                </a:solidFill>
              </a:rPr>
              <a:t>अम्बु अर्थात पोषक-रस </a:t>
            </a:r>
            <a:r>
              <a:rPr lang="hi-IN" sz="2400" dirty="0">
                <a:solidFill>
                  <a:schemeClr val="tx1">
                    <a:lumMod val="95000"/>
                    <a:lumOff val="5000"/>
                  </a:schemeClr>
                </a:solidFill>
              </a:rPr>
              <a:t>गर्भाधान के लिए अत्यावश्यक माना गया है। </a:t>
            </a:r>
            <a:endParaRPr lang="en-US" sz="2400" dirty="0">
              <a:solidFill>
                <a:schemeClr val="tx1">
                  <a:lumMod val="95000"/>
                  <a:lumOff val="5000"/>
                </a:schemeClr>
              </a:solidFill>
            </a:endParaRPr>
          </a:p>
          <a:p>
            <a:pPr marL="342900" indent="-342900">
              <a:buFont typeface="Wingdings" panose="05000000000000000000" pitchFamily="2" charset="2"/>
              <a:buChar char="§"/>
            </a:pPr>
            <a:r>
              <a:rPr lang="hi-IN" sz="2400" dirty="0">
                <a:solidFill>
                  <a:schemeClr val="tx1">
                    <a:lumMod val="95000"/>
                    <a:lumOff val="5000"/>
                  </a:schemeClr>
                </a:solidFill>
              </a:rPr>
              <a:t>आहार-वैषम्य विभिन्न दोषों को प्रकुपित कर योनिदोष, </a:t>
            </a:r>
            <a:r>
              <a:rPr lang="hi-IN" sz="2400" dirty="0">
                <a:solidFill>
                  <a:srgbClr val="FFC000"/>
                </a:solidFill>
              </a:rPr>
              <a:t>वात- व्याधियाँ</a:t>
            </a:r>
            <a:r>
              <a:rPr lang="hi-IN" sz="2400" dirty="0">
                <a:solidFill>
                  <a:schemeClr val="tx1">
                    <a:lumMod val="95000"/>
                    <a:lumOff val="5000"/>
                  </a:schemeClr>
                </a:solidFill>
              </a:rPr>
              <a:t>, स्त्री की अन्य </a:t>
            </a:r>
            <a:r>
              <a:rPr lang="hi-IN" sz="2400" dirty="0">
                <a:solidFill>
                  <a:srgbClr val="FFC000"/>
                </a:solidFill>
              </a:rPr>
              <a:t>दीर्घकालीन व्याधियाँ </a:t>
            </a:r>
            <a:r>
              <a:rPr lang="hi-IN" sz="2400" dirty="0">
                <a:solidFill>
                  <a:schemeClr val="tx1">
                    <a:lumMod val="95000"/>
                    <a:lumOff val="5000"/>
                  </a:schemeClr>
                </a:solidFill>
              </a:rPr>
              <a:t>तथा </a:t>
            </a:r>
            <a:r>
              <a:rPr lang="hi-IN" sz="2400" dirty="0">
                <a:solidFill>
                  <a:srgbClr val="FFC000"/>
                </a:solidFill>
              </a:rPr>
              <a:t>उदावर्त </a:t>
            </a:r>
            <a:r>
              <a:rPr lang="hi-IN" sz="2400" dirty="0">
                <a:solidFill>
                  <a:schemeClr val="tx1">
                    <a:lumMod val="95000"/>
                    <a:lumOff val="5000"/>
                  </a:schemeClr>
                </a:solidFill>
              </a:rPr>
              <a:t>आदि उत्पन्न कर गर्भाधान-क्षमता को प्रभावित कर सकता है। </a:t>
            </a:r>
            <a:endParaRPr lang="en-US" sz="2400" dirty="0">
              <a:solidFill>
                <a:schemeClr val="tx1">
                  <a:lumMod val="95000"/>
                  <a:lumOff val="5000"/>
                </a:schemeClr>
              </a:solidFill>
            </a:endParaRPr>
          </a:p>
          <a:p>
            <a:pPr marL="342900" indent="-342900">
              <a:buFont typeface="Wingdings" panose="05000000000000000000" pitchFamily="2" charset="2"/>
              <a:buChar char="§"/>
            </a:pPr>
            <a:r>
              <a:rPr lang="hi-IN" sz="2400" dirty="0">
                <a:solidFill>
                  <a:schemeClr val="tx1">
                    <a:lumMod val="95000"/>
                    <a:lumOff val="5000"/>
                  </a:schemeClr>
                </a:solidFill>
              </a:rPr>
              <a:t>स्त्री के आहाररस मे निर्मित </a:t>
            </a:r>
            <a:r>
              <a:rPr lang="hi-IN" sz="2400" dirty="0">
                <a:solidFill>
                  <a:schemeClr val="accent1">
                    <a:lumMod val="75000"/>
                  </a:schemeClr>
                </a:solidFill>
              </a:rPr>
              <a:t>डिम्बप्रणाली की श्लेष्मलकला </a:t>
            </a:r>
            <a:r>
              <a:rPr lang="en-US" sz="2400" dirty="0">
                <a:solidFill>
                  <a:schemeClr val="accent1">
                    <a:lumMod val="75000"/>
                  </a:schemeClr>
                </a:solidFill>
              </a:rPr>
              <a:t>[epithelium lining of fallopian tube] </a:t>
            </a:r>
            <a:r>
              <a:rPr lang="hi-IN" sz="2400" dirty="0">
                <a:solidFill>
                  <a:schemeClr val="tx1">
                    <a:lumMod val="95000"/>
                    <a:lumOff val="5000"/>
                  </a:schemeClr>
                </a:solidFill>
              </a:rPr>
              <a:t>तथा </a:t>
            </a:r>
            <a:r>
              <a:rPr lang="hi-IN" sz="2400" dirty="0">
                <a:solidFill>
                  <a:schemeClr val="accent1">
                    <a:lumMod val="75000"/>
                  </a:schemeClr>
                </a:solidFill>
              </a:rPr>
              <a:t>गर्भाशयान्तः कला</a:t>
            </a:r>
            <a:r>
              <a:rPr lang="en-US" sz="2400" dirty="0">
                <a:solidFill>
                  <a:schemeClr val="accent1">
                    <a:lumMod val="75000"/>
                  </a:schemeClr>
                </a:solidFill>
              </a:rPr>
              <a:t> [endometrium]</a:t>
            </a:r>
            <a:r>
              <a:rPr lang="hi-IN" sz="2400" dirty="0">
                <a:solidFill>
                  <a:schemeClr val="accent1">
                    <a:lumMod val="75000"/>
                  </a:schemeClr>
                </a:solidFill>
              </a:rPr>
              <a:t> </a:t>
            </a:r>
            <a:r>
              <a:rPr lang="hi-IN" sz="2400" dirty="0">
                <a:solidFill>
                  <a:schemeClr val="tx1">
                    <a:lumMod val="95000"/>
                    <a:lumOff val="5000"/>
                  </a:schemeClr>
                </a:solidFill>
              </a:rPr>
              <a:t>से स्रवित रस से गर्भ का प्रारम्भिक अवस्था में पोषण होता है तथा आहाररस से ही निर्मित अङ्गरस </a:t>
            </a:r>
            <a:r>
              <a:rPr lang="hi-IN" sz="2400" dirty="0">
                <a:solidFill>
                  <a:srgbClr val="0070C0"/>
                </a:solidFill>
              </a:rPr>
              <a:t>गर्भाशयान्तः कला </a:t>
            </a:r>
            <a:r>
              <a:rPr lang="hi-IN" sz="2400" dirty="0">
                <a:solidFill>
                  <a:schemeClr val="tx1">
                    <a:lumMod val="95000"/>
                    <a:lumOff val="5000"/>
                  </a:schemeClr>
                </a:solidFill>
              </a:rPr>
              <a:t>को गर्भ के आधानित होने के योग्य बनाते हैं।</a:t>
            </a:r>
            <a:endParaRPr lang="hi-IN" sz="2800" dirty="0">
              <a:solidFill>
                <a:srgbClr val="00B050"/>
              </a:solidFill>
            </a:endParaRPr>
          </a:p>
        </p:txBody>
      </p:sp>
      <p:pic>
        <p:nvPicPr>
          <p:cNvPr id="9" name="Picture 8">
            <a:extLst>
              <a:ext uri="{FF2B5EF4-FFF2-40B4-BE49-F238E27FC236}">
                <a16:creationId xmlns:a16="http://schemas.microsoft.com/office/drawing/2014/main" xmlns="" id="{7DA63D2B-41A2-F726-368E-07EF96755589}"/>
              </a:ext>
            </a:extLst>
          </p:cNvPr>
          <p:cNvPicPr>
            <a:picLocks noChangeAspect="1"/>
          </p:cNvPicPr>
          <p:nvPr/>
        </p:nvPicPr>
        <p:blipFill>
          <a:blip r:embed="rId2"/>
          <a:stretch>
            <a:fillRect/>
          </a:stretch>
        </p:blipFill>
        <p:spPr>
          <a:xfrm>
            <a:off x="444500" y="171573"/>
            <a:ext cx="2377646" cy="724639"/>
          </a:xfrm>
          <a:prstGeom prst="rect">
            <a:avLst/>
          </a:prstGeom>
        </p:spPr>
      </p:pic>
    </p:spTree>
    <p:extLst>
      <p:ext uri="{BB962C8B-B14F-4D97-AF65-F5344CB8AC3E}">
        <p14:creationId xmlns:p14="http://schemas.microsoft.com/office/powerpoint/2010/main" xmlns="" val="2178104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6BDB8E-DBFD-A2C0-082A-174438EFDAAA}"/>
              </a:ext>
            </a:extLst>
          </p:cNvPr>
          <p:cNvSpPr>
            <a:spLocks noGrp="1"/>
          </p:cNvSpPr>
          <p:nvPr>
            <p:ph type="title"/>
          </p:nvPr>
        </p:nvSpPr>
        <p:spPr>
          <a:xfrm flipV="1">
            <a:off x="-952500" y="-546100"/>
            <a:ext cx="12306300" cy="911225"/>
          </a:xfrm>
        </p:spPr>
        <p:txBody>
          <a:bodyPr/>
          <a:lstStyle/>
          <a:p>
            <a:endParaRPr lang="en-US" dirty="0"/>
          </a:p>
        </p:txBody>
      </p:sp>
      <p:sp>
        <p:nvSpPr>
          <p:cNvPr id="3" name="Content Placeholder 2">
            <a:extLst>
              <a:ext uri="{FF2B5EF4-FFF2-40B4-BE49-F238E27FC236}">
                <a16:creationId xmlns:a16="http://schemas.microsoft.com/office/drawing/2014/main" xmlns="" id="{E4EE1631-4D9C-2A4A-8642-85DED9103609}"/>
              </a:ext>
            </a:extLst>
          </p:cNvPr>
          <p:cNvSpPr>
            <a:spLocks noGrp="1"/>
          </p:cNvSpPr>
          <p:nvPr>
            <p:ph idx="1"/>
          </p:nvPr>
        </p:nvSpPr>
        <p:spPr>
          <a:xfrm>
            <a:off x="114300" y="114301"/>
            <a:ext cx="12077700" cy="6438900"/>
          </a:xfrm>
        </p:spPr>
        <p:txBody>
          <a:bodyPr>
            <a:normAutofit lnSpcReduction="10000"/>
          </a:bodyPr>
          <a:lstStyle/>
          <a:p>
            <a:r>
              <a:rPr lang="hi-IN" sz="3500" b="1" dirty="0">
                <a:solidFill>
                  <a:srgbClr val="C00000"/>
                </a:solidFill>
              </a:rPr>
              <a:t>(६) विहार-दोष</a:t>
            </a:r>
            <a:r>
              <a:rPr lang="en-US" sz="3500" b="1" dirty="0">
                <a:solidFill>
                  <a:srgbClr val="C00000"/>
                </a:solidFill>
              </a:rPr>
              <a:t> - </a:t>
            </a:r>
            <a:endParaRPr lang="hi-IN" dirty="0"/>
          </a:p>
          <a:p>
            <a:pPr marL="0" indent="0">
              <a:buNone/>
            </a:pPr>
            <a:r>
              <a:rPr lang="hi-IN" dirty="0"/>
              <a:t>■</a:t>
            </a:r>
            <a:r>
              <a:rPr lang="en-US" dirty="0"/>
              <a:t> </a:t>
            </a:r>
            <a:r>
              <a:rPr lang="hi-IN" dirty="0"/>
              <a:t>असामान्य विहार </a:t>
            </a:r>
            <a:r>
              <a:rPr lang="hi-IN" dirty="0">
                <a:solidFill>
                  <a:srgbClr val="00B0F0"/>
                </a:solidFill>
              </a:rPr>
              <a:t>यथा</a:t>
            </a:r>
            <a:r>
              <a:rPr lang="en-US" dirty="0">
                <a:solidFill>
                  <a:srgbClr val="00B0F0"/>
                </a:solidFill>
              </a:rPr>
              <a:t>- </a:t>
            </a:r>
            <a:r>
              <a:rPr lang="hi-IN" dirty="0">
                <a:solidFill>
                  <a:srgbClr val="00B0F0"/>
                </a:solidFill>
              </a:rPr>
              <a:t>वेगधारण </a:t>
            </a:r>
            <a:r>
              <a:rPr lang="hi-IN" dirty="0"/>
              <a:t>आदि दोषों को प्रकुपित कर अनेक व्याधियाँ </a:t>
            </a:r>
            <a:endParaRPr lang="en-US" dirty="0"/>
          </a:p>
          <a:p>
            <a:pPr marL="0" indent="0">
              <a:buNone/>
            </a:pPr>
            <a:r>
              <a:rPr lang="en-US" dirty="0"/>
              <a:t>    </a:t>
            </a:r>
            <a:r>
              <a:rPr lang="hi-IN" dirty="0"/>
              <a:t>विशेषकर योनिदोष जनक होने से गर्माधान-बाधक होते हैं। </a:t>
            </a:r>
            <a:endParaRPr lang="en-US" dirty="0"/>
          </a:p>
          <a:p>
            <a:pPr marL="0" indent="0">
              <a:buNone/>
            </a:pPr>
            <a:r>
              <a:rPr lang="en-US" dirty="0"/>
              <a:t>■ </a:t>
            </a:r>
            <a:r>
              <a:rPr lang="hi-IN" dirty="0"/>
              <a:t>न्युब्ज या पाश्वं-स्थिति में स्थित स्त्री के साथ मैथुन तथा समीरणा नाड़ी में या</a:t>
            </a:r>
            <a:endParaRPr lang="en-US" dirty="0"/>
          </a:p>
          <a:p>
            <a:pPr marL="0" indent="0">
              <a:buNone/>
            </a:pPr>
            <a:r>
              <a:rPr lang="en-US" dirty="0"/>
              <a:t>    </a:t>
            </a:r>
            <a:r>
              <a:rPr lang="hi-IN" dirty="0"/>
              <a:t>योनि के बारह शुक्रोत्सर्ग भी विहारान्तर्गत ही आता है।</a:t>
            </a:r>
            <a:endParaRPr lang="en-US" dirty="0"/>
          </a:p>
          <a:p>
            <a:pPr marL="0" indent="0">
              <a:buNone/>
            </a:pPr>
            <a:r>
              <a:rPr lang="hi-IN" dirty="0"/>
              <a:t>■</a:t>
            </a:r>
            <a:r>
              <a:rPr lang="en-US" dirty="0"/>
              <a:t> </a:t>
            </a:r>
            <a:r>
              <a:rPr lang="hi-IN" dirty="0"/>
              <a:t>इन स्थितियों में</a:t>
            </a:r>
            <a:r>
              <a:rPr lang="en-US" dirty="0"/>
              <a:t> </a:t>
            </a:r>
            <a:r>
              <a:rPr lang="hi-IN" dirty="0"/>
              <a:t>सम्भवतः</a:t>
            </a:r>
            <a:r>
              <a:rPr lang="en-US" dirty="0"/>
              <a:t> </a:t>
            </a:r>
            <a:r>
              <a:rPr lang="hi-IN" dirty="0"/>
              <a:t>शुक्र के योनिनलिका के आभ्यन्तर भाग में भली भांति </a:t>
            </a:r>
            <a:endParaRPr lang="en-US" dirty="0"/>
          </a:p>
          <a:p>
            <a:pPr marL="0" indent="0">
              <a:buNone/>
            </a:pPr>
            <a:r>
              <a:rPr lang="en-US" dirty="0"/>
              <a:t>   </a:t>
            </a:r>
            <a:r>
              <a:rPr lang="hi-IN" dirty="0"/>
              <a:t>एकत्रित न हो पाने के</a:t>
            </a:r>
            <a:r>
              <a:rPr lang="en-US" dirty="0"/>
              <a:t> </a:t>
            </a:r>
            <a:r>
              <a:rPr lang="hi-IN" dirty="0"/>
              <a:t>कारण उसमे स्थित शुक्राणु या पुंबीज गर्भाशय में प्रवेश </a:t>
            </a:r>
            <a:r>
              <a:rPr lang="en-US" dirty="0"/>
              <a:t>          </a:t>
            </a:r>
          </a:p>
          <a:p>
            <a:pPr marL="0" indent="0">
              <a:buNone/>
            </a:pPr>
            <a:r>
              <a:rPr lang="en-US" dirty="0"/>
              <a:t>   </a:t>
            </a:r>
            <a:r>
              <a:rPr lang="hi-IN" dirty="0"/>
              <a:t>पाने में</a:t>
            </a:r>
            <a:r>
              <a:rPr lang="en-US" dirty="0"/>
              <a:t> </a:t>
            </a:r>
            <a:r>
              <a:rPr lang="hi-IN" dirty="0"/>
              <a:t>असमर्थ रहते हैं</a:t>
            </a:r>
            <a:endParaRPr lang="en-US" dirty="0"/>
          </a:p>
          <a:p>
            <a:pPr marL="0" indent="0">
              <a:buNone/>
            </a:pPr>
            <a:r>
              <a:rPr lang="en-US" dirty="0"/>
              <a:t>  </a:t>
            </a:r>
            <a:r>
              <a:rPr lang="hi-IN" dirty="0"/>
              <a:t> अतः गर्भाधान नहीं हो पाता।</a:t>
            </a:r>
            <a:endParaRPr lang="en-US" dirty="0"/>
          </a:p>
          <a:p>
            <a:pPr marL="0" indent="0">
              <a:buNone/>
            </a:pPr>
            <a:r>
              <a:rPr lang="hi-IN" dirty="0"/>
              <a:t> ■</a:t>
            </a:r>
            <a:r>
              <a:rPr lang="en-US" dirty="0"/>
              <a:t> </a:t>
            </a:r>
            <a:r>
              <a:rPr lang="hi-IN" dirty="0">
                <a:solidFill>
                  <a:srgbClr val="00B050"/>
                </a:solidFill>
              </a:rPr>
              <a:t>आहार की ही भाँति विहार भी दो प्रकार से बन्ध्यत्व कारक होता है </a:t>
            </a:r>
            <a:r>
              <a:rPr lang="en-US" dirty="0">
                <a:solidFill>
                  <a:srgbClr val="00B050"/>
                </a:solidFill>
              </a:rPr>
              <a:t>-</a:t>
            </a:r>
          </a:p>
          <a:p>
            <a:pPr marL="0" indent="0">
              <a:buNone/>
            </a:pPr>
            <a:r>
              <a:rPr lang="hi-IN" dirty="0">
                <a:solidFill>
                  <a:srgbClr val="7030A0"/>
                </a:solidFill>
              </a:rPr>
              <a:t>(अ) दोषों को प्रकुपित कर अनेकों व्याधियाँ उत्पन्न कर </a:t>
            </a:r>
            <a:endParaRPr lang="en-US" dirty="0">
              <a:solidFill>
                <a:srgbClr val="7030A0"/>
              </a:solidFill>
            </a:endParaRPr>
          </a:p>
          <a:p>
            <a:pPr marL="0" indent="0">
              <a:buNone/>
            </a:pPr>
            <a:r>
              <a:rPr lang="hi-IN" dirty="0">
                <a:solidFill>
                  <a:srgbClr val="7030A0"/>
                </a:solidFill>
              </a:rPr>
              <a:t>(आ) शुक्र के उचित स्थान में उत्सर्ग न होने के कारण शुक्राणुओं के सामान्य प्रवेश</a:t>
            </a:r>
            <a:endParaRPr lang="en-US" dirty="0">
              <a:solidFill>
                <a:srgbClr val="7030A0"/>
              </a:solidFill>
            </a:endParaRPr>
          </a:p>
          <a:p>
            <a:pPr marL="0" indent="0">
              <a:buNone/>
            </a:pPr>
            <a:r>
              <a:rPr lang="en-US" dirty="0">
                <a:solidFill>
                  <a:srgbClr val="7030A0"/>
                </a:solidFill>
              </a:rPr>
              <a:t>        </a:t>
            </a:r>
            <a:r>
              <a:rPr lang="hi-IN" dirty="0">
                <a:solidFill>
                  <a:srgbClr val="7030A0"/>
                </a:solidFill>
              </a:rPr>
              <a:t> में बाधा डालकर ।</a:t>
            </a:r>
            <a:endParaRPr lang="en-US" dirty="0">
              <a:solidFill>
                <a:srgbClr val="7030A0"/>
              </a:solidFill>
            </a:endParaRPr>
          </a:p>
        </p:txBody>
      </p:sp>
    </p:spTree>
    <p:extLst>
      <p:ext uri="{BB962C8B-B14F-4D97-AF65-F5344CB8AC3E}">
        <p14:creationId xmlns:p14="http://schemas.microsoft.com/office/powerpoint/2010/main" xmlns="" val="999959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9F916-C6FB-560B-15C5-64AAC5887138}"/>
              </a:ext>
            </a:extLst>
          </p:cNvPr>
          <p:cNvSpPr>
            <a:spLocks noGrp="1"/>
          </p:cNvSpPr>
          <p:nvPr>
            <p:ph type="title"/>
          </p:nvPr>
        </p:nvSpPr>
        <p:spPr>
          <a:xfrm>
            <a:off x="-127000" y="-546099"/>
            <a:ext cx="11480800" cy="54609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E175C6EE-ED1D-31D5-B394-6EE91656E9AD}"/>
              </a:ext>
            </a:extLst>
          </p:cNvPr>
          <p:cNvSpPr>
            <a:spLocks noGrp="1"/>
          </p:cNvSpPr>
          <p:nvPr>
            <p:ph idx="1"/>
          </p:nvPr>
        </p:nvSpPr>
        <p:spPr>
          <a:xfrm>
            <a:off x="292100" y="292100"/>
            <a:ext cx="11899900" cy="5884863"/>
          </a:xfrm>
        </p:spPr>
        <p:txBody>
          <a:bodyPr/>
          <a:lstStyle/>
          <a:p>
            <a:r>
              <a:rPr lang="hi-IN" sz="3200" b="1" dirty="0">
                <a:solidFill>
                  <a:srgbClr val="C00000"/>
                </a:solidFill>
              </a:rPr>
              <a:t>(७) अकाल योग</a:t>
            </a:r>
            <a:r>
              <a:rPr lang="en-US" sz="3200" b="1" dirty="0">
                <a:solidFill>
                  <a:srgbClr val="C00000"/>
                </a:solidFill>
              </a:rPr>
              <a:t> - </a:t>
            </a:r>
            <a:endParaRPr lang="hi-IN" dirty="0"/>
          </a:p>
          <a:p>
            <a:r>
              <a:rPr lang="hi-IN" dirty="0"/>
              <a:t>काल शब्द अवस्था के काल तथा ऋतुकाल दोनों का ही द्योतक है। </a:t>
            </a:r>
            <a:endParaRPr lang="en-US" dirty="0"/>
          </a:p>
          <a:p>
            <a:r>
              <a:rPr lang="hi-IN" dirty="0"/>
              <a:t>अवस्था के अकाल अर्थात् बाला</a:t>
            </a:r>
            <a:r>
              <a:rPr lang="en-US" dirty="0"/>
              <a:t>  </a:t>
            </a:r>
            <a:r>
              <a:rPr lang="hi-IN" dirty="0"/>
              <a:t>या वृद्धावस्था में तथा </a:t>
            </a:r>
            <a:r>
              <a:rPr lang="hi-IN" dirty="0">
                <a:solidFill>
                  <a:srgbClr val="7030A0"/>
                </a:solidFill>
              </a:rPr>
              <a:t>ऋतु के अकाल अर्थात् </a:t>
            </a:r>
            <a:endParaRPr lang="en-US" dirty="0">
              <a:solidFill>
                <a:srgbClr val="7030A0"/>
              </a:solidFill>
            </a:endParaRPr>
          </a:p>
          <a:p>
            <a:pPr marL="0" indent="0">
              <a:buNone/>
            </a:pPr>
            <a:r>
              <a:rPr lang="en-US" dirty="0">
                <a:solidFill>
                  <a:srgbClr val="7030A0"/>
                </a:solidFill>
              </a:rPr>
              <a:t>   </a:t>
            </a:r>
            <a:r>
              <a:rPr lang="hi-IN" dirty="0">
                <a:solidFill>
                  <a:srgbClr val="7030A0"/>
                </a:solidFill>
              </a:rPr>
              <a:t>रजःकाल अथवा ऋतुकाल व्यतीत हो जाने पर संभोग करने पर गर्भाधान नहीं </a:t>
            </a:r>
            <a:endParaRPr lang="en-US" dirty="0">
              <a:solidFill>
                <a:srgbClr val="7030A0"/>
              </a:solidFill>
            </a:endParaRPr>
          </a:p>
          <a:p>
            <a:pPr marL="0" indent="0">
              <a:buNone/>
            </a:pPr>
            <a:r>
              <a:rPr lang="en-US" dirty="0">
                <a:solidFill>
                  <a:srgbClr val="7030A0"/>
                </a:solidFill>
              </a:rPr>
              <a:t>   </a:t>
            </a:r>
            <a:r>
              <a:rPr lang="hi-IN" dirty="0">
                <a:solidFill>
                  <a:srgbClr val="7030A0"/>
                </a:solidFill>
              </a:rPr>
              <a:t>होता ।</a:t>
            </a:r>
            <a:r>
              <a:rPr lang="hi-IN" dirty="0"/>
              <a:t> </a:t>
            </a:r>
            <a:endParaRPr lang="en-US" dirty="0"/>
          </a:p>
          <a:p>
            <a:r>
              <a:rPr lang="hi-IN" dirty="0">
                <a:solidFill>
                  <a:schemeClr val="accent2">
                    <a:lumMod val="75000"/>
                  </a:schemeClr>
                </a:solidFill>
              </a:rPr>
              <a:t>बाला</a:t>
            </a:r>
            <a:r>
              <a:rPr lang="en-US" dirty="0">
                <a:solidFill>
                  <a:schemeClr val="accent2">
                    <a:lumMod val="75000"/>
                  </a:schemeClr>
                </a:solidFill>
              </a:rPr>
              <a:t>  </a:t>
            </a:r>
            <a:r>
              <a:rPr lang="hi-IN" dirty="0">
                <a:solidFill>
                  <a:schemeClr val="accent2">
                    <a:lumMod val="75000"/>
                  </a:schemeClr>
                </a:solidFill>
              </a:rPr>
              <a:t>तथा वृद्धावस्था में </a:t>
            </a:r>
            <a:r>
              <a:rPr lang="hi-IN" dirty="0">
                <a:solidFill>
                  <a:srgbClr val="92D050"/>
                </a:solidFill>
              </a:rPr>
              <a:t>ऋतुचक्र प्रारम्भ न होने या समाप्त हो जाने, तथा </a:t>
            </a:r>
            <a:endParaRPr lang="en-US" dirty="0">
              <a:solidFill>
                <a:srgbClr val="92D050"/>
              </a:solidFill>
            </a:endParaRPr>
          </a:p>
          <a:p>
            <a:pPr marL="0" indent="0">
              <a:buNone/>
            </a:pPr>
            <a:r>
              <a:rPr lang="en-US" dirty="0">
                <a:solidFill>
                  <a:srgbClr val="92D050"/>
                </a:solidFill>
              </a:rPr>
              <a:t>    </a:t>
            </a:r>
            <a:r>
              <a:rPr lang="hi-IN" dirty="0">
                <a:solidFill>
                  <a:srgbClr val="92D050"/>
                </a:solidFill>
              </a:rPr>
              <a:t>ऋतुव्यतीतकाल में स्त्रीबीज के नष्ट हो जाने </a:t>
            </a:r>
            <a:r>
              <a:rPr lang="hi-IN" dirty="0"/>
              <a:t>के कारण गर्भाधान नहीं होता।</a:t>
            </a:r>
            <a:endParaRPr lang="en-US" dirty="0"/>
          </a:p>
          <a:p>
            <a:r>
              <a:rPr lang="hi-IN" dirty="0">
                <a:solidFill>
                  <a:srgbClr val="7030A0"/>
                </a:solidFill>
              </a:rPr>
              <a:t>गर्भाधान के लिए सामान्य ऋतुकाल में सम्भोग अत्यावश्यक है।</a:t>
            </a:r>
            <a:endParaRPr lang="en-US" dirty="0">
              <a:solidFill>
                <a:srgbClr val="7030A0"/>
              </a:solidFill>
            </a:endParaRPr>
          </a:p>
        </p:txBody>
      </p:sp>
    </p:spTree>
    <p:extLst>
      <p:ext uri="{BB962C8B-B14F-4D97-AF65-F5344CB8AC3E}">
        <p14:creationId xmlns:p14="http://schemas.microsoft.com/office/powerpoint/2010/main" xmlns="" val="349468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73E11-07EC-6482-62F7-D614EE192EB8}"/>
              </a:ext>
            </a:extLst>
          </p:cNvPr>
          <p:cNvSpPr>
            <a:spLocks noGrp="1"/>
          </p:cNvSpPr>
          <p:nvPr>
            <p:ph type="title"/>
          </p:nvPr>
        </p:nvSpPr>
        <p:spPr>
          <a:xfrm>
            <a:off x="177800" y="-571499"/>
            <a:ext cx="11176000" cy="48259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371A87A0-8041-8D94-6E7B-83ECF2DFA4EC}"/>
              </a:ext>
            </a:extLst>
          </p:cNvPr>
          <p:cNvSpPr>
            <a:spLocks noGrp="1"/>
          </p:cNvSpPr>
          <p:nvPr>
            <p:ph idx="1"/>
          </p:nvPr>
        </p:nvSpPr>
        <p:spPr>
          <a:xfrm>
            <a:off x="177800" y="279400"/>
            <a:ext cx="12014200" cy="6578600"/>
          </a:xfrm>
        </p:spPr>
        <p:txBody>
          <a:bodyPr>
            <a:normAutofit/>
          </a:bodyPr>
          <a:lstStyle/>
          <a:p>
            <a:r>
              <a:rPr lang="en-US" sz="3200" b="1" dirty="0">
                <a:solidFill>
                  <a:srgbClr val="C00000"/>
                </a:solidFill>
              </a:rPr>
              <a:t>(8)  </a:t>
            </a:r>
            <a:r>
              <a:rPr lang="hi-IN" sz="3200" b="1" dirty="0">
                <a:solidFill>
                  <a:srgbClr val="C00000"/>
                </a:solidFill>
              </a:rPr>
              <a:t>बलसंक्षय</a:t>
            </a:r>
            <a:r>
              <a:rPr lang="en-US" sz="3200" b="1" dirty="0">
                <a:solidFill>
                  <a:srgbClr val="C00000"/>
                </a:solidFill>
              </a:rPr>
              <a:t> –</a:t>
            </a:r>
            <a:endParaRPr lang="hi-IN" sz="3200" b="1" dirty="0">
              <a:solidFill>
                <a:srgbClr val="C00000"/>
              </a:solidFill>
            </a:endParaRPr>
          </a:p>
          <a:p>
            <a:r>
              <a:rPr lang="hi-IN" dirty="0">
                <a:solidFill>
                  <a:srgbClr val="7030A0"/>
                </a:solidFill>
              </a:rPr>
              <a:t>बलसंक्षय स्त्री के शारीरिक बल तथा गर्भाधान-शक्ति दोनों का ही </a:t>
            </a:r>
            <a:r>
              <a:rPr lang="hi-IN" dirty="0">
                <a:solidFill>
                  <a:schemeClr val="tx1">
                    <a:lumMod val="95000"/>
                    <a:lumOff val="5000"/>
                  </a:schemeClr>
                </a:solidFill>
              </a:rPr>
              <a:t>द्योतक</a:t>
            </a:r>
            <a:r>
              <a:rPr lang="hi-IN" dirty="0">
                <a:solidFill>
                  <a:srgbClr val="7030A0"/>
                </a:solidFill>
              </a:rPr>
              <a:t> है।</a:t>
            </a:r>
            <a:endParaRPr lang="en-US" dirty="0">
              <a:solidFill>
                <a:srgbClr val="7030A0"/>
              </a:solidFill>
            </a:endParaRPr>
          </a:p>
          <a:p>
            <a:r>
              <a:rPr lang="hi-IN" dirty="0"/>
              <a:t>शारीरिक बल धातुओं पर आधारित</a:t>
            </a:r>
            <a:r>
              <a:rPr lang="en-US" dirty="0"/>
              <a:t> </a:t>
            </a:r>
            <a:r>
              <a:rPr lang="hi-IN" dirty="0"/>
              <a:t>होता है जिसका वर्णन आहारान्तर्गत आ चुका है। </a:t>
            </a:r>
            <a:endParaRPr lang="en-US" dirty="0"/>
          </a:p>
          <a:p>
            <a:r>
              <a:rPr lang="hi-IN" dirty="0"/>
              <a:t>यहाँ पर बल शब्द से गर्भाधान होने की शक्ति का ग्रहण करना चाहिए। </a:t>
            </a:r>
            <a:endParaRPr lang="en-US" dirty="0"/>
          </a:p>
          <a:p>
            <a:r>
              <a:rPr lang="hi-IN" dirty="0">
                <a:solidFill>
                  <a:srgbClr val="7030A0"/>
                </a:solidFill>
              </a:rPr>
              <a:t>कुछ स्त्रियों को रजोनिवृत्ति की सामान्य आयु से पहिले ही गर्भाधान होना बन्द हो जाता है</a:t>
            </a:r>
            <a:r>
              <a:rPr lang="hi-IN" dirty="0"/>
              <a:t>, </a:t>
            </a:r>
            <a:endParaRPr lang="en-US" dirty="0"/>
          </a:p>
          <a:p>
            <a:r>
              <a:rPr lang="hi-IN" dirty="0"/>
              <a:t>अथवा </a:t>
            </a:r>
            <a:r>
              <a:rPr lang="hi-IN" dirty="0">
                <a:solidFill>
                  <a:srgbClr val="7030A0"/>
                </a:solidFill>
              </a:rPr>
              <a:t>किन्हीं स्त्रियों में स्पष्ट हेतु की अनुपस्थिति में केवल गर्भाधान-शक्ति-हीनता के कारण गर्भाधान नहीं होता</a:t>
            </a:r>
            <a:r>
              <a:rPr lang="en-US" dirty="0">
                <a:solidFill>
                  <a:srgbClr val="7030A0"/>
                </a:solidFill>
              </a:rPr>
              <a:t> |</a:t>
            </a:r>
          </a:p>
          <a:p>
            <a:r>
              <a:rPr lang="hi-IN" dirty="0"/>
              <a:t>अर्थात् </a:t>
            </a:r>
            <a:r>
              <a:rPr lang="hi-IN" dirty="0">
                <a:solidFill>
                  <a:srgbClr val="92D050"/>
                </a:solidFill>
              </a:rPr>
              <a:t>बलसंक्षय बन्ध्यत्व के अज्ञात कारण अथवा कम आयु में ही उत्पन्न वृद्धावस्थाजन्य बन्ध्यत्व का द्योतक है।</a:t>
            </a:r>
          </a:p>
          <a:p>
            <a:endParaRPr lang="hi-IN" dirty="0"/>
          </a:p>
        </p:txBody>
      </p:sp>
    </p:spTree>
    <p:extLst>
      <p:ext uri="{BB962C8B-B14F-4D97-AF65-F5344CB8AC3E}">
        <p14:creationId xmlns:p14="http://schemas.microsoft.com/office/powerpoint/2010/main" xmlns="" val="412796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49B14-4A3C-C465-B216-239E06694D45}"/>
              </a:ext>
            </a:extLst>
          </p:cNvPr>
          <p:cNvSpPr>
            <a:spLocks noGrp="1"/>
          </p:cNvSpPr>
          <p:nvPr>
            <p:ph type="title"/>
          </p:nvPr>
        </p:nvSpPr>
        <p:spPr>
          <a:xfrm>
            <a:off x="1028700" y="-1193799"/>
            <a:ext cx="10325100" cy="26669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2D9F7009-9364-4532-AB5F-54E10D594C1A}"/>
              </a:ext>
            </a:extLst>
          </p:cNvPr>
          <p:cNvSpPr>
            <a:spLocks noGrp="1"/>
          </p:cNvSpPr>
          <p:nvPr>
            <p:ph idx="1"/>
          </p:nvPr>
        </p:nvSpPr>
        <p:spPr>
          <a:xfrm>
            <a:off x="228600" y="381000"/>
            <a:ext cx="11861800" cy="5770563"/>
          </a:xfrm>
        </p:spPr>
        <p:txBody>
          <a:bodyPr/>
          <a:lstStyle/>
          <a:p>
            <a:r>
              <a:rPr lang="hi-IN" sz="3200" b="1" dirty="0">
                <a:solidFill>
                  <a:srgbClr val="C00000"/>
                </a:solidFill>
              </a:rPr>
              <a:t>(</a:t>
            </a:r>
            <a:r>
              <a:rPr lang="en-US" sz="3200" b="1" dirty="0">
                <a:solidFill>
                  <a:srgbClr val="C00000"/>
                </a:solidFill>
              </a:rPr>
              <a:t>9) </a:t>
            </a:r>
            <a:r>
              <a:rPr lang="hi-IN" sz="3200" b="1" dirty="0">
                <a:solidFill>
                  <a:srgbClr val="C00000"/>
                </a:solidFill>
              </a:rPr>
              <a:t>आत्म दोष</a:t>
            </a:r>
            <a:r>
              <a:rPr lang="en-US" sz="3200" b="1" dirty="0">
                <a:solidFill>
                  <a:srgbClr val="C00000"/>
                </a:solidFill>
              </a:rPr>
              <a:t>- </a:t>
            </a:r>
          </a:p>
          <a:p>
            <a:r>
              <a:rPr lang="hi-IN" dirty="0">
                <a:solidFill>
                  <a:srgbClr val="7030A0"/>
                </a:solidFill>
              </a:rPr>
              <a:t>पति-पत्नी द्वारा पूर्वजन्म में किए गए कर्मों के परिणाम </a:t>
            </a:r>
            <a:r>
              <a:rPr lang="hi-IN" dirty="0"/>
              <a:t>तथा गर्भ में आने</a:t>
            </a:r>
            <a:endParaRPr lang="en-US" dirty="0"/>
          </a:p>
          <a:p>
            <a:pPr marL="0" indent="0">
              <a:buNone/>
            </a:pPr>
            <a:r>
              <a:rPr lang="en-US" dirty="0"/>
              <a:t> </a:t>
            </a:r>
            <a:r>
              <a:rPr lang="hi-IN" dirty="0"/>
              <a:t> वाली आत्मा के विकारों को इस शीर्षक के अन्तर्गत ले सकते हैं। </a:t>
            </a:r>
            <a:endParaRPr lang="en-US" dirty="0"/>
          </a:p>
          <a:p>
            <a:r>
              <a:rPr lang="hi-IN" dirty="0"/>
              <a:t>पूर्वजन्म-कर्म-परिणाम के अन्तर्गत गर्भ की अप्राप्ति के अज्ञात कारणों का </a:t>
            </a:r>
            <a:endParaRPr lang="en-US" dirty="0"/>
          </a:p>
          <a:p>
            <a:pPr marL="0" indent="0">
              <a:buNone/>
            </a:pPr>
            <a:r>
              <a:rPr lang="en-US" dirty="0"/>
              <a:t>    </a:t>
            </a:r>
            <a:r>
              <a:rPr lang="hi-IN" dirty="0"/>
              <a:t>समावेश किया जा सकता है।</a:t>
            </a:r>
            <a:endParaRPr lang="en-US" dirty="0"/>
          </a:p>
          <a:p>
            <a:r>
              <a:rPr lang="hi-IN" dirty="0">
                <a:solidFill>
                  <a:srgbClr val="7030A0"/>
                </a:solidFill>
              </a:rPr>
              <a:t>गर्भ में अवतरित होने वाली आत्मा के साथ सत्व भी अनुलिप्त होता है। </a:t>
            </a:r>
            <a:endParaRPr lang="en-US" dirty="0">
              <a:solidFill>
                <a:srgbClr val="7030A0"/>
              </a:solidFill>
            </a:endParaRPr>
          </a:p>
          <a:p>
            <a:r>
              <a:rPr lang="hi-IN" dirty="0"/>
              <a:t>इन दोनों में ही (षड्भावों में वर्णित) विकार होने पर गर्भ की सम्भावना ही नहीं</a:t>
            </a:r>
            <a:endParaRPr lang="en-US" dirty="0"/>
          </a:p>
          <a:p>
            <a:pPr marL="0" indent="0">
              <a:buNone/>
            </a:pPr>
            <a:r>
              <a:rPr lang="hi-IN" dirty="0"/>
              <a:t> रहती </a:t>
            </a:r>
            <a:r>
              <a:rPr lang="hi-IN" dirty="0">
                <a:solidFill>
                  <a:srgbClr val="7030A0"/>
                </a:solidFill>
              </a:rPr>
              <a:t>क्योंकि</a:t>
            </a:r>
            <a:r>
              <a:rPr lang="hi-IN" dirty="0"/>
              <a:t> </a:t>
            </a:r>
            <a:r>
              <a:rPr lang="hi-IN" dirty="0">
                <a:solidFill>
                  <a:srgbClr val="7030A0"/>
                </a:solidFill>
              </a:rPr>
              <a:t>गर्भ शुक्र-शोणित एवं आत्मा के संयोग से ही बनता है।</a:t>
            </a:r>
          </a:p>
          <a:p>
            <a:endParaRPr lang="en-US" dirty="0"/>
          </a:p>
        </p:txBody>
      </p:sp>
    </p:spTree>
    <p:extLst>
      <p:ext uri="{BB962C8B-B14F-4D97-AF65-F5344CB8AC3E}">
        <p14:creationId xmlns:p14="http://schemas.microsoft.com/office/powerpoint/2010/main" xmlns="" val="1228924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C5E04EA-0E84-58F1-9BCC-D758BF54F12C}"/>
              </a:ext>
            </a:extLst>
          </p:cNvPr>
          <p:cNvSpPr>
            <a:spLocks noGrp="1"/>
          </p:cNvSpPr>
          <p:nvPr>
            <p:ph idx="1"/>
          </p:nvPr>
        </p:nvSpPr>
        <p:spPr>
          <a:xfrm>
            <a:off x="368300" y="495300"/>
            <a:ext cx="10985500" cy="5681663"/>
          </a:xfrm>
        </p:spPr>
        <p:txBody>
          <a:bodyPr/>
          <a:lstStyle/>
          <a:p>
            <a:pPr marL="0" indent="0">
              <a:buNone/>
            </a:pPr>
            <a:r>
              <a:rPr lang="hi-IN" sz="3200" b="1" dirty="0">
                <a:solidFill>
                  <a:srgbClr val="C00000"/>
                </a:solidFill>
              </a:rPr>
              <a:t>(१०) जातहारिणी-द्वारा विकृति</a:t>
            </a:r>
            <a:r>
              <a:rPr lang="en-US" sz="3200" b="1" dirty="0">
                <a:solidFill>
                  <a:srgbClr val="C00000"/>
                </a:solidFill>
              </a:rPr>
              <a:t> / </a:t>
            </a:r>
            <a:r>
              <a:rPr lang="hi-IN" sz="3200" b="1" dirty="0">
                <a:solidFill>
                  <a:srgbClr val="C00000"/>
                </a:solidFill>
              </a:rPr>
              <a:t>दैवप्रकोप </a:t>
            </a:r>
            <a:r>
              <a:rPr lang="en-US" sz="3200" b="1" dirty="0">
                <a:solidFill>
                  <a:srgbClr val="C00000"/>
                </a:solidFill>
              </a:rPr>
              <a:t>– </a:t>
            </a:r>
          </a:p>
          <a:p>
            <a:pPr marL="0" indent="0">
              <a:buNone/>
            </a:pPr>
            <a:endParaRPr lang="en-US" sz="3200" b="1" dirty="0">
              <a:solidFill>
                <a:srgbClr val="C00000"/>
              </a:solidFill>
            </a:endParaRPr>
          </a:p>
          <a:p>
            <a:r>
              <a:rPr lang="hi-IN" dirty="0"/>
              <a:t>यह दैवी व्यापत्ति है</a:t>
            </a:r>
            <a:r>
              <a:rPr lang="en-US" dirty="0"/>
              <a:t> </a:t>
            </a:r>
            <a:r>
              <a:rPr lang="hi-IN" dirty="0"/>
              <a:t>इसे भी बन्धत्व के अज्ञात कारणों के अन्तर्गत रख सकते हैं।</a:t>
            </a:r>
            <a:endParaRPr lang="en-US" dirty="0"/>
          </a:p>
          <a:p>
            <a:r>
              <a:rPr lang="hi-IN" dirty="0">
                <a:solidFill>
                  <a:srgbClr val="7030A0"/>
                </a:solidFill>
              </a:rPr>
              <a:t>पुष्पघ्नी जातहारिणी के लक्षणों के आधार पर इसे स्त्री के अङ्गरसों की</a:t>
            </a:r>
            <a:r>
              <a:rPr lang="en-US" dirty="0">
                <a:solidFill>
                  <a:srgbClr val="7030A0"/>
                </a:solidFill>
              </a:rPr>
              <a:t> </a:t>
            </a:r>
          </a:p>
          <a:p>
            <a:pPr marL="0" indent="0">
              <a:buNone/>
            </a:pPr>
            <a:r>
              <a:rPr lang="en-US" dirty="0">
                <a:solidFill>
                  <a:srgbClr val="7030A0"/>
                </a:solidFill>
              </a:rPr>
              <a:t>    </a:t>
            </a:r>
            <a:r>
              <a:rPr lang="hi-IN" dirty="0">
                <a:solidFill>
                  <a:srgbClr val="7030A0"/>
                </a:solidFill>
              </a:rPr>
              <a:t>न्यूनता-जन्य बन्ध्यत्व कहा जा सकता है।</a:t>
            </a:r>
            <a:endParaRPr lang="en-US" dirty="0">
              <a:solidFill>
                <a:srgbClr val="7030A0"/>
              </a:solidFill>
            </a:endParaRPr>
          </a:p>
        </p:txBody>
      </p:sp>
    </p:spTree>
    <p:extLst>
      <p:ext uri="{BB962C8B-B14F-4D97-AF65-F5344CB8AC3E}">
        <p14:creationId xmlns:p14="http://schemas.microsoft.com/office/powerpoint/2010/main" xmlns="" val="3065475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221C9-E0DD-729D-1688-A7DF44E2CD04}"/>
              </a:ext>
            </a:extLst>
          </p:cNvPr>
          <p:cNvSpPr>
            <a:spLocks noGrp="1"/>
          </p:cNvSpPr>
          <p:nvPr>
            <p:ph type="title"/>
          </p:nvPr>
        </p:nvSpPr>
        <p:spPr>
          <a:xfrm flipV="1">
            <a:off x="275572" y="-463462"/>
            <a:ext cx="11078227" cy="11273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60A88DCC-DA16-306D-1905-D506F39C7EA0}"/>
              </a:ext>
            </a:extLst>
          </p:cNvPr>
          <p:cNvSpPr>
            <a:spLocks noGrp="1"/>
          </p:cNvSpPr>
          <p:nvPr>
            <p:ph idx="1"/>
          </p:nvPr>
        </p:nvSpPr>
        <p:spPr>
          <a:xfrm>
            <a:off x="165100" y="0"/>
            <a:ext cx="12026900" cy="6858000"/>
          </a:xfrm>
        </p:spPr>
        <p:txBody>
          <a:bodyPr>
            <a:normAutofit fontScale="77500" lnSpcReduction="20000"/>
          </a:bodyPr>
          <a:lstStyle/>
          <a:p>
            <a:pPr marL="0" indent="0">
              <a:buNone/>
            </a:pPr>
            <a:r>
              <a:rPr lang="en-US" sz="6500" dirty="0"/>
              <a:t>           </a:t>
            </a:r>
            <a:r>
              <a:rPr lang="en-US" sz="4600" b="1" dirty="0">
                <a:solidFill>
                  <a:schemeClr val="accent1">
                    <a:lumMod val="50000"/>
                  </a:schemeClr>
                </a:solidFill>
              </a:rPr>
              <a:t>MANAGEMENT PRINCIPLE OF INFERTILITY</a:t>
            </a:r>
          </a:p>
          <a:p>
            <a:r>
              <a:rPr lang="en-US" sz="3100" b="1" dirty="0">
                <a:solidFill>
                  <a:srgbClr val="7030A0"/>
                </a:solidFill>
              </a:rPr>
              <a:t>Couple Counseling</a:t>
            </a:r>
          </a:p>
          <a:p>
            <a:r>
              <a:rPr lang="en-US" dirty="0">
                <a:solidFill>
                  <a:srgbClr val="FF0000"/>
                </a:solidFill>
              </a:rPr>
              <a:t>Assurance</a:t>
            </a:r>
            <a:r>
              <a:rPr lang="en-US" dirty="0"/>
              <a:t>- The couple in such cases should be tactfully handled to minimize psychologic upset.</a:t>
            </a:r>
          </a:p>
          <a:p>
            <a:r>
              <a:rPr lang="en-US" dirty="0">
                <a:solidFill>
                  <a:srgbClr val="FF0000"/>
                </a:solidFill>
              </a:rPr>
              <a:t>Body weight: </a:t>
            </a:r>
            <a:r>
              <a:rPr lang="en-US" dirty="0"/>
              <a:t>Overweight or underweight of any partner should be adequately dealt with to obtain an</a:t>
            </a:r>
          </a:p>
          <a:p>
            <a:pPr marL="0" indent="0">
              <a:buNone/>
            </a:pPr>
            <a:r>
              <a:rPr lang="en-US" dirty="0"/>
              <a:t>                             optimum weight. Body mass index of 20-24 is optimum.</a:t>
            </a:r>
          </a:p>
          <a:p>
            <a:r>
              <a:rPr lang="en-US" dirty="0">
                <a:solidFill>
                  <a:srgbClr val="FF0000"/>
                </a:solidFill>
              </a:rPr>
              <a:t>Smoking and alcohol</a:t>
            </a:r>
            <a:r>
              <a:rPr lang="en-US" dirty="0"/>
              <a:t>: Excess smoking or alcohol consumption is to be avoided.</a:t>
            </a:r>
          </a:p>
          <a:p>
            <a:r>
              <a:rPr lang="en-US" dirty="0">
                <a:solidFill>
                  <a:srgbClr val="FF0000"/>
                </a:solidFill>
              </a:rPr>
              <a:t>Coital problems - </a:t>
            </a:r>
            <a:r>
              <a:rPr lang="en-US" dirty="0"/>
              <a:t>Intercourse should occur for 2 days around the LH surge. Advice to have intercourse </a:t>
            </a:r>
          </a:p>
          <a:p>
            <a:pPr marL="0" indent="0">
              <a:buNone/>
            </a:pPr>
            <a:r>
              <a:rPr lang="en-US" dirty="0"/>
              <a:t>                                   during the midcycle too often gives good result even prior to investigation</a:t>
            </a:r>
          </a:p>
          <a:p>
            <a:r>
              <a:rPr lang="en-US" dirty="0"/>
              <a:t>In female infertility are grouped as follows according to the disorders identified:</a:t>
            </a:r>
          </a:p>
          <a:p>
            <a:r>
              <a:rPr lang="en-US" dirty="0"/>
              <a:t>■ Ovulatory</a:t>
            </a:r>
          </a:p>
          <a:p>
            <a:r>
              <a:rPr lang="en-US" dirty="0"/>
              <a:t>■ Tubal</a:t>
            </a:r>
          </a:p>
          <a:p>
            <a:r>
              <a:rPr lang="en-US" dirty="0"/>
              <a:t>■ Associated disorders like endometriosis, infections or endocrinopathy.</a:t>
            </a:r>
          </a:p>
          <a:p>
            <a:r>
              <a:rPr lang="en-US" dirty="0"/>
              <a:t>■ Cervical</a:t>
            </a:r>
          </a:p>
          <a:p>
            <a:r>
              <a:rPr lang="en-US" dirty="0"/>
              <a:t>■ Immunological</a:t>
            </a:r>
          </a:p>
          <a:p>
            <a:r>
              <a:rPr lang="en-US" dirty="0"/>
              <a:t>■ Unexplained infertility</a:t>
            </a:r>
          </a:p>
          <a:p>
            <a:r>
              <a:rPr lang="en-US" dirty="0"/>
              <a:t>■ Uterovaginal canal abnormality</a:t>
            </a:r>
          </a:p>
          <a:p>
            <a:r>
              <a:rPr lang="en-US" dirty="0"/>
              <a:t>■ Assisted reproductive technology (ART).</a:t>
            </a:r>
          </a:p>
          <a:p>
            <a:endParaRPr lang="en-US" dirty="0"/>
          </a:p>
          <a:p>
            <a:endParaRPr lang="en-US" dirty="0"/>
          </a:p>
          <a:p>
            <a:endParaRPr lang="en-US" dirty="0"/>
          </a:p>
        </p:txBody>
      </p:sp>
      <p:pic>
        <p:nvPicPr>
          <p:cNvPr id="4" name="Picture 3">
            <a:extLst>
              <a:ext uri="{FF2B5EF4-FFF2-40B4-BE49-F238E27FC236}">
                <a16:creationId xmlns:a16="http://schemas.microsoft.com/office/drawing/2014/main" xmlns="" id="{E03C8EEA-5895-3819-5FFA-F6330C86F5F8}"/>
              </a:ext>
            </a:extLst>
          </p:cNvPr>
          <p:cNvPicPr>
            <a:picLocks noChangeAspect="1"/>
          </p:cNvPicPr>
          <p:nvPr/>
        </p:nvPicPr>
        <p:blipFill>
          <a:blip r:embed="rId2"/>
          <a:stretch>
            <a:fillRect/>
          </a:stretch>
        </p:blipFill>
        <p:spPr>
          <a:xfrm>
            <a:off x="6802175" y="4694760"/>
            <a:ext cx="5224725" cy="2036240"/>
          </a:xfrm>
          <a:prstGeom prst="rect">
            <a:avLst/>
          </a:prstGeom>
        </p:spPr>
      </p:pic>
    </p:spTree>
    <p:extLst>
      <p:ext uri="{BB962C8B-B14F-4D97-AF65-F5344CB8AC3E}">
        <p14:creationId xmlns:p14="http://schemas.microsoft.com/office/powerpoint/2010/main" xmlns="" val="839965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D7095E-29AB-88C3-171B-4168DB60AB44}"/>
              </a:ext>
            </a:extLst>
          </p:cNvPr>
          <p:cNvSpPr>
            <a:spLocks noGrp="1"/>
          </p:cNvSpPr>
          <p:nvPr>
            <p:ph type="title"/>
          </p:nvPr>
        </p:nvSpPr>
        <p:spPr>
          <a:xfrm flipV="1">
            <a:off x="1841325" y="-1515649"/>
            <a:ext cx="9512475" cy="789139"/>
          </a:xfrm>
        </p:spPr>
        <p:txBody>
          <a:bodyPr>
            <a:normAutofit/>
          </a:bodyPr>
          <a:lstStyle/>
          <a:p>
            <a:endParaRPr lang="en-US" dirty="0"/>
          </a:p>
        </p:txBody>
      </p:sp>
      <p:sp>
        <p:nvSpPr>
          <p:cNvPr id="3" name="Content Placeholder 2">
            <a:extLst>
              <a:ext uri="{FF2B5EF4-FFF2-40B4-BE49-F238E27FC236}">
                <a16:creationId xmlns:a16="http://schemas.microsoft.com/office/drawing/2014/main" xmlns="" id="{0D133E5C-36FD-13B2-613B-F5E237D720AA}"/>
              </a:ext>
            </a:extLst>
          </p:cNvPr>
          <p:cNvSpPr>
            <a:spLocks noGrp="1"/>
          </p:cNvSpPr>
          <p:nvPr>
            <p:ph idx="1"/>
          </p:nvPr>
        </p:nvSpPr>
        <p:spPr>
          <a:xfrm>
            <a:off x="152400" y="254000"/>
            <a:ext cx="11201399" cy="5922963"/>
          </a:xfrm>
        </p:spPr>
        <p:txBody>
          <a:bodyPr>
            <a:normAutofit fontScale="85000" lnSpcReduction="20000"/>
          </a:bodyPr>
          <a:lstStyle/>
          <a:p>
            <a:pPr marL="0" indent="0">
              <a:buNone/>
            </a:pPr>
            <a:r>
              <a:rPr lang="en-US" sz="3800" b="1" dirty="0">
                <a:solidFill>
                  <a:schemeClr val="accent4">
                    <a:lumMod val="50000"/>
                  </a:schemeClr>
                </a:solidFill>
              </a:rPr>
              <a:t>1. Stimulation of ovulation</a:t>
            </a:r>
          </a:p>
          <a:p>
            <a:pPr marL="0" indent="0">
              <a:buNone/>
            </a:pPr>
            <a:r>
              <a:rPr lang="en-US" dirty="0"/>
              <a:t>      ■ Clomiphene citrate (CC)</a:t>
            </a:r>
          </a:p>
          <a:p>
            <a:pPr marL="0" indent="0">
              <a:buNone/>
            </a:pPr>
            <a:r>
              <a:rPr lang="en-US" dirty="0"/>
              <a:t>      ■ Letrozole</a:t>
            </a:r>
          </a:p>
          <a:p>
            <a:pPr marL="0" indent="0">
              <a:buNone/>
            </a:pPr>
            <a:r>
              <a:rPr lang="en-US" dirty="0"/>
              <a:t>      ■ </a:t>
            </a:r>
            <a:r>
              <a:rPr lang="en-US" dirty="0" err="1"/>
              <a:t>hMG</a:t>
            </a:r>
            <a:r>
              <a:rPr lang="en-US" dirty="0"/>
              <a:t> (FSH 75 IU + LH 75 IU)</a:t>
            </a:r>
          </a:p>
          <a:p>
            <a:pPr marL="0" indent="0">
              <a:buNone/>
            </a:pPr>
            <a:r>
              <a:rPr lang="en-US" dirty="0"/>
              <a:t>      ■ FSH</a:t>
            </a:r>
          </a:p>
          <a:p>
            <a:pPr marL="0" indent="0">
              <a:buNone/>
            </a:pPr>
            <a:r>
              <a:rPr lang="en-US" dirty="0"/>
              <a:t>• Purified urinary FSH (UFSH)</a:t>
            </a:r>
          </a:p>
          <a:p>
            <a:pPr marL="0" indent="0">
              <a:buNone/>
            </a:pPr>
            <a:r>
              <a:rPr lang="en-US" dirty="0"/>
              <a:t>• Highly purified urinary FSH (HP)</a:t>
            </a:r>
          </a:p>
          <a:p>
            <a:pPr marL="0" indent="0">
              <a:buNone/>
            </a:pPr>
            <a:r>
              <a:rPr lang="en-US" dirty="0"/>
              <a:t>• Recombinant FSH (</a:t>
            </a:r>
            <a:r>
              <a:rPr lang="en-US" dirty="0" err="1"/>
              <a:t>rFSH</a:t>
            </a:r>
            <a:r>
              <a:rPr lang="en-US" dirty="0"/>
              <a:t>)-given SC</a:t>
            </a:r>
          </a:p>
          <a:p>
            <a:pPr marL="0" indent="0">
              <a:buNone/>
            </a:pPr>
            <a:r>
              <a:rPr lang="en-US" dirty="0"/>
              <a:t>• Recombinant LH (or </a:t>
            </a:r>
            <a:r>
              <a:rPr lang="en-US" dirty="0" err="1"/>
              <a:t>rLH</a:t>
            </a:r>
            <a:r>
              <a:rPr lang="en-US" dirty="0"/>
              <a:t>)-given SC</a:t>
            </a:r>
          </a:p>
          <a:p>
            <a:pPr marL="0" indent="0">
              <a:buNone/>
            </a:pPr>
            <a:r>
              <a:rPr lang="en-US" dirty="0"/>
              <a:t>• hCG</a:t>
            </a:r>
          </a:p>
          <a:p>
            <a:pPr marL="0" indent="0">
              <a:buNone/>
            </a:pPr>
            <a:r>
              <a:rPr lang="en-US" dirty="0"/>
              <a:t>• Recombinant hCG </a:t>
            </a:r>
          </a:p>
          <a:p>
            <a:pPr marL="0" indent="0">
              <a:buNone/>
            </a:pPr>
            <a:endParaRPr lang="en-US" dirty="0"/>
          </a:p>
          <a:p>
            <a:pPr marL="0" indent="0">
              <a:buNone/>
            </a:pPr>
            <a:r>
              <a:rPr lang="en-US" dirty="0"/>
              <a:t>■ GnRH</a:t>
            </a:r>
          </a:p>
          <a:p>
            <a:pPr marL="0" indent="0">
              <a:buNone/>
            </a:pPr>
            <a:r>
              <a:rPr lang="en-US" dirty="0"/>
              <a:t>■ GnRH analogs</a:t>
            </a:r>
          </a:p>
          <a:p>
            <a:endParaRPr lang="en-US" dirty="0"/>
          </a:p>
        </p:txBody>
      </p:sp>
      <p:sp>
        <p:nvSpPr>
          <p:cNvPr id="5" name="TextBox 4">
            <a:extLst>
              <a:ext uri="{FF2B5EF4-FFF2-40B4-BE49-F238E27FC236}">
                <a16:creationId xmlns:a16="http://schemas.microsoft.com/office/drawing/2014/main" xmlns="" id="{2D85667E-6C22-902C-D833-7EAB8A54DB7A}"/>
              </a:ext>
            </a:extLst>
          </p:cNvPr>
          <p:cNvSpPr txBox="1"/>
          <p:nvPr/>
        </p:nvSpPr>
        <p:spPr>
          <a:xfrm>
            <a:off x="2617941" y="3782860"/>
            <a:ext cx="6782842" cy="584775"/>
          </a:xfrm>
          <a:prstGeom prst="rect">
            <a:avLst/>
          </a:prstGeom>
          <a:noFill/>
        </p:spPr>
        <p:txBody>
          <a:bodyPr wrap="square">
            <a:spAutoFit/>
          </a:bodyPr>
          <a:lstStyle/>
          <a:p>
            <a:r>
              <a:rPr lang="en-US" sz="3200" dirty="0">
                <a:solidFill>
                  <a:srgbClr val="FF0000"/>
                </a:solidFill>
              </a:rPr>
              <a:t> }to trigger ovulation</a:t>
            </a:r>
          </a:p>
        </p:txBody>
      </p:sp>
    </p:spTree>
    <p:extLst>
      <p:ext uri="{BB962C8B-B14F-4D97-AF65-F5344CB8AC3E}">
        <p14:creationId xmlns:p14="http://schemas.microsoft.com/office/powerpoint/2010/main" xmlns="" val="3481028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539F6B-C6A2-4F41-8A1C-855743A153BF}"/>
              </a:ext>
            </a:extLst>
          </p:cNvPr>
          <p:cNvSpPr>
            <a:spLocks noGrp="1"/>
          </p:cNvSpPr>
          <p:nvPr>
            <p:ph type="title"/>
          </p:nvPr>
        </p:nvSpPr>
        <p:spPr>
          <a:xfrm>
            <a:off x="626301" y="-375781"/>
            <a:ext cx="10727499" cy="2066470"/>
          </a:xfrm>
        </p:spPr>
        <p:txBody>
          <a:bodyPr/>
          <a:lstStyle/>
          <a:p>
            <a:r>
              <a:rPr lang="en-US" b="1" dirty="0"/>
              <a:t>Ratio a/c to WHO -</a:t>
            </a:r>
          </a:p>
        </p:txBody>
      </p:sp>
      <p:sp>
        <p:nvSpPr>
          <p:cNvPr id="3" name="Content Placeholder 2">
            <a:extLst>
              <a:ext uri="{FF2B5EF4-FFF2-40B4-BE49-F238E27FC236}">
                <a16:creationId xmlns:a16="http://schemas.microsoft.com/office/drawing/2014/main" xmlns="" id="{BE1436E5-047A-535A-D8F1-EFDB9E7ECF64}"/>
              </a:ext>
            </a:extLst>
          </p:cNvPr>
          <p:cNvSpPr>
            <a:spLocks noGrp="1"/>
          </p:cNvSpPr>
          <p:nvPr>
            <p:ph idx="1"/>
          </p:nvPr>
        </p:nvSpPr>
        <p:spPr>
          <a:xfrm>
            <a:off x="225469" y="1465545"/>
            <a:ext cx="11849622" cy="4711418"/>
          </a:xfrm>
        </p:spPr>
        <p:txBody>
          <a:bodyPr/>
          <a:lstStyle/>
          <a:p>
            <a:pPr marL="0" indent="0">
              <a:buNone/>
            </a:pPr>
            <a:r>
              <a:rPr lang="en-US" sz="3200" b="1" dirty="0">
                <a:solidFill>
                  <a:srgbClr val="C00000"/>
                </a:solidFill>
              </a:rPr>
              <a:t>■ IN WORLD </a:t>
            </a:r>
            <a:r>
              <a:rPr lang="en-US" b="1" dirty="0">
                <a:solidFill>
                  <a:srgbClr val="C00000"/>
                </a:solidFill>
              </a:rPr>
              <a:t>–</a:t>
            </a:r>
          </a:p>
          <a:p>
            <a:pPr marL="0" indent="0">
              <a:buNone/>
            </a:pPr>
            <a:endParaRPr lang="en-US" b="1" dirty="0">
              <a:solidFill>
                <a:srgbClr val="C00000"/>
              </a:solidFill>
            </a:endParaRPr>
          </a:p>
          <a:p>
            <a:pPr marL="0" indent="0">
              <a:buNone/>
            </a:pPr>
            <a:r>
              <a:rPr lang="en-US" dirty="0"/>
              <a:t>WHO, </a:t>
            </a:r>
            <a:r>
              <a:rPr lang="en-US" dirty="0">
                <a:solidFill>
                  <a:schemeClr val="accent5"/>
                </a:solidFill>
              </a:rPr>
              <a:t>17.5% of the adult population</a:t>
            </a:r>
            <a:r>
              <a:rPr lang="en-US" dirty="0"/>
              <a:t>, or approximately </a:t>
            </a:r>
            <a:r>
              <a:rPr lang="en-US" dirty="0">
                <a:solidFill>
                  <a:schemeClr val="accent5"/>
                </a:solidFill>
              </a:rPr>
              <a:t>1 in 6 people worldwide</a:t>
            </a:r>
            <a:r>
              <a:rPr lang="en-US" dirty="0"/>
              <a:t>, experiences infertility. </a:t>
            </a:r>
          </a:p>
          <a:p>
            <a:pPr marL="0" indent="0">
              <a:buNone/>
            </a:pPr>
            <a:r>
              <a:rPr lang="en-US" dirty="0"/>
              <a:t>It is based on studies from </a:t>
            </a:r>
            <a:r>
              <a:rPr lang="en-US" dirty="0">
                <a:solidFill>
                  <a:schemeClr val="accent2"/>
                </a:solidFill>
              </a:rPr>
              <a:t>1990 to 2021.</a:t>
            </a:r>
          </a:p>
          <a:p>
            <a:pPr marL="0" indent="0">
              <a:buNone/>
            </a:pPr>
            <a:r>
              <a:rPr lang="en-US" dirty="0"/>
              <a:t>According to one study, the prevalence of infertility in more developed countries has increased from </a:t>
            </a:r>
            <a:r>
              <a:rPr lang="en-US" dirty="0">
                <a:solidFill>
                  <a:schemeClr val="accent2"/>
                </a:solidFill>
              </a:rPr>
              <a:t>3.5% to 16.7%, </a:t>
            </a:r>
            <a:r>
              <a:rPr lang="en-US" dirty="0"/>
              <a:t>while in less developed countries its prevalence has increased from </a:t>
            </a:r>
            <a:r>
              <a:rPr lang="en-US" dirty="0">
                <a:solidFill>
                  <a:schemeClr val="accent2"/>
                </a:solidFill>
              </a:rPr>
              <a:t>6.9% to 9.3%. </a:t>
            </a:r>
            <a:r>
              <a:rPr lang="en-US" dirty="0"/>
              <a:t>The report also says that infertility rates are similar across countries and regions worldwide experience infertility in their lifetime.</a:t>
            </a:r>
          </a:p>
        </p:txBody>
      </p:sp>
    </p:spTree>
    <p:extLst>
      <p:ext uri="{BB962C8B-B14F-4D97-AF65-F5344CB8AC3E}">
        <p14:creationId xmlns:p14="http://schemas.microsoft.com/office/powerpoint/2010/main" xmlns="" val="3896999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27CBE-5EFB-6DA4-5C7E-B7458AA60542}"/>
              </a:ext>
            </a:extLst>
          </p:cNvPr>
          <p:cNvSpPr>
            <a:spLocks noGrp="1"/>
          </p:cNvSpPr>
          <p:nvPr>
            <p:ph type="title"/>
          </p:nvPr>
        </p:nvSpPr>
        <p:spPr>
          <a:xfrm flipV="1">
            <a:off x="425884" y="-1152394"/>
            <a:ext cx="10927915" cy="28809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8A3065B5-BFF4-8616-1CAF-0E1983D0C95A}"/>
              </a:ext>
            </a:extLst>
          </p:cNvPr>
          <p:cNvSpPr>
            <a:spLocks noGrp="1"/>
          </p:cNvSpPr>
          <p:nvPr>
            <p:ph idx="1"/>
          </p:nvPr>
        </p:nvSpPr>
        <p:spPr>
          <a:xfrm>
            <a:off x="150312" y="125260"/>
            <a:ext cx="12041688" cy="6732740"/>
          </a:xfrm>
        </p:spPr>
        <p:txBody>
          <a:bodyPr>
            <a:normAutofit fontScale="92500" lnSpcReduction="10000"/>
          </a:bodyPr>
          <a:lstStyle/>
          <a:p>
            <a:r>
              <a:rPr lang="en-US" b="1" dirty="0">
                <a:solidFill>
                  <a:schemeClr val="accent1">
                    <a:lumMod val="50000"/>
                  </a:schemeClr>
                </a:solidFill>
              </a:rPr>
              <a:t>Correction of biochemical abnormality-</a:t>
            </a:r>
          </a:p>
          <a:p>
            <a:pPr marL="0" indent="0">
              <a:buNone/>
            </a:pPr>
            <a:r>
              <a:rPr lang="en-US" dirty="0"/>
              <a:t>■ Hyperinsulinemia (insulin resistance): Metformin (insulin sensitizer)</a:t>
            </a:r>
          </a:p>
          <a:p>
            <a:pPr marL="0" indent="0">
              <a:buNone/>
            </a:pPr>
            <a:r>
              <a:rPr lang="en-US" dirty="0"/>
              <a:t>■Androgen excess: Dexamethasone</a:t>
            </a:r>
          </a:p>
          <a:p>
            <a:pPr marL="0" indent="0">
              <a:buNone/>
            </a:pPr>
            <a:r>
              <a:rPr lang="en-US" dirty="0"/>
              <a:t>■ Prolactin raised: Dopamine agonist</a:t>
            </a:r>
          </a:p>
          <a:p>
            <a:pPr marL="0" indent="0">
              <a:buNone/>
            </a:pPr>
            <a:endParaRPr lang="en-US" dirty="0"/>
          </a:p>
          <a:p>
            <a:r>
              <a:rPr lang="en-US" b="1" dirty="0">
                <a:solidFill>
                  <a:schemeClr val="accent1">
                    <a:lumMod val="50000"/>
                  </a:schemeClr>
                </a:solidFill>
              </a:rPr>
              <a:t>Substitution therapy-</a:t>
            </a:r>
          </a:p>
          <a:p>
            <a:pPr marL="0" indent="0">
              <a:buNone/>
            </a:pPr>
            <a:r>
              <a:rPr lang="en-US" dirty="0"/>
              <a:t>■ Hypothyroidism-thyroxin</a:t>
            </a:r>
          </a:p>
          <a:p>
            <a:pPr marL="0" indent="0">
              <a:buNone/>
            </a:pPr>
            <a:r>
              <a:rPr lang="en-US" dirty="0"/>
              <a:t>■ Diabetes mellitus-antidiabetic drugs</a:t>
            </a:r>
          </a:p>
          <a:p>
            <a:pPr marL="0" indent="0">
              <a:buNone/>
            </a:pPr>
            <a:r>
              <a:rPr lang="en-US" dirty="0"/>
              <a:t>■ Congenital adrenal hyperplasia-corticosteroid</a:t>
            </a:r>
          </a:p>
          <a:p>
            <a:pPr marL="0" indent="0">
              <a:buNone/>
            </a:pPr>
            <a:endParaRPr lang="en-US" dirty="0"/>
          </a:p>
          <a:p>
            <a:pPr marL="0" indent="0">
              <a:buNone/>
            </a:pPr>
            <a:r>
              <a:rPr lang="en-US" b="1" dirty="0">
                <a:solidFill>
                  <a:schemeClr val="accent1">
                    <a:lumMod val="50000"/>
                  </a:schemeClr>
                </a:solidFill>
              </a:rPr>
              <a:t>Objectives of monitoring for induction of Ovulation</a:t>
            </a:r>
            <a:r>
              <a:rPr lang="en-US" dirty="0"/>
              <a:t>.</a:t>
            </a:r>
          </a:p>
          <a:p>
            <a:pPr marL="0" indent="0">
              <a:buNone/>
            </a:pPr>
            <a:r>
              <a:rPr lang="en-US" dirty="0"/>
              <a:t>               select time for preovulatory administration of hCG - </a:t>
            </a:r>
          </a:p>
          <a:p>
            <a:pPr marL="0" indent="0">
              <a:buNone/>
            </a:pPr>
            <a:r>
              <a:rPr lang="en-US" dirty="0"/>
              <a:t>■ To prevent ovarian hyperstimulation syndrome.</a:t>
            </a:r>
          </a:p>
          <a:p>
            <a:pPr marL="0" indent="0">
              <a:buNone/>
            </a:pPr>
            <a:r>
              <a:rPr lang="en-US" dirty="0"/>
              <a:t>■ To select time for intercourse or artificial insemination.</a:t>
            </a:r>
          </a:p>
          <a:p>
            <a:pPr marL="0" indent="0">
              <a:buNone/>
            </a:pPr>
            <a:r>
              <a:rPr lang="en-US" dirty="0"/>
              <a:t>■ To select time for ovum retrieval in IVF.</a:t>
            </a:r>
          </a:p>
        </p:txBody>
      </p:sp>
    </p:spTree>
    <p:extLst>
      <p:ext uri="{BB962C8B-B14F-4D97-AF65-F5344CB8AC3E}">
        <p14:creationId xmlns:p14="http://schemas.microsoft.com/office/powerpoint/2010/main" xmlns="" val="1084468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89AB39-84A7-5847-0F85-5CC03DFF5833}"/>
              </a:ext>
            </a:extLst>
          </p:cNvPr>
          <p:cNvSpPr>
            <a:spLocks noGrp="1"/>
          </p:cNvSpPr>
          <p:nvPr>
            <p:ph type="title"/>
          </p:nvPr>
        </p:nvSpPr>
        <p:spPr>
          <a:xfrm flipV="1">
            <a:off x="463462" y="-1127343"/>
            <a:ext cx="10890337" cy="701457"/>
          </a:xfrm>
        </p:spPr>
        <p:txBody>
          <a:bodyPr/>
          <a:lstStyle/>
          <a:p>
            <a:endParaRPr lang="en-US" dirty="0"/>
          </a:p>
        </p:txBody>
      </p:sp>
      <p:sp>
        <p:nvSpPr>
          <p:cNvPr id="3" name="Content Placeholder 2">
            <a:extLst>
              <a:ext uri="{FF2B5EF4-FFF2-40B4-BE49-F238E27FC236}">
                <a16:creationId xmlns:a16="http://schemas.microsoft.com/office/drawing/2014/main" xmlns="" id="{655370FA-926B-AF98-6ACF-4BDC143911AC}"/>
              </a:ext>
            </a:extLst>
          </p:cNvPr>
          <p:cNvSpPr>
            <a:spLocks noGrp="1"/>
          </p:cNvSpPr>
          <p:nvPr>
            <p:ph idx="1"/>
          </p:nvPr>
        </p:nvSpPr>
        <p:spPr>
          <a:xfrm>
            <a:off x="100208" y="125260"/>
            <a:ext cx="11974882" cy="6051703"/>
          </a:xfrm>
        </p:spPr>
        <p:txBody>
          <a:bodyPr/>
          <a:lstStyle/>
          <a:p>
            <a:pPr marL="0" indent="0">
              <a:buNone/>
            </a:pPr>
            <a:r>
              <a:rPr lang="en-US" b="1" dirty="0">
                <a:solidFill>
                  <a:schemeClr val="accent4">
                    <a:lumMod val="50000"/>
                  </a:schemeClr>
                </a:solidFill>
              </a:rPr>
              <a:t>2. Tuboplasty operation - </a:t>
            </a:r>
          </a:p>
          <a:p>
            <a:r>
              <a:rPr lang="en-US" dirty="0" err="1">
                <a:solidFill>
                  <a:schemeClr val="accent1">
                    <a:lumMod val="75000"/>
                  </a:schemeClr>
                </a:solidFill>
              </a:rPr>
              <a:t>Adhesiolysis</a:t>
            </a:r>
            <a:r>
              <a:rPr lang="en-US" dirty="0">
                <a:solidFill>
                  <a:schemeClr val="accent1">
                    <a:lumMod val="75000"/>
                  </a:schemeClr>
                </a:solidFill>
              </a:rPr>
              <a:t> (</a:t>
            </a:r>
            <a:r>
              <a:rPr lang="en-US" dirty="0" err="1">
                <a:solidFill>
                  <a:schemeClr val="accent1">
                    <a:lumMod val="75000"/>
                  </a:schemeClr>
                </a:solidFill>
              </a:rPr>
              <a:t>Salpingo</a:t>
            </a:r>
            <a:r>
              <a:rPr lang="en-US" dirty="0">
                <a:solidFill>
                  <a:schemeClr val="accent1">
                    <a:lumMod val="75000"/>
                  </a:schemeClr>
                </a:solidFill>
              </a:rPr>
              <a:t>- </a:t>
            </a:r>
            <a:r>
              <a:rPr lang="en-US" dirty="0" err="1">
                <a:solidFill>
                  <a:schemeClr val="accent1">
                    <a:lumMod val="75000"/>
                  </a:schemeClr>
                </a:solidFill>
              </a:rPr>
              <a:t>ovariolysis</a:t>
            </a:r>
            <a:r>
              <a:rPr lang="en-US" dirty="0">
                <a:solidFill>
                  <a:schemeClr val="accent1">
                    <a:lumMod val="75000"/>
                  </a:schemeClr>
                </a:solidFill>
              </a:rPr>
              <a:t>) </a:t>
            </a:r>
            <a:r>
              <a:rPr lang="en-US" dirty="0"/>
              <a:t>Separation or division of adhesions</a:t>
            </a:r>
          </a:p>
          <a:p>
            <a:r>
              <a:rPr lang="en-US" dirty="0" err="1">
                <a:solidFill>
                  <a:schemeClr val="accent1">
                    <a:lumMod val="75000"/>
                  </a:schemeClr>
                </a:solidFill>
              </a:rPr>
              <a:t>Fimbrioplasty</a:t>
            </a:r>
            <a:r>
              <a:rPr lang="en-US" dirty="0"/>
              <a:t> - Separation of the </a:t>
            </a:r>
            <a:r>
              <a:rPr lang="en-US" dirty="0" err="1"/>
              <a:t>fimbrial</a:t>
            </a:r>
            <a:r>
              <a:rPr lang="en-US" dirty="0"/>
              <a:t> adhesions to open up the abdominal ostium</a:t>
            </a:r>
          </a:p>
          <a:p>
            <a:r>
              <a:rPr lang="en-US" dirty="0">
                <a:solidFill>
                  <a:schemeClr val="accent1">
                    <a:lumMod val="75000"/>
                  </a:schemeClr>
                </a:solidFill>
              </a:rPr>
              <a:t>Salpingostomy</a:t>
            </a:r>
            <a:r>
              <a:rPr lang="en-US" dirty="0"/>
              <a:t> - That creates a new opening in a completely occluded tube. It is called terminal or 'cuff' at the abdominal ostium. The eversion of the neo-ostium is maintained by few stitches of 6-0 </a:t>
            </a:r>
            <a:r>
              <a:rPr lang="en-US" dirty="0" err="1"/>
              <a:t>Vicryl</a:t>
            </a:r>
            <a:endParaRPr lang="en-US" dirty="0"/>
          </a:p>
          <a:p>
            <a:r>
              <a:rPr lang="en-US" dirty="0" err="1">
                <a:solidFill>
                  <a:schemeClr val="accent1">
                    <a:lumMod val="75000"/>
                  </a:schemeClr>
                </a:solidFill>
              </a:rPr>
              <a:t>Tubotubal</a:t>
            </a:r>
            <a:r>
              <a:rPr lang="en-US" dirty="0">
                <a:solidFill>
                  <a:schemeClr val="accent1">
                    <a:lumMod val="75000"/>
                  </a:schemeClr>
                </a:solidFill>
              </a:rPr>
              <a:t> anastomosis- </a:t>
            </a:r>
            <a:r>
              <a:rPr lang="en-US" dirty="0"/>
              <a:t>When the segment of the diseased tube following tubectomy operation is resected and end to end anastomosis is done . </a:t>
            </a:r>
          </a:p>
          <a:p>
            <a:r>
              <a:rPr lang="en-US" dirty="0" err="1">
                <a:solidFill>
                  <a:schemeClr val="accent1">
                    <a:lumMod val="75000"/>
                  </a:schemeClr>
                </a:solidFill>
              </a:rPr>
              <a:t>Tubocornual</a:t>
            </a:r>
            <a:r>
              <a:rPr lang="en-US" dirty="0">
                <a:solidFill>
                  <a:schemeClr val="accent1">
                    <a:lumMod val="75000"/>
                  </a:schemeClr>
                </a:solidFill>
              </a:rPr>
              <a:t> anastomosis- </a:t>
            </a:r>
            <a:r>
              <a:rPr lang="en-US" dirty="0"/>
              <a:t>When there is cornual block, the remaining healthy tube is anastomosed to the patient's interstitial part of the tube.</a:t>
            </a:r>
          </a:p>
        </p:txBody>
      </p:sp>
    </p:spTree>
    <p:extLst>
      <p:ext uri="{BB962C8B-B14F-4D97-AF65-F5344CB8AC3E}">
        <p14:creationId xmlns:p14="http://schemas.microsoft.com/office/powerpoint/2010/main" xmlns="" val="1470305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56E9B-0FC8-9FCC-C2DF-4F9C3F1B1664}"/>
              </a:ext>
            </a:extLst>
          </p:cNvPr>
          <p:cNvSpPr>
            <a:spLocks noGrp="1"/>
          </p:cNvSpPr>
          <p:nvPr>
            <p:ph type="title"/>
          </p:nvPr>
        </p:nvSpPr>
        <p:spPr>
          <a:xfrm>
            <a:off x="463463" y="-713984"/>
            <a:ext cx="10890337" cy="48851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BAC41364-8DD7-E97D-5294-95A6E0633C93}"/>
              </a:ext>
            </a:extLst>
          </p:cNvPr>
          <p:cNvSpPr>
            <a:spLocks noGrp="1"/>
          </p:cNvSpPr>
          <p:nvPr>
            <p:ph idx="1"/>
          </p:nvPr>
        </p:nvSpPr>
        <p:spPr>
          <a:xfrm>
            <a:off x="125260" y="100208"/>
            <a:ext cx="12066740" cy="6076755"/>
          </a:xfrm>
        </p:spPr>
        <p:txBody>
          <a:bodyPr>
            <a:normAutofit lnSpcReduction="10000"/>
          </a:bodyPr>
          <a:lstStyle/>
          <a:p>
            <a:pPr marL="0" indent="0">
              <a:buNone/>
            </a:pPr>
            <a:r>
              <a:rPr lang="en-US" b="1" dirty="0">
                <a:solidFill>
                  <a:schemeClr val="accent2">
                    <a:lumMod val="50000"/>
                  </a:schemeClr>
                </a:solidFill>
              </a:rPr>
              <a:t>3.Endometriosis </a:t>
            </a:r>
            <a:r>
              <a:rPr lang="en-US" dirty="0"/>
              <a:t>- </a:t>
            </a:r>
          </a:p>
          <a:p>
            <a:pPr>
              <a:buFont typeface="Wingdings" panose="05000000000000000000" pitchFamily="2" charset="2"/>
              <a:buChar char="§"/>
            </a:pPr>
            <a:r>
              <a:rPr lang="en-US" dirty="0"/>
              <a:t>Fertility improving surgery is done to control pain and where endometriomas are large. </a:t>
            </a:r>
          </a:p>
          <a:p>
            <a:pPr>
              <a:buFont typeface="Wingdings" panose="05000000000000000000" pitchFamily="2" charset="2"/>
              <a:buChar char="§"/>
            </a:pPr>
            <a:r>
              <a:rPr lang="en-US" dirty="0"/>
              <a:t>Smaller endometriomas (&lt;4 cm) are managed conservatively. </a:t>
            </a:r>
          </a:p>
          <a:p>
            <a:pPr>
              <a:buFont typeface="Wingdings" panose="05000000000000000000" pitchFamily="2" charset="2"/>
              <a:buChar char="§"/>
            </a:pPr>
            <a:r>
              <a:rPr lang="en-US" dirty="0"/>
              <a:t>Ovarian cystectomy reduces ovarian reserve.</a:t>
            </a:r>
          </a:p>
          <a:p>
            <a:pPr>
              <a:buFont typeface="Wingdings" panose="05000000000000000000" pitchFamily="2" charset="2"/>
              <a:buChar char="§"/>
            </a:pPr>
            <a:r>
              <a:rPr lang="en-US" dirty="0"/>
              <a:t>COS with IUI is the preferred treatment. If there is no pregnancy following three to six cycles of therapy, </a:t>
            </a:r>
            <a:r>
              <a:rPr lang="en-US" dirty="0">
                <a:solidFill>
                  <a:srgbClr val="FF0000"/>
                </a:solidFill>
              </a:rPr>
              <a:t>IVF is the next step of treatment. </a:t>
            </a:r>
          </a:p>
          <a:p>
            <a:pPr>
              <a:buFont typeface="Wingdings" panose="05000000000000000000" pitchFamily="2" charset="2"/>
              <a:buChar char="§"/>
            </a:pPr>
            <a:endParaRPr lang="en-US" dirty="0">
              <a:solidFill>
                <a:srgbClr val="FF0000"/>
              </a:solidFill>
            </a:endParaRPr>
          </a:p>
          <a:p>
            <a:pPr marL="0" indent="0">
              <a:buNone/>
            </a:pPr>
            <a:r>
              <a:rPr lang="en-US" b="1" dirty="0">
                <a:solidFill>
                  <a:schemeClr val="accent2">
                    <a:lumMod val="50000"/>
                  </a:schemeClr>
                </a:solidFill>
              </a:rPr>
              <a:t>4. Cervical factor- </a:t>
            </a:r>
          </a:p>
          <a:p>
            <a:pPr>
              <a:buFont typeface="Wingdings" panose="05000000000000000000" pitchFamily="2" charset="2"/>
              <a:buChar char="§"/>
            </a:pPr>
            <a:r>
              <a:rPr lang="en-US" dirty="0">
                <a:solidFill>
                  <a:schemeClr val="tx1">
                    <a:lumMod val="95000"/>
                    <a:lumOff val="5000"/>
                  </a:schemeClr>
                </a:solidFill>
              </a:rPr>
              <a:t>Cervical mucus study </a:t>
            </a:r>
            <a:r>
              <a:rPr lang="en-US" dirty="0">
                <a:solidFill>
                  <a:srgbClr val="FF0000"/>
                </a:solidFill>
              </a:rPr>
              <a:t>is less commonly done </a:t>
            </a:r>
            <a:r>
              <a:rPr lang="en-US" dirty="0">
                <a:solidFill>
                  <a:schemeClr val="tx1">
                    <a:lumMod val="95000"/>
                    <a:lumOff val="5000"/>
                  </a:schemeClr>
                </a:solidFill>
              </a:rPr>
              <a:t>these day.</a:t>
            </a:r>
          </a:p>
          <a:p>
            <a:pPr>
              <a:buFont typeface="Wingdings" panose="05000000000000000000" pitchFamily="2" charset="2"/>
              <a:buChar char="§"/>
            </a:pPr>
            <a:r>
              <a:rPr lang="en-US" dirty="0">
                <a:solidFill>
                  <a:schemeClr val="tx1">
                    <a:lumMod val="95000"/>
                    <a:lumOff val="5000"/>
                  </a:schemeClr>
                </a:solidFill>
              </a:rPr>
              <a:t>In proved cases of Cl. trachomatis or M. hominis, doxycycline 100 mg twice daily for 14 days is to be given to both the partners. </a:t>
            </a:r>
          </a:p>
          <a:p>
            <a:pPr>
              <a:buFont typeface="Wingdings" panose="05000000000000000000" pitchFamily="2" charset="2"/>
              <a:buChar char="§"/>
            </a:pPr>
            <a:r>
              <a:rPr lang="en-US" dirty="0">
                <a:solidFill>
                  <a:srgbClr val="FF0000"/>
                </a:solidFill>
              </a:rPr>
              <a:t>Cervical factor when cannot be treated, is overcome by ART procedures like IUI, IVF or GIFT</a:t>
            </a:r>
          </a:p>
        </p:txBody>
      </p:sp>
    </p:spTree>
    <p:extLst>
      <p:ext uri="{BB962C8B-B14F-4D97-AF65-F5344CB8AC3E}">
        <p14:creationId xmlns:p14="http://schemas.microsoft.com/office/powerpoint/2010/main" xmlns="" val="548871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2088D6-C082-06EF-2C92-DF90B5BFDC7D}"/>
              </a:ext>
            </a:extLst>
          </p:cNvPr>
          <p:cNvSpPr>
            <a:spLocks noGrp="1"/>
          </p:cNvSpPr>
          <p:nvPr>
            <p:ph type="title"/>
          </p:nvPr>
        </p:nvSpPr>
        <p:spPr>
          <a:xfrm>
            <a:off x="112734" y="-601249"/>
            <a:ext cx="11241066" cy="15031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1FB5A5F8-10A3-041A-4745-F590C2DBDC76}"/>
              </a:ext>
            </a:extLst>
          </p:cNvPr>
          <p:cNvSpPr>
            <a:spLocks noGrp="1"/>
          </p:cNvSpPr>
          <p:nvPr>
            <p:ph idx="1"/>
          </p:nvPr>
        </p:nvSpPr>
        <p:spPr>
          <a:xfrm>
            <a:off x="112734" y="0"/>
            <a:ext cx="12166947" cy="6889315"/>
          </a:xfrm>
        </p:spPr>
        <p:txBody>
          <a:bodyPr>
            <a:normAutofit/>
          </a:bodyPr>
          <a:lstStyle/>
          <a:p>
            <a:pPr marL="0" indent="0">
              <a:buNone/>
            </a:pPr>
            <a:r>
              <a:rPr lang="en-US" b="1" dirty="0">
                <a:solidFill>
                  <a:schemeClr val="accent2">
                    <a:lumMod val="50000"/>
                  </a:schemeClr>
                </a:solidFill>
              </a:rPr>
              <a:t> 5 .Immunological factor-</a:t>
            </a:r>
          </a:p>
          <a:p>
            <a:r>
              <a:rPr lang="en-US" dirty="0"/>
              <a:t>In the presence of </a:t>
            </a:r>
            <a:r>
              <a:rPr lang="en-US" dirty="0" err="1"/>
              <a:t>antisperm</a:t>
            </a:r>
            <a:r>
              <a:rPr lang="en-US" dirty="0"/>
              <a:t> antibodies in the cervical mucus, dexamethasone 0.5 mg at bed time in the follicular phase may be given. </a:t>
            </a:r>
          </a:p>
          <a:p>
            <a:r>
              <a:rPr lang="en-US" dirty="0"/>
              <a:t>As there is no distinct benefit of such treatment in </a:t>
            </a:r>
            <a:r>
              <a:rPr lang="en-US" dirty="0" err="1"/>
              <a:t>antisperm</a:t>
            </a:r>
            <a:r>
              <a:rPr lang="en-US" dirty="0"/>
              <a:t> antibody positive patients, COH and IUI or IVF or ICSI is recommended.</a:t>
            </a:r>
          </a:p>
          <a:p>
            <a:r>
              <a:rPr lang="en-US" dirty="0">
                <a:solidFill>
                  <a:schemeClr val="accent4">
                    <a:lumMod val="75000"/>
                  </a:schemeClr>
                </a:solidFill>
              </a:rPr>
              <a:t>Uterovaginal surgery: </a:t>
            </a:r>
            <a:r>
              <a:rPr lang="en-US" dirty="0"/>
              <a:t>The operations in the uterus to improve the fertility includes:</a:t>
            </a:r>
          </a:p>
          <a:p>
            <a:pPr marL="0" indent="0">
              <a:buNone/>
            </a:pPr>
            <a:r>
              <a:rPr lang="en-US" dirty="0">
                <a:solidFill>
                  <a:schemeClr val="accent1">
                    <a:lumMod val="75000"/>
                  </a:schemeClr>
                </a:solidFill>
              </a:rPr>
              <a:t>  ■ Myomectomy</a:t>
            </a:r>
            <a:r>
              <a:rPr lang="en-US" dirty="0"/>
              <a:t>- especially in submucous fibroid. Care should be taken to prevent or to minimize adhesions causing </a:t>
            </a:r>
            <a:r>
              <a:rPr lang="en-US" dirty="0" err="1"/>
              <a:t>tubopathy</a:t>
            </a:r>
            <a:r>
              <a:rPr lang="en-US" dirty="0"/>
              <a:t> .</a:t>
            </a:r>
          </a:p>
          <a:p>
            <a:pPr marL="0" indent="0">
              <a:buNone/>
            </a:pPr>
            <a:r>
              <a:rPr lang="en-US" dirty="0">
                <a:solidFill>
                  <a:schemeClr val="accent1">
                    <a:lumMod val="75000"/>
                  </a:schemeClr>
                </a:solidFill>
              </a:rPr>
              <a:t>  ■ Metroplasty -  </a:t>
            </a:r>
            <a:r>
              <a:rPr lang="en-US" dirty="0"/>
              <a:t>either removal of septum or unification operation may be tried when no other cause is detected. This abnormality seldom causes infertility.</a:t>
            </a:r>
          </a:p>
          <a:p>
            <a:pPr marL="0" indent="0">
              <a:buNone/>
            </a:pPr>
            <a:r>
              <a:rPr lang="en-US" dirty="0">
                <a:solidFill>
                  <a:schemeClr val="accent1">
                    <a:lumMod val="75000"/>
                  </a:schemeClr>
                </a:solidFill>
              </a:rPr>
              <a:t>  ■ </a:t>
            </a:r>
            <a:r>
              <a:rPr lang="en-US" dirty="0" err="1">
                <a:solidFill>
                  <a:schemeClr val="accent1">
                    <a:lumMod val="75000"/>
                  </a:schemeClr>
                </a:solidFill>
              </a:rPr>
              <a:t>Adhesiolysis</a:t>
            </a:r>
            <a:r>
              <a:rPr lang="en-US" dirty="0">
                <a:solidFill>
                  <a:schemeClr val="accent1">
                    <a:lumMod val="75000"/>
                  </a:schemeClr>
                </a:solidFill>
              </a:rPr>
              <a:t> (hysteroscopic) </a:t>
            </a:r>
            <a:r>
              <a:rPr lang="en-US" dirty="0"/>
              <a:t>with insertion of IUCD in uterine synechiae.</a:t>
            </a:r>
          </a:p>
          <a:p>
            <a:pPr marL="0" indent="0">
              <a:buNone/>
            </a:pPr>
            <a:r>
              <a:rPr lang="en-US" dirty="0"/>
              <a:t>  </a:t>
            </a:r>
            <a:r>
              <a:rPr lang="en-US" dirty="0">
                <a:solidFill>
                  <a:schemeClr val="accent1">
                    <a:lumMod val="75000"/>
                  </a:schemeClr>
                </a:solidFill>
              </a:rPr>
              <a:t>■ Enlargement of the vaginal introitus </a:t>
            </a:r>
            <a:r>
              <a:rPr lang="en-US" dirty="0"/>
              <a:t>(Fenton's operation) or removal of vaginal septum causing dyspareunia results in improvement of fertility.</a:t>
            </a:r>
          </a:p>
          <a:p>
            <a:pPr marL="0" indent="0">
              <a:buNone/>
            </a:pPr>
            <a:r>
              <a:rPr lang="en-US" dirty="0">
                <a:solidFill>
                  <a:schemeClr val="accent4">
                    <a:lumMod val="75000"/>
                  </a:schemeClr>
                </a:solidFill>
              </a:rPr>
              <a:t> </a:t>
            </a:r>
            <a:r>
              <a:rPr lang="en-US" dirty="0">
                <a:solidFill>
                  <a:schemeClr val="accent1">
                    <a:lumMod val="75000"/>
                  </a:schemeClr>
                </a:solidFill>
              </a:rPr>
              <a:t>■ Endometrial polyps: </a:t>
            </a:r>
            <a:r>
              <a:rPr lang="en-US" dirty="0"/>
              <a:t>Hysteroscopic polypectomy5</a:t>
            </a:r>
          </a:p>
        </p:txBody>
      </p:sp>
    </p:spTree>
    <p:extLst>
      <p:ext uri="{BB962C8B-B14F-4D97-AF65-F5344CB8AC3E}">
        <p14:creationId xmlns:p14="http://schemas.microsoft.com/office/powerpoint/2010/main" xmlns="" val="1213612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8B2800-CFEE-DB84-FA2E-C4CB637BA34F}"/>
              </a:ext>
            </a:extLst>
          </p:cNvPr>
          <p:cNvSpPr>
            <a:spLocks noGrp="1"/>
          </p:cNvSpPr>
          <p:nvPr>
            <p:ph type="title"/>
          </p:nvPr>
        </p:nvSpPr>
        <p:spPr>
          <a:xfrm flipV="1">
            <a:off x="125260" y="-676404"/>
            <a:ext cx="11228540" cy="40083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D9ECED45-8050-DC23-FBD3-BEE76CAC9E47}"/>
              </a:ext>
            </a:extLst>
          </p:cNvPr>
          <p:cNvSpPr>
            <a:spLocks noGrp="1"/>
          </p:cNvSpPr>
          <p:nvPr>
            <p:ph idx="1"/>
          </p:nvPr>
        </p:nvSpPr>
        <p:spPr>
          <a:xfrm>
            <a:off x="0" y="125260"/>
            <a:ext cx="12192000" cy="6732740"/>
          </a:xfrm>
        </p:spPr>
        <p:txBody>
          <a:bodyPr>
            <a:normAutofit fontScale="92500" lnSpcReduction="20000"/>
          </a:bodyPr>
          <a:lstStyle/>
          <a:p>
            <a:pPr marL="0" indent="0">
              <a:buNone/>
            </a:pPr>
            <a:r>
              <a:rPr lang="en-US" sz="3000" b="1" dirty="0">
                <a:solidFill>
                  <a:schemeClr val="accent2">
                    <a:lumMod val="50000"/>
                  </a:schemeClr>
                </a:solidFill>
              </a:rPr>
              <a:t> 6.Unexplained Infertility-</a:t>
            </a:r>
          </a:p>
          <a:p>
            <a:r>
              <a:rPr lang="en-US" dirty="0"/>
              <a:t>Unexplained infertility is defined as the couples who have undergone complete basic infertility work up and in whom no abnormality has been detected </a:t>
            </a:r>
            <a:r>
              <a:rPr lang="en-US" dirty="0">
                <a:solidFill>
                  <a:srgbClr val="92D050"/>
                </a:solidFill>
              </a:rPr>
              <a:t>(Normal semen quality, ovulatory function, normal uterine cavity and bilateral tubal patency) </a:t>
            </a:r>
            <a:r>
              <a:rPr lang="en-US" dirty="0"/>
              <a:t>and still remains infertile.</a:t>
            </a:r>
          </a:p>
          <a:p>
            <a:r>
              <a:rPr lang="en-US" dirty="0"/>
              <a:t>It is the diagnosis of exclusion. The incidence is extremely variable and largely dependent on the magnitude of the in-depth investigation protocol extended to the couple.</a:t>
            </a:r>
          </a:p>
          <a:p>
            <a:r>
              <a:rPr lang="en-US" dirty="0"/>
              <a:t>The reported incidence varies from 10-30%. </a:t>
            </a:r>
          </a:p>
          <a:p>
            <a:r>
              <a:rPr lang="en-US" dirty="0"/>
              <a:t>About </a:t>
            </a:r>
            <a:r>
              <a:rPr lang="en-US" dirty="0">
                <a:solidFill>
                  <a:srgbClr val="FF0000"/>
                </a:solidFill>
              </a:rPr>
              <a:t>40% </a:t>
            </a:r>
            <a:r>
              <a:rPr lang="en-US" dirty="0"/>
              <a:t>of these couples become pregnant within </a:t>
            </a:r>
            <a:r>
              <a:rPr lang="en-US" dirty="0">
                <a:solidFill>
                  <a:srgbClr val="FF0000"/>
                </a:solidFill>
              </a:rPr>
              <a:t>3 years </a:t>
            </a:r>
            <a:r>
              <a:rPr lang="en-US" dirty="0"/>
              <a:t>without having any specific treatment.</a:t>
            </a:r>
          </a:p>
          <a:p>
            <a:pPr>
              <a:buFont typeface="Wingdings" panose="05000000000000000000" pitchFamily="2" charset="2"/>
              <a:buChar char="q"/>
            </a:pPr>
            <a:r>
              <a:rPr lang="en-US" b="1" dirty="0">
                <a:solidFill>
                  <a:srgbClr val="0070C0"/>
                </a:solidFill>
              </a:rPr>
              <a:t>Therapy: </a:t>
            </a:r>
          </a:p>
          <a:p>
            <a:r>
              <a:rPr lang="en-US" dirty="0"/>
              <a:t>The prospect of spontaneous conception decreases with increasing age of the woman and the duration of infertility. </a:t>
            </a:r>
          </a:p>
          <a:p>
            <a:r>
              <a:rPr lang="en-US" dirty="0"/>
              <a:t>The recommended treatment for unexplained infertility are induction of ovulation, IUI, COS combined with IUI or assisted reproductive technology .</a:t>
            </a:r>
          </a:p>
          <a:p>
            <a:r>
              <a:rPr lang="en-US" dirty="0"/>
              <a:t>Combined factor: The faults detected in both the partners should be treated simultaneously and not one after the other.</a:t>
            </a:r>
          </a:p>
        </p:txBody>
      </p:sp>
    </p:spTree>
    <p:extLst>
      <p:ext uri="{BB962C8B-B14F-4D97-AF65-F5344CB8AC3E}">
        <p14:creationId xmlns:p14="http://schemas.microsoft.com/office/powerpoint/2010/main" xmlns="" val="2258168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94E0D-435A-44B5-25F5-BBB9F018ECD8}"/>
              </a:ext>
            </a:extLst>
          </p:cNvPr>
          <p:cNvSpPr>
            <a:spLocks noGrp="1"/>
          </p:cNvSpPr>
          <p:nvPr>
            <p:ph type="title"/>
          </p:nvPr>
        </p:nvSpPr>
        <p:spPr>
          <a:xfrm>
            <a:off x="964504" y="-501041"/>
            <a:ext cx="10389296" cy="18789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72414831-1D91-D88C-9BED-91C9E1E3E350}"/>
              </a:ext>
            </a:extLst>
          </p:cNvPr>
          <p:cNvSpPr>
            <a:spLocks noGrp="1"/>
          </p:cNvSpPr>
          <p:nvPr>
            <p:ph idx="1"/>
          </p:nvPr>
        </p:nvSpPr>
        <p:spPr>
          <a:xfrm>
            <a:off x="0" y="137786"/>
            <a:ext cx="12192000" cy="6864264"/>
          </a:xfrm>
        </p:spPr>
        <p:txBody>
          <a:bodyPr>
            <a:normAutofit fontScale="85000" lnSpcReduction="20000"/>
          </a:bodyPr>
          <a:lstStyle/>
          <a:p>
            <a:r>
              <a:rPr lang="en-US" sz="3300" b="1" dirty="0">
                <a:solidFill>
                  <a:schemeClr val="accent2">
                    <a:lumMod val="60000"/>
                    <a:lumOff val="40000"/>
                  </a:schemeClr>
                </a:solidFill>
              </a:rPr>
              <a:t>ARTIFICIAL INSEMINATION</a:t>
            </a:r>
          </a:p>
          <a:p>
            <a:pPr marL="0" indent="0">
              <a:buNone/>
            </a:pPr>
            <a:r>
              <a:rPr lang="en-US" dirty="0"/>
              <a:t>Different methods artificial insemination (Al) are:</a:t>
            </a:r>
          </a:p>
          <a:p>
            <a:pPr marL="0" indent="0">
              <a:buNone/>
            </a:pPr>
            <a:r>
              <a:rPr lang="en-US" b="1" dirty="0">
                <a:solidFill>
                  <a:schemeClr val="accent1">
                    <a:lumMod val="75000"/>
                  </a:schemeClr>
                </a:solidFill>
              </a:rPr>
              <a:t>a) Intrauterine insemination (IUI)</a:t>
            </a:r>
          </a:p>
          <a:p>
            <a:pPr marL="0" indent="0">
              <a:buNone/>
            </a:pPr>
            <a:r>
              <a:rPr lang="en-US" b="1" dirty="0">
                <a:solidFill>
                  <a:schemeClr val="accent1">
                    <a:lumMod val="75000"/>
                  </a:schemeClr>
                </a:solidFill>
              </a:rPr>
              <a:t>b) Fallopian tube sperm perfusion (FSP) </a:t>
            </a:r>
          </a:p>
          <a:p>
            <a:pPr marL="0" indent="0">
              <a:buNone/>
            </a:pPr>
            <a:r>
              <a:rPr lang="en-US" b="1" dirty="0">
                <a:solidFill>
                  <a:srgbClr val="FF0000"/>
                </a:solidFill>
              </a:rPr>
              <a:t>a) INTRAUTERINE INSEMINATION [IUI] - </a:t>
            </a:r>
          </a:p>
          <a:p>
            <a:r>
              <a:rPr lang="en-US" dirty="0"/>
              <a:t>(IUI) may be either artificial insemination husband (AIH) or artificial insemination donor (AID). </a:t>
            </a:r>
          </a:p>
          <a:p>
            <a:r>
              <a:rPr lang="en-US" dirty="0"/>
              <a:t>Husband's semen is commonly used. </a:t>
            </a:r>
          </a:p>
          <a:p>
            <a:r>
              <a:rPr lang="en-US" dirty="0"/>
              <a:t>The purpose of IUI is to bypass the endocervical canal which is abnormal and to place </a:t>
            </a:r>
          </a:p>
          <a:p>
            <a:pPr marL="0" indent="0">
              <a:buNone/>
            </a:pPr>
            <a:r>
              <a:rPr lang="en-US" dirty="0"/>
              <a:t>    increased concentration of motile sperm as close to the fallopian tubes</a:t>
            </a:r>
          </a:p>
          <a:p>
            <a:pPr>
              <a:buFont typeface="Wingdings" panose="05000000000000000000" pitchFamily="2" charset="2"/>
              <a:buChar char="q"/>
            </a:pPr>
            <a:r>
              <a:rPr lang="en-US" dirty="0">
                <a:solidFill>
                  <a:schemeClr val="accent4">
                    <a:lumMod val="75000"/>
                  </a:schemeClr>
                </a:solidFill>
              </a:rPr>
              <a:t>Indications of IUI - </a:t>
            </a:r>
          </a:p>
          <a:p>
            <a:pPr marL="0" indent="0">
              <a:buNone/>
            </a:pPr>
            <a:r>
              <a:rPr lang="en-US" dirty="0"/>
              <a:t> ■ Hostile cervical mucus</a:t>
            </a:r>
          </a:p>
          <a:p>
            <a:pPr marL="0" indent="0">
              <a:buNone/>
            </a:pPr>
            <a:r>
              <a:rPr lang="en-US" dirty="0"/>
              <a:t> ■ Cervical stenosis</a:t>
            </a:r>
          </a:p>
          <a:p>
            <a:pPr marL="0" indent="0">
              <a:buNone/>
            </a:pPr>
            <a:r>
              <a:rPr lang="en-US" dirty="0"/>
              <a:t> ■ Oligospermia or </a:t>
            </a:r>
            <a:r>
              <a:rPr lang="en-US" dirty="0" err="1"/>
              <a:t>asthenospermia</a:t>
            </a:r>
            <a:endParaRPr lang="en-US" dirty="0"/>
          </a:p>
          <a:p>
            <a:pPr marL="0" indent="0">
              <a:buNone/>
            </a:pPr>
            <a:r>
              <a:rPr lang="en-US" dirty="0"/>
              <a:t> ■ Immune factor (male and female)</a:t>
            </a:r>
          </a:p>
          <a:p>
            <a:pPr marL="0" indent="0">
              <a:buNone/>
            </a:pPr>
            <a:r>
              <a:rPr lang="en-US" dirty="0"/>
              <a:t> ■ Male factor-impotency or anatomical defect (hypospadias) but normal ejaculate can be obtained</a:t>
            </a:r>
          </a:p>
          <a:p>
            <a:pPr marL="0" indent="0">
              <a:buNone/>
            </a:pPr>
            <a:r>
              <a:rPr lang="en-US" dirty="0"/>
              <a:t> ■ Unexplained infertility</a:t>
            </a:r>
          </a:p>
        </p:txBody>
      </p:sp>
    </p:spTree>
    <p:extLst>
      <p:ext uri="{BB962C8B-B14F-4D97-AF65-F5344CB8AC3E}">
        <p14:creationId xmlns:p14="http://schemas.microsoft.com/office/powerpoint/2010/main" xmlns="" val="2243546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246B1-FF2F-4325-989B-08DE96FDF41C}"/>
              </a:ext>
            </a:extLst>
          </p:cNvPr>
          <p:cNvSpPr>
            <a:spLocks noGrp="1"/>
          </p:cNvSpPr>
          <p:nvPr>
            <p:ph type="title"/>
          </p:nvPr>
        </p:nvSpPr>
        <p:spPr>
          <a:xfrm flipV="1">
            <a:off x="-375781" y="-814193"/>
            <a:ext cx="11729581" cy="5386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D4081CDF-49C9-FCA5-CBC7-A6B581C84596}"/>
              </a:ext>
            </a:extLst>
          </p:cNvPr>
          <p:cNvSpPr>
            <a:spLocks noGrp="1"/>
          </p:cNvSpPr>
          <p:nvPr>
            <p:ph idx="1"/>
          </p:nvPr>
        </p:nvSpPr>
        <p:spPr>
          <a:xfrm>
            <a:off x="100207" y="167470"/>
            <a:ext cx="12091793" cy="6690530"/>
          </a:xfrm>
        </p:spPr>
        <p:txBody>
          <a:bodyPr>
            <a:normAutofit fontScale="92500" lnSpcReduction="20000"/>
          </a:bodyPr>
          <a:lstStyle/>
          <a:p>
            <a:pPr>
              <a:buFont typeface="Wingdings" panose="05000000000000000000" pitchFamily="2" charset="2"/>
              <a:buChar char="q"/>
            </a:pPr>
            <a:r>
              <a:rPr lang="en-US" dirty="0">
                <a:solidFill>
                  <a:schemeClr val="accent4">
                    <a:lumMod val="75000"/>
                  </a:schemeClr>
                </a:solidFill>
              </a:rPr>
              <a:t> Timing of IUI. - </a:t>
            </a:r>
          </a:p>
          <a:p>
            <a:pPr marL="0" indent="0">
              <a:buNone/>
            </a:pPr>
            <a:r>
              <a:rPr lang="en-US" dirty="0">
                <a:solidFill>
                  <a:schemeClr val="accent1">
                    <a:lumMod val="75000"/>
                  </a:schemeClr>
                </a:solidFill>
              </a:rPr>
              <a:t> ■ Natural cycles - </a:t>
            </a:r>
          </a:p>
          <a:p>
            <a:r>
              <a:rPr lang="en-US" dirty="0"/>
              <a:t>Cervical mucus study, BBT chart, urine LH surge</a:t>
            </a:r>
          </a:p>
          <a:p>
            <a:r>
              <a:rPr lang="en-US" dirty="0"/>
              <a:t>IUI x 2, likely on day 12 and 14</a:t>
            </a:r>
          </a:p>
          <a:p>
            <a:pPr marL="0" indent="0">
              <a:buNone/>
            </a:pPr>
            <a:r>
              <a:rPr lang="en-US" dirty="0">
                <a:solidFill>
                  <a:schemeClr val="accent1"/>
                </a:solidFill>
              </a:rPr>
              <a:t> ■ Clomiphene-induced cycles - </a:t>
            </a:r>
          </a:p>
          <a:p>
            <a:r>
              <a:rPr lang="en-US" dirty="0"/>
              <a:t>IUI- hand 7 days after completion of CC Urinary LH detection</a:t>
            </a:r>
          </a:p>
          <a:p>
            <a:r>
              <a:rPr lang="en-US" dirty="0"/>
              <a:t>IUI- 24 hours after color change</a:t>
            </a:r>
          </a:p>
          <a:p>
            <a:r>
              <a:rPr lang="en-US" dirty="0"/>
              <a:t>Use of hCG and sonography</a:t>
            </a:r>
          </a:p>
          <a:p>
            <a:r>
              <a:rPr lang="en-US" dirty="0"/>
              <a:t>hCG at 18 mm diameter of the follicle</a:t>
            </a:r>
          </a:p>
          <a:p>
            <a:r>
              <a:rPr lang="en-US" dirty="0"/>
              <a:t>IUI x 2, following 34-40 hours of </a:t>
            </a:r>
            <a:r>
              <a:rPr lang="en-US" dirty="0" err="1"/>
              <a:t>hCG</a:t>
            </a:r>
            <a:r>
              <a:rPr lang="en-US" dirty="0"/>
              <a:t> administration</a:t>
            </a:r>
          </a:p>
          <a:p>
            <a:pPr>
              <a:buFont typeface="Wingdings" panose="05000000000000000000" pitchFamily="2" charset="2"/>
              <a:buChar char="q"/>
            </a:pPr>
            <a:r>
              <a:rPr lang="en-US" dirty="0">
                <a:solidFill>
                  <a:schemeClr val="accent4">
                    <a:lumMod val="75000"/>
                  </a:schemeClr>
                </a:solidFill>
              </a:rPr>
              <a:t> Results</a:t>
            </a:r>
          </a:p>
          <a:p>
            <a:r>
              <a:rPr lang="en-US" dirty="0"/>
              <a:t>Cumulative conception rates after 12 insemination cycles is 75-80%.</a:t>
            </a:r>
          </a:p>
          <a:p>
            <a:r>
              <a:rPr lang="en-US" dirty="0"/>
              <a:t>The best results are obtained in the treatment of cervical factor and unexplained infertility and in stimulated cycle.</a:t>
            </a:r>
          </a:p>
          <a:p>
            <a:r>
              <a:rPr lang="en-US" dirty="0"/>
              <a:t>IUI along with superovulation (induction of ovulation with </a:t>
            </a:r>
            <a:r>
              <a:rPr lang="en-US" dirty="0" err="1"/>
              <a:t>hMG</a:t>
            </a:r>
            <a:r>
              <a:rPr lang="en-US" dirty="0"/>
              <a:t>/FSH, hCG) gives higher result.</a:t>
            </a:r>
          </a:p>
        </p:txBody>
      </p:sp>
    </p:spTree>
    <p:extLst>
      <p:ext uri="{BB962C8B-B14F-4D97-AF65-F5344CB8AC3E}">
        <p14:creationId xmlns:p14="http://schemas.microsoft.com/office/powerpoint/2010/main" xmlns="" val="2106563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1F80A2-E8C7-DEA0-FD49-353BF250DC62}"/>
              </a:ext>
            </a:extLst>
          </p:cNvPr>
          <p:cNvSpPr>
            <a:spLocks noGrp="1"/>
          </p:cNvSpPr>
          <p:nvPr>
            <p:ph type="title"/>
          </p:nvPr>
        </p:nvSpPr>
        <p:spPr>
          <a:xfrm>
            <a:off x="200416" y="-651353"/>
            <a:ext cx="11153384" cy="22546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C9C7BE81-D997-ED4E-F1D2-89B4BDA1F04C}"/>
              </a:ext>
            </a:extLst>
          </p:cNvPr>
          <p:cNvSpPr>
            <a:spLocks noGrp="1"/>
          </p:cNvSpPr>
          <p:nvPr>
            <p:ph idx="1"/>
          </p:nvPr>
        </p:nvSpPr>
        <p:spPr>
          <a:xfrm>
            <a:off x="112734" y="150312"/>
            <a:ext cx="12079266" cy="6707688"/>
          </a:xfrm>
        </p:spPr>
        <p:txBody>
          <a:bodyPr>
            <a:normAutofit lnSpcReduction="10000"/>
          </a:bodyPr>
          <a:lstStyle/>
          <a:p>
            <a:pPr>
              <a:buFont typeface="Wingdings" panose="05000000000000000000" pitchFamily="2" charset="2"/>
              <a:buChar char="q"/>
            </a:pPr>
            <a:r>
              <a:rPr lang="en-US" dirty="0">
                <a:solidFill>
                  <a:schemeClr val="accent4">
                    <a:lumMod val="75000"/>
                  </a:schemeClr>
                </a:solidFill>
              </a:rPr>
              <a:t>ARTIFICIAL (THERAPEUTIC) INSEMINATION DONOR </a:t>
            </a:r>
            <a:r>
              <a:rPr lang="en-US" dirty="0"/>
              <a:t>- </a:t>
            </a:r>
          </a:p>
          <a:p>
            <a:r>
              <a:rPr lang="en-US" dirty="0"/>
              <a:t>When the semen of a donor is used for insemination it is called artificial (therapeutic) insemination donor (AID) The indications are:</a:t>
            </a:r>
          </a:p>
          <a:p>
            <a:pPr marL="0" indent="0">
              <a:buNone/>
            </a:pPr>
            <a:r>
              <a:rPr lang="en-US" dirty="0"/>
              <a:t>■ Untreatable azoospermia, </a:t>
            </a:r>
            <a:r>
              <a:rPr lang="en-US" dirty="0" err="1"/>
              <a:t>asthenospermia</a:t>
            </a:r>
            <a:r>
              <a:rPr lang="en-US" dirty="0"/>
              <a:t> Genetic disease</a:t>
            </a:r>
          </a:p>
          <a:p>
            <a:pPr marL="0" indent="0">
              <a:buNone/>
            </a:pPr>
            <a:r>
              <a:rPr lang="en-US" dirty="0"/>
              <a:t>■ Rh negative donor insemination for woman with Rh-sensitization. </a:t>
            </a:r>
          </a:p>
          <a:p>
            <a:pPr marL="0" indent="0">
              <a:buNone/>
            </a:pPr>
            <a:endParaRPr lang="en-US" dirty="0"/>
          </a:p>
          <a:p>
            <a:pPr marL="0" indent="0">
              <a:buNone/>
            </a:pPr>
            <a:r>
              <a:rPr lang="en-US" b="1" dirty="0">
                <a:solidFill>
                  <a:srgbClr val="0070C0"/>
                </a:solidFill>
              </a:rPr>
              <a:t>b) FALLOPIAN TUBE SPERM PERFUSION</a:t>
            </a:r>
          </a:p>
          <a:p>
            <a:pPr marL="0" indent="0">
              <a:buNone/>
            </a:pPr>
            <a:r>
              <a:rPr lang="en-US" dirty="0"/>
              <a:t>  indication are same as that of IUI.</a:t>
            </a:r>
          </a:p>
          <a:p>
            <a:pPr>
              <a:buFont typeface="Wingdings" panose="05000000000000000000" pitchFamily="2" charset="2"/>
              <a:buChar char="q"/>
            </a:pPr>
            <a:r>
              <a:rPr lang="en-US" dirty="0">
                <a:solidFill>
                  <a:schemeClr val="accent4">
                    <a:lumMod val="75000"/>
                  </a:schemeClr>
                </a:solidFill>
              </a:rPr>
              <a:t> Technique-</a:t>
            </a:r>
            <a:r>
              <a:rPr lang="en-US" dirty="0"/>
              <a:t> </a:t>
            </a:r>
          </a:p>
          <a:p>
            <a:r>
              <a:rPr lang="en-US" dirty="0"/>
              <a:t>Large volume of washed and processed </a:t>
            </a:r>
          </a:p>
          <a:p>
            <a:pPr marL="0" indent="0">
              <a:buNone/>
            </a:pPr>
            <a:r>
              <a:rPr lang="en-US" dirty="0"/>
              <a:t>  sperm is injected within the fallopian tube laparoscopically around the time of ovulation.</a:t>
            </a:r>
          </a:p>
          <a:p>
            <a:r>
              <a:rPr lang="en-US" dirty="0"/>
              <a:t>This causes perfusion of the fallopian tubes with spermatozoa. In conjunction with ovulation induction pregnancy rate is 25 30% per cycle. </a:t>
            </a:r>
          </a:p>
          <a:p>
            <a:r>
              <a:rPr lang="en-US" dirty="0"/>
              <a:t>Currently PROST or ZIFT or TET are done</a:t>
            </a:r>
          </a:p>
        </p:txBody>
      </p:sp>
      <p:pic>
        <p:nvPicPr>
          <p:cNvPr id="6" name="Picture 5">
            <a:extLst>
              <a:ext uri="{FF2B5EF4-FFF2-40B4-BE49-F238E27FC236}">
                <a16:creationId xmlns:a16="http://schemas.microsoft.com/office/drawing/2014/main" xmlns="" id="{406B2599-63C1-0F5C-E76D-8D7F24124ACB}"/>
              </a:ext>
            </a:extLst>
          </p:cNvPr>
          <p:cNvPicPr>
            <a:picLocks noChangeAspect="1"/>
          </p:cNvPicPr>
          <p:nvPr/>
        </p:nvPicPr>
        <p:blipFill>
          <a:blip r:embed="rId2"/>
          <a:stretch>
            <a:fillRect/>
          </a:stretch>
        </p:blipFill>
        <p:spPr>
          <a:xfrm>
            <a:off x="7256822" y="2279737"/>
            <a:ext cx="4592800" cy="2379944"/>
          </a:xfrm>
          <a:prstGeom prst="rect">
            <a:avLst/>
          </a:prstGeom>
        </p:spPr>
      </p:pic>
    </p:spTree>
    <p:extLst>
      <p:ext uri="{BB962C8B-B14F-4D97-AF65-F5344CB8AC3E}">
        <p14:creationId xmlns:p14="http://schemas.microsoft.com/office/powerpoint/2010/main" xmlns="" val="2950105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7F7CF2-1232-6F23-7DE2-2574E5A64C79}"/>
              </a:ext>
            </a:extLst>
          </p:cNvPr>
          <p:cNvSpPr>
            <a:spLocks noGrp="1"/>
          </p:cNvSpPr>
          <p:nvPr>
            <p:ph type="title"/>
          </p:nvPr>
        </p:nvSpPr>
        <p:spPr>
          <a:xfrm flipV="1">
            <a:off x="200416" y="-1152394"/>
            <a:ext cx="11153384" cy="801665"/>
          </a:xfrm>
        </p:spPr>
        <p:txBody>
          <a:bodyPr/>
          <a:lstStyle/>
          <a:p>
            <a:endParaRPr lang="en-US" dirty="0"/>
          </a:p>
        </p:txBody>
      </p:sp>
      <p:sp>
        <p:nvSpPr>
          <p:cNvPr id="3" name="Content Placeholder 2">
            <a:extLst>
              <a:ext uri="{FF2B5EF4-FFF2-40B4-BE49-F238E27FC236}">
                <a16:creationId xmlns:a16="http://schemas.microsoft.com/office/drawing/2014/main" xmlns="" id="{30C29A6B-5F31-EB7A-8FC1-7D7DB9392DDC}"/>
              </a:ext>
            </a:extLst>
          </p:cNvPr>
          <p:cNvSpPr>
            <a:spLocks noGrp="1"/>
          </p:cNvSpPr>
          <p:nvPr>
            <p:ph idx="1"/>
          </p:nvPr>
        </p:nvSpPr>
        <p:spPr>
          <a:xfrm>
            <a:off x="200416" y="100208"/>
            <a:ext cx="11153384" cy="6876789"/>
          </a:xfrm>
        </p:spPr>
        <p:txBody>
          <a:bodyPr>
            <a:normAutofit fontScale="77500" lnSpcReduction="20000"/>
          </a:bodyPr>
          <a:lstStyle/>
          <a:p>
            <a:r>
              <a:rPr lang="en-US" sz="3800" b="1" dirty="0">
                <a:solidFill>
                  <a:srgbClr val="C00000"/>
                </a:solidFill>
              </a:rPr>
              <a:t>Assisted reproductive techniques (ART) </a:t>
            </a:r>
            <a:r>
              <a:rPr lang="en-US" sz="3800" dirty="0">
                <a:solidFill>
                  <a:srgbClr val="C00000"/>
                </a:solidFill>
              </a:rPr>
              <a:t>- </a:t>
            </a:r>
            <a:endParaRPr lang="en-US" dirty="0"/>
          </a:p>
          <a:p>
            <a:r>
              <a:rPr lang="en-US" b="1" dirty="0">
                <a:solidFill>
                  <a:schemeClr val="accent1">
                    <a:lumMod val="75000"/>
                  </a:schemeClr>
                </a:solidFill>
              </a:rPr>
              <a:t>IVF-ET: </a:t>
            </a:r>
            <a:r>
              <a:rPr lang="en-US" dirty="0"/>
              <a:t>In vitro fertilization and embryo transfer</a:t>
            </a:r>
          </a:p>
          <a:p>
            <a:r>
              <a:rPr lang="en-US" b="1" dirty="0">
                <a:solidFill>
                  <a:schemeClr val="accent1">
                    <a:lumMod val="75000"/>
                  </a:schemeClr>
                </a:solidFill>
              </a:rPr>
              <a:t>GIFT : </a:t>
            </a:r>
            <a:r>
              <a:rPr lang="en-US" dirty="0"/>
              <a:t>Gamete intrafallopian transfer</a:t>
            </a:r>
          </a:p>
          <a:p>
            <a:r>
              <a:rPr lang="en-US" b="1" dirty="0" err="1">
                <a:solidFill>
                  <a:schemeClr val="accent1">
                    <a:lumMod val="75000"/>
                  </a:schemeClr>
                </a:solidFill>
              </a:rPr>
              <a:t>Zift</a:t>
            </a:r>
            <a:r>
              <a:rPr lang="en-US" b="1" dirty="0">
                <a:solidFill>
                  <a:schemeClr val="accent1">
                    <a:lumMod val="75000"/>
                  </a:schemeClr>
                </a:solidFill>
              </a:rPr>
              <a:t> : </a:t>
            </a:r>
            <a:r>
              <a:rPr lang="en-US" dirty="0"/>
              <a:t>Zygote intrafallopian transfer</a:t>
            </a:r>
          </a:p>
          <a:p>
            <a:r>
              <a:rPr lang="en-US" b="1" dirty="0">
                <a:solidFill>
                  <a:schemeClr val="accent1">
                    <a:lumMod val="75000"/>
                  </a:schemeClr>
                </a:solidFill>
              </a:rPr>
              <a:t>POST</a:t>
            </a:r>
            <a:r>
              <a:rPr lang="en-US" b="1" dirty="0"/>
              <a:t> </a:t>
            </a:r>
            <a:r>
              <a:rPr lang="en-US" dirty="0"/>
              <a:t>: Peritoneal oocyte and sperm transfer</a:t>
            </a:r>
          </a:p>
          <a:p>
            <a:r>
              <a:rPr lang="en-US" b="1" dirty="0">
                <a:solidFill>
                  <a:schemeClr val="accent1">
                    <a:lumMod val="75000"/>
                  </a:schemeClr>
                </a:solidFill>
              </a:rPr>
              <a:t>PROST</a:t>
            </a:r>
            <a:r>
              <a:rPr lang="en-US" dirty="0"/>
              <a:t> : Pronuclear stage tubal transfer</a:t>
            </a:r>
          </a:p>
          <a:p>
            <a:r>
              <a:rPr lang="en-US" b="1" dirty="0">
                <a:solidFill>
                  <a:schemeClr val="accent1">
                    <a:lumMod val="75000"/>
                  </a:schemeClr>
                </a:solidFill>
              </a:rPr>
              <a:t>TET</a:t>
            </a:r>
            <a:r>
              <a:rPr lang="en-US" dirty="0"/>
              <a:t> : Tubal embryo transfer zone</a:t>
            </a:r>
          </a:p>
          <a:p>
            <a:r>
              <a:rPr lang="en-US" b="1" dirty="0">
                <a:solidFill>
                  <a:schemeClr val="accent1">
                    <a:lumMod val="75000"/>
                  </a:schemeClr>
                </a:solidFill>
              </a:rPr>
              <a:t>SUZI : </a:t>
            </a:r>
            <a:r>
              <a:rPr lang="en-US" dirty="0" err="1"/>
              <a:t>Subzonal</a:t>
            </a:r>
            <a:r>
              <a:rPr lang="en-US" dirty="0"/>
              <a:t> insemination</a:t>
            </a:r>
          </a:p>
          <a:p>
            <a:r>
              <a:rPr lang="en-US" b="1" dirty="0">
                <a:solidFill>
                  <a:schemeClr val="accent1">
                    <a:lumMod val="75000"/>
                  </a:schemeClr>
                </a:solidFill>
              </a:rPr>
              <a:t>ICSI : Intracytoplasmic sperm injection</a:t>
            </a:r>
          </a:p>
          <a:p>
            <a:r>
              <a:rPr lang="en-US" b="1" dirty="0">
                <a:solidFill>
                  <a:schemeClr val="accent1">
                    <a:lumMod val="75000"/>
                  </a:schemeClr>
                </a:solidFill>
              </a:rPr>
              <a:t>AH : </a:t>
            </a:r>
            <a:r>
              <a:rPr lang="en-US" dirty="0"/>
              <a:t>Assisted hatching</a:t>
            </a:r>
          </a:p>
          <a:p>
            <a:r>
              <a:rPr lang="en-US" b="1" dirty="0">
                <a:solidFill>
                  <a:schemeClr val="accent1">
                    <a:lumMod val="75000"/>
                  </a:schemeClr>
                </a:solidFill>
              </a:rPr>
              <a:t>IVM </a:t>
            </a:r>
            <a:r>
              <a:rPr lang="en-US" dirty="0"/>
              <a:t>: In vitro maturation of oocyte</a:t>
            </a:r>
          </a:p>
          <a:p>
            <a:r>
              <a:rPr lang="en-US" b="1" dirty="0">
                <a:solidFill>
                  <a:schemeClr val="accent1">
                    <a:lumMod val="75000"/>
                  </a:schemeClr>
                </a:solidFill>
              </a:rPr>
              <a:t>PGD/s: </a:t>
            </a:r>
            <a:r>
              <a:rPr lang="en-US" dirty="0"/>
              <a:t>Preimplantation genetic diagnosis/screening</a:t>
            </a:r>
          </a:p>
          <a:p>
            <a:r>
              <a:rPr lang="en-US" b="1" dirty="0">
                <a:solidFill>
                  <a:schemeClr val="accent1">
                    <a:lumMod val="75000"/>
                  </a:schemeClr>
                </a:solidFill>
              </a:rPr>
              <a:t>Cryopreservation</a:t>
            </a:r>
            <a:r>
              <a:rPr lang="en-US" dirty="0"/>
              <a:t>: Embryo/oocyte/ovarian tissue/sperm</a:t>
            </a:r>
          </a:p>
          <a:p>
            <a:r>
              <a:rPr lang="en-US" b="1" dirty="0">
                <a:solidFill>
                  <a:schemeClr val="accent1">
                    <a:lumMod val="75000"/>
                  </a:schemeClr>
                </a:solidFill>
              </a:rPr>
              <a:t>Gestational surrogacy</a:t>
            </a:r>
          </a:p>
          <a:p>
            <a:r>
              <a:rPr lang="en-US" sz="4000" b="1" dirty="0">
                <a:solidFill>
                  <a:srgbClr val="C00000"/>
                </a:solidFill>
              </a:rPr>
              <a:t>Sperm retrieval techniques - </a:t>
            </a:r>
          </a:p>
          <a:p>
            <a:r>
              <a:rPr lang="en-US" b="1" dirty="0">
                <a:solidFill>
                  <a:schemeClr val="accent1">
                    <a:lumMod val="75000"/>
                  </a:schemeClr>
                </a:solidFill>
              </a:rPr>
              <a:t>TESE :</a:t>
            </a:r>
            <a:r>
              <a:rPr lang="en-US" dirty="0"/>
              <a:t> Testicular sperm extraction</a:t>
            </a:r>
          </a:p>
          <a:p>
            <a:r>
              <a:rPr lang="en-US" b="1" dirty="0">
                <a:solidFill>
                  <a:schemeClr val="accent1">
                    <a:lumMod val="75000"/>
                  </a:schemeClr>
                </a:solidFill>
              </a:rPr>
              <a:t>MESA: </a:t>
            </a:r>
            <a:r>
              <a:rPr lang="en-US" dirty="0"/>
              <a:t>Microsurgical epididymal sperm aspiration</a:t>
            </a:r>
          </a:p>
          <a:p>
            <a:r>
              <a:rPr lang="en-US" b="1" dirty="0">
                <a:solidFill>
                  <a:schemeClr val="accent1">
                    <a:lumMod val="75000"/>
                  </a:schemeClr>
                </a:solidFill>
              </a:rPr>
              <a:t>PESA :</a:t>
            </a:r>
            <a:r>
              <a:rPr lang="en-US" dirty="0"/>
              <a:t>Percutaneous epididymal sperm aspiration</a:t>
            </a:r>
          </a:p>
        </p:txBody>
      </p:sp>
    </p:spTree>
    <p:extLst>
      <p:ext uri="{BB962C8B-B14F-4D97-AF65-F5344CB8AC3E}">
        <p14:creationId xmlns:p14="http://schemas.microsoft.com/office/powerpoint/2010/main" xmlns="" val="3034266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1B41F9-AE9B-6AB3-06F6-71397DA7F6EE}"/>
              </a:ext>
            </a:extLst>
          </p:cNvPr>
          <p:cNvSpPr>
            <a:spLocks noGrp="1"/>
          </p:cNvSpPr>
          <p:nvPr>
            <p:ph type="title"/>
          </p:nvPr>
        </p:nvSpPr>
        <p:spPr>
          <a:xfrm flipV="1">
            <a:off x="0" y="-1193800"/>
            <a:ext cx="11353800" cy="1193800"/>
          </a:xfrm>
        </p:spPr>
        <p:txBody>
          <a:bodyPr/>
          <a:lstStyle/>
          <a:p>
            <a:endParaRPr lang="en-US" dirty="0"/>
          </a:p>
        </p:txBody>
      </p:sp>
      <p:sp>
        <p:nvSpPr>
          <p:cNvPr id="9" name="TextBox 8">
            <a:extLst>
              <a:ext uri="{FF2B5EF4-FFF2-40B4-BE49-F238E27FC236}">
                <a16:creationId xmlns:a16="http://schemas.microsoft.com/office/drawing/2014/main" xmlns="" id="{8D9F0DB8-023E-F690-DD06-7A0F6E1FB335}"/>
              </a:ext>
            </a:extLst>
          </p:cNvPr>
          <p:cNvSpPr txBox="1"/>
          <p:nvPr/>
        </p:nvSpPr>
        <p:spPr>
          <a:xfrm>
            <a:off x="368300" y="181193"/>
            <a:ext cx="10073884" cy="6001643"/>
          </a:xfrm>
          <a:prstGeom prst="rect">
            <a:avLst/>
          </a:prstGeom>
          <a:noFill/>
        </p:spPr>
        <p:txBody>
          <a:bodyPr wrap="square">
            <a:spAutoFit/>
          </a:bodyPr>
          <a:lstStyle/>
          <a:p>
            <a:r>
              <a:rPr lang="en-US" sz="3200" b="1" dirty="0">
                <a:solidFill>
                  <a:srgbClr val="C00000"/>
                </a:solidFill>
              </a:rPr>
              <a:t>1. </a:t>
            </a:r>
            <a:r>
              <a:rPr lang="hi-IN" sz="3200" b="1" dirty="0">
                <a:solidFill>
                  <a:srgbClr val="C00000"/>
                </a:solidFill>
              </a:rPr>
              <a:t>निदान-परिवर्जन</a:t>
            </a:r>
            <a:r>
              <a:rPr lang="en-US" sz="3200" b="1" dirty="0">
                <a:solidFill>
                  <a:srgbClr val="C00000"/>
                </a:solidFill>
              </a:rPr>
              <a:t> –</a:t>
            </a:r>
          </a:p>
          <a:p>
            <a:endParaRPr lang="en-US" sz="3200" b="1" dirty="0">
              <a:solidFill>
                <a:srgbClr val="C00000"/>
              </a:solidFill>
            </a:endParaRPr>
          </a:p>
          <a:p>
            <a:r>
              <a:rPr lang="hi-IN" sz="2800" dirty="0">
                <a:solidFill>
                  <a:srgbClr val="002060"/>
                </a:solidFill>
              </a:rPr>
              <a:t>यथा मिध्या आहार विहार, अकाल-योग, </a:t>
            </a:r>
            <a:endParaRPr lang="en-US" sz="2800" dirty="0">
              <a:solidFill>
                <a:srgbClr val="002060"/>
              </a:solidFill>
            </a:endParaRPr>
          </a:p>
          <a:p>
            <a:r>
              <a:rPr lang="hi-IN" sz="2800" dirty="0">
                <a:solidFill>
                  <a:srgbClr val="002060"/>
                </a:solidFill>
              </a:rPr>
              <a:t>मानसिक अभिताप आदि अन्य सभ निदानों को </a:t>
            </a:r>
            <a:endParaRPr lang="en-US" sz="2800" dirty="0">
              <a:solidFill>
                <a:srgbClr val="002060"/>
              </a:solidFill>
            </a:endParaRPr>
          </a:p>
          <a:p>
            <a:r>
              <a:rPr lang="en-US" sz="2800" dirty="0">
                <a:solidFill>
                  <a:srgbClr val="002060"/>
                </a:solidFill>
              </a:rPr>
              <a:t> </a:t>
            </a:r>
            <a:r>
              <a:rPr lang="hi-IN" sz="2800" dirty="0">
                <a:solidFill>
                  <a:srgbClr val="002060"/>
                </a:solidFill>
              </a:rPr>
              <a:t>दूर करना ।</a:t>
            </a:r>
            <a:endParaRPr lang="en-US" sz="2800" dirty="0">
              <a:solidFill>
                <a:srgbClr val="002060"/>
              </a:solidFill>
            </a:endParaRPr>
          </a:p>
          <a:p>
            <a:endParaRPr lang="en-US" sz="2800" dirty="0">
              <a:solidFill>
                <a:srgbClr val="002060"/>
              </a:solidFill>
            </a:endParaRPr>
          </a:p>
          <a:p>
            <a:pPr marL="457200" indent="-457200">
              <a:buFont typeface="Wingdings" panose="05000000000000000000" pitchFamily="2" charset="2"/>
              <a:buChar char="Ø"/>
            </a:pPr>
            <a:r>
              <a:rPr lang="hi-IN" sz="2800" dirty="0">
                <a:solidFill>
                  <a:srgbClr val="00B050"/>
                </a:solidFill>
              </a:rPr>
              <a:t>प्रकृति </a:t>
            </a:r>
          </a:p>
          <a:p>
            <a:r>
              <a:rPr lang="en-US" sz="2800" dirty="0">
                <a:solidFill>
                  <a:srgbClr val="00B050"/>
                </a:solidFill>
              </a:rPr>
              <a:t>     </a:t>
            </a:r>
            <a:r>
              <a:rPr lang="hi-IN" sz="2800" dirty="0">
                <a:solidFill>
                  <a:srgbClr val="00B050"/>
                </a:solidFill>
              </a:rPr>
              <a:t>विकृति सार </a:t>
            </a:r>
          </a:p>
          <a:p>
            <a:r>
              <a:rPr lang="en-US" sz="2800" dirty="0">
                <a:solidFill>
                  <a:srgbClr val="00B050"/>
                </a:solidFill>
              </a:rPr>
              <a:t>     </a:t>
            </a:r>
            <a:r>
              <a:rPr lang="hi-IN" sz="2800" dirty="0">
                <a:solidFill>
                  <a:srgbClr val="00B050"/>
                </a:solidFill>
              </a:rPr>
              <a:t>संहनन </a:t>
            </a:r>
          </a:p>
          <a:p>
            <a:r>
              <a:rPr lang="en-US" sz="2800" dirty="0">
                <a:solidFill>
                  <a:srgbClr val="00B050"/>
                </a:solidFill>
              </a:rPr>
              <a:t>     </a:t>
            </a:r>
            <a:r>
              <a:rPr lang="hi-IN" sz="2800" dirty="0">
                <a:solidFill>
                  <a:srgbClr val="00B050"/>
                </a:solidFill>
              </a:rPr>
              <a:t>प्रमाण</a:t>
            </a:r>
          </a:p>
          <a:p>
            <a:endParaRPr lang="en-US" sz="3200" b="1" dirty="0">
              <a:solidFill>
                <a:srgbClr val="C00000"/>
              </a:solidFill>
            </a:endParaRPr>
          </a:p>
          <a:p>
            <a:pPr marL="457200" indent="-457200">
              <a:buFont typeface="Wingdings" panose="05000000000000000000" pitchFamily="2" charset="2"/>
              <a:buChar char="§"/>
            </a:pPr>
            <a:r>
              <a:rPr lang="hi-IN" sz="2800" b="1" dirty="0">
                <a:solidFill>
                  <a:srgbClr val="00B0F0"/>
                </a:solidFill>
              </a:rPr>
              <a:t>वर्ज्य आहार</a:t>
            </a:r>
            <a:r>
              <a:rPr lang="en-US" sz="2800" b="1" dirty="0">
                <a:solidFill>
                  <a:srgbClr val="00B0F0"/>
                </a:solidFill>
              </a:rPr>
              <a:t> /</a:t>
            </a:r>
            <a:r>
              <a:rPr lang="hi-IN" sz="2800" b="1" dirty="0">
                <a:solidFill>
                  <a:srgbClr val="00B0F0"/>
                </a:solidFill>
              </a:rPr>
              <a:t> विहार</a:t>
            </a:r>
            <a:endParaRPr lang="en-US" sz="2800" b="1" dirty="0">
              <a:solidFill>
                <a:srgbClr val="00B0F0"/>
              </a:solidFill>
            </a:endParaRPr>
          </a:p>
          <a:p>
            <a:pPr marL="457200" indent="-457200">
              <a:buFont typeface="Wingdings" panose="05000000000000000000" pitchFamily="2" charset="2"/>
              <a:buChar char="§"/>
            </a:pPr>
            <a:r>
              <a:rPr lang="hi-IN" sz="2800" b="1" dirty="0">
                <a:solidFill>
                  <a:srgbClr val="00B0F0"/>
                </a:solidFill>
              </a:rPr>
              <a:t>उपयोगी आहार</a:t>
            </a:r>
            <a:r>
              <a:rPr lang="en-US" sz="2800" b="1" dirty="0">
                <a:solidFill>
                  <a:srgbClr val="00B0F0"/>
                </a:solidFill>
              </a:rPr>
              <a:t>/ </a:t>
            </a:r>
            <a:r>
              <a:rPr lang="hi-IN" sz="2800" b="1" dirty="0">
                <a:solidFill>
                  <a:srgbClr val="00B0F0"/>
                </a:solidFill>
              </a:rPr>
              <a:t>विहार</a:t>
            </a:r>
          </a:p>
        </p:txBody>
      </p:sp>
      <p:pic>
        <p:nvPicPr>
          <p:cNvPr id="12" name="Picture 11">
            <a:extLst>
              <a:ext uri="{FF2B5EF4-FFF2-40B4-BE49-F238E27FC236}">
                <a16:creationId xmlns:a16="http://schemas.microsoft.com/office/drawing/2014/main" xmlns="" id="{1C488B3B-86B7-B6F9-B983-AF44BED90B34}"/>
              </a:ext>
            </a:extLst>
          </p:cNvPr>
          <p:cNvPicPr>
            <a:picLocks noChangeAspect="1"/>
          </p:cNvPicPr>
          <p:nvPr/>
        </p:nvPicPr>
        <p:blipFill>
          <a:blip r:embed="rId2"/>
          <a:stretch>
            <a:fillRect/>
          </a:stretch>
        </p:blipFill>
        <p:spPr>
          <a:xfrm>
            <a:off x="7670104" y="0"/>
            <a:ext cx="4521896" cy="2443448"/>
          </a:xfrm>
          <a:prstGeom prst="rect">
            <a:avLst/>
          </a:prstGeom>
        </p:spPr>
      </p:pic>
      <p:sp>
        <p:nvSpPr>
          <p:cNvPr id="4" name="TextBox 3">
            <a:extLst>
              <a:ext uri="{FF2B5EF4-FFF2-40B4-BE49-F238E27FC236}">
                <a16:creationId xmlns:a16="http://schemas.microsoft.com/office/drawing/2014/main" xmlns="" id="{25947EA3-4596-E600-54C4-C3A3F00CDFFD}"/>
              </a:ext>
            </a:extLst>
          </p:cNvPr>
          <p:cNvSpPr txBox="1"/>
          <p:nvPr/>
        </p:nvSpPr>
        <p:spPr>
          <a:xfrm>
            <a:off x="4187434" y="2881008"/>
            <a:ext cx="6102350" cy="1815882"/>
          </a:xfrm>
          <a:prstGeom prst="rect">
            <a:avLst/>
          </a:prstGeom>
          <a:noFill/>
        </p:spPr>
        <p:txBody>
          <a:bodyPr wrap="square">
            <a:spAutoFit/>
          </a:bodyPr>
          <a:lstStyle/>
          <a:p>
            <a:r>
              <a:rPr lang="hi-IN" sz="2800" dirty="0">
                <a:solidFill>
                  <a:srgbClr val="00B050"/>
                </a:solidFill>
              </a:rPr>
              <a:t>सात्म्य </a:t>
            </a:r>
          </a:p>
          <a:p>
            <a:r>
              <a:rPr lang="hi-IN" sz="2800" dirty="0">
                <a:solidFill>
                  <a:srgbClr val="00B050"/>
                </a:solidFill>
              </a:rPr>
              <a:t>सत्त्व</a:t>
            </a:r>
          </a:p>
          <a:p>
            <a:r>
              <a:rPr lang="hi-IN" sz="2800" dirty="0">
                <a:solidFill>
                  <a:srgbClr val="00B050"/>
                </a:solidFill>
              </a:rPr>
              <a:t>आहार / विहार</a:t>
            </a:r>
          </a:p>
          <a:p>
            <a:r>
              <a:rPr lang="hi-IN" sz="2800" dirty="0">
                <a:solidFill>
                  <a:srgbClr val="00B050"/>
                </a:solidFill>
              </a:rPr>
              <a:t>वय परीक्षा</a:t>
            </a:r>
          </a:p>
        </p:txBody>
      </p:sp>
    </p:spTree>
    <p:extLst>
      <p:ext uri="{BB962C8B-B14F-4D97-AF65-F5344CB8AC3E}">
        <p14:creationId xmlns:p14="http://schemas.microsoft.com/office/powerpoint/2010/main" xmlns="" val="271446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DEF575-1788-68F4-03F4-6743C9AB8736}"/>
              </a:ext>
            </a:extLst>
          </p:cNvPr>
          <p:cNvSpPr>
            <a:spLocks noGrp="1"/>
          </p:cNvSpPr>
          <p:nvPr>
            <p:ph type="title"/>
          </p:nvPr>
        </p:nvSpPr>
        <p:spPr>
          <a:xfrm flipV="1">
            <a:off x="838200" y="-563670"/>
            <a:ext cx="9833975" cy="928796"/>
          </a:xfrm>
        </p:spPr>
        <p:txBody>
          <a:bodyPr/>
          <a:lstStyle/>
          <a:p>
            <a:endParaRPr lang="en-US" dirty="0"/>
          </a:p>
        </p:txBody>
      </p:sp>
      <p:sp>
        <p:nvSpPr>
          <p:cNvPr id="3" name="Content Placeholder 2">
            <a:extLst>
              <a:ext uri="{FF2B5EF4-FFF2-40B4-BE49-F238E27FC236}">
                <a16:creationId xmlns:a16="http://schemas.microsoft.com/office/drawing/2014/main" xmlns="" id="{A8473E12-F5A3-509E-F313-0090E2AD0F1F}"/>
              </a:ext>
            </a:extLst>
          </p:cNvPr>
          <p:cNvSpPr>
            <a:spLocks noGrp="1"/>
          </p:cNvSpPr>
          <p:nvPr>
            <p:ph idx="1"/>
          </p:nvPr>
        </p:nvSpPr>
        <p:spPr>
          <a:xfrm>
            <a:off x="263047" y="626301"/>
            <a:ext cx="11636679" cy="5550662"/>
          </a:xfrm>
        </p:spPr>
        <p:txBody>
          <a:bodyPr>
            <a:normAutofit/>
          </a:bodyPr>
          <a:lstStyle/>
          <a:p>
            <a:pPr marL="0" indent="0">
              <a:buNone/>
            </a:pPr>
            <a:r>
              <a:rPr lang="en-US" sz="3600" b="1" dirty="0">
                <a:solidFill>
                  <a:srgbClr val="C00000"/>
                </a:solidFill>
              </a:rPr>
              <a:t>■ IN INDIA-</a:t>
            </a:r>
          </a:p>
          <a:p>
            <a:pPr marL="0" indent="0">
              <a:buNone/>
            </a:pPr>
            <a:endParaRPr lang="en-US" sz="3600" b="1" dirty="0"/>
          </a:p>
          <a:p>
            <a:pPr marL="0" indent="0">
              <a:buNone/>
            </a:pPr>
            <a:r>
              <a:rPr lang="en-US" dirty="0"/>
              <a:t>WHO, the prevalence of primary infertility in India is </a:t>
            </a:r>
            <a:r>
              <a:rPr lang="en-US" dirty="0">
                <a:solidFill>
                  <a:srgbClr val="00B0F0"/>
                </a:solidFill>
              </a:rPr>
              <a:t>between 3.9%  to 16.8%.</a:t>
            </a:r>
            <a:r>
              <a:rPr lang="en-US" dirty="0"/>
              <a:t> </a:t>
            </a:r>
          </a:p>
          <a:p>
            <a:pPr marL="0" indent="0">
              <a:buNone/>
            </a:pPr>
            <a:r>
              <a:rPr lang="en-US" dirty="0"/>
              <a:t>The All India Institute of Medical Sciences </a:t>
            </a:r>
            <a:r>
              <a:rPr lang="en-US" dirty="0">
                <a:solidFill>
                  <a:schemeClr val="accent2">
                    <a:lumMod val="75000"/>
                  </a:schemeClr>
                </a:solidFill>
              </a:rPr>
              <a:t>(AIIMS) </a:t>
            </a:r>
            <a:r>
              <a:rPr lang="en-US" dirty="0"/>
              <a:t>estimates that </a:t>
            </a:r>
            <a:r>
              <a:rPr lang="en-US" dirty="0">
                <a:solidFill>
                  <a:srgbClr val="00B0F0"/>
                </a:solidFill>
              </a:rPr>
              <a:t>10-15% of couples have fertility issues.</a:t>
            </a:r>
            <a:endParaRPr lang="en-US" dirty="0"/>
          </a:p>
          <a:p>
            <a:pPr marL="0" indent="0">
              <a:buNone/>
            </a:pPr>
            <a:r>
              <a:rPr lang="en-US" dirty="0"/>
              <a:t>Childlessness in India is estimated to be around </a:t>
            </a:r>
            <a:r>
              <a:rPr lang="en-US" dirty="0">
                <a:solidFill>
                  <a:srgbClr val="00B0F0"/>
                </a:solidFill>
              </a:rPr>
              <a:t>2.5%, and 5.5% </a:t>
            </a:r>
            <a:r>
              <a:rPr lang="en-US" dirty="0"/>
              <a:t>for the </a:t>
            </a:r>
            <a:r>
              <a:rPr lang="en-US" dirty="0">
                <a:solidFill>
                  <a:schemeClr val="accent2">
                    <a:lumMod val="75000"/>
                  </a:schemeClr>
                </a:solidFill>
              </a:rPr>
              <a:t>30-49 </a:t>
            </a:r>
            <a:r>
              <a:rPr lang="en-US" dirty="0"/>
              <a:t>age group. [ </a:t>
            </a:r>
            <a:r>
              <a:rPr lang="en-US" dirty="0" err="1"/>
              <a:t>shivaraya</a:t>
            </a:r>
            <a:r>
              <a:rPr lang="en-US" dirty="0"/>
              <a:t> and </a:t>
            </a:r>
            <a:r>
              <a:rPr lang="en-US" dirty="0" err="1"/>
              <a:t>haleman</a:t>
            </a:r>
            <a:r>
              <a:rPr lang="en-US" dirty="0"/>
              <a:t> ,2007 ].</a:t>
            </a:r>
          </a:p>
        </p:txBody>
      </p:sp>
    </p:spTree>
    <p:extLst>
      <p:ext uri="{BB962C8B-B14F-4D97-AF65-F5344CB8AC3E}">
        <p14:creationId xmlns:p14="http://schemas.microsoft.com/office/powerpoint/2010/main" xmlns="" val="447680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2269874-F858-94D0-B890-DD2B5DA0E1C2}"/>
              </a:ext>
            </a:extLst>
          </p:cNvPr>
          <p:cNvSpPr>
            <a:spLocks noGrp="1"/>
          </p:cNvSpPr>
          <p:nvPr>
            <p:ph idx="1"/>
          </p:nvPr>
        </p:nvSpPr>
        <p:spPr>
          <a:xfrm>
            <a:off x="237994" y="-187890"/>
            <a:ext cx="11954005" cy="7045890"/>
          </a:xfrm>
        </p:spPr>
        <p:txBody>
          <a:bodyPr>
            <a:normAutofit/>
          </a:bodyPr>
          <a:lstStyle/>
          <a:p>
            <a:pPr marL="0" indent="0">
              <a:buNone/>
            </a:pPr>
            <a:endParaRPr lang="hi-IN" dirty="0"/>
          </a:p>
          <a:p>
            <a:pPr>
              <a:buFont typeface="Wingdings" panose="05000000000000000000" pitchFamily="2" charset="2"/>
              <a:buChar char="§"/>
            </a:pPr>
            <a:endParaRPr lang="en-US" dirty="0"/>
          </a:p>
        </p:txBody>
      </p:sp>
      <p:sp>
        <p:nvSpPr>
          <p:cNvPr id="4" name="TextBox 3">
            <a:extLst>
              <a:ext uri="{FF2B5EF4-FFF2-40B4-BE49-F238E27FC236}">
                <a16:creationId xmlns:a16="http://schemas.microsoft.com/office/drawing/2014/main" xmlns="" id="{D0165FD6-6C58-7D80-2961-017CF2B20939}"/>
              </a:ext>
            </a:extLst>
          </p:cNvPr>
          <p:cNvSpPr txBox="1"/>
          <p:nvPr/>
        </p:nvSpPr>
        <p:spPr>
          <a:xfrm>
            <a:off x="469900" y="431800"/>
            <a:ext cx="11290300" cy="4401205"/>
          </a:xfrm>
          <a:prstGeom prst="rect">
            <a:avLst/>
          </a:prstGeom>
          <a:noFill/>
        </p:spPr>
        <p:txBody>
          <a:bodyPr wrap="square">
            <a:spAutoFit/>
          </a:bodyPr>
          <a:lstStyle/>
          <a:p>
            <a:r>
              <a:rPr lang="en-US" sz="2800" b="1" dirty="0">
                <a:solidFill>
                  <a:srgbClr val="C00000"/>
                </a:solidFill>
              </a:rPr>
              <a:t>2. </a:t>
            </a:r>
            <a:r>
              <a:rPr lang="hi-IN" sz="2800" b="1" dirty="0">
                <a:solidFill>
                  <a:srgbClr val="C00000"/>
                </a:solidFill>
              </a:rPr>
              <a:t>संशोधन -  </a:t>
            </a:r>
          </a:p>
          <a:p>
            <a:pPr marL="457200" indent="-457200">
              <a:buFont typeface="Wingdings" panose="05000000000000000000" pitchFamily="2" charset="2"/>
              <a:buChar char="§"/>
            </a:pPr>
            <a:r>
              <a:rPr lang="hi-IN" sz="2800" dirty="0">
                <a:solidFill>
                  <a:srgbClr val="00B0F0"/>
                </a:solidFill>
              </a:rPr>
              <a:t>पंचकर्म - </a:t>
            </a:r>
          </a:p>
          <a:p>
            <a:r>
              <a:rPr lang="hi-IN" sz="2800" dirty="0"/>
              <a:t>स्नेहन, स्वेदन, वमन, विरेचन, आस्थापन एवं अनुवासन के क्रमशः प्रयोग</a:t>
            </a:r>
          </a:p>
          <a:p>
            <a:endParaRPr lang="hi-IN" sz="2800" dirty="0"/>
          </a:p>
          <a:p>
            <a:r>
              <a:rPr lang="en-US" sz="2800" b="1" dirty="0">
                <a:solidFill>
                  <a:srgbClr val="C00000"/>
                </a:solidFill>
              </a:rPr>
              <a:t>3. </a:t>
            </a:r>
            <a:r>
              <a:rPr lang="hi-IN" sz="2800" b="1" dirty="0">
                <a:solidFill>
                  <a:srgbClr val="C00000"/>
                </a:solidFill>
              </a:rPr>
              <a:t>संशमन - </a:t>
            </a:r>
          </a:p>
          <a:p>
            <a:pPr marL="457200" indent="-457200">
              <a:buFont typeface="Wingdings" panose="05000000000000000000" pitchFamily="2" charset="2"/>
              <a:buChar char="§"/>
            </a:pPr>
            <a:r>
              <a:rPr lang="hi-IN" sz="2800" dirty="0">
                <a:solidFill>
                  <a:srgbClr val="00B0F0"/>
                </a:solidFill>
              </a:rPr>
              <a:t>व्याधि विपरीत </a:t>
            </a:r>
          </a:p>
          <a:p>
            <a:pPr marL="457200" indent="-457200">
              <a:buFont typeface="Wingdings" panose="05000000000000000000" pitchFamily="2" charset="2"/>
              <a:buChar char="§"/>
            </a:pPr>
            <a:r>
              <a:rPr lang="hi-IN" sz="2800" dirty="0">
                <a:solidFill>
                  <a:srgbClr val="00B0F0"/>
                </a:solidFill>
              </a:rPr>
              <a:t>दोष विपरीत </a:t>
            </a:r>
          </a:p>
          <a:p>
            <a:endParaRPr lang="en-US" sz="2800" dirty="0"/>
          </a:p>
          <a:p>
            <a:r>
              <a:rPr lang="en-US" sz="2800" b="1" dirty="0">
                <a:solidFill>
                  <a:srgbClr val="C00000"/>
                </a:solidFill>
              </a:rPr>
              <a:t>4.</a:t>
            </a:r>
            <a:r>
              <a:rPr lang="hi-IN" sz="2800" b="1" dirty="0">
                <a:solidFill>
                  <a:srgbClr val="C00000"/>
                </a:solidFill>
              </a:rPr>
              <a:t>अपुनर्भव</a:t>
            </a:r>
            <a:r>
              <a:rPr lang="en-US" sz="2800" b="1" dirty="0">
                <a:solidFill>
                  <a:srgbClr val="C00000"/>
                </a:solidFill>
              </a:rPr>
              <a:t> – </a:t>
            </a:r>
            <a:endParaRPr lang="hi-IN" sz="2800" b="1" dirty="0">
              <a:solidFill>
                <a:srgbClr val="C00000"/>
              </a:solidFill>
            </a:endParaRPr>
          </a:p>
          <a:p>
            <a:pPr marL="457200" indent="-457200">
              <a:buFont typeface="Wingdings" panose="05000000000000000000" pitchFamily="2" charset="2"/>
              <a:buChar char="§"/>
            </a:pPr>
            <a:r>
              <a:rPr lang="hi-IN" sz="2800" dirty="0">
                <a:solidFill>
                  <a:srgbClr val="00B0F0"/>
                </a:solidFill>
              </a:rPr>
              <a:t>धातु पोषक / रसायन</a:t>
            </a:r>
            <a:endParaRPr lang="en-US" sz="2800" dirty="0">
              <a:solidFill>
                <a:srgbClr val="00B0F0"/>
              </a:solidFill>
            </a:endParaRPr>
          </a:p>
        </p:txBody>
      </p:sp>
    </p:spTree>
    <p:extLst>
      <p:ext uri="{BB962C8B-B14F-4D97-AF65-F5344CB8AC3E}">
        <p14:creationId xmlns:p14="http://schemas.microsoft.com/office/powerpoint/2010/main" xmlns="" val="3756537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16AA475-DF25-0A2B-D67D-E11D2387CFDB}"/>
              </a:ext>
            </a:extLst>
          </p:cNvPr>
          <p:cNvSpPr>
            <a:spLocks noGrp="1"/>
          </p:cNvSpPr>
          <p:nvPr>
            <p:ph idx="1"/>
          </p:nvPr>
        </p:nvSpPr>
        <p:spPr>
          <a:xfrm>
            <a:off x="177800" y="152400"/>
            <a:ext cx="12014200" cy="6616700"/>
          </a:xfrm>
        </p:spPr>
        <p:txBody>
          <a:bodyPr>
            <a:normAutofit fontScale="92500" lnSpcReduction="10000"/>
          </a:bodyPr>
          <a:lstStyle/>
          <a:p>
            <a:r>
              <a:rPr lang="hi-IN" b="1" dirty="0">
                <a:solidFill>
                  <a:srgbClr val="00B0F0"/>
                </a:solidFill>
              </a:rPr>
              <a:t>वर्ज्य आहार / विहार</a:t>
            </a:r>
            <a:r>
              <a:rPr lang="en-US" b="1" dirty="0">
                <a:solidFill>
                  <a:srgbClr val="00B0F0"/>
                </a:solidFill>
              </a:rPr>
              <a:t> -</a:t>
            </a:r>
            <a:endParaRPr lang="hi-IN" b="1" dirty="0">
              <a:solidFill>
                <a:srgbClr val="00B0F0"/>
              </a:solidFill>
            </a:endParaRPr>
          </a:p>
          <a:p>
            <a:r>
              <a:rPr lang="hi-IN" dirty="0"/>
              <a:t>कच्चर, सूरण, अम्ल (चूक का शाक), काञ्ची, विदाही द्रव्य तथा तीक्ष्ण द्रव्यों का </a:t>
            </a:r>
            <a:endParaRPr lang="en-US" dirty="0"/>
          </a:p>
          <a:p>
            <a:pPr marL="0" indent="0">
              <a:buNone/>
            </a:pPr>
            <a:r>
              <a:rPr lang="en-US" dirty="0"/>
              <a:t>  </a:t>
            </a:r>
            <a:r>
              <a:rPr lang="hi-IN" dirty="0"/>
              <a:t>स्त्री </a:t>
            </a:r>
            <a:r>
              <a:rPr lang="hi-IN" dirty="0">
                <a:solidFill>
                  <a:srgbClr val="FF0000"/>
                </a:solidFill>
              </a:rPr>
              <a:t>दूर से ही परित्याग </a:t>
            </a:r>
            <a:r>
              <a:rPr lang="hi-IN" dirty="0"/>
              <a:t>करे ।</a:t>
            </a:r>
            <a:endParaRPr lang="en-US" dirty="0"/>
          </a:p>
          <a:p>
            <a:pPr marL="0" indent="0">
              <a:buNone/>
            </a:pPr>
            <a:r>
              <a:rPr lang="hi-IN" dirty="0"/>
              <a:t> </a:t>
            </a:r>
          </a:p>
          <a:p>
            <a:pPr>
              <a:buFont typeface="Wingdings" panose="05000000000000000000" pitchFamily="2" charset="2"/>
              <a:buChar char="§"/>
            </a:pPr>
            <a:r>
              <a:rPr lang="hi-IN" b="1" dirty="0">
                <a:solidFill>
                  <a:srgbClr val="00B0F0"/>
                </a:solidFill>
              </a:rPr>
              <a:t>उपयोगी आहार</a:t>
            </a:r>
            <a:r>
              <a:rPr lang="en-US" b="1" dirty="0">
                <a:solidFill>
                  <a:srgbClr val="00B0F0"/>
                </a:solidFill>
              </a:rPr>
              <a:t> </a:t>
            </a:r>
            <a:r>
              <a:rPr lang="hi-IN" b="1" dirty="0">
                <a:solidFill>
                  <a:srgbClr val="00B0F0"/>
                </a:solidFill>
              </a:rPr>
              <a:t>/ विहार</a:t>
            </a:r>
            <a:r>
              <a:rPr lang="en-US" b="1" dirty="0">
                <a:solidFill>
                  <a:srgbClr val="00B0F0"/>
                </a:solidFill>
              </a:rPr>
              <a:t> -</a:t>
            </a:r>
          </a:p>
          <a:p>
            <a:r>
              <a:rPr lang="hi-IN" dirty="0"/>
              <a:t>लशुन का सेवन करना चाहिए । </a:t>
            </a:r>
            <a:endParaRPr lang="en-US" dirty="0"/>
          </a:p>
          <a:p>
            <a:r>
              <a:rPr lang="hi-IN" dirty="0"/>
              <a:t>वन्ध्या स्त्री के लिए दुग्ध का प्रयोग हितकारी है। </a:t>
            </a:r>
            <a:r>
              <a:rPr lang="hi-IN" dirty="0">
                <a:solidFill>
                  <a:schemeClr val="accent4">
                    <a:lumMod val="60000"/>
                    <a:lumOff val="40000"/>
                  </a:schemeClr>
                </a:solidFill>
              </a:rPr>
              <a:t>यह गर्भाधानकर </a:t>
            </a:r>
            <a:r>
              <a:rPr lang="hi-IN" dirty="0"/>
              <a:t>है। </a:t>
            </a:r>
            <a:endParaRPr lang="en-US" dirty="0"/>
          </a:p>
          <a:p>
            <a:r>
              <a:rPr lang="hi-IN" dirty="0"/>
              <a:t>मांसप्रयोग स्त्रियों में भी शुक्र (आर्तव) की वृद्धि करता है तथा</a:t>
            </a:r>
            <a:r>
              <a:rPr lang="en-US" dirty="0"/>
              <a:t> </a:t>
            </a:r>
            <a:r>
              <a:rPr lang="hi-IN" dirty="0">
                <a:solidFill>
                  <a:schemeClr val="accent4">
                    <a:lumMod val="60000"/>
                    <a:lumOff val="40000"/>
                  </a:schemeClr>
                </a:solidFill>
              </a:rPr>
              <a:t>गर्भाधानकर</a:t>
            </a:r>
            <a:r>
              <a:rPr lang="hi-IN" dirty="0"/>
              <a:t> एवं </a:t>
            </a:r>
            <a:endParaRPr lang="en-US" dirty="0"/>
          </a:p>
          <a:p>
            <a:pPr marL="0" indent="0">
              <a:buNone/>
            </a:pPr>
            <a:r>
              <a:rPr lang="en-US" dirty="0">
                <a:solidFill>
                  <a:schemeClr val="accent4">
                    <a:lumMod val="60000"/>
                    <a:lumOff val="40000"/>
                  </a:schemeClr>
                </a:solidFill>
              </a:rPr>
              <a:t>    </a:t>
            </a:r>
            <a:r>
              <a:rPr lang="hi-IN" dirty="0">
                <a:solidFill>
                  <a:schemeClr val="accent4">
                    <a:lumMod val="60000"/>
                    <a:lumOff val="40000"/>
                  </a:schemeClr>
                </a:solidFill>
              </a:rPr>
              <a:t>पुष्टिकर</a:t>
            </a:r>
            <a:r>
              <a:rPr lang="hi-IN" dirty="0"/>
              <a:t> है ।</a:t>
            </a:r>
          </a:p>
          <a:p>
            <a:r>
              <a:rPr lang="hi-IN" dirty="0"/>
              <a:t>बन्ध्याकर्कटकीमूल, लाङ्गली, कटुतुम्बी, देवदाली, बृहतीद्वय, सूर्यबल्ली तथा</a:t>
            </a:r>
            <a:endParaRPr lang="en-US" dirty="0"/>
          </a:p>
          <a:p>
            <a:pPr marL="0" indent="0">
              <a:buNone/>
            </a:pPr>
            <a:r>
              <a:rPr lang="en-US" dirty="0"/>
              <a:t> </a:t>
            </a:r>
            <a:r>
              <a:rPr lang="hi-IN" dirty="0"/>
              <a:t> पथ्य हैं। </a:t>
            </a:r>
            <a:endParaRPr lang="en-US" dirty="0"/>
          </a:p>
          <a:p>
            <a:r>
              <a:rPr lang="hi-IN" dirty="0"/>
              <a:t>अन्य स्त्री (पुत्रवती स्त्री) के द्वारा उतारे हुए वस्त्र एवं माला का धारण करना,</a:t>
            </a:r>
            <a:endParaRPr lang="en-US" dirty="0"/>
          </a:p>
          <a:p>
            <a:pPr marL="0" indent="0">
              <a:buNone/>
            </a:pPr>
            <a:r>
              <a:rPr lang="hi-IN" dirty="0"/>
              <a:t> उसके द्वारा स्नान किए हुए जल से (स्नान करने से बहे हुए जल से) स्नान करना</a:t>
            </a:r>
            <a:endParaRPr lang="en-US" dirty="0"/>
          </a:p>
          <a:p>
            <a:pPr marL="0" indent="0">
              <a:buNone/>
            </a:pPr>
            <a:r>
              <a:rPr lang="hi-IN" dirty="0"/>
              <a:t> तथा ऋतुकाल में संभोग करना पथ्य है।</a:t>
            </a:r>
            <a:endParaRPr lang="en-US" dirty="0"/>
          </a:p>
        </p:txBody>
      </p:sp>
    </p:spTree>
    <p:extLst>
      <p:ext uri="{BB962C8B-B14F-4D97-AF65-F5344CB8AC3E}">
        <p14:creationId xmlns:p14="http://schemas.microsoft.com/office/powerpoint/2010/main" xmlns="" val="3746247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5061CC-0555-0AB2-60F9-7CB8E85FE5F6}"/>
              </a:ext>
            </a:extLst>
          </p:cNvPr>
          <p:cNvSpPr>
            <a:spLocks noGrp="1"/>
          </p:cNvSpPr>
          <p:nvPr>
            <p:ph type="title"/>
          </p:nvPr>
        </p:nvSpPr>
        <p:spPr>
          <a:xfrm flipV="1">
            <a:off x="-526094" y="-1077238"/>
            <a:ext cx="11879893" cy="1077238"/>
          </a:xfrm>
        </p:spPr>
        <p:txBody>
          <a:bodyPr/>
          <a:lstStyle/>
          <a:p>
            <a:endParaRPr lang="en-US" dirty="0"/>
          </a:p>
        </p:txBody>
      </p:sp>
      <p:sp>
        <p:nvSpPr>
          <p:cNvPr id="3" name="Content Placeholder 2">
            <a:extLst>
              <a:ext uri="{FF2B5EF4-FFF2-40B4-BE49-F238E27FC236}">
                <a16:creationId xmlns:a16="http://schemas.microsoft.com/office/drawing/2014/main" xmlns="" id="{869A1573-2D8C-C7F1-ACB1-0C245FF23301}"/>
              </a:ext>
            </a:extLst>
          </p:cNvPr>
          <p:cNvSpPr>
            <a:spLocks noGrp="1"/>
          </p:cNvSpPr>
          <p:nvPr>
            <p:ph idx="1"/>
          </p:nvPr>
        </p:nvSpPr>
        <p:spPr>
          <a:xfrm>
            <a:off x="0" y="112734"/>
            <a:ext cx="12192000" cy="7265096"/>
          </a:xfrm>
        </p:spPr>
        <p:txBody>
          <a:bodyPr>
            <a:normAutofit fontScale="92500" lnSpcReduction="10000"/>
          </a:bodyPr>
          <a:lstStyle/>
          <a:p>
            <a:pPr marL="0" indent="0">
              <a:buNone/>
            </a:pPr>
            <a:r>
              <a:rPr lang="en-US" dirty="0"/>
              <a:t> </a:t>
            </a:r>
            <a:r>
              <a:rPr lang="en-US" sz="3500" b="1" dirty="0">
                <a:solidFill>
                  <a:srgbClr val="C00000"/>
                </a:solidFill>
              </a:rPr>
              <a:t>2.</a:t>
            </a:r>
            <a:r>
              <a:rPr lang="en-US" dirty="0"/>
              <a:t>  </a:t>
            </a:r>
            <a:r>
              <a:rPr lang="hi-IN" sz="3500" b="1" dirty="0">
                <a:solidFill>
                  <a:srgbClr val="C00000"/>
                </a:solidFill>
              </a:rPr>
              <a:t>संशोधन</a:t>
            </a:r>
            <a:r>
              <a:rPr lang="en-US" sz="3500" b="1" dirty="0">
                <a:solidFill>
                  <a:srgbClr val="C00000"/>
                </a:solidFill>
              </a:rPr>
              <a:t> -</a:t>
            </a:r>
            <a:endParaRPr lang="en-US" dirty="0"/>
          </a:p>
          <a:p>
            <a:pPr>
              <a:buFont typeface="Wingdings" panose="05000000000000000000" pitchFamily="2" charset="2"/>
              <a:buChar char="q"/>
            </a:pPr>
            <a:r>
              <a:rPr lang="hi-IN" dirty="0"/>
              <a:t>बन्ध्यत्व से पीड़ित स्त्री को </a:t>
            </a:r>
            <a:r>
              <a:rPr lang="hi-IN" b="1" dirty="0">
                <a:solidFill>
                  <a:srgbClr val="0070C0"/>
                </a:solidFill>
              </a:rPr>
              <a:t>वमन, विरेचन</a:t>
            </a:r>
            <a:r>
              <a:rPr lang="en-US" b="1" dirty="0">
                <a:solidFill>
                  <a:srgbClr val="0070C0"/>
                </a:solidFill>
              </a:rPr>
              <a:t>[Removing the toxins by  purgation]</a:t>
            </a:r>
          </a:p>
          <a:p>
            <a:pPr marL="0" indent="0">
              <a:buNone/>
            </a:pPr>
            <a:r>
              <a:rPr lang="hi-IN" b="1" dirty="0">
                <a:solidFill>
                  <a:srgbClr val="0070C0"/>
                </a:solidFill>
              </a:rPr>
              <a:t> तथा आस्थापन </a:t>
            </a:r>
            <a:r>
              <a:rPr lang="hi-IN" dirty="0"/>
              <a:t>सभी कराने चाहिए, यह प्रसिद्ध है कि इनके प्रयोग से स्त्री प्रसव</a:t>
            </a:r>
            <a:endParaRPr lang="en-US" dirty="0"/>
          </a:p>
          <a:p>
            <a:pPr marL="0" indent="0">
              <a:buNone/>
            </a:pPr>
            <a:r>
              <a:rPr lang="hi-IN" dirty="0"/>
              <a:t> करती है अर्थात् गर्भाधान होकर</a:t>
            </a:r>
            <a:r>
              <a:rPr lang="en-US" dirty="0"/>
              <a:t> </a:t>
            </a:r>
            <a:r>
              <a:rPr lang="hi-IN" dirty="0"/>
              <a:t>सामान्य प्रसव करती है। </a:t>
            </a:r>
            <a:endParaRPr lang="en-US" dirty="0"/>
          </a:p>
          <a:p>
            <a:pPr>
              <a:buFont typeface="Wingdings" panose="05000000000000000000" pitchFamily="2" charset="2"/>
              <a:buChar char="q"/>
            </a:pPr>
            <a:r>
              <a:rPr lang="hi-IN" dirty="0"/>
              <a:t>वातरोग के उपद्रव स्वरूप </a:t>
            </a:r>
            <a:r>
              <a:rPr lang="hi-IN" dirty="0">
                <a:solidFill>
                  <a:schemeClr val="accent2">
                    <a:lumMod val="75000"/>
                  </a:schemeClr>
                </a:solidFill>
              </a:rPr>
              <a:t>बन्ध्यत्व</a:t>
            </a:r>
            <a:r>
              <a:rPr lang="hi-IN" dirty="0"/>
              <a:t> के</a:t>
            </a:r>
            <a:r>
              <a:rPr lang="en-US" dirty="0"/>
              <a:t> </a:t>
            </a:r>
            <a:r>
              <a:rPr lang="hi-IN" dirty="0"/>
              <a:t>लिए </a:t>
            </a:r>
            <a:r>
              <a:rPr lang="hi-IN" b="1" dirty="0">
                <a:solidFill>
                  <a:schemeClr val="accent6">
                    <a:lumMod val="60000"/>
                    <a:lumOff val="40000"/>
                  </a:schemeClr>
                </a:solidFill>
              </a:rPr>
              <a:t>बस्ति</a:t>
            </a:r>
            <a:r>
              <a:rPr lang="hi-IN" dirty="0"/>
              <a:t> बहुत ही श्रेष्ठ हैं। </a:t>
            </a:r>
            <a:endParaRPr lang="en-US" dirty="0"/>
          </a:p>
          <a:p>
            <a:pPr>
              <a:buFont typeface="Wingdings" panose="05000000000000000000" pitchFamily="2" charset="2"/>
              <a:buChar char="q"/>
            </a:pPr>
            <a:r>
              <a:rPr lang="hi-IN" dirty="0"/>
              <a:t>यह विरेचन साध्य व्याधि है</a:t>
            </a:r>
            <a:r>
              <a:rPr lang="en-US" dirty="0"/>
              <a:t> </a:t>
            </a:r>
            <a:r>
              <a:rPr lang="hi-IN" dirty="0"/>
              <a:t>।</a:t>
            </a:r>
            <a:endParaRPr lang="en-US" dirty="0"/>
          </a:p>
          <a:p>
            <a:pPr>
              <a:buFont typeface="Wingdings" panose="05000000000000000000" pitchFamily="2" charset="2"/>
              <a:buChar char="q"/>
            </a:pPr>
            <a:endParaRPr lang="en-US" dirty="0"/>
          </a:p>
          <a:p>
            <a:pPr marL="0" indent="0">
              <a:buNone/>
            </a:pPr>
            <a:r>
              <a:rPr lang="hi-IN" dirty="0"/>
              <a:t> </a:t>
            </a:r>
            <a:r>
              <a:rPr lang="en-US" dirty="0">
                <a:solidFill>
                  <a:srgbClr val="0070C0"/>
                </a:solidFill>
              </a:rPr>
              <a:t>Vata (one of the three humors responsible for all bodily movements) is mainly  </a:t>
            </a:r>
          </a:p>
          <a:p>
            <a:pPr marL="0" indent="0">
              <a:buNone/>
            </a:pPr>
            <a:r>
              <a:rPr lang="en-US" dirty="0">
                <a:solidFill>
                  <a:srgbClr val="0070C0"/>
                </a:solidFill>
              </a:rPr>
              <a:t>       responsible for - </a:t>
            </a:r>
          </a:p>
          <a:p>
            <a:pPr marL="0" indent="0">
              <a:buNone/>
            </a:pPr>
            <a:r>
              <a:rPr lang="en-US" dirty="0">
                <a:solidFill>
                  <a:srgbClr val="0070C0"/>
                </a:solidFill>
              </a:rPr>
              <a:t>   all  types of Yoni </a:t>
            </a:r>
            <a:r>
              <a:rPr lang="en-US" dirty="0" err="1">
                <a:solidFill>
                  <a:srgbClr val="0070C0"/>
                </a:solidFill>
              </a:rPr>
              <a:t>Roga</a:t>
            </a:r>
            <a:r>
              <a:rPr lang="en-US" dirty="0">
                <a:solidFill>
                  <a:srgbClr val="0070C0"/>
                </a:solidFill>
              </a:rPr>
              <a:t> (</a:t>
            </a:r>
            <a:r>
              <a:rPr lang="en-US" dirty="0" err="1">
                <a:solidFill>
                  <a:srgbClr val="0070C0"/>
                </a:solidFill>
              </a:rPr>
              <a:t>gynaecological</a:t>
            </a:r>
            <a:r>
              <a:rPr lang="en-US" dirty="0">
                <a:solidFill>
                  <a:srgbClr val="0070C0"/>
                </a:solidFill>
              </a:rPr>
              <a:t> disorders) </a:t>
            </a:r>
          </a:p>
          <a:p>
            <a:pPr>
              <a:buFont typeface="Wingdings" panose="05000000000000000000" pitchFamily="2" charset="2"/>
              <a:buChar char="Ø"/>
            </a:pPr>
            <a:r>
              <a:rPr lang="en-US" dirty="0" err="1">
                <a:solidFill>
                  <a:srgbClr val="0070C0"/>
                </a:solidFill>
              </a:rPr>
              <a:t>Prakruta</a:t>
            </a:r>
            <a:r>
              <a:rPr lang="en-US" dirty="0">
                <a:solidFill>
                  <a:srgbClr val="0070C0"/>
                </a:solidFill>
              </a:rPr>
              <a:t> Vata (in balanced state) is responsible for the </a:t>
            </a:r>
            <a:r>
              <a:rPr lang="en-US" dirty="0" err="1">
                <a:solidFill>
                  <a:srgbClr val="0070C0"/>
                </a:solidFill>
              </a:rPr>
              <a:t>Beejotsarga</a:t>
            </a:r>
            <a:r>
              <a:rPr lang="en-US" dirty="0">
                <a:solidFill>
                  <a:srgbClr val="0070C0"/>
                </a:solidFill>
              </a:rPr>
              <a:t> (Ovulation). </a:t>
            </a:r>
          </a:p>
          <a:p>
            <a:pPr>
              <a:buFont typeface="Wingdings" panose="05000000000000000000" pitchFamily="2" charset="2"/>
              <a:buChar char="Ø"/>
            </a:pPr>
            <a:r>
              <a:rPr lang="en-US" dirty="0">
                <a:solidFill>
                  <a:srgbClr val="0070C0"/>
                </a:solidFill>
              </a:rPr>
              <a:t>Vata predominance </a:t>
            </a:r>
            <a:r>
              <a:rPr lang="en-US" dirty="0" err="1">
                <a:solidFill>
                  <a:srgbClr val="0070C0"/>
                </a:solidFill>
              </a:rPr>
              <a:t>Tridosha</a:t>
            </a:r>
            <a:r>
              <a:rPr lang="en-US" dirty="0">
                <a:solidFill>
                  <a:srgbClr val="0070C0"/>
                </a:solidFill>
              </a:rPr>
              <a:t>  .Dusti is responsible for </a:t>
            </a:r>
            <a:r>
              <a:rPr lang="en-US" dirty="0" err="1">
                <a:solidFill>
                  <a:srgbClr val="0070C0"/>
                </a:solidFill>
              </a:rPr>
              <a:t>Abeejotsarga</a:t>
            </a:r>
            <a:r>
              <a:rPr lang="en-US" dirty="0">
                <a:solidFill>
                  <a:srgbClr val="0070C0"/>
                </a:solidFill>
              </a:rPr>
              <a:t> (Anovulation). </a:t>
            </a:r>
          </a:p>
          <a:p>
            <a:pPr>
              <a:buFont typeface="Wingdings" panose="05000000000000000000" pitchFamily="2" charset="2"/>
              <a:buChar char="Ø"/>
            </a:pPr>
            <a:r>
              <a:rPr lang="en-US" dirty="0">
                <a:solidFill>
                  <a:srgbClr val="0070C0"/>
                </a:solidFill>
              </a:rPr>
              <a:t>Basti eradicates morbid Vata from the root along with other Dosha and in addition </a:t>
            </a:r>
          </a:p>
          <a:p>
            <a:pPr>
              <a:buFont typeface="Wingdings" panose="05000000000000000000" pitchFamily="2" charset="2"/>
              <a:buChar char="Ø"/>
            </a:pPr>
            <a:r>
              <a:rPr lang="en-US" dirty="0">
                <a:solidFill>
                  <a:srgbClr val="0070C0"/>
                </a:solidFill>
              </a:rPr>
              <a:t>it gives nutrition to the body tissue.</a:t>
            </a:r>
          </a:p>
          <a:p>
            <a:pPr marL="0" indent="0">
              <a:buNone/>
            </a:pPr>
            <a:r>
              <a:rPr lang="en-US" sz="3200" b="1" dirty="0">
                <a:solidFill>
                  <a:srgbClr val="C00000"/>
                </a:solidFill>
              </a:rPr>
              <a:t>   </a:t>
            </a:r>
            <a:endParaRPr lang="en-US" dirty="0"/>
          </a:p>
        </p:txBody>
      </p:sp>
    </p:spTree>
    <p:extLst>
      <p:ext uri="{BB962C8B-B14F-4D97-AF65-F5344CB8AC3E}">
        <p14:creationId xmlns:p14="http://schemas.microsoft.com/office/powerpoint/2010/main" xmlns="" val="1207166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75EAC-B612-4A52-285B-F0BBA706F697}"/>
              </a:ext>
            </a:extLst>
          </p:cNvPr>
          <p:cNvSpPr>
            <a:spLocks noGrp="1"/>
          </p:cNvSpPr>
          <p:nvPr>
            <p:ph type="title"/>
          </p:nvPr>
        </p:nvSpPr>
        <p:spPr>
          <a:xfrm flipV="1">
            <a:off x="0" y="-814193"/>
            <a:ext cx="11353800" cy="15158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E1514470-D4B3-FDD1-CB50-E91555C2812C}"/>
              </a:ext>
            </a:extLst>
          </p:cNvPr>
          <p:cNvSpPr>
            <a:spLocks noGrp="1"/>
          </p:cNvSpPr>
          <p:nvPr>
            <p:ph idx="1"/>
          </p:nvPr>
        </p:nvSpPr>
        <p:spPr>
          <a:xfrm>
            <a:off x="0" y="0"/>
            <a:ext cx="12191999" cy="6858000"/>
          </a:xfrm>
        </p:spPr>
        <p:txBody>
          <a:bodyPr>
            <a:normAutofit/>
          </a:bodyPr>
          <a:lstStyle/>
          <a:p>
            <a:r>
              <a:rPr lang="hi-IN" sz="3200" b="1" dirty="0">
                <a:solidFill>
                  <a:schemeClr val="accent6">
                    <a:lumMod val="60000"/>
                    <a:lumOff val="40000"/>
                  </a:schemeClr>
                </a:solidFill>
              </a:rPr>
              <a:t>निरूह बस्ति </a:t>
            </a:r>
            <a:endParaRPr lang="en-US" sz="3200" b="1" dirty="0">
              <a:solidFill>
                <a:schemeClr val="accent6">
                  <a:lumMod val="60000"/>
                  <a:lumOff val="40000"/>
                </a:schemeClr>
              </a:solidFill>
            </a:endParaRPr>
          </a:p>
          <a:p>
            <a:pPr marL="0" indent="0">
              <a:buNone/>
            </a:pPr>
            <a:r>
              <a:rPr lang="en-US" dirty="0"/>
              <a:t>  </a:t>
            </a:r>
            <a:r>
              <a:rPr lang="hi-IN" dirty="0"/>
              <a:t> प्रयोग बन्ध्या के लिए अमृत के समान लाभकारी है|</a:t>
            </a:r>
            <a:endParaRPr lang="en-US" dirty="0"/>
          </a:p>
          <a:p>
            <a:r>
              <a:rPr lang="en-US" dirty="0" err="1">
                <a:solidFill>
                  <a:schemeClr val="accent2">
                    <a:lumMod val="75000"/>
                  </a:schemeClr>
                </a:solidFill>
              </a:rPr>
              <a:t>prakrutaMadhutailik</a:t>
            </a:r>
            <a:r>
              <a:rPr lang="en-US" dirty="0">
                <a:solidFill>
                  <a:schemeClr val="accent2">
                    <a:lumMod val="75000"/>
                  </a:schemeClr>
                </a:solidFill>
              </a:rPr>
              <a:t> Basti (an alternative for </a:t>
            </a:r>
            <a:r>
              <a:rPr lang="en-US" dirty="0" err="1">
                <a:solidFill>
                  <a:schemeClr val="accent2">
                    <a:lumMod val="75000"/>
                  </a:schemeClr>
                </a:solidFill>
              </a:rPr>
              <a:t>Nirooha</a:t>
            </a:r>
            <a:r>
              <a:rPr lang="en-US" dirty="0">
                <a:solidFill>
                  <a:schemeClr val="accent2">
                    <a:lumMod val="75000"/>
                  </a:schemeClr>
                </a:solidFill>
              </a:rPr>
              <a:t> Basti) </a:t>
            </a:r>
          </a:p>
          <a:p>
            <a:r>
              <a:rPr lang="en-US" dirty="0"/>
              <a:t>The drugs of Madhu-</a:t>
            </a:r>
            <a:r>
              <a:rPr lang="en-US" dirty="0" err="1"/>
              <a:t>tailika</a:t>
            </a:r>
            <a:r>
              <a:rPr lang="en-US" dirty="0"/>
              <a:t> Basti possess </a:t>
            </a:r>
            <a:r>
              <a:rPr lang="en-US" dirty="0">
                <a:solidFill>
                  <a:schemeClr val="accent5">
                    <a:lumMod val="75000"/>
                  </a:schemeClr>
                </a:solidFill>
              </a:rPr>
              <a:t>anti-oxidant, Immune-Modulatory etc. properties which may help in , relieving the stress, age-decline etc i.e., causes of </a:t>
            </a:r>
          </a:p>
          <a:p>
            <a:pPr marL="0" indent="0">
              <a:buNone/>
            </a:pPr>
            <a:r>
              <a:rPr lang="en-US" dirty="0">
                <a:solidFill>
                  <a:schemeClr val="accent5">
                    <a:lumMod val="75000"/>
                  </a:schemeClr>
                </a:solidFill>
              </a:rPr>
              <a:t>   anovulation.   </a:t>
            </a:r>
            <a:endParaRPr lang="en-US" dirty="0"/>
          </a:p>
          <a:p>
            <a:r>
              <a:rPr lang="en-US" dirty="0" err="1"/>
              <a:t>Vayahsthapana</a:t>
            </a:r>
            <a:r>
              <a:rPr lang="en-US" dirty="0"/>
              <a:t> (which counter aging) etc. </a:t>
            </a:r>
            <a:r>
              <a:rPr lang="en-US" dirty="0" err="1"/>
              <a:t>Shatapushpa</a:t>
            </a:r>
            <a:r>
              <a:rPr lang="en-US" dirty="0"/>
              <a:t> </a:t>
            </a:r>
          </a:p>
          <a:p>
            <a:r>
              <a:rPr lang="en-US" dirty="0"/>
              <a:t>which had been used as Kalka Dravya (paste), </a:t>
            </a:r>
            <a:r>
              <a:rPr lang="en-US" dirty="0">
                <a:solidFill>
                  <a:srgbClr val="92D050"/>
                </a:solidFill>
              </a:rPr>
              <a:t> </a:t>
            </a:r>
            <a:r>
              <a:rPr lang="en-US" dirty="0" err="1">
                <a:solidFill>
                  <a:srgbClr val="92D050"/>
                </a:solidFill>
              </a:rPr>
              <a:t>Kashyapa</a:t>
            </a:r>
            <a:r>
              <a:rPr lang="en-US" dirty="0">
                <a:solidFill>
                  <a:srgbClr val="92D050"/>
                </a:solidFill>
              </a:rPr>
              <a:t>  Samhita</a:t>
            </a:r>
            <a:r>
              <a:rPr lang="en-US" dirty="0">
                <a:solidFill>
                  <a:srgbClr val="E1E1E1"/>
                </a:solidFill>
              </a:rPr>
              <a:t>  </a:t>
            </a:r>
            <a:r>
              <a:rPr lang="en-US" dirty="0"/>
              <a:t>its special properties like- </a:t>
            </a:r>
          </a:p>
          <a:p>
            <a:r>
              <a:rPr lang="en-US" dirty="0" err="1"/>
              <a:t>Putrprada</a:t>
            </a:r>
            <a:r>
              <a:rPr lang="en-US" dirty="0"/>
              <a:t> (helps in conception), </a:t>
            </a:r>
            <a:r>
              <a:rPr lang="en-US" dirty="0" err="1"/>
              <a:t>Viryakari</a:t>
            </a:r>
            <a:r>
              <a:rPr lang="en-US" dirty="0"/>
              <a:t> (which increases  potency of ovum and sperm), </a:t>
            </a:r>
          </a:p>
          <a:p>
            <a:r>
              <a:rPr lang="en-US" dirty="0">
                <a:solidFill>
                  <a:schemeClr val="accent5">
                    <a:lumMod val="75000"/>
                  </a:schemeClr>
                </a:solidFill>
              </a:rPr>
              <a:t>Yoni </a:t>
            </a:r>
            <a:r>
              <a:rPr lang="en-US" dirty="0" err="1">
                <a:solidFill>
                  <a:schemeClr val="accent5">
                    <a:lumMod val="75000"/>
                  </a:schemeClr>
                </a:solidFill>
              </a:rPr>
              <a:t>Shukra</a:t>
            </a:r>
            <a:r>
              <a:rPr lang="en-US" dirty="0">
                <a:solidFill>
                  <a:schemeClr val="accent5">
                    <a:lumMod val="75000"/>
                  </a:schemeClr>
                </a:solidFill>
              </a:rPr>
              <a:t> </a:t>
            </a:r>
            <a:r>
              <a:rPr lang="en-US" dirty="0" err="1">
                <a:solidFill>
                  <a:schemeClr val="accent5">
                    <a:lumMod val="75000"/>
                  </a:schemeClr>
                </a:solidFill>
              </a:rPr>
              <a:t>Vishodhini</a:t>
            </a:r>
            <a:r>
              <a:rPr lang="en-US" dirty="0">
                <a:solidFill>
                  <a:schemeClr val="accent5">
                    <a:lumMod val="75000"/>
                  </a:schemeClr>
                </a:solidFill>
              </a:rPr>
              <a:t> (purifies the reproductive organ in female, sperm and  spermatic fluid in male</a:t>
            </a:r>
            <a:r>
              <a:rPr lang="en-US" dirty="0"/>
              <a:t>), Pushpa </a:t>
            </a:r>
            <a:r>
              <a:rPr lang="en-US" dirty="0" err="1"/>
              <a:t>Prajakari</a:t>
            </a:r>
            <a:r>
              <a:rPr lang="en-US" dirty="0"/>
              <a:t> (increases  progeny )</a:t>
            </a:r>
          </a:p>
          <a:p>
            <a:r>
              <a:rPr lang="en-US" dirty="0"/>
              <a:t> </a:t>
            </a:r>
            <a:r>
              <a:rPr lang="en-US" b="1" dirty="0">
                <a:solidFill>
                  <a:srgbClr val="FF0000"/>
                </a:solidFill>
              </a:rPr>
              <a:t>[Ref. HAMC 2022]</a:t>
            </a:r>
          </a:p>
          <a:p>
            <a:endParaRPr lang="en-US" dirty="0"/>
          </a:p>
        </p:txBody>
      </p:sp>
    </p:spTree>
    <p:extLst>
      <p:ext uri="{BB962C8B-B14F-4D97-AF65-F5344CB8AC3E}">
        <p14:creationId xmlns:p14="http://schemas.microsoft.com/office/powerpoint/2010/main" xmlns="" val="4161730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FD2921-28B4-1D3C-6CA9-8D35299F7482}"/>
              </a:ext>
            </a:extLst>
          </p:cNvPr>
          <p:cNvSpPr>
            <a:spLocks noGrp="1"/>
          </p:cNvSpPr>
          <p:nvPr>
            <p:ph idx="1"/>
          </p:nvPr>
        </p:nvSpPr>
        <p:spPr>
          <a:xfrm>
            <a:off x="0" y="100208"/>
            <a:ext cx="12192000" cy="6770318"/>
          </a:xfrm>
        </p:spPr>
        <p:txBody>
          <a:bodyPr>
            <a:normAutofit/>
          </a:bodyPr>
          <a:lstStyle/>
          <a:p>
            <a:pPr>
              <a:buFont typeface="Wingdings" panose="05000000000000000000" pitchFamily="2" charset="2"/>
              <a:buChar char="q"/>
            </a:pPr>
            <a:r>
              <a:rPr lang="hi-IN" b="1" dirty="0">
                <a:solidFill>
                  <a:srgbClr val="92D050"/>
                </a:solidFill>
              </a:rPr>
              <a:t>उत्तर बस्ति</a:t>
            </a:r>
            <a:r>
              <a:rPr lang="en-US" b="1" dirty="0">
                <a:solidFill>
                  <a:srgbClr val="92D050"/>
                </a:solidFill>
              </a:rPr>
              <a:t> -</a:t>
            </a:r>
          </a:p>
          <a:p>
            <a:r>
              <a:rPr lang="en-US" dirty="0"/>
              <a:t> </a:t>
            </a:r>
            <a:r>
              <a:rPr lang="en-US" dirty="0">
                <a:solidFill>
                  <a:srgbClr val="00B0F0"/>
                </a:solidFill>
              </a:rPr>
              <a:t>In condition of anovulation - Uttar Basti removes the </a:t>
            </a:r>
            <a:r>
              <a:rPr lang="en-US" dirty="0" err="1">
                <a:solidFill>
                  <a:srgbClr val="00B0F0"/>
                </a:solidFill>
              </a:rPr>
              <a:t>Srutusanja</a:t>
            </a:r>
            <a:r>
              <a:rPr lang="en-US" dirty="0">
                <a:solidFill>
                  <a:srgbClr val="00B0F0"/>
                </a:solidFill>
              </a:rPr>
              <a:t> (obstruction in the channels)</a:t>
            </a:r>
          </a:p>
          <a:p>
            <a:r>
              <a:rPr lang="en-US" dirty="0">
                <a:solidFill>
                  <a:srgbClr val="00B0F0"/>
                </a:solidFill>
              </a:rPr>
              <a:t>and corrects the </a:t>
            </a:r>
            <a:r>
              <a:rPr lang="en-US" dirty="0" err="1">
                <a:solidFill>
                  <a:srgbClr val="00B0F0"/>
                </a:solidFill>
              </a:rPr>
              <a:t>Artavagni</a:t>
            </a:r>
            <a:r>
              <a:rPr lang="en-US" dirty="0">
                <a:solidFill>
                  <a:srgbClr val="00B0F0"/>
                </a:solidFill>
              </a:rPr>
              <a:t> (which regulates the menstrual cycle), thus resulting in ovulation.</a:t>
            </a:r>
          </a:p>
          <a:p>
            <a:r>
              <a:rPr lang="en-US" dirty="0">
                <a:solidFill>
                  <a:srgbClr val="00B0F0"/>
                </a:solidFill>
              </a:rPr>
              <a:t>In condition of tubal blockage - Uttar Basti relieves tubal block by lysis of adhesions and relieves obstruction In cervical factor, drug administered locally in the cervix and absorbed by cervical epithelium due to Sukshma (subtle) property of drug</a:t>
            </a:r>
          </a:p>
          <a:p>
            <a:r>
              <a:rPr lang="en-US" dirty="0">
                <a:solidFill>
                  <a:srgbClr val="00B0F0"/>
                </a:solidFill>
              </a:rPr>
              <a:t>In this way altered cervical pH can be corrected by Uttar Basti Uttar Basti helps in endometrial conditions by improving thickness of endometrium, improves the quality of endometrium, helps in curing endometriosis, absorption is very fast gives quicker result. </a:t>
            </a:r>
            <a:r>
              <a:rPr lang="en-US" b="1" dirty="0">
                <a:solidFill>
                  <a:srgbClr val="FF0000"/>
                </a:solidFill>
              </a:rPr>
              <a:t>[Ref. HAMC 2022]</a:t>
            </a:r>
          </a:p>
        </p:txBody>
      </p:sp>
    </p:spTree>
    <p:extLst>
      <p:ext uri="{BB962C8B-B14F-4D97-AF65-F5344CB8AC3E}">
        <p14:creationId xmlns:p14="http://schemas.microsoft.com/office/powerpoint/2010/main" xmlns="" val="1237360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9C39D1-0DAD-C4BD-5625-E3983A2E7FAA}"/>
              </a:ext>
            </a:extLst>
          </p:cNvPr>
          <p:cNvSpPr>
            <a:spLocks noGrp="1"/>
          </p:cNvSpPr>
          <p:nvPr>
            <p:ph type="title"/>
          </p:nvPr>
        </p:nvSpPr>
        <p:spPr>
          <a:xfrm flipV="1">
            <a:off x="-274320" y="-2072640"/>
            <a:ext cx="11628120" cy="1478280"/>
          </a:xfrm>
        </p:spPr>
        <p:txBody>
          <a:bodyPr>
            <a:normAutofit/>
          </a:bodyPr>
          <a:lstStyle/>
          <a:p>
            <a:endParaRPr lang="en-US" dirty="0"/>
          </a:p>
        </p:txBody>
      </p:sp>
      <p:sp>
        <p:nvSpPr>
          <p:cNvPr id="3" name="Content Placeholder 2">
            <a:extLst>
              <a:ext uri="{FF2B5EF4-FFF2-40B4-BE49-F238E27FC236}">
                <a16:creationId xmlns:a16="http://schemas.microsoft.com/office/drawing/2014/main" xmlns="" id="{80D02AD1-E9A5-469B-C631-963BC072F7B8}"/>
              </a:ext>
            </a:extLst>
          </p:cNvPr>
          <p:cNvSpPr>
            <a:spLocks noGrp="1"/>
          </p:cNvSpPr>
          <p:nvPr>
            <p:ph idx="1"/>
          </p:nvPr>
        </p:nvSpPr>
        <p:spPr>
          <a:xfrm>
            <a:off x="0" y="167640"/>
            <a:ext cx="12192000" cy="6812280"/>
          </a:xfrm>
        </p:spPr>
        <p:txBody>
          <a:bodyPr/>
          <a:lstStyle/>
          <a:p>
            <a:pPr>
              <a:buFont typeface="Wingdings" panose="05000000000000000000" pitchFamily="2" charset="2"/>
              <a:buChar char="q"/>
            </a:pPr>
            <a:r>
              <a:rPr lang="hi-IN" sz="3200" b="1" dirty="0">
                <a:solidFill>
                  <a:schemeClr val="accent6">
                    <a:lumMod val="60000"/>
                    <a:lumOff val="40000"/>
                  </a:schemeClr>
                </a:solidFill>
              </a:rPr>
              <a:t>त्रैवृत स्नेह बस्ति (</a:t>
            </a:r>
            <a:r>
              <a:rPr lang="en-US" sz="3200" b="1" dirty="0" err="1">
                <a:solidFill>
                  <a:schemeClr val="accent6">
                    <a:lumMod val="60000"/>
                    <a:lumOff val="40000"/>
                  </a:schemeClr>
                </a:solidFill>
              </a:rPr>
              <a:t>Traivṛta</a:t>
            </a:r>
            <a:r>
              <a:rPr lang="en-US" sz="3200" b="1" dirty="0">
                <a:solidFill>
                  <a:schemeClr val="accent6">
                    <a:lumMod val="60000"/>
                    <a:lumOff val="40000"/>
                  </a:schemeClr>
                </a:solidFill>
              </a:rPr>
              <a:t> </a:t>
            </a:r>
            <a:r>
              <a:rPr lang="en-US" sz="3200" b="1" dirty="0" err="1">
                <a:solidFill>
                  <a:schemeClr val="accent6">
                    <a:lumMod val="60000"/>
                    <a:lumOff val="40000"/>
                  </a:schemeClr>
                </a:solidFill>
              </a:rPr>
              <a:t>sneha</a:t>
            </a:r>
            <a:r>
              <a:rPr lang="en-US" sz="3200" b="1" dirty="0">
                <a:solidFill>
                  <a:schemeClr val="accent6">
                    <a:lumMod val="60000"/>
                    <a:lumOff val="40000"/>
                  </a:schemeClr>
                </a:solidFill>
              </a:rPr>
              <a:t> </a:t>
            </a:r>
            <a:r>
              <a:rPr lang="en-US" sz="3200" b="1" dirty="0" err="1">
                <a:solidFill>
                  <a:schemeClr val="accent6">
                    <a:lumMod val="60000"/>
                    <a:lumOff val="40000"/>
                  </a:schemeClr>
                </a:solidFill>
              </a:rPr>
              <a:t>basti</a:t>
            </a:r>
            <a:r>
              <a:rPr lang="en-US" sz="3200" b="1" dirty="0">
                <a:solidFill>
                  <a:schemeClr val="accent6">
                    <a:lumMod val="60000"/>
                    <a:lumOff val="40000"/>
                  </a:schemeClr>
                </a:solidFill>
              </a:rPr>
              <a:t>) </a:t>
            </a:r>
            <a:r>
              <a:rPr lang="en-US" dirty="0"/>
              <a:t>-</a:t>
            </a:r>
          </a:p>
          <a:p>
            <a:r>
              <a:rPr lang="hi-IN" dirty="0"/>
              <a:t>यथाक्रम शुद्ध शरीर वाली वन्ध्या स्त्री को त्रैवृत स्नेह अर्थात घृत, तैल एवं वसा</a:t>
            </a:r>
            <a:endParaRPr lang="en-US" dirty="0"/>
          </a:p>
          <a:p>
            <a:pPr marL="0" indent="0">
              <a:buNone/>
            </a:pPr>
            <a:r>
              <a:rPr lang="hi-IN" dirty="0"/>
              <a:t> से निर्मित स्नेह से बस्ति देनी चाहिए’ |</a:t>
            </a:r>
          </a:p>
          <a:p>
            <a:pPr>
              <a:buFont typeface="Wingdings" panose="05000000000000000000" pitchFamily="2" charset="2"/>
              <a:buChar char="q"/>
            </a:pPr>
            <a:r>
              <a:rPr lang="hi-IN" sz="3200" b="1" dirty="0">
                <a:solidFill>
                  <a:schemeClr val="accent6">
                    <a:lumMod val="60000"/>
                    <a:lumOff val="40000"/>
                  </a:schemeClr>
                </a:solidFill>
              </a:rPr>
              <a:t>बलातैल बस्ति (</a:t>
            </a:r>
            <a:r>
              <a:rPr lang="en-US" sz="3200" b="1" dirty="0" err="1">
                <a:solidFill>
                  <a:schemeClr val="accent6">
                    <a:lumMod val="60000"/>
                    <a:lumOff val="40000"/>
                  </a:schemeClr>
                </a:solidFill>
              </a:rPr>
              <a:t>Balātaila</a:t>
            </a:r>
            <a:r>
              <a:rPr lang="en-US" sz="3200" b="1" dirty="0">
                <a:solidFill>
                  <a:schemeClr val="accent6">
                    <a:lumMod val="60000"/>
                    <a:lumOff val="40000"/>
                  </a:schemeClr>
                </a:solidFill>
              </a:rPr>
              <a:t> </a:t>
            </a:r>
            <a:r>
              <a:rPr lang="en-US" sz="3200" b="1" dirty="0" err="1">
                <a:solidFill>
                  <a:schemeClr val="accent6">
                    <a:lumMod val="60000"/>
                    <a:lumOff val="40000"/>
                  </a:schemeClr>
                </a:solidFill>
              </a:rPr>
              <a:t>basti</a:t>
            </a:r>
            <a:r>
              <a:rPr lang="en-US" sz="3200" b="1" dirty="0">
                <a:solidFill>
                  <a:schemeClr val="accent6">
                    <a:lumMod val="60000"/>
                    <a:lumOff val="40000"/>
                  </a:schemeClr>
                </a:solidFill>
              </a:rPr>
              <a:t>) -</a:t>
            </a:r>
          </a:p>
          <a:p>
            <a:r>
              <a:rPr lang="hi-IN" dirty="0"/>
              <a:t>यथाक्रम शुद्ध शरीर वाली बन्ध्या स्त्री को मूढ़गर्भ के लिए वर्णित बलातैल की </a:t>
            </a:r>
          </a:p>
          <a:p>
            <a:pPr marL="0" indent="0">
              <a:buNone/>
            </a:pPr>
            <a:r>
              <a:rPr lang="en-US" dirty="0"/>
              <a:t>    </a:t>
            </a:r>
            <a:r>
              <a:rPr lang="hi-IN" dirty="0"/>
              <a:t>बस्ति देनी चाहिए</a:t>
            </a:r>
            <a:r>
              <a:rPr lang="en-US" dirty="0"/>
              <a:t> |</a:t>
            </a:r>
          </a:p>
          <a:p>
            <a:pPr>
              <a:buFont typeface="Wingdings" panose="05000000000000000000" pitchFamily="2" charset="2"/>
              <a:buChar char="§"/>
            </a:pPr>
            <a:r>
              <a:rPr lang="en-US" dirty="0">
                <a:solidFill>
                  <a:srgbClr val="00B0F0"/>
                </a:solidFill>
              </a:rPr>
              <a:t>Due to its  </a:t>
            </a:r>
            <a:r>
              <a:rPr lang="en-US" dirty="0" err="1">
                <a:solidFill>
                  <a:srgbClr val="00B0F0"/>
                </a:solidFill>
              </a:rPr>
              <a:t>Snigdha</a:t>
            </a:r>
            <a:r>
              <a:rPr lang="en-US" dirty="0">
                <a:solidFill>
                  <a:srgbClr val="00B0F0"/>
                </a:solidFill>
              </a:rPr>
              <a:t> and </a:t>
            </a:r>
            <a:r>
              <a:rPr lang="en-US" dirty="0" err="1">
                <a:solidFill>
                  <a:srgbClr val="00B0F0"/>
                </a:solidFill>
              </a:rPr>
              <a:t>Pichchhila</a:t>
            </a:r>
            <a:r>
              <a:rPr lang="en-US" dirty="0">
                <a:solidFill>
                  <a:srgbClr val="00B0F0"/>
                </a:solidFill>
              </a:rPr>
              <a:t> </a:t>
            </a:r>
            <a:r>
              <a:rPr lang="en-US" dirty="0" err="1">
                <a:solidFill>
                  <a:srgbClr val="00B0F0"/>
                </a:solidFill>
              </a:rPr>
              <a:t>guna</a:t>
            </a:r>
            <a:r>
              <a:rPr lang="en-US" dirty="0">
                <a:solidFill>
                  <a:srgbClr val="00B0F0"/>
                </a:solidFill>
              </a:rPr>
              <a:t> it might be helpful to facilitate the movement of sperm in fallopian tube. </a:t>
            </a:r>
          </a:p>
          <a:p>
            <a:pPr>
              <a:buFont typeface="Wingdings" panose="05000000000000000000" pitchFamily="2" charset="2"/>
              <a:buChar char="§"/>
            </a:pPr>
            <a:r>
              <a:rPr lang="en-US" dirty="0">
                <a:solidFill>
                  <a:srgbClr val="00B0F0"/>
                </a:solidFill>
              </a:rPr>
              <a:t>Being </a:t>
            </a:r>
            <a:r>
              <a:rPr lang="en-US" dirty="0" err="1">
                <a:solidFill>
                  <a:srgbClr val="00B0F0"/>
                </a:solidFill>
              </a:rPr>
              <a:t>Sheeta</a:t>
            </a:r>
            <a:r>
              <a:rPr lang="en-US" dirty="0">
                <a:solidFill>
                  <a:srgbClr val="00B0F0"/>
                </a:solidFill>
              </a:rPr>
              <a:t> </a:t>
            </a:r>
            <a:r>
              <a:rPr lang="en-US" dirty="0" err="1">
                <a:solidFill>
                  <a:srgbClr val="00B0F0"/>
                </a:solidFill>
              </a:rPr>
              <a:t>Veerya</a:t>
            </a:r>
            <a:r>
              <a:rPr lang="en-US" dirty="0">
                <a:solidFill>
                  <a:srgbClr val="00B0F0"/>
                </a:solidFill>
              </a:rPr>
              <a:t> Bala also has </a:t>
            </a:r>
            <a:r>
              <a:rPr lang="en-US" dirty="0" err="1">
                <a:solidFill>
                  <a:srgbClr val="00B0F0"/>
                </a:solidFill>
              </a:rPr>
              <a:t>antiflammatory</a:t>
            </a:r>
            <a:r>
              <a:rPr lang="en-US" dirty="0">
                <a:solidFill>
                  <a:srgbClr val="00B0F0"/>
                </a:solidFill>
              </a:rPr>
              <a:t> property. </a:t>
            </a:r>
          </a:p>
          <a:p>
            <a:pPr>
              <a:buFont typeface="Wingdings" panose="05000000000000000000" pitchFamily="2" charset="2"/>
              <a:buChar char="§"/>
            </a:pPr>
            <a:r>
              <a:rPr lang="en-US" dirty="0">
                <a:solidFill>
                  <a:srgbClr val="00B0F0"/>
                </a:solidFill>
              </a:rPr>
              <a:t>These mentioned properties of Bala make it as a promising therapy for infertility basically by bringing up the fertilization and implantation </a:t>
            </a:r>
            <a:r>
              <a:rPr lang="en-US" b="1" dirty="0">
                <a:solidFill>
                  <a:srgbClr val="FF0000"/>
                </a:solidFill>
              </a:rPr>
              <a:t>[</a:t>
            </a:r>
            <a:r>
              <a:rPr lang="en-US" b="1" dirty="0" err="1">
                <a:solidFill>
                  <a:srgbClr val="FF0000"/>
                </a:solidFill>
              </a:rPr>
              <a:t>Ref.NIA</a:t>
            </a:r>
            <a:r>
              <a:rPr lang="en-US" b="1" dirty="0">
                <a:solidFill>
                  <a:srgbClr val="FF0000"/>
                </a:solidFill>
              </a:rPr>
              <a:t> JAIPUR-2017]</a:t>
            </a:r>
          </a:p>
        </p:txBody>
      </p:sp>
    </p:spTree>
    <p:extLst>
      <p:ext uri="{BB962C8B-B14F-4D97-AF65-F5344CB8AC3E}">
        <p14:creationId xmlns:p14="http://schemas.microsoft.com/office/powerpoint/2010/main" xmlns="" val="34853825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2F3FE-C9F8-7DB4-5933-74F38E65FC7D}"/>
              </a:ext>
            </a:extLst>
          </p:cNvPr>
          <p:cNvSpPr>
            <a:spLocks noGrp="1"/>
          </p:cNvSpPr>
          <p:nvPr>
            <p:ph type="title"/>
          </p:nvPr>
        </p:nvSpPr>
        <p:spPr>
          <a:xfrm flipV="1">
            <a:off x="1014608" y="-851770"/>
            <a:ext cx="10339192" cy="7515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A2A58E3E-495C-2774-3176-C0C66F069D1C}"/>
              </a:ext>
            </a:extLst>
          </p:cNvPr>
          <p:cNvSpPr>
            <a:spLocks noGrp="1"/>
          </p:cNvSpPr>
          <p:nvPr>
            <p:ph idx="1"/>
          </p:nvPr>
        </p:nvSpPr>
        <p:spPr>
          <a:xfrm>
            <a:off x="0" y="0"/>
            <a:ext cx="12192000" cy="6858000"/>
          </a:xfrm>
        </p:spPr>
        <p:txBody>
          <a:bodyPr>
            <a:normAutofit fontScale="85000" lnSpcReduction="10000"/>
          </a:bodyPr>
          <a:lstStyle/>
          <a:p>
            <a:r>
              <a:rPr lang="en-US" sz="3500" b="1" dirty="0">
                <a:solidFill>
                  <a:srgbClr val="C00000"/>
                </a:solidFill>
              </a:rPr>
              <a:t>    </a:t>
            </a:r>
            <a:r>
              <a:rPr lang="hi-IN" sz="3500" b="1" dirty="0">
                <a:solidFill>
                  <a:srgbClr val="C00000"/>
                </a:solidFill>
              </a:rPr>
              <a:t>तैल - </a:t>
            </a:r>
          </a:p>
          <a:p>
            <a:pPr>
              <a:buFont typeface="Wingdings" panose="05000000000000000000" pitchFamily="2" charset="2"/>
              <a:buChar char="q"/>
            </a:pPr>
            <a:r>
              <a:rPr lang="hi-IN" b="1" dirty="0">
                <a:solidFill>
                  <a:schemeClr val="accent6">
                    <a:lumMod val="60000"/>
                    <a:lumOff val="40000"/>
                  </a:schemeClr>
                </a:solidFill>
              </a:rPr>
              <a:t>नारायण तैल – </a:t>
            </a:r>
          </a:p>
          <a:p>
            <a:r>
              <a:rPr lang="hi-IN" dirty="0"/>
              <a:t>इस तैल के प्रयोग से बन्ध्या स्त्री को भी पुत्र उत्पन्न होता है। </a:t>
            </a:r>
          </a:p>
          <a:p>
            <a:r>
              <a:rPr lang="hi-IN" dirty="0"/>
              <a:t>जिस प्रकार भगवान् नारायण दुष्ट राक्षसों का विनाश करते हैं उसी प्रकार यह तैल सभी</a:t>
            </a:r>
            <a:endParaRPr lang="en-US" dirty="0"/>
          </a:p>
          <a:p>
            <a:pPr marL="0" indent="0">
              <a:buNone/>
            </a:pPr>
            <a:r>
              <a:rPr lang="hi-IN" dirty="0"/>
              <a:t> वात रोगो को नष्ट करता है (इसीलिए इसका नाम नारायण तैल है)</a:t>
            </a:r>
          </a:p>
          <a:p>
            <a:pPr>
              <a:buFont typeface="Wingdings" panose="05000000000000000000" pitchFamily="2" charset="2"/>
              <a:buChar char="q"/>
            </a:pPr>
            <a:r>
              <a:rPr lang="hi-IN" b="1" dirty="0">
                <a:solidFill>
                  <a:schemeClr val="accent6">
                    <a:lumMod val="60000"/>
                    <a:lumOff val="40000"/>
                  </a:schemeClr>
                </a:solidFill>
              </a:rPr>
              <a:t>शतपुष्पा तैल (</a:t>
            </a:r>
            <a:r>
              <a:rPr lang="en-US" b="1" dirty="0" err="1">
                <a:solidFill>
                  <a:schemeClr val="accent6">
                    <a:lumMod val="60000"/>
                    <a:lumOff val="40000"/>
                  </a:schemeClr>
                </a:solidFill>
              </a:rPr>
              <a:t>Satapuspa</a:t>
            </a:r>
            <a:r>
              <a:rPr lang="en-US" b="1" dirty="0">
                <a:solidFill>
                  <a:schemeClr val="accent6">
                    <a:lumMod val="60000"/>
                    <a:lumOff val="40000"/>
                  </a:schemeClr>
                </a:solidFill>
              </a:rPr>
              <a:t> oil)-</a:t>
            </a:r>
          </a:p>
          <a:p>
            <a:r>
              <a:rPr lang="hi-IN" dirty="0"/>
              <a:t>इस तैल का नस्य, अभ्यङ्ग एवं बस्ति के रूप में प्रयोग लाभकारी है।</a:t>
            </a:r>
            <a:endParaRPr lang="en-US" dirty="0"/>
          </a:p>
          <a:p>
            <a:r>
              <a:rPr lang="en-US" dirty="0"/>
              <a:t>which </a:t>
            </a:r>
            <a:r>
              <a:rPr lang="en-US" dirty="0">
                <a:solidFill>
                  <a:schemeClr val="accent5">
                    <a:lumMod val="75000"/>
                  </a:schemeClr>
                </a:solidFill>
              </a:rPr>
              <a:t>regulate the menstrual cycle</a:t>
            </a:r>
          </a:p>
          <a:p>
            <a:r>
              <a:rPr lang="en-US" dirty="0"/>
              <a:t>it </a:t>
            </a:r>
            <a:r>
              <a:rPr lang="en-US" dirty="0">
                <a:solidFill>
                  <a:schemeClr val="accent5">
                    <a:lumMod val="75000"/>
                  </a:schemeClr>
                </a:solidFill>
              </a:rPr>
              <a:t>stimulates the </a:t>
            </a:r>
            <a:r>
              <a:rPr lang="en-US" dirty="0" err="1">
                <a:solidFill>
                  <a:schemeClr val="accent5">
                    <a:lumMod val="75000"/>
                  </a:schemeClr>
                </a:solidFill>
              </a:rPr>
              <a:t>Artvaha</a:t>
            </a:r>
            <a:r>
              <a:rPr lang="en-US" dirty="0">
                <a:solidFill>
                  <a:schemeClr val="accent5">
                    <a:lumMod val="75000"/>
                  </a:schemeClr>
                </a:solidFill>
              </a:rPr>
              <a:t> </a:t>
            </a:r>
            <a:r>
              <a:rPr lang="en-US" dirty="0" err="1">
                <a:solidFill>
                  <a:schemeClr val="accent5">
                    <a:lumMod val="75000"/>
                  </a:schemeClr>
                </a:solidFill>
              </a:rPr>
              <a:t>srotas</a:t>
            </a:r>
            <a:r>
              <a:rPr lang="en-US" dirty="0">
                <a:solidFill>
                  <a:schemeClr val="accent5">
                    <a:lumMod val="75000"/>
                  </a:schemeClr>
                </a:solidFill>
              </a:rPr>
              <a:t> and </a:t>
            </a:r>
            <a:r>
              <a:rPr lang="en-US" dirty="0" err="1">
                <a:solidFill>
                  <a:schemeClr val="accent5">
                    <a:lumMod val="75000"/>
                  </a:schemeClr>
                </a:solidFill>
              </a:rPr>
              <a:t>Beejagranthi</a:t>
            </a:r>
            <a:r>
              <a:rPr lang="en-US" dirty="0"/>
              <a:t>. </a:t>
            </a:r>
          </a:p>
          <a:p>
            <a:r>
              <a:rPr lang="en-US" dirty="0"/>
              <a:t>By the </a:t>
            </a:r>
            <a:r>
              <a:rPr lang="en-US" dirty="0">
                <a:solidFill>
                  <a:schemeClr val="accent5">
                    <a:lumMod val="75000"/>
                  </a:schemeClr>
                </a:solidFill>
              </a:rPr>
              <a:t>stimulation of </a:t>
            </a:r>
            <a:r>
              <a:rPr lang="en-US" dirty="0" err="1">
                <a:solidFill>
                  <a:schemeClr val="accent5">
                    <a:lumMod val="75000"/>
                  </a:schemeClr>
                </a:solidFill>
              </a:rPr>
              <a:t>Beejagranthi</a:t>
            </a:r>
            <a:r>
              <a:rPr lang="en-US" dirty="0">
                <a:solidFill>
                  <a:schemeClr val="accent5">
                    <a:lumMod val="75000"/>
                  </a:schemeClr>
                </a:solidFill>
              </a:rPr>
              <a:t> (ovary), Follicles size was increase and lead</a:t>
            </a:r>
            <a:r>
              <a:rPr lang="en-US" dirty="0"/>
              <a:t> to </a:t>
            </a:r>
            <a:r>
              <a:rPr lang="en-US" dirty="0">
                <a:solidFill>
                  <a:schemeClr val="accent5">
                    <a:lumMod val="75000"/>
                  </a:schemeClr>
                </a:solidFill>
              </a:rPr>
              <a:t>ovulation</a:t>
            </a:r>
            <a:r>
              <a:rPr lang="en-US" dirty="0"/>
              <a:t>.</a:t>
            </a:r>
          </a:p>
          <a:p>
            <a:r>
              <a:rPr lang="en-US" dirty="0"/>
              <a:t>Ovaries contain receptors which </a:t>
            </a:r>
            <a:r>
              <a:rPr lang="en-US" dirty="0">
                <a:solidFill>
                  <a:schemeClr val="accent5">
                    <a:lumMod val="75000"/>
                  </a:schemeClr>
                </a:solidFill>
              </a:rPr>
              <a:t>receive hormone under the influence of hypothalamus and pituitary gland.</a:t>
            </a:r>
          </a:p>
          <a:p>
            <a:r>
              <a:rPr lang="en-US" dirty="0"/>
              <a:t>The drug seems to </a:t>
            </a:r>
            <a:r>
              <a:rPr lang="en-US" dirty="0">
                <a:solidFill>
                  <a:schemeClr val="accent5">
                    <a:lumMod val="75000"/>
                  </a:schemeClr>
                </a:solidFill>
              </a:rPr>
              <a:t>stimulate these receptors which lead to enhance ovarian function and resulting in ovulatory cycles</a:t>
            </a:r>
            <a:r>
              <a:rPr lang="en-US" dirty="0"/>
              <a:t>. </a:t>
            </a:r>
          </a:p>
          <a:p>
            <a:r>
              <a:rPr lang="en-US" dirty="0" err="1"/>
              <a:t>Shatpushpa</a:t>
            </a:r>
            <a:r>
              <a:rPr lang="en-US" dirty="0"/>
              <a:t> by </a:t>
            </a:r>
            <a:r>
              <a:rPr lang="en-US" dirty="0">
                <a:solidFill>
                  <a:schemeClr val="accent5">
                    <a:lumMod val="75000"/>
                  </a:schemeClr>
                </a:solidFill>
              </a:rPr>
              <a:t>virtue of phytoestrogenic property </a:t>
            </a:r>
            <a:r>
              <a:rPr lang="en-US" dirty="0"/>
              <a:t>bring </a:t>
            </a:r>
            <a:r>
              <a:rPr lang="en-US" dirty="0">
                <a:solidFill>
                  <a:schemeClr val="accent5">
                    <a:lumMod val="75000"/>
                  </a:schemeClr>
                </a:solidFill>
              </a:rPr>
              <a:t>down the level of insulin resistance in the body and restore the cellular imbalance</a:t>
            </a:r>
            <a:r>
              <a:rPr lang="en-US" dirty="0"/>
              <a:t> that is a major </a:t>
            </a:r>
            <a:r>
              <a:rPr lang="en-US" dirty="0">
                <a:solidFill>
                  <a:schemeClr val="accent5">
                    <a:lumMod val="75000"/>
                  </a:schemeClr>
                </a:solidFill>
              </a:rPr>
              <a:t>cause of PCOS. </a:t>
            </a:r>
          </a:p>
          <a:p>
            <a:r>
              <a:rPr lang="en-US" dirty="0"/>
              <a:t>It also </a:t>
            </a:r>
            <a:r>
              <a:rPr lang="en-US" dirty="0">
                <a:solidFill>
                  <a:schemeClr val="accent5">
                    <a:lumMod val="75000"/>
                  </a:schemeClr>
                </a:solidFill>
              </a:rPr>
              <a:t>increases endometrial thickness</a:t>
            </a:r>
            <a:r>
              <a:rPr lang="en-US" dirty="0"/>
              <a:t> and the </a:t>
            </a:r>
            <a:r>
              <a:rPr lang="en-US" dirty="0">
                <a:solidFill>
                  <a:schemeClr val="accent5">
                    <a:lumMod val="75000"/>
                  </a:schemeClr>
                </a:solidFill>
              </a:rPr>
              <a:t>amount of cervical mucus  </a:t>
            </a:r>
            <a:r>
              <a:rPr lang="en-US" sz="3300" b="1" dirty="0">
                <a:solidFill>
                  <a:srgbClr val="FF0000"/>
                </a:solidFill>
              </a:rPr>
              <a:t>[Ref.AIIRJ-2019]</a:t>
            </a:r>
          </a:p>
          <a:p>
            <a:endParaRPr lang="hi-IN" dirty="0"/>
          </a:p>
          <a:p>
            <a:endParaRPr lang="en-US" dirty="0"/>
          </a:p>
        </p:txBody>
      </p:sp>
    </p:spTree>
    <p:extLst>
      <p:ext uri="{BB962C8B-B14F-4D97-AF65-F5344CB8AC3E}">
        <p14:creationId xmlns:p14="http://schemas.microsoft.com/office/powerpoint/2010/main" xmlns="" val="595254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BDF560-4F9A-142B-1297-E4726A798A08}"/>
              </a:ext>
            </a:extLst>
          </p:cNvPr>
          <p:cNvSpPr>
            <a:spLocks noGrp="1"/>
          </p:cNvSpPr>
          <p:nvPr>
            <p:ph type="title"/>
          </p:nvPr>
        </p:nvSpPr>
        <p:spPr>
          <a:xfrm>
            <a:off x="0" y="-1235691"/>
            <a:ext cx="113538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CF2395DB-B26E-BD7B-B866-D0010F852900}"/>
              </a:ext>
            </a:extLst>
          </p:cNvPr>
          <p:cNvSpPr>
            <a:spLocks noGrp="1"/>
          </p:cNvSpPr>
          <p:nvPr>
            <p:ph idx="1"/>
          </p:nvPr>
        </p:nvSpPr>
        <p:spPr>
          <a:xfrm>
            <a:off x="127000" y="212942"/>
            <a:ext cx="12065000" cy="6645058"/>
          </a:xfrm>
        </p:spPr>
        <p:txBody>
          <a:bodyPr>
            <a:normAutofit/>
          </a:bodyPr>
          <a:lstStyle/>
          <a:p>
            <a:pPr>
              <a:buFont typeface="Wingdings" panose="05000000000000000000" pitchFamily="2" charset="2"/>
              <a:buChar char="Ø"/>
            </a:pPr>
            <a:r>
              <a:rPr lang="hi-IN" b="1" dirty="0">
                <a:solidFill>
                  <a:srgbClr val="00B050"/>
                </a:solidFill>
              </a:rPr>
              <a:t>लशुन तैल</a:t>
            </a:r>
            <a:r>
              <a:rPr lang="en-US" b="1" dirty="0">
                <a:solidFill>
                  <a:srgbClr val="00B050"/>
                </a:solidFill>
              </a:rPr>
              <a:t>-</a:t>
            </a:r>
            <a:endParaRPr lang="hi-IN" b="1" dirty="0">
              <a:solidFill>
                <a:srgbClr val="00B050"/>
              </a:solidFill>
            </a:endParaRPr>
          </a:p>
          <a:p>
            <a:pPr marL="0" indent="0">
              <a:buNone/>
            </a:pPr>
            <a:r>
              <a:rPr lang="hi-IN" dirty="0"/>
              <a:t>धृतपाक-विधि से ही लशुनतैल का पाक कर इसकी बस्ति देना श्रेयस्कर है। </a:t>
            </a:r>
            <a:endParaRPr lang="en-US" dirty="0"/>
          </a:p>
          <a:p>
            <a:pPr marL="0" indent="0">
              <a:buNone/>
            </a:pPr>
            <a:r>
              <a:rPr lang="hi-IN" dirty="0"/>
              <a:t>इसके प्रयोग से क्लीब, वन्ध्या</a:t>
            </a:r>
            <a:r>
              <a:rPr lang="en-US" dirty="0"/>
              <a:t>,</a:t>
            </a:r>
            <a:r>
              <a:rPr lang="hi-IN" dirty="0"/>
              <a:t> अतिवृद्ध को भी वीर्य एवं प्रजा की प्राप्ति होती है ।</a:t>
            </a:r>
            <a:endParaRPr lang="en-US" dirty="0"/>
          </a:p>
          <a:p>
            <a:pPr>
              <a:buFont typeface="Wingdings" panose="05000000000000000000" pitchFamily="2" charset="2"/>
              <a:buChar char="Ø"/>
            </a:pPr>
            <a:r>
              <a:rPr lang="en-US" dirty="0">
                <a:solidFill>
                  <a:srgbClr val="00B0F0"/>
                </a:solidFill>
              </a:rPr>
              <a:t>Garlic is high in magnesium, vitamin B6, and other nutrients that are helpful to infertile women.</a:t>
            </a:r>
          </a:p>
          <a:p>
            <a:pPr>
              <a:buFont typeface="Wingdings" panose="05000000000000000000" pitchFamily="2" charset="2"/>
              <a:buChar char="Ø"/>
            </a:pPr>
            <a:r>
              <a:rPr lang="en-US" dirty="0">
                <a:solidFill>
                  <a:srgbClr val="00B0F0"/>
                </a:solidFill>
              </a:rPr>
              <a:t>Therefore females who want to get pregnant should eat it primarily raw. </a:t>
            </a:r>
          </a:p>
          <a:p>
            <a:pPr>
              <a:buFont typeface="Wingdings" panose="05000000000000000000" pitchFamily="2" charset="2"/>
              <a:buChar char="Ø"/>
            </a:pPr>
            <a:r>
              <a:rPr lang="en-US" dirty="0">
                <a:solidFill>
                  <a:srgbClr val="00B0F0"/>
                </a:solidFill>
              </a:rPr>
              <a:t>This encourages healthy ovulation. </a:t>
            </a:r>
          </a:p>
          <a:p>
            <a:pPr>
              <a:buFont typeface="Wingdings" panose="05000000000000000000" pitchFamily="2" charset="2"/>
              <a:buChar char="Ø"/>
            </a:pPr>
            <a:r>
              <a:rPr lang="en-US" dirty="0">
                <a:solidFill>
                  <a:srgbClr val="00B0F0"/>
                </a:solidFill>
              </a:rPr>
              <a:t>It enhances cervical mucus quality and its healthy flora, which are crucial for ensuring healthy pathways for both</a:t>
            </a:r>
            <a:r>
              <a:rPr lang="en-US" dirty="0"/>
              <a:t>. </a:t>
            </a:r>
            <a:r>
              <a:rPr lang="en-US" b="1" dirty="0">
                <a:solidFill>
                  <a:srgbClr val="FF0000"/>
                </a:solidFill>
              </a:rPr>
              <a:t>[Ref. AIIRJ-2019]</a:t>
            </a:r>
          </a:p>
          <a:p>
            <a:pPr>
              <a:buFont typeface="Wingdings" panose="05000000000000000000" pitchFamily="2" charset="2"/>
              <a:buChar char="Ø"/>
            </a:pPr>
            <a:r>
              <a:rPr lang="en-US" dirty="0"/>
              <a:t> </a:t>
            </a:r>
            <a:r>
              <a:rPr lang="hi-IN" dirty="0"/>
              <a:t>लक्ष्मणा को गो दुग्ध में पीसकर नस्य के रूप में प्रयोग करने से गर्भप्राप्ति एवं विद्वान</a:t>
            </a:r>
            <a:r>
              <a:rPr lang="en-US" dirty="0"/>
              <a:t> </a:t>
            </a:r>
            <a:r>
              <a:rPr lang="hi-IN" dirty="0"/>
              <a:t>सन्तानोत्पति तथा लङ्काकार लक्ष्मणामूल को कण्ठ में बाँधने या गोघृत में पीसकर नस्य लेने</a:t>
            </a:r>
            <a:r>
              <a:rPr lang="en-US" dirty="0"/>
              <a:t> </a:t>
            </a:r>
            <a:r>
              <a:rPr lang="hi-IN" dirty="0"/>
              <a:t>से वीर्यवान पुत्र की उत्पत्ति होती है।</a:t>
            </a:r>
          </a:p>
          <a:p>
            <a:pPr marL="0" indent="0">
              <a:buNone/>
            </a:pPr>
            <a:endParaRPr lang="en-US" dirty="0"/>
          </a:p>
        </p:txBody>
      </p:sp>
    </p:spTree>
    <p:extLst>
      <p:ext uri="{BB962C8B-B14F-4D97-AF65-F5344CB8AC3E}">
        <p14:creationId xmlns:p14="http://schemas.microsoft.com/office/powerpoint/2010/main" xmlns="" val="1407888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6002E94-3076-210B-F099-0A721B12A310}"/>
              </a:ext>
            </a:extLst>
          </p:cNvPr>
          <p:cNvSpPr>
            <a:spLocks noGrp="1"/>
          </p:cNvSpPr>
          <p:nvPr>
            <p:ph idx="1"/>
          </p:nvPr>
        </p:nvSpPr>
        <p:spPr>
          <a:xfrm>
            <a:off x="187889" y="225468"/>
            <a:ext cx="12125195" cy="6538587"/>
          </a:xfrm>
        </p:spPr>
        <p:txBody>
          <a:bodyPr>
            <a:normAutofit/>
          </a:bodyPr>
          <a:lstStyle/>
          <a:p>
            <a:pPr marL="0" indent="0">
              <a:buNone/>
            </a:pPr>
            <a:r>
              <a:rPr lang="en-US" sz="3200" b="1" dirty="0">
                <a:solidFill>
                  <a:srgbClr val="C00000"/>
                </a:solidFill>
              </a:rPr>
              <a:t>3.  </a:t>
            </a:r>
            <a:r>
              <a:rPr lang="hi-IN" sz="3200" b="1" dirty="0">
                <a:solidFill>
                  <a:srgbClr val="C00000"/>
                </a:solidFill>
              </a:rPr>
              <a:t>संशमन</a:t>
            </a:r>
            <a:r>
              <a:rPr lang="hi-IN" dirty="0">
                <a:solidFill>
                  <a:srgbClr val="C00000"/>
                </a:solidFill>
              </a:rPr>
              <a:t> - </a:t>
            </a:r>
          </a:p>
          <a:p>
            <a:pPr>
              <a:buFont typeface="Wingdings" panose="05000000000000000000" pitchFamily="2" charset="2"/>
              <a:buChar char="§"/>
            </a:pPr>
            <a:r>
              <a:rPr lang="hi-IN" dirty="0">
                <a:solidFill>
                  <a:srgbClr val="00B0F0"/>
                </a:solidFill>
              </a:rPr>
              <a:t>व्याधि विपरीत </a:t>
            </a:r>
            <a:r>
              <a:rPr lang="en-US" dirty="0">
                <a:solidFill>
                  <a:srgbClr val="00B0F0"/>
                </a:solidFill>
              </a:rPr>
              <a:t> </a:t>
            </a:r>
            <a:r>
              <a:rPr lang="en-US" dirty="0"/>
              <a:t>- </a:t>
            </a:r>
            <a:r>
              <a:rPr lang="hi-IN" dirty="0"/>
              <a:t> </a:t>
            </a:r>
            <a:endParaRPr lang="en-US" dirty="0"/>
          </a:p>
          <a:p>
            <a:pPr>
              <a:buFont typeface="Wingdings" panose="05000000000000000000" pitchFamily="2" charset="2"/>
              <a:buChar char="§"/>
            </a:pPr>
            <a:r>
              <a:rPr lang="hi-IN" dirty="0"/>
              <a:t>चूर्ण, कल्क एवं स्वरस आदि (</a:t>
            </a:r>
            <a:r>
              <a:rPr lang="en-US" dirty="0"/>
              <a:t>Powders, pastes and juices etc.) </a:t>
            </a:r>
            <a:r>
              <a:rPr lang="hi-IN" dirty="0"/>
              <a:t>प्रयोग</a:t>
            </a:r>
            <a:r>
              <a:rPr lang="en-US" dirty="0"/>
              <a:t> |</a:t>
            </a:r>
          </a:p>
          <a:p>
            <a:pPr>
              <a:buFont typeface="Wingdings" panose="05000000000000000000" pitchFamily="2" charset="2"/>
              <a:buChar char="§"/>
            </a:pPr>
            <a:endParaRPr lang="en-US" dirty="0"/>
          </a:p>
          <a:p>
            <a:pPr>
              <a:buFont typeface="Wingdings" panose="05000000000000000000" pitchFamily="2" charset="2"/>
              <a:buChar char="Ø"/>
            </a:pPr>
            <a:r>
              <a:rPr lang="hi-IN" dirty="0"/>
              <a:t>पुंसवनकर्मान्तर्गत वर्णित लक्ष्मणा तथा आठ वटशुङ्ग के दुग्ध के साथ प्रयोग</a:t>
            </a:r>
            <a:endParaRPr lang="en-US" dirty="0"/>
          </a:p>
          <a:p>
            <a:pPr marL="0" indent="0">
              <a:buNone/>
            </a:pPr>
            <a:r>
              <a:rPr lang="hi-IN" dirty="0"/>
              <a:t> को </a:t>
            </a:r>
            <a:r>
              <a:rPr lang="hi-IN" dirty="0">
                <a:solidFill>
                  <a:schemeClr val="accent2">
                    <a:lumMod val="60000"/>
                    <a:lumOff val="40000"/>
                  </a:schemeClr>
                </a:solidFill>
              </a:rPr>
              <a:t>टीकाकार अरुणदत्त </a:t>
            </a:r>
            <a:r>
              <a:rPr lang="hi-IN" dirty="0"/>
              <a:t>ने पुत्र न उत्पन्न होने (गर्भाधान न होने), उत्पन्न होकर</a:t>
            </a:r>
            <a:endParaRPr lang="en-US" dirty="0"/>
          </a:p>
          <a:p>
            <a:pPr marL="0" indent="0">
              <a:buNone/>
            </a:pPr>
            <a:r>
              <a:rPr lang="hi-IN" dirty="0"/>
              <a:t> स्थित न होने या अल्पायु सन्तान वाली स्त्री के लिए भी उपयोगी बताया है।</a:t>
            </a:r>
            <a:endParaRPr lang="en-US" dirty="0"/>
          </a:p>
          <a:p>
            <a:pPr marL="0" indent="0">
              <a:buNone/>
            </a:pPr>
            <a:endParaRPr lang="hi-IN" dirty="0"/>
          </a:p>
          <a:p>
            <a:r>
              <a:rPr lang="hi-IN" dirty="0"/>
              <a:t>बला, सिता, अतिबला, मधूक, वटशुङ्ग एवं गजकेशर का मधु, क्षीर एवं घृत </a:t>
            </a:r>
            <a:endParaRPr lang="en-US" dirty="0"/>
          </a:p>
          <a:p>
            <a:pPr marL="0" indent="0">
              <a:buNone/>
            </a:pPr>
            <a:r>
              <a:rPr lang="en-US" dirty="0"/>
              <a:t>   </a:t>
            </a:r>
            <a:r>
              <a:rPr lang="hi-IN" dirty="0"/>
              <a:t>के साथ पान करने से वन्ध्या स्त्री अवश्य ही पुत्र उत्पन्न करती है।</a:t>
            </a:r>
            <a:endParaRPr lang="en-US" dirty="0"/>
          </a:p>
          <a:p>
            <a:endParaRPr lang="hi-IN" dirty="0"/>
          </a:p>
          <a:p>
            <a:endParaRPr lang="en-US" dirty="0"/>
          </a:p>
        </p:txBody>
      </p:sp>
    </p:spTree>
    <p:extLst>
      <p:ext uri="{BB962C8B-B14F-4D97-AF65-F5344CB8AC3E}">
        <p14:creationId xmlns:p14="http://schemas.microsoft.com/office/powerpoint/2010/main" xmlns="" val="1640532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A66E98-6A54-6F1D-55CA-20856C391178}"/>
              </a:ext>
            </a:extLst>
          </p:cNvPr>
          <p:cNvSpPr>
            <a:spLocks noGrp="1"/>
          </p:cNvSpPr>
          <p:nvPr>
            <p:ph type="title"/>
          </p:nvPr>
        </p:nvSpPr>
        <p:spPr>
          <a:xfrm flipV="1">
            <a:off x="381000" y="-444500"/>
            <a:ext cx="10972800" cy="44450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537017A0-C791-4434-60A0-4E75A528CB2B}"/>
              </a:ext>
            </a:extLst>
          </p:cNvPr>
          <p:cNvSpPr>
            <a:spLocks noGrp="1"/>
          </p:cNvSpPr>
          <p:nvPr>
            <p:ph idx="1"/>
          </p:nvPr>
        </p:nvSpPr>
        <p:spPr>
          <a:xfrm>
            <a:off x="201809" y="88900"/>
            <a:ext cx="12090400" cy="6769100"/>
          </a:xfrm>
        </p:spPr>
        <p:txBody>
          <a:bodyPr>
            <a:normAutofit/>
          </a:bodyPr>
          <a:lstStyle/>
          <a:p>
            <a:pPr marL="0" indent="0">
              <a:buNone/>
            </a:pPr>
            <a:r>
              <a:rPr lang="hi-IN" b="1" dirty="0">
                <a:solidFill>
                  <a:srgbClr val="C00000"/>
                </a:solidFill>
              </a:rPr>
              <a:t>गुटिकायें (</a:t>
            </a:r>
            <a:r>
              <a:rPr lang="en-US" b="1" dirty="0">
                <a:solidFill>
                  <a:srgbClr val="C00000"/>
                </a:solidFill>
              </a:rPr>
              <a:t>Tablets)</a:t>
            </a:r>
          </a:p>
          <a:p>
            <a:pPr marL="0" indent="0">
              <a:buNone/>
            </a:pPr>
            <a:r>
              <a:rPr lang="hi-IN" dirty="0"/>
              <a:t>योगराजगुग्गुद को एक-एक शाण की मात्रा की गुटिका बनाकर यथोचित रूप में </a:t>
            </a:r>
            <a:endParaRPr lang="en-US" dirty="0"/>
          </a:p>
          <a:p>
            <a:pPr marL="0" indent="0">
              <a:buNone/>
            </a:pPr>
            <a:r>
              <a:rPr lang="hi-IN" dirty="0"/>
              <a:t>प्रयोग गर्भप्रद है।</a:t>
            </a:r>
            <a:endParaRPr lang="en-US" dirty="0"/>
          </a:p>
          <a:p>
            <a:pPr marL="0" indent="0">
              <a:buNone/>
            </a:pPr>
            <a:endParaRPr lang="en-US" dirty="0"/>
          </a:p>
          <a:p>
            <a:pPr marL="0" indent="0">
              <a:buNone/>
            </a:pPr>
            <a:r>
              <a:rPr lang="hi-IN" b="1" dirty="0">
                <a:solidFill>
                  <a:srgbClr val="C00000"/>
                </a:solidFill>
              </a:rPr>
              <a:t>क्वाध (</a:t>
            </a:r>
            <a:r>
              <a:rPr lang="en-US" b="1" dirty="0">
                <a:solidFill>
                  <a:srgbClr val="C00000"/>
                </a:solidFill>
              </a:rPr>
              <a:t>Decoctions)</a:t>
            </a:r>
            <a:endParaRPr lang="en-US" dirty="0"/>
          </a:p>
          <a:p>
            <a:pPr marL="0" indent="0">
              <a:buNone/>
            </a:pPr>
            <a:r>
              <a:rPr lang="hi-IN" dirty="0"/>
              <a:t>महारास्नादि क्वाथ का प्रयोग गर्भकारक है</a:t>
            </a:r>
            <a:endParaRPr lang="en-US" dirty="0"/>
          </a:p>
          <a:p>
            <a:pPr marL="0" indent="0">
              <a:buNone/>
            </a:pPr>
            <a:endParaRPr lang="hi-IN" dirty="0"/>
          </a:p>
          <a:p>
            <a:pPr marL="0" indent="0">
              <a:buNone/>
            </a:pPr>
            <a:r>
              <a:rPr lang="hi-IN" b="1" dirty="0">
                <a:solidFill>
                  <a:srgbClr val="C00000"/>
                </a:solidFill>
              </a:rPr>
              <a:t>पूगपाक (</a:t>
            </a:r>
            <a:r>
              <a:rPr lang="en-US" b="1" dirty="0" err="1">
                <a:solidFill>
                  <a:srgbClr val="C00000"/>
                </a:solidFill>
              </a:rPr>
              <a:t>Pūgapāka</a:t>
            </a:r>
            <a:r>
              <a:rPr lang="en-US" b="1" dirty="0">
                <a:solidFill>
                  <a:srgbClr val="C00000"/>
                </a:solidFill>
              </a:rPr>
              <a:t>)</a:t>
            </a:r>
          </a:p>
          <a:p>
            <a:pPr marL="0" indent="0">
              <a:buNone/>
            </a:pPr>
            <a:r>
              <a:rPr lang="hi-IN" dirty="0"/>
              <a:t>अग्निबलानुसार पूगपाक का प्रयोग गर्भकर है।</a:t>
            </a:r>
          </a:p>
          <a:p>
            <a:pPr marL="0" indent="0">
              <a:buNone/>
            </a:pPr>
            <a:endParaRPr lang="en-US" dirty="0"/>
          </a:p>
        </p:txBody>
      </p:sp>
    </p:spTree>
    <p:extLst>
      <p:ext uri="{BB962C8B-B14F-4D97-AF65-F5344CB8AC3E}">
        <p14:creationId xmlns:p14="http://schemas.microsoft.com/office/powerpoint/2010/main" xmlns="" val="410868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17600C-C537-0B8B-4CED-1786255634B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B2367F76-094F-1669-E8BE-CB0E7B4D993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12735" y="137787"/>
            <a:ext cx="12075090" cy="6490114"/>
          </a:xfrm>
        </p:spPr>
      </p:pic>
    </p:spTree>
    <p:extLst>
      <p:ext uri="{BB962C8B-B14F-4D97-AF65-F5344CB8AC3E}">
        <p14:creationId xmlns:p14="http://schemas.microsoft.com/office/powerpoint/2010/main" xmlns="" val="3543599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EBF875E-8308-1BA3-4531-EAC89B226DCD}"/>
              </a:ext>
            </a:extLst>
          </p:cNvPr>
          <p:cNvSpPr txBox="1"/>
          <p:nvPr/>
        </p:nvSpPr>
        <p:spPr>
          <a:xfrm>
            <a:off x="100208" y="0"/>
            <a:ext cx="11999935" cy="6986528"/>
          </a:xfrm>
          <a:prstGeom prst="rect">
            <a:avLst/>
          </a:prstGeom>
          <a:noFill/>
        </p:spPr>
        <p:txBody>
          <a:bodyPr wrap="square">
            <a:spAutoFit/>
          </a:bodyPr>
          <a:lstStyle/>
          <a:p>
            <a:r>
              <a:rPr lang="hi-IN" sz="2800" b="1" dirty="0">
                <a:solidFill>
                  <a:srgbClr val="C00000"/>
                </a:solidFill>
              </a:rPr>
              <a:t>घृत (</a:t>
            </a:r>
            <a:r>
              <a:rPr lang="en-US" sz="2800" b="1" dirty="0" err="1">
                <a:solidFill>
                  <a:srgbClr val="C00000"/>
                </a:solidFill>
              </a:rPr>
              <a:t>Ghrtas</a:t>
            </a:r>
            <a:r>
              <a:rPr lang="en-US" sz="2800" b="1" dirty="0">
                <a:solidFill>
                  <a:srgbClr val="C00000"/>
                </a:solidFill>
              </a:rPr>
              <a:t>)</a:t>
            </a:r>
          </a:p>
          <a:p>
            <a:r>
              <a:rPr lang="en-US" sz="2800" dirty="0">
                <a:solidFill>
                  <a:srgbClr val="00B050"/>
                </a:solidFill>
              </a:rPr>
              <a:t>(</a:t>
            </a:r>
            <a:r>
              <a:rPr lang="hi-IN" sz="2800" dirty="0">
                <a:solidFill>
                  <a:srgbClr val="00B050"/>
                </a:solidFill>
              </a:rPr>
              <a:t>१) लघुफलघृत</a:t>
            </a:r>
            <a:r>
              <a:rPr lang="en-US" sz="2800" dirty="0">
                <a:solidFill>
                  <a:srgbClr val="00B050"/>
                </a:solidFill>
              </a:rPr>
              <a:t> -</a:t>
            </a:r>
            <a:endParaRPr lang="hi-IN" sz="2800" dirty="0">
              <a:solidFill>
                <a:srgbClr val="00B050"/>
              </a:solidFill>
            </a:endParaRPr>
          </a:p>
          <a:p>
            <a:r>
              <a:rPr lang="hi-IN" sz="2800" dirty="0"/>
              <a:t>   लघुफल घृत का पान करने से स्त्री को अनेक बार गर्भधारण होता है।</a:t>
            </a:r>
            <a:endParaRPr lang="en-US" sz="2800" dirty="0"/>
          </a:p>
          <a:p>
            <a:endParaRPr lang="hi-IN" sz="2800" dirty="0"/>
          </a:p>
          <a:p>
            <a:r>
              <a:rPr lang="hi-IN" sz="2800" dirty="0">
                <a:solidFill>
                  <a:srgbClr val="00B050"/>
                </a:solidFill>
              </a:rPr>
              <a:t>(2) कामदेव घृत</a:t>
            </a:r>
            <a:r>
              <a:rPr lang="en-US" sz="2800" dirty="0">
                <a:solidFill>
                  <a:srgbClr val="00B050"/>
                </a:solidFill>
              </a:rPr>
              <a:t> - </a:t>
            </a:r>
            <a:endParaRPr lang="hi-IN" sz="2800" dirty="0">
              <a:solidFill>
                <a:srgbClr val="00B050"/>
              </a:solidFill>
            </a:endParaRPr>
          </a:p>
          <a:p>
            <a:r>
              <a:rPr lang="hi-IN" sz="2800" dirty="0"/>
              <a:t>   बलकारी, वर्ष, हृद्य, पुष्टिकारक तथा रसायन है। </a:t>
            </a:r>
          </a:p>
          <a:p>
            <a:r>
              <a:rPr lang="hi-IN" sz="2800" dirty="0"/>
              <a:t>  इस घृत के सेवन से व्यक्ति निरोग होकर जल से सीड जाते हुए वृक्ष की तरह</a:t>
            </a:r>
          </a:p>
          <a:p>
            <a:r>
              <a:rPr lang="hi-IN" sz="2800" dirty="0"/>
              <a:t>  बढ़ता है। यह महागुणकारी कामदेव नामक घृत है</a:t>
            </a:r>
            <a:r>
              <a:rPr lang="en-US" sz="2800" dirty="0"/>
              <a:t> </a:t>
            </a:r>
            <a:r>
              <a:rPr lang="hi-IN" sz="2800" dirty="0"/>
              <a:t>।</a:t>
            </a:r>
            <a:endParaRPr lang="en-US" sz="2800" dirty="0"/>
          </a:p>
          <a:p>
            <a:endParaRPr lang="en-US" sz="2800" dirty="0"/>
          </a:p>
          <a:p>
            <a:pPr marL="457200" indent="-457200">
              <a:buFont typeface="Wingdings" panose="05000000000000000000" pitchFamily="2" charset="2"/>
              <a:buChar char="§"/>
            </a:pPr>
            <a:r>
              <a:rPr lang="en-US" sz="2800" dirty="0">
                <a:solidFill>
                  <a:srgbClr val="00B0F0"/>
                </a:solidFill>
              </a:rPr>
              <a:t>Goghrita has </a:t>
            </a:r>
            <a:r>
              <a:rPr lang="en-US" sz="2800" dirty="0" err="1">
                <a:solidFill>
                  <a:srgbClr val="00B0F0"/>
                </a:solidFill>
              </a:rPr>
              <a:t>Rochana</a:t>
            </a:r>
            <a:r>
              <a:rPr lang="en-US" sz="2800" dirty="0">
                <a:solidFill>
                  <a:srgbClr val="00B0F0"/>
                </a:solidFill>
              </a:rPr>
              <a:t>, Deepana, </a:t>
            </a:r>
            <a:r>
              <a:rPr lang="en-US" sz="2800" dirty="0" err="1">
                <a:solidFill>
                  <a:srgbClr val="00B0F0"/>
                </a:solidFill>
              </a:rPr>
              <a:t>Rasayana</a:t>
            </a:r>
            <a:r>
              <a:rPr lang="en-US" sz="2800" dirty="0">
                <a:solidFill>
                  <a:srgbClr val="00B0F0"/>
                </a:solidFill>
              </a:rPr>
              <a:t>, </a:t>
            </a:r>
            <a:r>
              <a:rPr lang="en-US" sz="2800" dirty="0" err="1">
                <a:solidFill>
                  <a:srgbClr val="00B0F0"/>
                </a:solidFill>
              </a:rPr>
              <a:t>Vrishya</a:t>
            </a:r>
            <a:r>
              <a:rPr lang="en-US" sz="2800" dirty="0">
                <a:solidFill>
                  <a:srgbClr val="00B0F0"/>
                </a:solidFill>
              </a:rPr>
              <a:t> properties so it regulate </a:t>
            </a:r>
            <a:r>
              <a:rPr lang="en-US" sz="2800" dirty="0" err="1">
                <a:solidFill>
                  <a:srgbClr val="00B0F0"/>
                </a:solidFill>
              </a:rPr>
              <a:t>Tridoshas</a:t>
            </a:r>
            <a:r>
              <a:rPr lang="en-US" sz="2800" dirty="0">
                <a:solidFill>
                  <a:srgbClr val="00B0F0"/>
                </a:solidFill>
              </a:rPr>
              <a:t> and help to destruct the </a:t>
            </a:r>
            <a:r>
              <a:rPr lang="en-US" sz="2800" dirty="0" err="1">
                <a:solidFill>
                  <a:srgbClr val="00B0F0"/>
                </a:solidFill>
              </a:rPr>
              <a:t>Samprapti</a:t>
            </a:r>
            <a:r>
              <a:rPr lang="en-US" sz="2800" dirty="0">
                <a:solidFill>
                  <a:srgbClr val="00B0F0"/>
                </a:solidFill>
              </a:rPr>
              <a:t> of </a:t>
            </a:r>
            <a:r>
              <a:rPr lang="en-US" sz="2800" dirty="0" err="1">
                <a:solidFill>
                  <a:srgbClr val="00B0F0"/>
                </a:solidFill>
              </a:rPr>
              <a:t>Vandhyatva</a:t>
            </a:r>
            <a:r>
              <a:rPr lang="en-US" sz="2800" dirty="0">
                <a:solidFill>
                  <a:srgbClr val="00B0F0"/>
                </a:solidFill>
              </a:rPr>
              <a:t>.</a:t>
            </a:r>
          </a:p>
          <a:p>
            <a:pPr marL="457200" indent="-457200">
              <a:buFont typeface="Wingdings" panose="05000000000000000000" pitchFamily="2" charset="2"/>
              <a:buChar char="§"/>
            </a:pPr>
            <a:r>
              <a:rPr lang="en-US" sz="2800" dirty="0">
                <a:solidFill>
                  <a:srgbClr val="00B0F0"/>
                </a:solidFill>
              </a:rPr>
              <a:t>There by gives proper feed back to the Hypothalamus, the governing body of H-P-O axis, By governing the H-P-O axis, it helps in the maintenance of Follicular growth, Ovulation and Corpus luteum regulates the vitiated Dosha, Malas and </a:t>
            </a:r>
            <a:r>
              <a:rPr lang="en-US" sz="2800" dirty="0" err="1">
                <a:solidFill>
                  <a:srgbClr val="00B0F0"/>
                </a:solidFill>
              </a:rPr>
              <a:t>Apanavayu</a:t>
            </a:r>
            <a:r>
              <a:rPr lang="en-US" sz="2800" dirty="0">
                <a:solidFill>
                  <a:srgbClr val="00B0F0"/>
                </a:solidFill>
              </a:rPr>
              <a:t>. </a:t>
            </a:r>
            <a:r>
              <a:rPr lang="en-US" sz="2800" dirty="0">
                <a:solidFill>
                  <a:srgbClr val="FF0000"/>
                </a:solidFill>
              </a:rPr>
              <a:t>[Ref. NIA JAIPUR, 2015]</a:t>
            </a:r>
            <a:endParaRPr lang="hi-IN" sz="2800" dirty="0">
              <a:solidFill>
                <a:srgbClr val="FF0000"/>
              </a:solidFill>
            </a:endParaRPr>
          </a:p>
          <a:p>
            <a:endParaRPr lang="en-US" sz="2800" dirty="0"/>
          </a:p>
        </p:txBody>
      </p:sp>
    </p:spTree>
    <p:extLst>
      <p:ext uri="{BB962C8B-B14F-4D97-AF65-F5344CB8AC3E}">
        <p14:creationId xmlns:p14="http://schemas.microsoft.com/office/powerpoint/2010/main" xmlns="" val="4312642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ABE72C-7338-EB2E-7FB7-F070E1321470}"/>
              </a:ext>
            </a:extLst>
          </p:cNvPr>
          <p:cNvSpPr>
            <a:spLocks noGrp="1"/>
          </p:cNvSpPr>
          <p:nvPr>
            <p:ph type="title"/>
          </p:nvPr>
        </p:nvSpPr>
        <p:spPr>
          <a:xfrm flipV="1">
            <a:off x="-228600" y="-320040"/>
            <a:ext cx="11582400" cy="6096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98795739-F0FD-F5CD-4591-53E2C7BFAEB5}"/>
              </a:ext>
            </a:extLst>
          </p:cNvPr>
          <p:cNvSpPr>
            <a:spLocks noGrp="1"/>
          </p:cNvSpPr>
          <p:nvPr>
            <p:ph idx="1"/>
          </p:nvPr>
        </p:nvSpPr>
        <p:spPr>
          <a:xfrm>
            <a:off x="125260" y="263046"/>
            <a:ext cx="12066740" cy="6526373"/>
          </a:xfrm>
        </p:spPr>
        <p:txBody>
          <a:bodyPr>
            <a:normAutofit/>
          </a:bodyPr>
          <a:lstStyle/>
          <a:p>
            <a:r>
              <a:rPr lang="hi-IN" dirty="0">
                <a:solidFill>
                  <a:srgbClr val="00B050"/>
                </a:solidFill>
              </a:rPr>
              <a:t>बृहत्‌शतावरी या शतावरी घृत</a:t>
            </a:r>
            <a:r>
              <a:rPr lang="en-US" dirty="0">
                <a:solidFill>
                  <a:srgbClr val="00B050"/>
                </a:solidFill>
              </a:rPr>
              <a:t> - (</a:t>
            </a:r>
            <a:r>
              <a:rPr lang="en-US" dirty="0" err="1">
                <a:solidFill>
                  <a:srgbClr val="00B050"/>
                </a:solidFill>
              </a:rPr>
              <a:t>Asperagus</a:t>
            </a:r>
            <a:r>
              <a:rPr lang="en-US" dirty="0">
                <a:solidFill>
                  <a:srgbClr val="00B050"/>
                </a:solidFill>
              </a:rPr>
              <a:t> </a:t>
            </a:r>
            <a:r>
              <a:rPr lang="en-US" dirty="0" err="1">
                <a:solidFill>
                  <a:srgbClr val="00B050"/>
                </a:solidFill>
              </a:rPr>
              <a:t>recemosus</a:t>
            </a:r>
            <a:r>
              <a:rPr lang="en-US" dirty="0">
                <a:solidFill>
                  <a:srgbClr val="00B050"/>
                </a:solidFill>
              </a:rPr>
              <a:t>): </a:t>
            </a:r>
          </a:p>
          <a:p>
            <a:r>
              <a:rPr lang="en-US" dirty="0">
                <a:solidFill>
                  <a:schemeClr val="accent5">
                    <a:lumMod val="75000"/>
                  </a:schemeClr>
                </a:solidFill>
              </a:rPr>
              <a:t>It nourishes the uterus  and gives strength to the muscles and the </a:t>
            </a:r>
            <a:r>
              <a:rPr lang="en-US" dirty="0" err="1">
                <a:solidFill>
                  <a:schemeClr val="accent5">
                    <a:lumMod val="75000"/>
                  </a:schemeClr>
                </a:solidFill>
              </a:rPr>
              <a:t>rakta</a:t>
            </a:r>
            <a:r>
              <a:rPr lang="en-US" dirty="0">
                <a:solidFill>
                  <a:schemeClr val="accent5">
                    <a:lumMod val="75000"/>
                  </a:schemeClr>
                </a:solidFill>
              </a:rPr>
              <a:t> dhatu which is  associated with it.</a:t>
            </a:r>
          </a:p>
          <a:p>
            <a:r>
              <a:rPr lang="en-US" dirty="0">
                <a:solidFill>
                  <a:schemeClr val="accent5">
                    <a:lumMod val="75000"/>
                  </a:schemeClr>
                </a:solidFill>
              </a:rPr>
              <a:t> It induces ovulation and it also prevents abortion or miscarriage.</a:t>
            </a:r>
          </a:p>
          <a:p>
            <a:r>
              <a:rPr lang="en-US" dirty="0">
                <a:solidFill>
                  <a:schemeClr val="accent5">
                    <a:lumMod val="75000"/>
                  </a:schemeClr>
                </a:solidFill>
              </a:rPr>
              <a:t>it is the drug of choice to control the bleeding and to strengthen the uterus.</a:t>
            </a:r>
          </a:p>
          <a:p>
            <a:pPr marL="0" indent="0">
              <a:buNone/>
            </a:pPr>
            <a:r>
              <a:rPr lang="en-US" b="1" dirty="0">
                <a:solidFill>
                  <a:srgbClr val="FF0000"/>
                </a:solidFill>
              </a:rPr>
              <a:t> [Ref. TID-2005]</a:t>
            </a:r>
          </a:p>
          <a:p>
            <a:endParaRPr lang="en-US" dirty="0">
              <a:solidFill>
                <a:schemeClr val="accent5">
                  <a:lumMod val="75000"/>
                </a:schemeClr>
              </a:solidFill>
            </a:endParaRPr>
          </a:p>
          <a:p>
            <a:pPr marL="0" indent="0">
              <a:buNone/>
            </a:pPr>
            <a:r>
              <a:rPr lang="hi-IN" dirty="0">
                <a:solidFill>
                  <a:srgbClr val="002060"/>
                </a:solidFill>
              </a:rPr>
              <a:t>इस</a:t>
            </a:r>
            <a:r>
              <a:rPr lang="en-US" dirty="0">
                <a:solidFill>
                  <a:srgbClr val="002060"/>
                </a:solidFill>
              </a:rPr>
              <a:t> </a:t>
            </a:r>
            <a:r>
              <a:rPr lang="hi-IN" dirty="0">
                <a:solidFill>
                  <a:srgbClr val="002060"/>
                </a:solidFill>
              </a:rPr>
              <a:t>घृत</a:t>
            </a:r>
            <a:r>
              <a:rPr lang="en-US" dirty="0">
                <a:solidFill>
                  <a:srgbClr val="002060"/>
                </a:solidFill>
              </a:rPr>
              <a:t> </a:t>
            </a:r>
            <a:r>
              <a:rPr lang="hi-IN" dirty="0">
                <a:solidFill>
                  <a:srgbClr val="002060"/>
                </a:solidFill>
              </a:rPr>
              <a:t>का एक कर्ष की मात्रा में प्रयोग पुंसवन है अर्थात् पुजेत्पादक है।</a:t>
            </a:r>
            <a:endParaRPr lang="en-US" dirty="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xmlns="" val="3121838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79BDE1-D6BD-A122-506C-2320A92C64FA}"/>
              </a:ext>
            </a:extLst>
          </p:cNvPr>
          <p:cNvSpPr>
            <a:spLocks noGrp="1"/>
          </p:cNvSpPr>
          <p:nvPr>
            <p:ph idx="1"/>
          </p:nvPr>
        </p:nvSpPr>
        <p:spPr>
          <a:xfrm>
            <a:off x="137786" y="187890"/>
            <a:ext cx="12054214" cy="6764055"/>
          </a:xfrm>
        </p:spPr>
        <p:txBody>
          <a:bodyPr>
            <a:normAutofit/>
          </a:bodyPr>
          <a:lstStyle/>
          <a:p>
            <a:r>
              <a:rPr lang="hi-IN" dirty="0">
                <a:solidFill>
                  <a:srgbClr val="C00000"/>
                </a:solidFill>
              </a:rPr>
              <a:t>दशमूलारिष्ट</a:t>
            </a:r>
            <a:r>
              <a:rPr lang="en-US" dirty="0">
                <a:solidFill>
                  <a:srgbClr val="C00000"/>
                </a:solidFill>
              </a:rPr>
              <a:t> -</a:t>
            </a:r>
            <a:endParaRPr lang="hi-IN" dirty="0">
              <a:solidFill>
                <a:srgbClr val="C00000"/>
              </a:solidFill>
            </a:endParaRPr>
          </a:p>
          <a:p>
            <a:r>
              <a:rPr lang="hi-IN" dirty="0"/>
              <a:t>यह दशमूलारिष्ट कृश व्यक्तियों को पुष्टिकारक, वन्ध्या स्त्रियों को गर्भप्रद तथा </a:t>
            </a:r>
            <a:endParaRPr lang="en-US" dirty="0"/>
          </a:p>
          <a:p>
            <a:pPr marL="0" indent="0">
              <a:buNone/>
            </a:pPr>
            <a:r>
              <a:rPr lang="en-US" dirty="0"/>
              <a:t>  </a:t>
            </a:r>
            <a:r>
              <a:rPr lang="hi-IN" dirty="0"/>
              <a:t>तेज, शुक्र एवं बलप्रद है |</a:t>
            </a:r>
          </a:p>
          <a:p>
            <a:r>
              <a:rPr lang="en-US" dirty="0">
                <a:solidFill>
                  <a:srgbClr val="00B0F0"/>
                </a:solidFill>
              </a:rPr>
              <a:t>It is reported to exhibit anti-</a:t>
            </a:r>
            <a:r>
              <a:rPr lang="en-US" dirty="0" err="1">
                <a:solidFill>
                  <a:srgbClr val="00B0F0"/>
                </a:solidFill>
              </a:rPr>
              <a:t>infammatory</a:t>
            </a:r>
            <a:r>
              <a:rPr lang="en-US" dirty="0">
                <a:solidFill>
                  <a:srgbClr val="00B0F0"/>
                </a:solidFill>
              </a:rPr>
              <a:t> properties and antibacterial activity against enteric pathogens. </a:t>
            </a:r>
          </a:p>
          <a:p>
            <a:r>
              <a:rPr lang="en-US" dirty="0">
                <a:solidFill>
                  <a:srgbClr val="00B0F0"/>
                </a:solidFill>
              </a:rPr>
              <a:t>Main constituents of  </a:t>
            </a:r>
            <a:r>
              <a:rPr lang="en-US" dirty="0" err="1">
                <a:solidFill>
                  <a:srgbClr val="00B0F0"/>
                </a:solidFill>
              </a:rPr>
              <a:t>Dashmularishta</a:t>
            </a:r>
            <a:r>
              <a:rPr lang="en-US" dirty="0">
                <a:solidFill>
                  <a:srgbClr val="00B0F0"/>
                </a:solidFill>
              </a:rPr>
              <a:t> like – </a:t>
            </a:r>
          </a:p>
          <a:p>
            <a:pPr marL="0" indent="0">
              <a:buNone/>
            </a:pPr>
            <a:r>
              <a:rPr lang="en-US" dirty="0">
                <a:solidFill>
                  <a:srgbClr val="00B0F0"/>
                </a:solidFill>
              </a:rPr>
              <a:t>  Aegle </a:t>
            </a:r>
            <a:r>
              <a:rPr lang="en-US" dirty="0" err="1">
                <a:solidFill>
                  <a:srgbClr val="00B0F0"/>
                </a:solidFill>
              </a:rPr>
              <a:t>marmelos</a:t>
            </a:r>
            <a:r>
              <a:rPr lang="en-US" dirty="0">
                <a:solidFill>
                  <a:srgbClr val="00B0F0"/>
                </a:solidFill>
              </a:rPr>
              <a:t>, </a:t>
            </a:r>
            <a:r>
              <a:rPr lang="en-US" dirty="0" err="1">
                <a:solidFill>
                  <a:srgbClr val="00B0F0"/>
                </a:solidFill>
              </a:rPr>
              <a:t>Oroxylum</a:t>
            </a:r>
            <a:r>
              <a:rPr lang="en-US" dirty="0">
                <a:solidFill>
                  <a:srgbClr val="00B0F0"/>
                </a:solidFill>
              </a:rPr>
              <a:t> indicum, </a:t>
            </a:r>
            <a:r>
              <a:rPr lang="en-US" dirty="0" err="1">
                <a:solidFill>
                  <a:srgbClr val="00B0F0"/>
                </a:solidFill>
              </a:rPr>
              <a:t>Desmodioum</a:t>
            </a:r>
            <a:r>
              <a:rPr lang="en-US" dirty="0">
                <a:solidFill>
                  <a:srgbClr val="00B0F0"/>
                </a:solidFill>
              </a:rPr>
              <a:t> </a:t>
            </a:r>
            <a:r>
              <a:rPr lang="en-US" dirty="0" err="1">
                <a:solidFill>
                  <a:srgbClr val="00B0F0"/>
                </a:solidFill>
              </a:rPr>
              <a:t>gangeticum</a:t>
            </a:r>
            <a:r>
              <a:rPr lang="en-US" dirty="0">
                <a:solidFill>
                  <a:srgbClr val="00B0F0"/>
                </a:solidFill>
              </a:rPr>
              <a:t> and </a:t>
            </a:r>
            <a:r>
              <a:rPr lang="en-US" dirty="0" err="1">
                <a:solidFill>
                  <a:srgbClr val="00B0F0"/>
                </a:solidFill>
              </a:rPr>
              <a:t>Tinospora</a:t>
            </a:r>
            <a:r>
              <a:rPr lang="en-US" dirty="0">
                <a:solidFill>
                  <a:srgbClr val="00B0F0"/>
                </a:solidFill>
              </a:rPr>
              <a:t> cordifolia are also known for their free radical scavenging anti-inflammatory and immuno- stimulatory</a:t>
            </a:r>
          </a:p>
          <a:p>
            <a:r>
              <a:rPr lang="en-US" dirty="0">
                <a:solidFill>
                  <a:srgbClr val="00B0F0"/>
                </a:solidFill>
              </a:rPr>
              <a:t>The compound formulation </a:t>
            </a:r>
            <a:r>
              <a:rPr lang="en-US" dirty="0" err="1">
                <a:solidFill>
                  <a:srgbClr val="00B0F0"/>
                </a:solidFill>
              </a:rPr>
              <a:t>Dashmularishta</a:t>
            </a:r>
            <a:r>
              <a:rPr lang="en-US" dirty="0">
                <a:solidFill>
                  <a:srgbClr val="00B0F0"/>
                </a:solidFill>
              </a:rPr>
              <a:t> is traditionally attributed with properties of ameliorating </a:t>
            </a:r>
            <a:r>
              <a:rPr lang="en-US" dirty="0" err="1">
                <a:solidFill>
                  <a:srgbClr val="00B0F0"/>
                </a:solidFill>
              </a:rPr>
              <a:t>affictions</a:t>
            </a:r>
            <a:r>
              <a:rPr lang="en-US" dirty="0">
                <a:solidFill>
                  <a:srgbClr val="00B0F0"/>
                </a:solidFill>
              </a:rPr>
              <a:t> of postpartum period. </a:t>
            </a:r>
          </a:p>
          <a:p>
            <a:r>
              <a:rPr lang="en-US" dirty="0">
                <a:solidFill>
                  <a:srgbClr val="00B0F0"/>
                </a:solidFill>
              </a:rPr>
              <a:t>Its beneficial effects in  </a:t>
            </a:r>
            <a:r>
              <a:rPr lang="en-US" dirty="0" err="1">
                <a:solidFill>
                  <a:srgbClr val="00B0F0"/>
                </a:solidFill>
              </a:rPr>
              <a:t>Dhatukshaya</a:t>
            </a:r>
            <a:r>
              <a:rPr lang="en-US" dirty="0">
                <a:solidFill>
                  <a:srgbClr val="00B0F0"/>
                </a:solidFill>
              </a:rPr>
              <a:t> /</a:t>
            </a:r>
            <a:r>
              <a:rPr lang="en-US" dirty="0" err="1">
                <a:solidFill>
                  <a:srgbClr val="00B0F0"/>
                </a:solidFill>
              </a:rPr>
              <a:t>Daurbalya</a:t>
            </a:r>
            <a:r>
              <a:rPr lang="en-US" dirty="0">
                <a:solidFill>
                  <a:srgbClr val="00B0F0"/>
                </a:solidFill>
              </a:rPr>
              <a:t> (loss/weakness of body tissues)  </a:t>
            </a:r>
          </a:p>
          <a:p>
            <a:pPr marL="0" indent="0">
              <a:buNone/>
            </a:pPr>
            <a:r>
              <a:rPr lang="en-US" dirty="0">
                <a:solidFill>
                  <a:srgbClr val="00B0F0"/>
                </a:solidFill>
              </a:rPr>
              <a:t>   and as </a:t>
            </a:r>
            <a:r>
              <a:rPr lang="en-US" dirty="0" err="1">
                <a:solidFill>
                  <a:srgbClr val="00B0F0"/>
                </a:solidFill>
              </a:rPr>
              <a:t>Garbhasayshodhak</a:t>
            </a:r>
            <a:r>
              <a:rPr lang="en-US" dirty="0">
                <a:solidFill>
                  <a:srgbClr val="00B0F0"/>
                </a:solidFill>
              </a:rPr>
              <a:t> (Cleanser of uterus). </a:t>
            </a:r>
            <a:r>
              <a:rPr lang="en-US" dirty="0">
                <a:solidFill>
                  <a:srgbClr val="FF0000"/>
                </a:solidFill>
              </a:rPr>
              <a:t>[</a:t>
            </a:r>
            <a:r>
              <a:rPr lang="en-US" dirty="0" err="1">
                <a:solidFill>
                  <a:srgbClr val="FF0000"/>
                </a:solidFill>
              </a:rPr>
              <a:t>ref.IMS</a:t>
            </a:r>
            <a:r>
              <a:rPr lang="en-US" dirty="0">
                <a:solidFill>
                  <a:srgbClr val="FF0000"/>
                </a:solidFill>
              </a:rPr>
              <a:t> BHU-2016]</a:t>
            </a:r>
          </a:p>
        </p:txBody>
      </p:sp>
    </p:spTree>
    <p:extLst>
      <p:ext uri="{BB962C8B-B14F-4D97-AF65-F5344CB8AC3E}">
        <p14:creationId xmlns:p14="http://schemas.microsoft.com/office/powerpoint/2010/main" xmlns="" val="4142877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F098EA-7DA7-090A-4DB9-8CC0302AD661}"/>
              </a:ext>
            </a:extLst>
          </p:cNvPr>
          <p:cNvSpPr>
            <a:spLocks noGrp="1"/>
          </p:cNvSpPr>
          <p:nvPr>
            <p:ph idx="1"/>
          </p:nvPr>
        </p:nvSpPr>
        <p:spPr>
          <a:xfrm>
            <a:off x="0" y="91441"/>
            <a:ext cx="12192000" cy="6583679"/>
          </a:xfrm>
        </p:spPr>
        <p:txBody>
          <a:bodyPr>
            <a:normAutofit fontScale="85000" lnSpcReduction="20000"/>
          </a:bodyPr>
          <a:lstStyle/>
          <a:p>
            <a:pPr>
              <a:buFont typeface="Wingdings" panose="05000000000000000000" pitchFamily="2" charset="2"/>
              <a:buChar char="§"/>
            </a:pPr>
            <a:r>
              <a:rPr lang="hi-IN" sz="3000" dirty="0">
                <a:solidFill>
                  <a:srgbClr val="00B0F0"/>
                </a:solidFill>
              </a:rPr>
              <a:t>दोष विपरीत </a:t>
            </a:r>
            <a:endParaRPr lang="en-US" sz="3000" dirty="0">
              <a:solidFill>
                <a:srgbClr val="00B0F0"/>
              </a:solidFill>
            </a:endParaRPr>
          </a:p>
          <a:p>
            <a:pPr>
              <a:buFont typeface="Wingdings" panose="05000000000000000000" pitchFamily="2" charset="2"/>
              <a:buChar char="Ø"/>
            </a:pPr>
            <a:r>
              <a:rPr lang="hi-IN" dirty="0">
                <a:solidFill>
                  <a:srgbClr val="92D050"/>
                </a:solidFill>
              </a:rPr>
              <a:t>वातज रजोदुष्टि </a:t>
            </a:r>
            <a:r>
              <a:rPr lang="hi-IN" dirty="0"/>
              <a:t>की शुद्धि का ज्ञान करके श्वेता, गिरिकर्णी या श्वेत गिरिकर्णी,</a:t>
            </a:r>
            <a:endParaRPr lang="en-US" dirty="0"/>
          </a:p>
          <a:p>
            <a:pPr marL="0" indent="0">
              <a:buNone/>
            </a:pPr>
            <a:r>
              <a:rPr lang="hi-IN" dirty="0"/>
              <a:t> श्वेतगुञ्जा एवं श्वेतपुनर्नवा का दुग्ध के साथ प्रयोग करें।</a:t>
            </a:r>
            <a:endParaRPr lang="en-US" dirty="0"/>
          </a:p>
          <a:p>
            <a:pPr marL="0" indent="0">
              <a:buNone/>
            </a:pPr>
            <a:r>
              <a:rPr lang="en-US" dirty="0">
                <a:solidFill>
                  <a:schemeClr val="accent2">
                    <a:lumMod val="60000"/>
                    <a:lumOff val="40000"/>
                  </a:schemeClr>
                </a:solidFill>
              </a:rPr>
              <a:t>   </a:t>
            </a:r>
            <a:r>
              <a:rPr lang="hi-IN" dirty="0">
                <a:solidFill>
                  <a:schemeClr val="accent2">
                    <a:lumMod val="60000"/>
                    <a:lumOff val="40000"/>
                  </a:schemeClr>
                </a:solidFill>
              </a:rPr>
              <a:t>इस औषधि के एक मास प्रयोग से स्त्री गर्भ का धारण करती हैं।</a:t>
            </a:r>
            <a:endParaRPr lang="en-US" dirty="0">
              <a:solidFill>
                <a:schemeClr val="accent2">
                  <a:lumMod val="60000"/>
                  <a:lumOff val="40000"/>
                </a:schemeClr>
              </a:solidFill>
            </a:endParaRPr>
          </a:p>
          <a:p>
            <a:pPr marL="0" indent="0">
              <a:buNone/>
            </a:pPr>
            <a:endParaRPr lang="en-US" dirty="0"/>
          </a:p>
          <a:p>
            <a:pPr>
              <a:buFont typeface="Wingdings" panose="05000000000000000000" pitchFamily="2" charset="2"/>
              <a:buChar char="Ø"/>
            </a:pPr>
            <a:r>
              <a:rPr lang="hi-IN" dirty="0">
                <a:solidFill>
                  <a:srgbClr val="92D050"/>
                </a:solidFill>
              </a:rPr>
              <a:t>पित्त से दूषित </a:t>
            </a:r>
            <a:r>
              <a:rPr lang="hi-IN" dirty="0"/>
              <a:t>योनि या रज की शुद्धि का ज्ञान करके अर्थात् विशिष्ट व्याधि के नष्ट</a:t>
            </a:r>
            <a:endParaRPr lang="en-US" dirty="0"/>
          </a:p>
          <a:p>
            <a:pPr marL="0" indent="0">
              <a:buNone/>
            </a:pPr>
            <a:r>
              <a:rPr lang="en-US" dirty="0"/>
              <a:t> </a:t>
            </a:r>
            <a:r>
              <a:rPr lang="hi-IN" dirty="0"/>
              <a:t> हो जाने  पर इस औषधि का प्रयोग करना चाहिए । </a:t>
            </a:r>
            <a:endParaRPr lang="en-US" dirty="0"/>
          </a:p>
          <a:p>
            <a:pPr marL="0" indent="0">
              <a:buNone/>
            </a:pPr>
            <a:endParaRPr lang="hi-IN" dirty="0"/>
          </a:p>
          <a:p>
            <a:pPr>
              <a:buFont typeface="Wingdings" panose="05000000000000000000" pitchFamily="2" charset="2"/>
              <a:buChar char="Ø"/>
            </a:pPr>
            <a:r>
              <a:rPr lang="hi-IN" dirty="0"/>
              <a:t>चन्दन, उशीर, मञ्जिष्ठा, गिरिकर्णी तथा सिता को दुग्ध के साथ आलोडन का पान</a:t>
            </a:r>
            <a:endParaRPr lang="en-US" dirty="0"/>
          </a:p>
          <a:p>
            <a:pPr marL="0" indent="0">
              <a:buNone/>
            </a:pPr>
            <a:r>
              <a:rPr lang="en-US" dirty="0"/>
              <a:t>   </a:t>
            </a:r>
            <a:r>
              <a:rPr lang="hi-IN" dirty="0"/>
              <a:t>पित्तरोग में पुष्प की सिद्धि करता है </a:t>
            </a:r>
          </a:p>
          <a:p>
            <a:pPr marL="0" indent="0">
              <a:buNone/>
            </a:pPr>
            <a:r>
              <a:rPr lang="hi-IN" dirty="0"/>
              <a:t> अर्थात् पित्तज आर्तव या योनि के रोग से पीड़ित स्त्री के पुष्प की सिद्धि अर्थात् फल की</a:t>
            </a:r>
            <a:endParaRPr lang="en-US" dirty="0"/>
          </a:p>
          <a:p>
            <a:pPr marL="0" indent="0">
              <a:buNone/>
            </a:pPr>
            <a:r>
              <a:rPr lang="hi-IN" dirty="0"/>
              <a:t> प्राप्ति कराता है</a:t>
            </a:r>
            <a:r>
              <a:rPr lang="en-US" dirty="0"/>
              <a:t> | </a:t>
            </a:r>
          </a:p>
          <a:p>
            <a:pPr marL="0" indent="0">
              <a:buNone/>
            </a:pPr>
            <a:endParaRPr lang="en-US" dirty="0"/>
          </a:p>
          <a:p>
            <a:pPr>
              <a:buFont typeface="Wingdings" panose="05000000000000000000" pitchFamily="2" charset="2"/>
              <a:buChar char="Ø"/>
            </a:pPr>
            <a:r>
              <a:rPr lang="hi-IN" dirty="0"/>
              <a:t>श्वेतार्कमूल को दुग्ध </a:t>
            </a:r>
            <a:r>
              <a:rPr lang="en-US" dirty="0"/>
              <a:t>his decoction </a:t>
            </a:r>
            <a:r>
              <a:rPr lang="hi-IN" dirty="0"/>
              <a:t>के साथ अथवा श्वेता एवं गिरिकर्णिका या श्वेत</a:t>
            </a:r>
            <a:r>
              <a:rPr lang="en-US" dirty="0"/>
              <a:t> </a:t>
            </a:r>
            <a:r>
              <a:rPr lang="hi-IN" dirty="0"/>
              <a:t>आद्रिकर्णी </a:t>
            </a:r>
            <a:endParaRPr lang="en-US" dirty="0"/>
          </a:p>
          <a:p>
            <a:pPr marL="0" indent="0">
              <a:buNone/>
            </a:pPr>
            <a:r>
              <a:rPr lang="en-US" dirty="0"/>
              <a:t>     </a:t>
            </a:r>
            <a:r>
              <a:rPr lang="hi-IN" dirty="0"/>
              <a:t>(गिरिकर्णी) के मूल को गोदुग्ध के साथ मिलाकर पौने </a:t>
            </a:r>
            <a:r>
              <a:rPr lang="en-US" dirty="0"/>
              <a:t>equal quantity </a:t>
            </a:r>
            <a:r>
              <a:rPr lang="hi-IN" dirty="0"/>
              <a:t>को दें।</a:t>
            </a:r>
            <a:endParaRPr lang="en-US" dirty="0"/>
          </a:p>
          <a:p>
            <a:pPr>
              <a:buFont typeface="Wingdings" panose="05000000000000000000" pitchFamily="2" charset="2"/>
              <a:buChar char="§"/>
            </a:pPr>
            <a:r>
              <a:rPr lang="en-US" dirty="0"/>
              <a:t>   </a:t>
            </a:r>
            <a:r>
              <a:rPr lang="hi-IN" dirty="0"/>
              <a:t>यह औषधि बन्ध्याओं में सभी लक्षणों से युक्त गर्भ का जन्म करती है’ ।</a:t>
            </a:r>
          </a:p>
          <a:p>
            <a:pPr marL="0" indent="0">
              <a:buNone/>
            </a:pPr>
            <a:endParaRPr lang="hi-IN" dirty="0"/>
          </a:p>
          <a:p>
            <a:pPr marL="0" indent="0">
              <a:buNone/>
            </a:pPr>
            <a:endParaRPr lang="en-US" dirty="0"/>
          </a:p>
        </p:txBody>
      </p:sp>
    </p:spTree>
    <p:extLst>
      <p:ext uri="{BB962C8B-B14F-4D97-AF65-F5344CB8AC3E}">
        <p14:creationId xmlns:p14="http://schemas.microsoft.com/office/powerpoint/2010/main" xmlns="" val="3136961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2BA19-C5A5-FE35-F61A-FABE4EF9F753}"/>
              </a:ext>
            </a:extLst>
          </p:cNvPr>
          <p:cNvSpPr>
            <a:spLocks noGrp="1"/>
          </p:cNvSpPr>
          <p:nvPr>
            <p:ph type="title"/>
          </p:nvPr>
        </p:nvSpPr>
        <p:spPr>
          <a:xfrm flipV="1">
            <a:off x="88900" y="-800100"/>
            <a:ext cx="11264900" cy="800100"/>
          </a:xfrm>
        </p:spPr>
        <p:txBody>
          <a:bodyPr/>
          <a:lstStyle/>
          <a:p>
            <a:endParaRPr lang="en-US" dirty="0"/>
          </a:p>
        </p:txBody>
      </p:sp>
      <p:sp>
        <p:nvSpPr>
          <p:cNvPr id="3" name="Content Placeholder 2">
            <a:extLst>
              <a:ext uri="{FF2B5EF4-FFF2-40B4-BE49-F238E27FC236}">
                <a16:creationId xmlns:a16="http://schemas.microsoft.com/office/drawing/2014/main" xmlns="" id="{C26B7C43-98B8-FB0A-6046-18A5E2B3D1E2}"/>
              </a:ext>
            </a:extLst>
          </p:cNvPr>
          <p:cNvSpPr>
            <a:spLocks noGrp="1"/>
          </p:cNvSpPr>
          <p:nvPr>
            <p:ph idx="1"/>
          </p:nvPr>
        </p:nvSpPr>
        <p:spPr>
          <a:xfrm>
            <a:off x="88900" y="411480"/>
            <a:ext cx="12103100" cy="6598920"/>
          </a:xfrm>
        </p:spPr>
        <p:txBody>
          <a:bodyPr/>
          <a:lstStyle/>
          <a:p>
            <a:pPr>
              <a:buFont typeface="Wingdings" panose="05000000000000000000" pitchFamily="2" charset="2"/>
              <a:buChar char="Ø"/>
            </a:pPr>
            <a:r>
              <a:rPr lang="en-US" dirty="0">
                <a:solidFill>
                  <a:srgbClr val="92D050"/>
                </a:solidFill>
              </a:rPr>
              <a:t> </a:t>
            </a:r>
            <a:r>
              <a:rPr lang="hi-IN" dirty="0">
                <a:solidFill>
                  <a:srgbClr val="92D050"/>
                </a:solidFill>
              </a:rPr>
              <a:t>कफज रजोदुष्टि </a:t>
            </a:r>
            <a:r>
              <a:rPr lang="hi-IN" dirty="0"/>
              <a:t>की शुद्धि के पश्चात् त्रिफला, गिरिकर्णी, आरग्वध, वत्सक तथा</a:t>
            </a:r>
            <a:endParaRPr lang="en-US" dirty="0"/>
          </a:p>
          <a:p>
            <a:pPr marL="0" indent="0">
              <a:buNone/>
            </a:pPr>
            <a:r>
              <a:rPr lang="hi-IN" dirty="0"/>
              <a:t> दुग्ध के</a:t>
            </a:r>
            <a:r>
              <a:rPr lang="en-US" dirty="0"/>
              <a:t> </a:t>
            </a:r>
            <a:r>
              <a:rPr lang="hi-IN" dirty="0"/>
              <a:t>साथ पान स्त्रियों के लिए गर्भकारक है</a:t>
            </a:r>
            <a:r>
              <a:rPr lang="en-US" dirty="0"/>
              <a:t> </a:t>
            </a:r>
            <a:r>
              <a:rPr lang="hi-IN" dirty="0"/>
              <a:t>।</a:t>
            </a:r>
            <a:endParaRPr lang="en-US" dirty="0"/>
          </a:p>
          <a:p>
            <a:pPr marL="0" indent="0">
              <a:buNone/>
            </a:pPr>
            <a:r>
              <a:rPr lang="hi-IN" dirty="0"/>
              <a:t> </a:t>
            </a:r>
            <a:endParaRPr lang="en-US" dirty="0"/>
          </a:p>
          <a:p>
            <a:pPr>
              <a:buFont typeface="Wingdings" panose="05000000000000000000" pitchFamily="2" charset="2"/>
              <a:buChar char="Ø"/>
            </a:pPr>
            <a:r>
              <a:rPr lang="en-US" dirty="0"/>
              <a:t> </a:t>
            </a:r>
            <a:r>
              <a:rPr lang="hi-IN" dirty="0"/>
              <a:t>बलाद्य, चन्दनाद्य एवं द्राक्षाद्य चूर्ण स्त्रियों को गर्भजनन के लिए देना चाहिए।</a:t>
            </a:r>
            <a:endParaRPr lang="en-US" dirty="0"/>
          </a:p>
          <a:p>
            <a:pPr>
              <a:buFont typeface="Wingdings" panose="05000000000000000000" pitchFamily="2" charset="2"/>
              <a:buChar char="Ø"/>
            </a:pPr>
            <a:r>
              <a:rPr lang="en-US" dirty="0"/>
              <a:t> </a:t>
            </a:r>
            <a:r>
              <a:rPr lang="hi-IN" dirty="0"/>
              <a:t>खण्डकाद्य</a:t>
            </a:r>
            <a:r>
              <a:rPr lang="en-US" dirty="0"/>
              <a:t> </a:t>
            </a:r>
            <a:r>
              <a:rPr lang="hi-IN" dirty="0"/>
              <a:t>एवं पुनर्नवाद्य चूर्ण स्त्रियों को गर्भ-प्रदायक हैं ।</a:t>
            </a: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xmlns="" val="4062774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2661EE3-CEF0-D4E3-A232-D1C39F32968B}"/>
              </a:ext>
            </a:extLst>
          </p:cNvPr>
          <p:cNvSpPr>
            <a:spLocks noGrp="1"/>
          </p:cNvSpPr>
          <p:nvPr>
            <p:ph idx="1"/>
          </p:nvPr>
        </p:nvSpPr>
        <p:spPr>
          <a:xfrm>
            <a:off x="259080" y="411480"/>
            <a:ext cx="11828536" cy="6096000"/>
          </a:xfrm>
        </p:spPr>
        <p:txBody>
          <a:bodyPr/>
          <a:lstStyle/>
          <a:p>
            <a:pPr marL="0" indent="0">
              <a:buNone/>
            </a:pPr>
            <a:r>
              <a:rPr lang="en-US" b="1" dirty="0">
                <a:solidFill>
                  <a:srgbClr val="C00000"/>
                </a:solidFill>
              </a:rPr>
              <a:t>4. </a:t>
            </a:r>
            <a:r>
              <a:rPr lang="hi-IN" b="1" dirty="0">
                <a:solidFill>
                  <a:srgbClr val="C00000"/>
                </a:solidFill>
              </a:rPr>
              <a:t>अपुनर्भव</a:t>
            </a:r>
            <a:r>
              <a:rPr lang="en-US" b="1" dirty="0">
                <a:solidFill>
                  <a:srgbClr val="C00000"/>
                </a:solidFill>
              </a:rPr>
              <a:t> - </a:t>
            </a:r>
            <a:r>
              <a:rPr lang="hi-IN" b="1" dirty="0">
                <a:solidFill>
                  <a:srgbClr val="C00000"/>
                </a:solidFill>
              </a:rPr>
              <a:t> </a:t>
            </a:r>
          </a:p>
          <a:p>
            <a:pPr>
              <a:buFont typeface="Wingdings" panose="05000000000000000000" pitchFamily="2" charset="2"/>
              <a:buChar char="§"/>
            </a:pPr>
            <a:r>
              <a:rPr lang="hi-IN" dirty="0">
                <a:solidFill>
                  <a:srgbClr val="00B0F0"/>
                </a:solidFill>
              </a:rPr>
              <a:t>धातु पोषक / रसायन</a:t>
            </a:r>
            <a:endParaRPr lang="en-US" dirty="0">
              <a:solidFill>
                <a:srgbClr val="00B0F0"/>
              </a:solidFill>
            </a:endParaRPr>
          </a:p>
          <a:p>
            <a:r>
              <a:rPr lang="hi-IN" dirty="0"/>
              <a:t>बलसंक्षय या धातुक्षय को दूर करने के लिए बलवर्धक या बृंहण द्रव्यों का प्रयोग करना</a:t>
            </a:r>
            <a:r>
              <a:rPr lang="en-US" dirty="0"/>
              <a:t> |</a:t>
            </a:r>
          </a:p>
          <a:p>
            <a:r>
              <a:rPr lang="hi-IN" dirty="0"/>
              <a:t>पुरुष को मधुरौषध सिद्ध क्षीर एवं घृत से पुष्ट करना चाहिए तथा स्त्री को तैल</a:t>
            </a:r>
            <a:endParaRPr lang="en-US" dirty="0"/>
          </a:p>
          <a:p>
            <a:pPr marL="0" indent="0">
              <a:buNone/>
            </a:pPr>
            <a:r>
              <a:rPr lang="hi-IN" dirty="0"/>
              <a:t> एवं माष आदि का प्रयोग करना चाहिए|</a:t>
            </a:r>
          </a:p>
          <a:p>
            <a:r>
              <a:rPr lang="hi-IN" dirty="0"/>
              <a:t>जीवनीय गण की औषधियों तथा अन्य गर्भस्थापक द्रव्यों का प्रयोग भी</a:t>
            </a:r>
            <a:endParaRPr lang="en-US" dirty="0"/>
          </a:p>
          <a:p>
            <a:pPr marL="0" indent="0">
              <a:buNone/>
            </a:pPr>
            <a:r>
              <a:rPr lang="hi-IN" dirty="0"/>
              <a:t> लाभदायक होगा क्योंकि गर्भस्थापन से गर्भ का गर्भाशय में स्थापन अर्थात् </a:t>
            </a:r>
            <a:endParaRPr lang="en-US" dirty="0"/>
          </a:p>
          <a:p>
            <a:pPr marL="0" indent="0">
              <a:buNone/>
            </a:pPr>
            <a:r>
              <a:rPr lang="en-US" dirty="0"/>
              <a:t>   </a:t>
            </a:r>
            <a:r>
              <a:rPr lang="hi-IN" dirty="0"/>
              <a:t>गर्भाधान भी अर्थ लिया</a:t>
            </a:r>
            <a:r>
              <a:rPr lang="en-US" dirty="0"/>
              <a:t> </a:t>
            </a:r>
            <a:r>
              <a:rPr lang="hi-IN" dirty="0"/>
              <a:t>जा सकता है।</a:t>
            </a:r>
          </a:p>
          <a:p>
            <a:endParaRPr lang="hi-IN" dirty="0"/>
          </a:p>
          <a:p>
            <a:endParaRPr lang="hi-IN" dirty="0"/>
          </a:p>
          <a:p>
            <a:endParaRPr lang="en-US" dirty="0"/>
          </a:p>
        </p:txBody>
      </p:sp>
    </p:spTree>
    <p:extLst>
      <p:ext uri="{BB962C8B-B14F-4D97-AF65-F5344CB8AC3E}">
        <p14:creationId xmlns:p14="http://schemas.microsoft.com/office/powerpoint/2010/main" xmlns="" val="1926690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5BF499A-38AE-8C4C-45B6-2486454ABD46}"/>
              </a:ext>
            </a:extLst>
          </p:cNvPr>
          <p:cNvSpPr>
            <a:spLocks noGrp="1"/>
          </p:cNvSpPr>
          <p:nvPr>
            <p:ph idx="1"/>
          </p:nvPr>
        </p:nvSpPr>
        <p:spPr>
          <a:xfrm>
            <a:off x="0" y="-212943"/>
            <a:ext cx="12191999" cy="7070943"/>
          </a:xfrm>
        </p:spPr>
        <p:txBody>
          <a:bodyPr>
            <a:normAutofit fontScale="85000" lnSpcReduction="10000"/>
          </a:bodyPr>
          <a:lstStyle/>
          <a:p>
            <a:r>
              <a:rPr lang="en-US" sz="5100" dirty="0"/>
              <a:t>Prajasthapan Mahakashaya includes 10 herbs </a:t>
            </a:r>
            <a:r>
              <a:rPr lang="en-US" sz="11200" dirty="0"/>
              <a:t>– </a:t>
            </a:r>
          </a:p>
          <a:p>
            <a:r>
              <a:rPr lang="en-US" sz="3800" dirty="0"/>
              <a:t>NAME       BOTANICAL NAME           FUNCTION</a:t>
            </a:r>
          </a:p>
          <a:p>
            <a:r>
              <a:rPr lang="en-US" sz="3800" b="1" dirty="0">
                <a:solidFill>
                  <a:schemeClr val="accent1">
                    <a:lumMod val="75000"/>
                  </a:schemeClr>
                </a:solidFill>
              </a:rPr>
              <a:t>1.Brahmi </a:t>
            </a:r>
            <a:r>
              <a:rPr lang="en-US" sz="3800" dirty="0"/>
              <a:t>- </a:t>
            </a:r>
            <a:r>
              <a:rPr lang="en-US" sz="3800" dirty="0">
                <a:solidFill>
                  <a:schemeClr val="accent2">
                    <a:lumMod val="60000"/>
                    <a:lumOff val="40000"/>
                  </a:schemeClr>
                </a:solidFill>
              </a:rPr>
              <a:t>Bacopa </a:t>
            </a:r>
            <a:r>
              <a:rPr lang="en-US" sz="3800" dirty="0" err="1">
                <a:solidFill>
                  <a:schemeClr val="accent2">
                    <a:lumMod val="60000"/>
                    <a:lumOff val="40000"/>
                  </a:schemeClr>
                </a:solidFill>
              </a:rPr>
              <a:t>monnieri</a:t>
            </a:r>
            <a:r>
              <a:rPr lang="en-US" sz="3800" dirty="0">
                <a:solidFill>
                  <a:schemeClr val="accent2">
                    <a:lumMod val="60000"/>
                    <a:lumOff val="40000"/>
                  </a:schemeClr>
                </a:solidFill>
              </a:rPr>
              <a:t>  - </a:t>
            </a:r>
            <a:r>
              <a:rPr lang="en-US" sz="3800" dirty="0">
                <a:solidFill>
                  <a:srgbClr val="00B050"/>
                </a:solidFill>
              </a:rPr>
              <a:t>Antistress ,</a:t>
            </a:r>
            <a:r>
              <a:rPr lang="en-US" sz="3800" dirty="0" err="1">
                <a:solidFill>
                  <a:srgbClr val="00B050"/>
                </a:solidFill>
              </a:rPr>
              <a:t>Aantioxidants</a:t>
            </a:r>
            <a:r>
              <a:rPr lang="en-US" sz="3800" dirty="0">
                <a:solidFill>
                  <a:srgbClr val="00B050"/>
                </a:solidFill>
              </a:rPr>
              <a:t> effects, enhance </a:t>
            </a:r>
            <a:r>
              <a:rPr lang="en-US" sz="3800" dirty="0" err="1">
                <a:solidFill>
                  <a:srgbClr val="00B050"/>
                </a:solidFill>
              </a:rPr>
              <a:t>immunolobuline</a:t>
            </a:r>
            <a:r>
              <a:rPr lang="en-US" sz="3800" dirty="0">
                <a:solidFill>
                  <a:srgbClr val="00B050"/>
                </a:solidFill>
              </a:rPr>
              <a:t>. </a:t>
            </a:r>
            <a:r>
              <a:rPr lang="en-US" sz="3800" dirty="0" err="1">
                <a:solidFill>
                  <a:srgbClr val="00B050"/>
                </a:solidFill>
              </a:rPr>
              <a:t>Vasodilater</a:t>
            </a:r>
            <a:endParaRPr lang="en-US" sz="3800" dirty="0">
              <a:solidFill>
                <a:srgbClr val="00B050"/>
              </a:solidFill>
            </a:endParaRPr>
          </a:p>
          <a:p>
            <a:r>
              <a:rPr lang="en-US" sz="3800" b="1" dirty="0">
                <a:solidFill>
                  <a:schemeClr val="accent1">
                    <a:lumMod val="75000"/>
                  </a:schemeClr>
                </a:solidFill>
              </a:rPr>
              <a:t>2. </a:t>
            </a:r>
            <a:r>
              <a:rPr lang="en-US" sz="3800" b="1" dirty="0" err="1">
                <a:solidFill>
                  <a:schemeClr val="accent1">
                    <a:lumMod val="75000"/>
                  </a:schemeClr>
                </a:solidFill>
              </a:rPr>
              <a:t>Aindri</a:t>
            </a:r>
            <a:r>
              <a:rPr lang="en-US" sz="3800" b="1" dirty="0">
                <a:solidFill>
                  <a:schemeClr val="accent1">
                    <a:lumMod val="75000"/>
                  </a:schemeClr>
                </a:solidFill>
              </a:rPr>
              <a:t> </a:t>
            </a:r>
            <a:r>
              <a:rPr lang="en-US" sz="3800" dirty="0"/>
              <a:t>-  </a:t>
            </a:r>
            <a:r>
              <a:rPr lang="en-US" sz="3800" dirty="0" err="1">
                <a:solidFill>
                  <a:schemeClr val="accent2">
                    <a:lumMod val="60000"/>
                    <a:lumOff val="40000"/>
                  </a:schemeClr>
                </a:solidFill>
              </a:rPr>
              <a:t>Centella</a:t>
            </a:r>
            <a:r>
              <a:rPr lang="en-US" sz="3800" dirty="0">
                <a:solidFill>
                  <a:schemeClr val="accent2">
                    <a:lumMod val="60000"/>
                    <a:lumOff val="40000"/>
                  </a:schemeClr>
                </a:solidFill>
              </a:rPr>
              <a:t> </a:t>
            </a:r>
            <a:r>
              <a:rPr lang="en-US" sz="3800" dirty="0" err="1">
                <a:solidFill>
                  <a:schemeClr val="accent2">
                    <a:lumMod val="60000"/>
                    <a:lumOff val="40000"/>
                  </a:schemeClr>
                </a:solidFill>
              </a:rPr>
              <a:t>asiicata</a:t>
            </a:r>
            <a:r>
              <a:rPr lang="en-US" sz="3800" dirty="0">
                <a:solidFill>
                  <a:schemeClr val="accent2">
                    <a:lumMod val="60000"/>
                    <a:lumOff val="40000"/>
                  </a:schemeClr>
                </a:solidFill>
              </a:rPr>
              <a:t> </a:t>
            </a:r>
            <a:r>
              <a:rPr lang="en-US" sz="3800" dirty="0"/>
              <a:t>- </a:t>
            </a:r>
            <a:r>
              <a:rPr lang="en-US" sz="3800" dirty="0">
                <a:solidFill>
                  <a:srgbClr val="00B050"/>
                </a:solidFill>
              </a:rPr>
              <a:t> Antidepressant , neuroprotective activity.</a:t>
            </a:r>
          </a:p>
          <a:p>
            <a:r>
              <a:rPr lang="en-US" sz="3800" b="1" dirty="0">
                <a:solidFill>
                  <a:schemeClr val="accent1">
                    <a:lumMod val="75000"/>
                  </a:schemeClr>
                </a:solidFill>
              </a:rPr>
              <a:t>3. </a:t>
            </a:r>
            <a:r>
              <a:rPr lang="en-US" sz="3800" b="1" dirty="0" err="1">
                <a:solidFill>
                  <a:schemeClr val="accent1">
                    <a:lumMod val="75000"/>
                  </a:schemeClr>
                </a:solidFill>
              </a:rPr>
              <a:t>Shatavari</a:t>
            </a:r>
            <a:r>
              <a:rPr lang="en-US" sz="3800" b="1" dirty="0">
                <a:solidFill>
                  <a:schemeClr val="accent1">
                    <a:lumMod val="75000"/>
                  </a:schemeClr>
                </a:solidFill>
              </a:rPr>
              <a:t> </a:t>
            </a:r>
            <a:r>
              <a:rPr lang="en-US" sz="3800" dirty="0"/>
              <a:t>- </a:t>
            </a:r>
            <a:r>
              <a:rPr lang="en-US" sz="3800" dirty="0" err="1">
                <a:solidFill>
                  <a:schemeClr val="accent2">
                    <a:lumMod val="60000"/>
                    <a:lumOff val="40000"/>
                  </a:schemeClr>
                </a:solidFill>
              </a:rPr>
              <a:t>Asparagaus</a:t>
            </a:r>
            <a:r>
              <a:rPr lang="en-US" sz="3800" dirty="0">
                <a:solidFill>
                  <a:schemeClr val="accent2">
                    <a:lumMod val="60000"/>
                    <a:lumOff val="40000"/>
                  </a:schemeClr>
                </a:solidFill>
              </a:rPr>
              <a:t> </a:t>
            </a:r>
            <a:r>
              <a:rPr lang="en-US" sz="3800" dirty="0" err="1">
                <a:solidFill>
                  <a:schemeClr val="accent2">
                    <a:lumMod val="60000"/>
                    <a:lumOff val="40000"/>
                  </a:schemeClr>
                </a:solidFill>
              </a:rPr>
              <a:t>racemosus</a:t>
            </a:r>
            <a:r>
              <a:rPr lang="en-US" sz="3800" dirty="0">
                <a:solidFill>
                  <a:schemeClr val="accent2">
                    <a:lumMod val="60000"/>
                    <a:lumOff val="40000"/>
                  </a:schemeClr>
                </a:solidFill>
              </a:rPr>
              <a:t>  </a:t>
            </a:r>
            <a:r>
              <a:rPr lang="en-US" sz="3800" dirty="0"/>
              <a:t>- </a:t>
            </a:r>
            <a:r>
              <a:rPr lang="en-US" sz="3800" dirty="0" err="1">
                <a:solidFill>
                  <a:srgbClr val="00B050"/>
                </a:solidFill>
              </a:rPr>
              <a:t>Oestrogenic</a:t>
            </a:r>
            <a:r>
              <a:rPr lang="en-US" sz="3800" dirty="0">
                <a:solidFill>
                  <a:srgbClr val="00B050"/>
                </a:solidFill>
              </a:rPr>
              <a:t> effect responsible for the competitive block of oxytocin-induced contraction. </a:t>
            </a:r>
          </a:p>
          <a:p>
            <a:r>
              <a:rPr lang="en-US" sz="3800" dirty="0">
                <a:solidFill>
                  <a:srgbClr val="00B050"/>
                </a:solidFill>
              </a:rPr>
              <a:t>It is </a:t>
            </a:r>
            <a:r>
              <a:rPr lang="en-US" sz="3800" dirty="0" err="1">
                <a:solidFill>
                  <a:srgbClr val="00B050"/>
                </a:solidFill>
              </a:rPr>
              <a:t>galactogogue</a:t>
            </a:r>
            <a:r>
              <a:rPr lang="en-US" sz="3800" dirty="0">
                <a:solidFill>
                  <a:srgbClr val="00B050"/>
                </a:solidFill>
              </a:rPr>
              <a:t>, antioxidant, </a:t>
            </a:r>
            <a:r>
              <a:rPr lang="en-US" sz="3800" dirty="0" err="1">
                <a:solidFill>
                  <a:srgbClr val="00B050"/>
                </a:solidFill>
              </a:rPr>
              <a:t>immuno</a:t>
            </a:r>
            <a:r>
              <a:rPr lang="en-US" sz="3800" dirty="0">
                <a:solidFill>
                  <a:srgbClr val="00B050"/>
                </a:solidFill>
              </a:rPr>
              <a:t> stimulant, aphrodisiac, diuretic, </a:t>
            </a:r>
          </a:p>
          <a:p>
            <a:r>
              <a:rPr lang="en-US" sz="3800" dirty="0">
                <a:solidFill>
                  <a:srgbClr val="00B050"/>
                </a:solidFill>
              </a:rPr>
              <a:t>helps in anorexia, insomnia, antifungal, anti tussive, hypotensive. oligomenorrhoea, </a:t>
            </a:r>
            <a:r>
              <a:rPr lang="en-US" sz="3800" dirty="0" err="1">
                <a:solidFill>
                  <a:srgbClr val="00B050"/>
                </a:solidFill>
              </a:rPr>
              <a:t>hypofunctioning</a:t>
            </a:r>
            <a:r>
              <a:rPr lang="en-US" sz="3800" dirty="0">
                <a:solidFill>
                  <a:srgbClr val="00B050"/>
                </a:solidFill>
              </a:rPr>
              <a:t> ovary .</a:t>
            </a:r>
          </a:p>
          <a:p>
            <a:r>
              <a:rPr lang="en-US" sz="3800" b="1" dirty="0">
                <a:solidFill>
                  <a:schemeClr val="accent1">
                    <a:lumMod val="75000"/>
                  </a:schemeClr>
                </a:solidFill>
              </a:rPr>
              <a:t>4. </a:t>
            </a:r>
            <a:r>
              <a:rPr lang="en-US" sz="3800" b="1" dirty="0" err="1">
                <a:solidFill>
                  <a:schemeClr val="accent1">
                    <a:lumMod val="75000"/>
                  </a:schemeClr>
                </a:solidFill>
              </a:rPr>
              <a:t>Doorva</a:t>
            </a:r>
            <a:r>
              <a:rPr lang="en-US" sz="3800" b="1" dirty="0">
                <a:solidFill>
                  <a:schemeClr val="accent1">
                    <a:lumMod val="75000"/>
                  </a:schemeClr>
                </a:solidFill>
              </a:rPr>
              <a:t> </a:t>
            </a:r>
            <a:r>
              <a:rPr lang="en-US" sz="3800" dirty="0"/>
              <a:t>-  </a:t>
            </a:r>
            <a:r>
              <a:rPr lang="en-US" sz="3800" dirty="0" err="1">
                <a:solidFill>
                  <a:schemeClr val="accent2">
                    <a:lumMod val="60000"/>
                    <a:lumOff val="40000"/>
                  </a:schemeClr>
                </a:solidFill>
              </a:rPr>
              <a:t>Cynodon</a:t>
            </a:r>
            <a:r>
              <a:rPr lang="en-US" sz="3800" dirty="0">
                <a:solidFill>
                  <a:schemeClr val="accent2">
                    <a:lumMod val="60000"/>
                    <a:lumOff val="40000"/>
                  </a:schemeClr>
                </a:solidFill>
              </a:rPr>
              <a:t> </a:t>
            </a:r>
            <a:r>
              <a:rPr lang="en-US" sz="3800" dirty="0" err="1">
                <a:solidFill>
                  <a:schemeClr val="accent2">
                    <a:lumMod val="60000"/>
                    <a:lumOff val="40000"/>
                  </a:schemeClr>
                </a:solidFill>
              </a:rPr>
              <a:t>dactylon</a:t>
            </a:r>
            <a:r>
              <a:rPr lang="en-US" sz="3800" dirty="0">
                <a:solidFill>
                  <a:schemeClr val="accent2">
                    <a:lumMod val="60000"/>
                    <a:lumOff val="40000"/>
                  </a:schemeClr>
                </a:solidFill>
              </a:rPr>
              <a:t>  </a:t>
            </a:r>
            <a:r>
              <a:rPr lang="en-US" sz="3800" dirty="0"/>
              <a:t>- </a:t>
            </a:r>
            <a:r>
              <a:rPr lang="en-US" sz="3800" dirty="0">
                <a:solidFill>
                  <a:srgbClr val="00B050"/>
                </a:solidFill>
              </a:rPr>
              <a:t>CNS depressant and antioxidant.</a:t>
            </a:r>
          </a:p>
          <a:p>
            <a:endParaRPr lang="en-US" sz="3800" dirty="0"/>
          </a:p>
        </p:txBody>
      </p:sp>
    </p:spTree>
    <p:extLst>
      <p:ext uri="{BB962C8B-B14F-4D97-AF65-F5344CB8AC3E}">
        <p14:creationId xmlns:p14="http://schemas.microsoft.com/office/powerpoint/2010/main" xmlns="" val="36089233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86E08BB-9E73-D126-0F63-AC27246482A8}"/>
              </a:ext>
            </a:extLst>
          </p:cNvPr>
          <p:cNvSpPr>
            <a:spLocks noGrp="1"/>
          </p:cNvSpPr>
          <p:nvPr>
            <p:ph idx="1"/>
          </p:nvPr>
        </p:nvSpPr>
        <p:spPr>
          <a:xfrm>
            <a:off x="-1" y="0"/>
            <a:ext cx="12288033" cy="6726477"/>
          </a:xfrm>
        </p:spPr>
        <p:txBody>
          <a:bodyPr>
            <a:normAutofit/>
          </a:bodyPr>
          <a:lstStyle/>
          <a:p>
            <a:r>
              <a:rPr lang="en-US" b="1" dirty="0">
                <a:solidFill>
                  <a:schemeClr val="accent1"/>
                </a:solidFill>
              </a:rPr>
              <a:t>5. Patala </a:t>
            </a:r>
            <a:r>
              <a:rPr lang="en-US" dirty="0"/>
              <a:t>- </a:t>
            </a:r>
            <a:r>
              <a:rPr lang="en-US" dirty="0" err="1">
                <a:solidFill>
                  <a:schemeClr val="accent2">
                    <a:lumMod val="60000"/>
                    <a:lumOff val="40000"/>
                  </a:schemeClr>
                </a:solidFill>
              </a:rPr>
              <a:t>Stereospermum</a:t>
            </a:r>
            <a:r>
              <a:rPr lang="en-US" dirty="0">
                <a:solidFill>
                  <a:schemeClr val="accent2">
                    <a:lumMod val="60000"/>
                    <a:lumOff val="40000"/>
                  </a:schemeClr>
                </a:solidFill>
              </a:rPr>
              <a:t> </a:t>
            </a:r>
            <a:r>
              <a:rPr lang="en-US" dirty="0" err="1">
                <a:solidFill>
                  <a:schemeClr val="accent2">
                    <a:lumMod val="60000"/>
                    <a:lumOff val="40000"/>
                  </a:schemeClr>
                </a:solidFill>
              </a:rPr>
              <a:t>suaveolens</a:t>
            </a:r>
            <a:r>
              <a:rPr lang="en-US" dirty="0">
                <a:solidFill>
                  <a:schemeClr val="accent2">
                    <a:lumMod val="60000"/>
                    <a:lumOff val="40000"/>
                  </a:schemeClr>
                </a:solidFill>
              </a:rPr>
              <a:t> - </a:t>
            </a:r>
            <a:r>
              <a:rPr lang="en-US" dirty="0">
                <a:solidFill>
                  <a:srgbClr val="00B050"/>
                </a:solidFill>
              </a:rPr>
              <a:t>ANTI INFLAMMATORY useful in endometriosis, carcinoma of cervix, excessive bleeding, oligomenorrhoea</a:t>
            </a:r>
          </a:p>
          <a:p>
            <a:r>
              <a:rPr lang="en-US" b="1" dirty="0">
                <a:solidFill>
                  <a:schemeClr val="accent1"/>
                </a:solidFill>
              </a:rPr>
              <a:t>6. Guduchi </a:t>
            </a:r>
            <a:r>
              <a:rPr lang="en-US" dirty="0"/>
              <a:t>- </a:t>
            </a:r>
            <a:r>
              <a:rPr lang="en-US" dirty="0" err="1">
                <a:solidFill>
                  <a:schemeClr val="accent2">
                    <a:lumMod val="60000"/>
                    <a:lumOff val="40000"/>
                  </a:schemeClr>
                </a:solidFill>
              </a:rPr>
              <a:t>Tinospora</a:t>
            </a:r>
            <a:r>
              <a:rPr lang="en-US" dirty="0">
                <a:solidFill>
                  <a:schemeClr val="accent2">
                    <a:lumMod val="60000"/>
                    <a:lumOff val="40000"/>
                  </a:schemeClr>
                </a:solidFill>
              </a:rPr>
              <a:t> </a:t>
            </a:r>
            <a:r>
              <a:rPr lang="en-US" dirty="0" err="1">
                <a:solidFill>
                  <a:schemeClr val="accent2">
                    <a:lumMod val="60000"/>
                    <a:lumOff val="40000"/>
                  </a:schemeClr>
                </a:solidFill>
              </a:rPr>
              <a:t>cardifolia</a:t>
            </a:r>
            <a:r>
              <a:rPr lang="en-US" dirty="0">
                <a:solidFill>
                  <a:schemeClr val="accent2">
                    <a:lumMod val="60000"/>
                    <a:lumOff val="40000"/>
                  </a:schemeClr>
                </a:solidFill>
              </a:rPr>
              <a:t>  - </a:t>
            </a:r>
            <a:r>
              <a:rPr lang="en-US" dirty="0" err="1">
                <a:solidFill>
                  <a:srgbClr val="00B050"/>
                </a:solidFill>
              </a:rPr>
              <a:t>Picroliv</a:t>
            </a:r>
            <a:r>
              <a:rPr lang="en-US" dirty="0">
                <a:solidFill>
                  <a:srgbClr val="00B050"/>
                </a:solidFill>
              </a:rPr>
              <a:t>- a standardized fraction- </a:t>
            </a:r>
            <a:r>
              <a:rPr lang="en-US" dirty="0" err="1">
                <a:solidFill>
                  <a:srgbClr val="00B050"/>
                </a:solidFill>
              </a:rPr>
              <a:t>hepato</a:t>
            </a:r>
            <a:r>
              <a:rPr lang="en-US" dirty="0">
                <a:solidFill>
                  <a:srgbClr val="00B050"/>
                </a:solidFill>
              </a:rPr>
              <a:t>   protective </a:t>
            </a:r>
            <a:r>
              <a:rPr lang="en-US" dirty="0" err="1">
                <a:solidFill>
                  <a:srgbClr val="00B050"/>
                </a:solidFill>
              </a:rPr>
              <a:t>activity.It</a:t>
            </a:r>
            <a:r>
              <a:rPr lang="en-US" dirty="0">
                <a:solidFill>
                  <a:srgbClr val="00B050"/>
                </a:solidFill>
              </a:rPr>
              <a:t> is a potent immunostimulant, anti-inflammatory action19, antioxidant20, </a:t>
            </a:r>
            <a:r>
              <a:rPr lang="en-US" dirty="0" err="1">
                <a:solidFill>
                  <a:srgbClr val="00B050"/>
                </a:solidFill>
              </a:rPr>
              <a:t>mudulates</a:t>
            </a:r>
            <a:r>
              <a:rPr lang="en-US" dirty="0">
                <a:solidFill>
                  <a:srgbClr val="00B050"/>
                </a:solidFill>
              </a:rPr>
              <a:t> liver enzyme level, anti-allergic action and mild laxative</a:t>
            </a:r>
            <a:r>
              <a:rPr lang="en-US" dirty="0">
                <a:solidFill>
                  <a:schemeClr val="accent2">
                    <a:lumMod val="60000"/>
                    <a:lumOff val="40000"/>
                  </a:schemeClr>
                </a:solidFill>
              </a:rPr>
              <a:t>.</a:t>
            </a:r>
          </a:p>
          <a:p>
            <a:r>
              <a:rPr lang="en-US" b="1" dirty="0">
                <a:solidFill>
                  <a:schemeClr val="accent1"/>
                </a:solidFill>
              </a:rPr>
              <a:t>7. </a:t>
            </a:r>
            <a:r>
              <a:rPr lang="en-US" b="1" dirty="0" err="1">
                <a:solidFill>
                  <a:schemeClr val="accent1"/>
                </a:solidFill>
              </a:rPr>
              <a:t>Haritaki</a:t>
            </a:r>
            <a:r>
              <a:rPr lang="en-US" b="1" dirty="0">
                <a:solidFill>
                  <a:schemeClr val="accent1"/>
                </a:solidFill>
              </a:rPr>
              <a:t> </a:t>
            </a:r>
            <a:r>
              <a:rPr lang="en-US" dirty="0"/>
              <a:t>- </a:t>
            </a:r>
            <a:r>
              <a:rPr lang="en-US" dirty="0">
                <a:solidFill>
                  <a:schemeClr val="accent2">
                    <a:lumMod val="60000"/>
                    <a:lumOff val="40000"/>
                  </a:schemeClr>
                </a:solidFill>
              </a:rPr>
              <a:t>Terminalis </a:t>
            </a:r>
            <a:r>
              <a:rPr lang="en-US" dirty="0" err="1">
                <a:solidFill>
                  <a:schemeClr val="accent2">
                    <a:lumMod val="60000"/>
                    <a:lumOff val="40000"/>
                  </a:schemeClr>
                </a:solidFill>
              </a:rPr>
              <a:t>chebula</a:t>
            </a:r>
            <a:r>
              <a:rPr lang="en-US" dirty="0">
                <a:solidFill>
                  <a:schemeClr val="accent2">
                    <a:lumMod val="60000"/>
                    <a:lumOff val="40000"/>
                  </a:schemeClr>
                </a:solidFill>
              </a:rPr>
              <a:t> - </a:t>
            </a:r>
            <a:r>
              <a:rPr lang="en-US" dirty="0">
                <a:solidFill>
                  <a:srgbClr val="00B050"/>
                </a:solidFill>
              </a:rPr>
              <a:t>antioxidant, anti-bacterial, antifungal, antiviral, cardio protective </a:t>
            </a:r>
            <a:r>
              <a:rPr lang="en-US" dirty="0" err="1">
                <a:solidFill>
                  <a:srgbClr val="00B050"/>
                </a:solidFill>
              </a:rPr>
              <a:t>immuno</a:t>
            </a:r>
            <a:r>
              <a:rPr lang="en-US" dirty="0">
                <a:solidFill>
                  <a:srgbClr val="00B050"/>
                </a:solidFill>
              </a:rPr>
              <a:t> modulator. antibacterial, anti-microbial, anti-inflammatory, hepatoprotective, immunostimulant and antioxidant.</a:t>
            </a:r>
          </a:p>
          <a:p>
            <a:r>
              <a:rPr lang="en-US" b="1" dirty="0">
                <a:solidFill>
                  <a:schemeClr val="accent1"/>
                </a:solidFill>
              </a:rPr>
              <a:t>8. </a:t>
            </a:r>
            <a:r>
              <a:rPr lang="en-US" b="1" dirty="0" err="1">
                <a:solidFill>
                  <a:schemeClr val="accent1"/>
                </a:solidFill>
              </a:rPr>
              <a:t>Kutaki</a:t>
            </a:r>
            <a:r>
              <a:rPr lang="en-US" b="1" dirty="0">
                <a:solidFill>
                  <a:schemeClr val="accent1"/>
                </a:solidFill>
              </a:rPr>
              <a:t> </a:t>
            </a:r>
            <a:r>
              <a:rPr lang="en-US" dirty="0"/>
              <a:t>- </a:t>
            </a:r>
            <a:r>
              <a:rPr lang="en-US" dirty="0" err="1">
                <a:solidFill>
                  <a:schemeClr val="accent2">
                    <a:lumMod val="60000"/>
                    <a:lumOff val="40000"/>
                  </a:schemeClr>
                </a:solidFill>
              </a:rPr>
              <a:t>Picrorhiza</a:t>
            </a:r>
            <a:r>
              <a:rPr lang="en-US" dirty="0">
                <a:solidFill>
                  <a:schemeClr val="accent2">
                    <a:lumMod val="60000"/>
                    <a:lumOff val="40000"/>
                  </a:schemeClr>
                </a:solidFill>
              </a:rPr>
              <a:t> </a:t>
            </a:r>
            <a:r>
              <a:rPr lang="en-US" dirty="0" err="1">
                <a:solidFill>
                  <a:schemeClr val="accent2">
                    <a:lumMod val="60000"/>
                    <a:lumOff val="40000"/>
                  </a:schemeClr>
                </a:solidFill>
              </a:rPr>
              <a:t>kurroa</a:t>
            </a:r>
            <a:r>
              <a:rPr lang="en-US" dirty="0">
                <a:solidFill>
                  <a:schemeClr val="accent2">
                    <a:lumMod val="60000"/>
                    <a:lumOff val="40000"/>
                  </a:schemeClr>
                </a:solidFill>
              </a:rPr>
              <a:t> - </a:t>
            </a:r>
            <a:r>
              <a:rPr lang="en-US" dirty="0">
                <a:solidFill>
                  <a:srgbClr val="00B050"/>
                </a:solidFill>
              </a:rPr>
              <a:t>Anti-microbial activity antioxidant, anti-bacterial, antifungal, antiviral, cardio</a:t>
            </a:r>
          </a:p>
          <a:p>
            <a:r>
              <a:rPr lang="en-US" b="1" dirty="0">
                <a:solidFill>
                  <a:schemeClr val="accent1"/>
                </a:solidFill>
              </a:rPr>
              <a:t>9. Bala- </a:t>
            </a:r>
            <a:r>
              <a:rPr lang="en-US" dirty="0" err="1">
                <a:solidFill>
                  <a:schemeClr val="accent2">
                    <a:lumMod val="60000"/>
                    <a:lumOff val="40000"/>
                  </a:schemeClr>
                </a:solidFill>
              </a:rPr>
              <a:t>Sida</a:t>
            </a:r>
            <a:r>
              <a:rPr lang="en-US" dirty="0">
                <a:solidFill>
                  <a:schemeClr val="accent2">
                    <a:lumMod val="60000"/>
                    <a:lumOff val="40000"/>
                  </a:schemeClr>
                </a:solidFill>
              </a:rPr>
              <a:t> cordifolia - </a:t>
            </a:r>
            <a:r>
              <a:rPr lang="en-US" dirty="0">
                <a:solidFill>
                  <a:srgbClr val="00B050"/>
                </a:solidFill>
              </a:rPr>
              <a:t>strong neuroprotective 21 and Antioxidant22 properties Analgesic and anti-inflammatory effects as it supplies essential nutrients and strengthen immune system</a:t>
            </a:r>
            <a:r>
              <a:rPr lang="en-US" dirty="0">
                <a:solidFill>
                  <a:schemeClr val="accent2">
                    <a:lumMod val="60000"/>
                    <a:lumOff val="40000"/>
                  </a:schemeClr>
                </a:solidFill>
              </a:rPr>
              <a:t>.</a:t>
            </a:r>
          </a:p>
          <a:p>
            <a:r>
              <a:rPr lang="en-US" dirty="0">
                <a:solidFill>
                  <a:schemeClr val="accent1"/>
                </a:solidFill>
              </a:rPr>
              <a:t>1</a:t>
            </a:r>
            <a:r>
              <a:rPr lang="en-US" b="1" dirty="0">
                <a:solidFill>
                  <a:schemeClr val="accent1"/>
                </a:solidFill>
              </a:rPr>
              <a:t>0. </a:t>
            </a:r>
            <a:r>
              <a:rPr lang="en-US" b="1" dirty="0" err="1">
                <a:solidFill>
                  <a:schemeClr val="accent1"/>
                </a:solidFill>
              </a:rPr>
              <a:t>Priyangu</a:t>
            </a:r>
            <a:r>
              <a:rPr lang="en-US" b="1" dirty="0">
                <a:solidFill>
                  <a:schemeClr val="accent1"/>
                </a:solidFill>
              </a:rPr>
              <a:t> </a:t>
            </a:r>
            <a:r>
              <a:rPr lang="en-US" dirty="0"/>
              <a:t>- </a:t>
            </a:r>
            <a:r>
              <a:rPr lang="en-US" dirty="0">
                <a:solidFill>
                  <a:schemeClr val="accent2">
                    <a:lumMod val="60000"/>
                    <a:lumOff val="40000"/>
                  </a:schemeClr>
                </a:solidFill>
              </a:rPr>
              <a:t>Callicarpa macrophylla -</a:t>
            </a:r>
            <a:r>
              <a:rPr lang="en-US" dirty="0">
                <a:solidFill>
                  <a:srgbClr val="00B050"/>
                </a:solidFill>
              </a:rPr>
              <a:t>anti-inflammatory, astringent and rejuvenating properties24</a:t>
            </a:r>
            <a:r>
              <a:rPr lang="en-US" dirty="0">
                <a:solidFill>
                  <a:srgbClr val="FF0000"/>
                </a:solidFill>
              </a:rPr>
              <a:t>. </a:t>
            </a:r>
            <a:r>
              <a:rPr lang="en-US" b="1" dirty="0">
                <a:solidFill>
                  <a:srgbClr val="FF0000"/>
                </a:solidFill>
              </a:rPr>
              <a:t>[Ref. IJCRT- 2020]</a:t>
            </a:r>
          </a:p>
          <a:p>
            <a:endParaRPr lang="en-US" dirty="0">
              <a:solidFill>
                <a:schemeClr val="accent2">
                  <a:lumMod val="60000"/>
                  <a:lumOff val="40000"/>
                </a:schemeClr>
              </a:solidFill>
            </a:endParaRPr>
          </a:p>
          <a:p>
            <a:endParaRPr lang="en-US" dirty="0"/>
          </a:p>
        </p:txBody>
      </p:sp>
    </p:spTree>
    <p:extLst>
      <p:ext uri="{BB962C8B-B14F-4D97-AF65-F5344CB8AC3E}">
        <p14:creationId xmlns:p14="http://schemas.microsoft.com/office/powerpoint/2010/main" xmlns="" val="1513103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D49786B-651E-BAD1-DB80-F189182BE3B7}"/>
              </a:ext>
            </a:extLst>
          </p:cNvPr>
          <p:cNvSpPr>
            <a:spLocks noGrp="1"/>
          </p:cNvSpPr>
          <p:nvPr>
            <p:ph idx="1"/>
          </p:nvPr>
        </p:nvSpPr>
        <p:spPr>
          <a:xfrm>
            <a:off x="838199" y="626301"/>
            <a:ext cx="10522907" cy="5550662"/>
          </a:xfrm>
        </p:spPr>
        <p:txBody>
          <a:bodyPr>
            <a:normAutofit lnSpcReduction="10000"/>
          </a:bodyPr>
          <a:lstStyle/>
          <a:p>
            <a:pPr marL="0" indent="0" algn="ctr">
              <a:buNone/>
            </a:pPr>
            <a:r>
              <a:rPr lang="en-US" sz="3600" b="0" i="0" dirty="0" err="1">
                <a:solidFill>
                  <a:srgbClr val="FF0000"/>
                </a:solidFill>
                <a:effectLst/>
                <a:highlight>
                  <a:srgbClr val="FFFFFF"/>
                </a:highlight>
                <a:latin typeface="Roboto" panose="02000000000000000000" pitchFamily="2" charset="0"/>
              </a:rPr>
              <a:t>Jeevaniya</a:t>
            </a:r>
            <a:r>
              <a:rPr lang="en-US" sz="3600" b="0" i="0" dirty="0">
                <a:solidFill>
                  <a:srgbClr val="FF0000"/>
                </a:solidFill>
                <a:effectLst/>
                <a:highlight>
                  <a:srgbClr val="FFFFFF"/>
                </a:highlight>
                <a:latin typeface="Roboto" panose="02000000000000000000" pitchFamily="2" charset="0"/>
              </a:rPr>
              <a:t> </a:t>
            </a:r>
            <a:r>
              <a:rPr lang="en-US" sz="3600" b="0" i="0" dirty="0" err="1">
                <a:solidFill>
                  <a:srgbClr val="FF0000"/>
                </a:solidFill>
                <a:effectLst/>
                <a:highlight>
                  <a:srgbClr val="FFFFFF"/>
                </a:highlight>
                <a:latin typeface="Roboto" panose="02000000000000000000" pitchFamily="2" charset="0"/>
              </a:rPr>
              <a:t>Mahakashava</a:t>
            </a:r>
            <a:endParaRPr lang="en-US" sz="3600" b="0" i="0" dirty="0">
              <a:solidFill>
                <a:srgbClr val="FF0000"/>
              </a:solidFill>
              <a:effectLst/>
              <a:highlight>
                <a:srgbClr val="FFFFFF"/>
              </a:highlight>
              <a:latin typeface="Roboto" panose="02000000000000000000" pitchFamily="2" charset="0"/>
            </a:endParaRPr>
          </a:p>
          <a:p>
            <a:pPr marL="0" indent="0">
              <a:buNone/>
            </a:pPr>
            <a:endParaRPr lang="en-US" b="0" i="0" dirty="0">
              <a:solidFill>
                <a:srgbClr val="000000"/>
              </a:solidFill>
              <a:effectLst/>
              <a:highlight>
                <a:srgbClr val="FFFFFF"/>
              </a:highlight>
              <a:latin typeface="Roboto" panose="02000000000000000000" pitchFamily="2" charset="0"/>
            </a:endParaRPr>
          </a:p>
          <a:p>
            <a:r>
              <a:rPr lang="en-US" b="0" i="0" dirty="0" err="1">
                <a:solidFill>
                  <a:srgbClr val="000000"/>
                </a:solidFill>
                <a:effectLst/>
                <a:highlight>
                  <a:srgbClr val="FFFFFF"/>
                </a:highlight>
                <a:latin typeface="Roboto" panose="02000000000000000000" pitchFamily="2" charset="0"/>
              </a:rPr>
              <a:t>Jeevaniya</a:t>
            </a:r>
            <a:r>
              <a:rPr lang="en-US" b="0" i="0" dirty="0">
                <a:solidFill>
                  <a:srgbClr val="000000"/>
                </a:solidFill>
                <a:effectLst/>
                <a:highlight>
                  <a:srgbClr val="FFFFFF"/>
                </a:highlight>
                <a:latin typeface="Roboto" panose="02000000000000000000" pitchFamily="2" charset="0"/>
              </a:rPr>
              <a:t> </a:t>
            </a:r>
            <a:r>
              <a:rPr lang="en-US" b="0" i="0" dirty="0" err="1">
                <a:solidFill>
                  <a:srgbClr val="000000"/>
                </a:solidFill>
                <a:effectLst/>
                <a:highlight>
                  <a:srgbClr val="FFFFFF"/>
                </a:highlight>
                <a:latin typeface="Roboto" panose="02000000000000000000" pitchFamily="2" charset="0"/>
              </a:rPr>
              <a:t>Mahakashava</a:t>
            </a:r>
            <a:r>
              <a:rPr lang="en-US" b="0" i="0" dirty="0">
                <a:solidFill>
                  <a:srgbClr val="000000"/>
                </a:solidFill>
                <a:effectLst/>
                <a:highlight>
                  <a:srgbClr val="FFFFFF"/>
                </a:highlight>
                <a:latin typeface="Roboto" panose="02000000000000000000" pitchFamily="2" charset="0"/>
              </a:rPr>
              <a:t> are a group of 10 Drugs. </a:t>
            </a:r>
          </a:p>
          <a:p>
            <a:r>
              <a:rPr lang="en-US" b="0" i="0" dirty="0">
                <a:solidFill>
                  <a:srgbClr val="000000"/>
                </a:solidFill>
                <a:effectLst/>
                <a:highlight>
                  <a:srgbClr val="FFFFFF"/>
                </a:highlight>
                <a:latin typeface="Roboto" panose="02000000000000000000" pitchFamily="2" charset="0"/>
              </a:rPr>
              <a:t>Working on the immune system directly by turning down some proteins and turning up others. </a:t>
            </a:r>
          </a:p>
          <a:p>
            <a:r>
              <a:rPr lang="en-US" b="0" i="0" dirty="0">
                <a:solidFill>
                  <a:srgbClr val="000000"/>
                </a:solidFill>
                <a:effectLst/>
                <a:highlight>
                  <a:srgbClr val="FFFFFF"/>
                </a:highlight>
                <a:latin typeface="Roboto" panose="02000000000000000000" pitchFamily="2" charset="0"/>
              </a:rPr>
              <a:t>These </a:t>
            </a:r>
            <a:r>
              <a:rPr lang="en-US" b="0" i="0" dirty="0" err="1">
                <a:solidFill>
                  <a:srgbClr val="000000"/>
                </a:solidFill>
                <a:effectLst/>
                <a:highlight>
                  <a:srgbClr val="FFFFFF"/>
                </a:highlight>
                <a:latin typeface="Roboto" panose="02000000000000000000" pitchFamily="2" charset="0"/>
              </a:rPr>
              <a:t>dravya's</a:t>
            </a:r>
            <a:r>
              <a:rPr lang="en-US" b="0" i="0" dirty="0">
                <a:solidFill>
                  <a:srgbClr val="000000"/>
                </a:solidFill>
                <a:effectLst/>
                <a:highlight>
                  <a:srgbClr val="FFFFFF"/>
                </a:highlight>
                <a:latin typeface="Roboto" panose="02000000000000000000" pitchFamily="2" charset="0"/>
              </a:rPr>
              <a:t> are very much conducive for health. </a:t>
            </a:r>
          </a:p>
          <a:p>
            <a:r>
              <a:rPr lang="en-US" b="0" i="0" dirty="0">
                <a:solidFill>
                  <a:srgbClr val="000000"/>
                </a:solidFill>
                <a:effectLst/>
                <a:highlight>
                  <a:srgbClr val="FFFFFF"/>
                </a:highlight>
                <a:latin typeface="Roboto" panose="02000000000000000000" pitchFamily="2" charset="0"/>
              </a:rPr>
              <a:t>They are group of drugs which are beneficial for life. </a:t>
            </a:r>
          </a:p>
          <a:p>
            <a:r>
              <a:rPr lang="en-US" b="0" i="0" dirty="0">
                <a:solidFill>
                  <a:srgbClr val="000000"/>
                </a:solidFill>
                <a:effectLst/>
                <a:highlight>
                  <a:srgbClr val="FFFFFF"/>
                </a:highlight>
                <a:latin typeface="Roboto" panose="02000000000000000000" pitchFamily="2" charset="0"/>
              </a:rPr>
              <a:t>Most of the drugs present in this group are very essential for the whole functioning of the body in terms of providing energy and sustaining life </a:t>
            </a:r>
            <a:r>
              <a:rPr lang="en-US" b="0" i="0" dirty="0" err="1">
                <a:solidFill>
                  <a:srgbClr val="000000"/>
                </a:solidFill>
                <a:effectLst/>
                <a:highlight>
                  <a:srgbClr val="FFFFFF"/>
                </a:highlight>
                <a:latin typeface="Roboto" panose="02000000000000000000" pitchFamily="2" charset="0"/>
              </a:rPr>
              <a:t>activites</a:t>
            </a:r>
            <a:r>
              <a:rPr lang="en-US" b="0" i="0" dirty="0">
                <a:solidFill>
                  <a:srgbClr val="000000"/>
                </a:solidFill>
                <a:effectLst/>
                <a:highlight>
                  <a:srgbClr val="FFFFFF"/>
                </a:highlight>
                <a:latin typeface="Roboto" panose="02000000000000000000" pitchFamily="2" charset="0"/>
              </a:rPr>
              <a:t>.</a:t>
            </a:r>
          </a:p>
          <a:p>
            <a:r>
              <a:rPr lang="en-US" b="0" i="0" dirty="0">
                <a:solidFill>
                  <a:srgbClr val="000000"/>
                </a:solidFill>
                <a:effectLst/>
                <a:highlight>
                  <a:srgbClr val="FFFFFF"/>
                </a:highlight>
                <a:latin typeface="Roboto" panose="02000000000000000000" pitchFamily="2" charset="0"/>
              </a:rPr>
              <a:t> This can be compared to various nutrients and immunity boosters. </a:t>
            </a:r>
            <a:endParaRPr lang="en-US" dirty="0"/>
          </a:p>
        </p:txBody>
      </p:sp>
    </p:spTree>
    <p:extLst>
      <p:ext uri="{BB962C8B-B14F-4D97-AF65-F5344CB8AC3E}">
        <p14:creationId xmlns:p14="http://schemas.microsoft.com/office/powerpoint/2010/main" xmlns="" val="2467258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34DCFF-6A44-0B1A-3E4F-B49678B60220}"/>
              </a:ext>
            </a:extLst>
          </p:cNvPr>
          <p:cNvSpPr>
            <a:spLocks noGrp="1"/>
          </p:cNvSpPr>
          <p:nvPr>
            <p:ph idx="1"/>
          </p:nvPr>
        </p:nvSpPr>
        <p:spPr>
          <a:xfrm>
            <a:off x="601249" y="626301"/>
            <a:ext cx="10752551" cy="5550662"/>
          </a:xfrm>
        </p:spPr>
        <p:txBody>
          <a:bodyPr/>
          <a:lstStyle/>
          <a:p>
            <a:pPr marL="0" indent="0" algn="ctr">
              <a:buNone/>
            </a:pPr>
            <a:r>
              <a:rPr lang="en-US" sz="3600" b="1" i="0" dirty="0" err="1">
                <a:solidFill>
                  <a:srgbClr val="FF0000"/>
                </a:solidFill>
                <a:effectLst/>
                <a:highlight>
                  <a:srgbClr val="FFFFFF"/>
                </a:highlight>
                <a:latin typeface="Roboto" panose="02000000000000000000" pitchFamily="2" charset="0"/>
              </a:rPr>
              <a:t>Jeevaniya</a:t>
            </a:r>
            <a:r>
              <a:rPr lang="en-US" sz="3600" b="1" i="0" dirty="0">
                <a:solidFill>
                  <a:srgbClr val="FF0000"/>
                </a:solidFill>
                <a:effectLst/>
                <a:highlight>
                  <a:srgbClr val="FFFFFF"/>
                </a:highlight>
                <a:latin typeface="Roboto" panose="02000000000000000000" pitchFamily="2" charset="0"/>
              </a:rPr>
              <a:t> </a:t>
            </a:r>
            <a:r>
              <a:rPr lang="en-US" sz="3600" b="1" i="0" dirty="0" err="1">
                <a:solidFill>
                  <a:srgbClr val="FF0000"/>
                </a:solidFill>
                <a:effectLst/>
                <a:highlight>
                  <a:srgbClr val="FFFFFF"/>
                </a:highlight>
                <a:latin typeface="Roboto" panose="02000000000000000000" pitchFamily="2" charset="0"/>
              </a:rPr>
              <a:t>Gana</a:t>
            </a:r>
            <a:r>
              <a:rPr lang="en-US" sz="3600" b="1" i="0" dirty="0">
                <a:solidFill>
                  <a:srgbClr val="FF0000"/>
                </a:solidFill>
                <a:effectLst/>
                <a:highlight>
                  <a:srgbClr val="FFFFFF"/>
                </a:highlight>
                <a:latin typeface="Roboto" panose="02000000000000000000" pitchFamily="2" charset="0"/>
              </a:rPr>
              <a:t> </a:t>
            </a:r>
          </a:p>
          <a:p>
            <a:endParaRPr lang="en-US" dirty="0">
              <a:solidFill>
                <a:srgbClr val="000000"/>
              </a:solidFill>
              <a:highlight>
                <a:srgbClr val="FFFFFF"/>
              </a:highlight>
              <a:latin typeface="Roboto" panose="02000000000000000000" pitchFamily="2" charset="0"/>
            </a:endParaRPr>
          </a:p>
          <a:p>
            <a:r>
              <a:rPr lang="en-US" b="0" i="0" dirty="0">
                <a:solidFill>
                  <a:srgbClr val="000000"/>
                </a:solidFill>
                <a:effectLst/>
                <a:highlight>
                  <a:srgbClr val="FFFFFF"/>
                </a:highlight>
                <a:latin typeface="Roboto" panose="02000000000000000000" pitchFamily="2" charset="0"/>
              </a:rPr>
              <a:t>These drugs can be used to promote health that is </a:t>
            </a:r>
            <a:r>
              <a:rPr lang="en-US" b="0" i="0" dirty="0" err="1">
                <a:solidFill>
                  <a:srgbClr val="000000"/>
                </a:solidFill>
                <a:effectLst/>
                <a:highlight>
                  <a:srgbClr val="FFFFFF"/>
                </a:highlight>
                <a:latin typeface="Roboto" panose="02000000000000000000" pitchFamily="2" charset="0"/>
              </a:rPr>
              <a:t>Swasthasyaswasthyarakshnama</a:t>
            </a:r>
            <a:r>
              <a:rPr lang="en-US" b="0" i="0" dirty="0">
                <a:solidFill>
                  <a:srgbClr val="000000"/>
                </a:solidFill>
                <a:effectLst/>
                <a:highlight>
                  <a:srgbClr val="FFFFFF"/>
                </a:highlight>
                <a:latin typeface="Roboto" panose="02000000000000000000" pitchFamily="2" charset="0"/>
              </a:rPr>
              <a:t>" which is the foremost aim of Ayurveda. These drugs are being very essential for the proper functioning of body by providing energy, sustaining life </a:t>
            </a:r>
            <a:r>
              <a:rPr lang="en-US" b="0" i="0" dirty="0" err="1">
                <a:solidFill>
                  <a:srgbClr val="000000"/>
                </a:solidFill>
                <a:effectLst/>
                <a:highlight>
                  <a:srgbClr val="FFFFFF"/>
                </a:highlight>
                <a:latin typeface="Roboto" panose="02000000000000000000" pitchFamily="2" charset="0"/>
              </a:rPr>
              <a:t>activites</a:t>
            </a:r>
            <a:r>
              <a:rPr lang="en-US" b="0" i="0" dirty="0">
                <a:solidFill>
                  <a:srgbClr val="000000"/>
                </a:solidFill>
                <a:effectLst/>
                <a:highlight>
                  <a:srgbClr val="FFFFFF"/>
                </a:highlight>
                <a:latin typeface="Roboto" panose="02000000000000000000" pitchFamily="2" charset="0"/>
              </a:rPr>
              <a:t>. It has a very good ability of rebuilding which can be compared to </a:t>
            </a:r>
            <a:r>
              <a:rPr lang="en-US" b="0" i="0" dirty="0" err="1">
                <a:solidFill>
                  <a:srgbClr val="000000"/>
                </a:solidFill>
                <a:effectLst/>
                <a:highlight>
                  <a:srgbClr val="FFFFFF"/>
                </a:highlight>
                <a:latin typeface="Roboto" panose="02000000000000000000" pitchFamily="2" charset="0"/>
              </a:rPr>
              <a:t>to</a:t>
            </a:r>
            <a:r>
              <a:rPr lang="en-US" b="0" i="0" dirty="0">
                <a:solidFill>
                  <a:srgbClr val="000000"/>
                </a:solidFill>
                <a:effectLst/>
                <a:highlight>
                  <a:srgbClr val="FFFFFF"/>
                </a:highlight>
                <a:latin typeface="Roboto" panose="02000000000000000000" pitchFamily="2" charset="0"/>
              </a:rPr>
              <a:t> nutrients and immunity. The common features of these group of drugs are its Kapha promoting </a:t>
            </a:r>
            <a:r>
              <a:rPr lang="en-US" b="0" i="0" dirty="0" err="1">
                <a:solidFill>
                  <a:srgbClr val="000000"/>
                </a:solidFill>
                <a:effectLst/>
                <a:highlight>
                  <a:srgbClr val="FFFFFF"/>
                </a:highlight>
                <a:latin typeface="Roboto" panose="02000000000000000000" pitchFamily="2" charset="0"/>
              </a:rPr>
              <a:t>aetions</a:t>
            </a:r>
            <a:r>
              <a:rPr lang="en-US" b="0" i="0" dirty="0">
                <a:solidFill>
                  <a:srgbClr val="000000"/>
                </a:solidFill>
                <a:effectLst/>
                <a:highlight>
                  <a:srgbClr val="FFFFFF"/>
                </a:highlight>
                <a:latin typeface="Roboto" panose="02000000000000000000" pitchFamily="2" charset="0"/>
              </a:rPr>
              <a:t>, nutritive qualities. There by strengthening and promoting the Rasa dhatu, the first tissue in the body that can nourishes all other tissues ensuring proper tissue formation and strength.</a:t>
            </a:r>
            <a:endParaRPr lang="en-US" dirty="0"/>
          </a:p>
        </p:txBody>
      </p:sp>
    </p:spTree>
    <p:extLst>
      <p:ext uri="{BB962C8B-B14F-4D97-AF65-F5344CB8AC3E}">
        <p14:creationId xmlns:p14="http://schemas.microsoft.com/office/powerpoint/2010/main" xmlns="" val="88937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58F8E-68E0-A827-6992-B10F111B12F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843E682F-4CBF-B1D0-6C2B-CF4AABE174A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7682" y="44852"/>
            <a:ext cx="11987408" cy="6768295"/>
          </a:xfrm>
        </p:spPr>
      </p:pic>
    </p:spTree>
    <p:extLst>
      <p:ext uri="{BB962C8B-B14F-4D97-AF65-F5344CB8AC3E}">
        <p14:creationId xmlns:p14="http://schemas.microsoft.com/office/powerpoint/2010/main" xmlns="" val="27393943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585A3-D25F-E37C-B688-50169EE2302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82F3755C-662D-9E08-C47F-4E1EB183F480}"/>
              </a:ext>
            </a:extLst>
          </p:cNvPr>
          <p:cNvPicPr>
            <a:picLocks noGrp="1" noChangeAspect="1"/>
          </p:cNvPicPr>
          <p:nvPr>
            <p:ph idx="1"/>
          </p:nvPr>
        </p:nvPicPr>
        <p:blipFill>
          <a:blip r:embed="rId2"/>
          <a:stretch>
            <a:fillRect/>
          </a:stretch>
        </p:blipFill>
        <p:spPr>
          <a:xfrm>
            <a:off x="0" y="-88900"/>
            <a:ext cx="12192000" cy="6946900"/>
          </a:xfrm>
          <a:prstGeom prst="rect">
            <a:avLst/>
          </a:prstGeom>
        </p:spPr>
      </p:pic>
    </p:spTree>
    <p:extLst>
      <p:ext uri="{BB962C8B-B14F-4D97-AF65-F5344CB8AC3E}">
        <p14:creationId xmlns:p14="http://schemas.microsoft.com/office/powerpoint/2010/main" xmlns="" val="79480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F3240D-DD2D-FA75-49F2-F5C80F3683B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5EB72345-A97D-07F1-282F-DBB266C2E6F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7786" y="87682"/>
            <a:ext cx="11899725" cy="6676373"/>
          </a:xfrm>
        </p:spPr>
      </p:pic>
    </p:spTree>
    <p:extLst>
      <p:ext uri="{BB962C8B-B14F-4D97-AF65-F5344CB8AC3E}">
        <p14:creationId xmlns:p14="http://schemas.microsoft.com/office/powerpoint/2010/main" xmlns="" val="243925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896B5-9B59-B625-8B50-18831E9D611F}"/>
              </a:ext>
            </a:extLst>
          </p:cNvPr>
          <p:cNvSpPr>
            <a:spLocks noGrp="1"/>
          </p:cNvSpPr>
          <p:nvPr>
            <p:ph type="title"/>
          </p:nvPr>
        </p:nvSpPr>
        <p:spPr>
          <a:xfrm>
            <a:off x="0" y="-350730"/>
            <a:ext cx="11353800" cy="6263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xmlns="" id="{3787ABA0-6C19-90DB-4B94-B7542EBE0C26}"/>
              </a:ext>
            </a:extLst>
          </p:cNvPr>
          <p:cNvSpPr>
            <a:spLocks noGrp="1"/>
          </p:cNvSpPr>
          <p:nvPr>
            <p:ph idx="1"/>
          </p:nvPr>
        </p:nvSpPr>
        <p:spPr>
          <a:xfrm>
            <a:off x="112734" y="137787"/>
            <a:ext cx="12079265" cy="6720214"/>
          </a:xfrm>
        </p:spPr>
        <p:txBody>
          <a:bodyPr>
            <a:normAutofit/>
          </a:bodyPr>
          <a:lstStyle/>
          <a:p>
            <a:r>
              <a:rPr lang="hi-IN" u="sng" dirty="0"/>
              <a:t>हारीतसंहिता,</a:t>
            </a:r>
            <a:r>
              <a:rPr lang="hi-IN" dirty="0"/>
              <a:t> में</a:t>
            </a:r>
            <a:r>
              <a:rPr lang="en-US" dirty="0"/>
              <a:t>  </a:t>
            </a:r>
            <a:r>
              <a:rPr lang="hi-IN" dirty="0"/>
              <a:t>स्त्री-बन्ध्यत्व</a:t>
            </a:r>
            <a:r>
              <a:rPr lang="en-US" dirty="0"/>
              <a:t>  </a:t>
            </a:r>
            <a:r>
              <a:rPr lang="hi-IN" dirty="0"/>
              <a:t>व्याधि का</a:t>
            </a:r>
            <a:r>
              <a:rPr lang="en-US" dirty="0"/>
              <a:t> </a:t>
            </a:r>
            <a:r>
              <a:rPr lang="hi-IN" dirty="0"/>
              <a:t>विशिष्ट</a:t>
            </a:r>
            <a:r>
              <a:rPr lang="en-US" dirty="0"/>
              <a:t>  </a:t>
            </a:r>
            <a:r>
              <a:rPr lang="hi-IN" dirty="0"/>
              <a:t>वर्णन है। </a:t>
            </a:r>
            <a:endParaRPr lang="en-US" dirty="0"/>
          </a:p>
          <a:p>
            <a:r>
              <a:rPr lang="hi-IN" dirty="0">
                <a:solidFill>
                  <a:srgbClr val="00B0F0"/>
                </a:solidFill>
              </a:rPr>
              <a:t>महर्षि</a:t>
            </a:r>
            <a:r>
              <a:rPr lang="hi-IN" dirty="0"/>
              <a:t> ने गर्भ की अप्राप्ति को बन्ध्यत्व न</a:t>
            </a:r>
            <a:r>
              <a:rPr lang="en-US" dirty="0"/>
              <a:t>  </a:t>
            </a:r>
            <a:r>
              <a:rPr lang="hi-IN" dirty="0"/>
              <a:t>मानकर, प्रजा</a:t>
            </a:r>
            <a:r>
              <a:rPr lang="en-US" dirty="0"/>
              <a:t> </a:t>
            </a:r>
            <a:r>
              <a:rPr lang="hi-IN" dirty="0"/>
              <a:t>की अप्राप्ति को बन्ध्या का लक्षण माना है, क्योंकि इन्होंने</a:t>
            </a:r>
            <a:r>
              <a:rPr lang="en-US" dirty="0"/>
              <a:t> </a:t>
            </a:r>
            <a:r>
              <a:rPr lang="hi-IN" dirty="0">
                <a:solidFill>
                  <a:srgbClr val="00B0F0"/>
                </a:solidFill>
              </a:rPr>
              <a:t>गर्भस्रावी </a:t>
            </a:r>
            <a:r>
              <a:rPr lang="hi-IN" dirty="0"/>
              <a:t>तथा</a:t>
            </a:r>
            <a:r>
              <a:rPr lang="en-US" dirty="0"/>
              <a:t> </a:t>
            </a:r>
            <a:r>
              <a:rPr lang="hi-IN" dirty="0">
                <a:solidFill>
                  <a:srgbClr val="00B0F0"/>
                </a:solidFill>
              </a:rPr>
              <a:t>मृतवत्सा</a:t>
            </a:r>
            <a:r>
              <a:rPr lang="hi-IN" dirty="0"/>
              <a:t> को भी बन्ध्या का ही भेद माना है</a:t>
            </a:r>
            <a:r>
              <a:rPr lang="en-US" dirty="0"/>
              <a:t>|</a:t>
            </a:r>
          </a:p>
          <a:p>
            <a:pPr marL="0" indent="0">
              <a:buNone/>
            </a:pPr>
            <a:endParaRPr lang="en-US" dirty="0"/>
          </a:p>
          <a:p>
            <a:pPr>
              <a:buFont typeface="Wingdings" panose="05000000000000000000" pitchFamily="2" charset="2"/>
              <a:buChar char="§"/>
            </a:pPr>
            <a:r>
              <a:rPr lang="hi-IN" u="sng" dirty="0"/>
              <a:t>महर्षि सुश्रुतादि </a:t>
            </a:r>
            <a:r>
              <a:rPr lang="hi-IN" dirty="0"/>
              <a:t>ने योनिरोगान्तर्गत </a:t>
            </a:r>
            <a:r>
              <a:rPr lang="hi-IN" b="1" u="sng" dirty="0">
                <a:solidFill>
                  <a:schemeClr val="accent2">
                    <a:lumMod val="75000"/>
                  </a:schemeClr>
                </a:solidFill>
              </a:rPr>
              <a:t>'बन्ध्या योनिव्यापद्' </a:t>
            </a:r>
            <a:r>
              <a:rPr lang="hi-IN" dirty="0"/>
              <a:t>तथा </a:t>
            </a:r>
            <a:r>
              <a:rPr lang="hi-IN" u="sng" dirty="0"/>
              <a:t>चरकादि</a:t>
            </a:r>
            <a:r>
              <a:rPr lang="hi-IN" dirty="0"/>
              <a:t> ने</a:t>
            </a:r>
            <a:endParaRPr lang="en-US" dirty="0"/>
          </a:p>
          <a:p>
            <a:pPr marL="0" indent="0">
              <a:buNone/>
            </a:pPr>
            <a:r>
              <a:rPr lang="hi-IN" b="1" u="sng" dirty="0">
                <a:solidFill>
                  <a:schemeClr val="accent2">
                    <a:lumMod val="75000"/>
                  </a:schemeClr>
                </a:solidFill>
              </a:rPr>
              <a:t>बीजांशदुष्टि</a:t>
            </a:r>
            <a:r>
              <a:rPr lang="hi-IN" dirty="0"/>
              <a:t> के अन्तर्गत वन्ध्या का उल्लेख किया है परन्तु इन दोनों ही</a:t>
            </a:r>
            <a:r>
              <a:rPr lang="en-US" dirty="0"/>
              <a:t> </a:t>
            </a:r>
            <a:r>
              <a:rPr lang="hi-IN" dirty="0"/>
              <a:t>सन्दर्भों </a:t>
            </a:r>
            <a:endParaRPr lang="en-US" dirty="0"/>
          </a:p>
          <a:p>
            <a:pPr marL="0" indent="0">
              <a:buNone/>
            </a:pPr>
            <a:r>
              <a:rPr lang="hi-IN" dirty="0"/>
              <a:t>से स्त्री-बन्ध्यत्व के सम्पूर्ण स्वरूप का ज्ञान नहीं हो पाता।</a:t>
            </a:r>
            <a:endParaRPr lang="en-US" dirty="0"/>
          </a:p>
          <a:p>
            <a:pPr marL="0" indent="0">
              <a:buNone/>
            </a:pPr>
            <a:endParaRPr lang="en-US" dirty="0"/>
          </a:p>
          <a:p>
            <a:r>
              <a:rPr lang="hi-IN" u="sng" dirty="0"/>
              <a:t>महर्षि काश्यप </a:t>
            </a:r>
            <a:r>
              <a:rPr lang="hi-IN" dirty="0"/>
              <a:t>ने वृथा पुष्प के लक्षण वाली </a:t>
            </a:r>
            <a:r>
              <a:rPr lang="hi-IN" dirty="0">
                <a:solidFill>
                  <a:schemeClr val="accent2">
                    <a:lumMod val="75000"/>
                  </a:schemeClr>
                </a:solidFill>
              </a:rPr>
              <a:t>पुष्पघ्नी जातहारिणी </a:t>
            </a:r>
            <a:r>
              <a:rPr lang="hi-IN" dirty="0"/>
              <a:t>तथा विभिन्न</a:t>
            </a:r>
            <a:endParaRPr lang="en-US" dirty="0"/>
          </a:p>
          <a:p>
            <a:pPr marL="0" indent="0">
              <a:buNone/>
            </a:pPr>
            <a:r>
              <a:rPr lang="hi-IN" dirty="0"/>
              <a:t>आयु के गर्भ को</a:t>
            </a:r>
            <a:r>
              <a:rPr lang="en-US" dirty="0"/>
              <a:t> </a:t>
            </a:r>
            <a:r>
              <a:rPr lang="hi-IN" dirty="0"/>
              <a:t>स्राव करने वाली जातहारिणियों का उल्लेख किया है</a:t>
            </a:r>
            <a:r>
              <a:rPr lang="en-US" dirty="0"/>
              <a:t> |</a:t>
            </a:r>
          </a:p>
          <a:p>
            <a:pPr marL="0" indent="0">
              <a:buNone/>
            </a:pPr>
            <a:endParaRPr lang="en-US" dirty="0"/>
          </a:p>
        </p:txBody>
      </p:sp>
    </p:spTree>
    <p:extLst>
      <p:ext uri="{BB962C8B-B14F-4D97-AF65-F5344CB8AC3E}">
        <p14:creationId xmlns:p14="http://schemas.microsoft.com/office/powerpoint/2010/main" xmlns="" val="2891677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2668</TotalTime>
  <Words>6051</Words>
  <Application>Microsoft Office PowerPoint</Application>
  <PresentationFormat>Custom</PresentationFormat>
  <Paragraphs>672</Paragraphs>
  <Slides>70</Slides>
  <Notes>2</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            Female Infertility           its diagnosis                     &amp;             treatment as per        Ayurveda &amp; Western              Medical Science Guided by-                                          Presented by-                                                         Dr. Sarita Mishra                               Pooja   Dr. P. K. Singh                                    Raj kasera                                                             [Batch 2020 – 21] </vt:lpstr>
      <vt:lpstr>What this topic is ?  Why it’s necessary.  What we gain..</vt:lpstr>
      <vt:lpstr>परिभाषा/definition</vt:lpstr>
      <vt:lpstr>Ratio a/c to WHO -</vt:lpstr>
      <vt:lpstr>Slide 5</vt:lpstr>
      <vt:lpstr>Slide 6</vt:lpstr>
      <vt:lpstr>Slide 7</vt:lpstr>
      <vt:lpstr>Slide 8</vt:lpstr>
      <vt:lpstr>Slide 9</vt:lpstr>
      <vt:lpstr>■ Factor essential for conception -</vt:lpstr>
      <vt:lpstr>Slide 11</vt:lpstr>
      <vt:lpstr>■  A/c to western medical science -</vt:lpstr>
      <vt:lpstr> </vt:lpstr>
      <vt:lpstr>परीक्षा - </vt:lpstr>
      <vt:lpstr>Slide 15</vt:lpstr>
      <vt:lpstr>Slide 16</vt:lpstr>
      <vt:lpstr>Slide 17</vt:lpstr>
      <vt:lpstr>Slide 18</vt:lpstr>
      <vt:lpstr> </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ambujesh chaturvedi</dc:creator>
  <cp:lastModifiedBy>com valley</cp:lastModifiedBy>
  <cp:revision>24</cp:revision>
  <dcterms:created xsi:type="dcterms:W3CDTF">2024-05-14T13:07:50Z</dcterms:created>
  <dcterms:modified xsi:type="dcterms:W3CDTF">2024-07-02T13:41:53Z</dcterms:modified>
</cp:coreProperties>
</file>