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mp4" ContentType="video/unknown"/>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4" r:id="rId1"/>
  </p:sldMasterIdLst>
  <p:sldIdLst>
    <p:sldId id="256" r:id="rId2"/>
    <p:sldId id="269" r:id="rId3"/>
    <p:sldId id="257" r:id="rId4"/>
    <p:sldId id="271" r:id="rId5"/>
    <p:sldId id="264" r:id="rId6"/>
    <p:sldId id="258" r:id="rId7"/>
    <p:sldId id="301" r:id="rId8"/>
    <p:sldId id="302" r:id="rId9"/>
    <p:sldId id="259" r:id="rId10"/>
    <p:sldId id="265" r:id="rId11"/>
    <p:sldId id="260" r:id="rId12"/>
    <p:sldId id="273" r:id="rId13"/>
    <p:sldId id="272" r:id="rId14"/>
    <p:sldId id="267" r:id="rId15"/>
    <p:sldId id="274" r:id="rId16"/>
    <p:sldId id="268" r:id="rId17"/>
    <p:sldId id="305" r:id="rId18"/>
    <p:sldId id="304" r:id="rId19"/>
    <p:sldId id="261" r:id="rId20"/>
    <p:sldId id="262" r:id="rId21"/>
    <p:sldId id="275" r:id="rId22"/>
    <p:sldId id="276" r:id="rId23"/>
    <p:sldId id="277" r:id="rId24"/>
    <p:sldId id="278" r:id="rId25"/>
    <p:sldId id="299" r:id="rId26"/>
    <p:sldId id="279" r:id="rId27"/>
    <p:sldId id="280" r:id="rId28"/>
    <p:sldId id="281" r:id="rId29"/>
    <p:sldId id="282" r:id="rId30"/>
    <p:sldId id="303" r:id="rId31"/>
    <p:sldId id="283" r:id="rId32"/>
    <p:sldId id="284" r:id="rId33"/>
    <p:sldId id="285" r:id="rId34"/>
    <p:sldId id="288" r:id="rId35"/>
    <p:sldId id="289" r:id="rId36"/>
    <p:sldId id="290" r:id="rId37"/>
    <p:sldId id="291" r:id="rId38"/>
    <p:sldId id="300" r:id="rId39"/>
    <p:sldId id="297" r:id="rId40"/>
    <p:sldId id="286" r:id="rId41"/>
    <p:sldId id="287" r:id="rId42"/>
    <p:sldId id="294" r:id="rId43"/>
    <p:sldId id="295" r:id="rId44"/>
    <p:sldId id="296" r:id="rId45"/>
    <p:sldId id="292" r:id="rId46"/>
    <p:sldId id="293" r:id="rId47"/>
    <p:sldId id="298"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62" autoAdjust="0"/>
  </p:normalViewPr>
  <p:slideViewPr>
    <p:cSldViewPr>
      <p:cViewPr>
        <p:scale>
          <a:sx n="70" d="100"/>
          <a:sy n="70" d="100"/>
        </p:scale>
        <p:origin x="-2178" y="-8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9B4A3C-1FEE-400F-9616-F6D2834960AB}" type="datetimeFigureOut">
              <a:rPr lang="en-IN" smtClean="0"/>
              <a:pPr/>
              <a:t>01-03-2024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96921AA-4753-43BD-BD97-FA62B974A205}"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9B4A3C-1FEE-400F-9616-F6D2834960AB}" type="datetimeFigureOut">
              <a:rPr lang="en-IN" smtClean="0"/>
              <a:pPr/>
              <a:t>01-03-2024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96921AA-4753-43BD-BD97-FA62B974A205}"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9B4A3C-1FEE-400F-9616-F6D2834960AB}" type="datetimeFigureOut">
              <a:rPr lang="en-IN" smtClean="0"/>
              <a:pPr/>
              <a:t>01-03-2024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96921AA-4753-43BD-BD97-FA62B974A205}"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9B4A3C-1FEE-400F-9616-F6D2834960AB}" type="datetimeFigureOut">
              <a:rPr lang="en-IN" smtClean="0"/>
              <a:pPr/>
              <a:t>01-03-2024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96921AA-4753-43BD-BD97-FA62B974A205}"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9B4A3C-1FEE-400F-9616-F6D2834960AB}" type="datetimeFigureOut">
              <a:rPr lang="en-IN" smtClean="0"/>
              <a:pPr/>
              <a:t>01-03-2024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96921AA-4753-43BD-BD97-FA62B974A205}"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9B4A3C-1FEE-400F-9616-F6D2834960AB}" type="datetimeFigureOut">
              <a:rPr lang="en-IN" smtClean="0"/>
              <a:pPr/>
              <a:t>01-03-2024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96921AA-4753-43BD-BD97-FA62B974A205}"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9B4A3C-1FEE-400F-9616-F6D2834960AB}" type="datetimeFigureOut">
              <a:rPr lang="en-IN" smtClean="0"/>
              <a:pPr/>
              <a:t>01-03-2024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96921AA-4753-43BD-BD97-FA62B974A205}"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9B4A3C-1FEE-400F-9616-F6D2834960AB}" type="datetimeFigureOut">
              <a:rPr lang="en-IN" smtClean="0"/>
              <a:pPr/>
              <a:t>01-03-2024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96921AA-4753-43BD-BD97-FA62B974A205}"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9B4A3C-1FEE-400F-9616-F6D2834960AB}" type="datetimeFigureOut">
              <a:rPr lang="en-IN" smtClean="0"/>
              <a:pPr/>
              <a:t>01-03-2024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96921AA-4753-43BD-BD97-FA62B974A205}"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9B4A3C-1FEE-400F-9616-F6D2834960AB}" type="datetimeFigureOut">
              <a:rPr lang="en-IN" smtClean="0"/>
              <a:pPr/>
              <a:t>01-03-2024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96921AA-4753-43BD-BD97-FA62B974A205}" type="slidenum">
              <a:rPr lang="en-IN" smtClean="0"/>
              <a:pPr/>
              <a:t>‹#›</a:t>
            </a:fld>
            <a:endParaRPr lang="en-IN"/>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959B4A3C-1FEE-400F-9616-F6D2834960AB}" type="datetimeFigureOut">
              <a:rPr lang="en-IN" smtClean="0"/>
              <a:pPr/>
              <a:t>01-03-2024</a:t>
            </a:fld>
            <a:endParaRPr lang="en-IN"/>
          </a:p>
        </p:txBody>
      </p:sp>
      <p:sp>
        <p:nvSpPr>
          <p:cNvPr id="9" name="Slide Number Placeholder 8"/>
          <p:cNvSpPr>
            <a:spLocks noGrp="1"/>
          </p:cNvSpPr>
          <p:nvPr>
            <p:ph type="sldNum" sz="quarter" idx="11"/>
          </p:nvPr>
        </p:nvSpPr>
        <p:spPr/>
        <p:txBody>
          <a:bodyPr/>
          <a:lstStyle/>
          <a:p>
            <a:fld id="{E96921AA-4753-43BD-BD97-FA62B974A205}" type="slidenum">
              <a:rPr lang="en-IN" smtClean="0"/>
              <a:pPr/>
              <a:t>‹#›</a:t>
            </a:fld>
            <a:endParaRPr lang="en-IN"/>
          </a:p>
        </p:txBody>
      </p:sp>
      <p:sp>
        <p:nvSpPr>
          <p:cNvPr id="10" name="Footer Placeholder 9"/>
          <p:cNvSpPr>
            <a:spLocks noGrp="1"/>
          </p:cNvSpPr>
          <p:nvPr>
            <p:ph type="ftr" sz="quarter" idx="12"/>
          </p:nvPr>
        </p:nvSpPr>
        <p:spPr/>
        <p:txBody>
          <a:bodyPr/>
          <a:lstStyle/>
          <a:p>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96921AA-4753-43BD-BD97-FA62B974A205}" type="slidenum">
              <a:rPr lang="en-IN" smtClean="0"/>
              <a:pPr/>
              <a:t>‹#›</a:t>
            </a:fld>
            <a:endParaRPr lang="en-IN"/>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IN"/>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59B4A3C-1FEE-400F-9616-F6D2834960AB}" type="datetimeFigureOut">
              <a:rPr lang="en-IN" smtClean="0"/>
              <a:pPr/>
              <a:t>01-03-2024</a:t>
            </a:fld>
            <a:endParaRPr lang="en-IN"/>
          </a:p>
        </p:txBody>
      </p:sp>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slideLayout" Target="../slideLayouts/slideLayout7.xml"/><Relationship Id="rId1" Type="http://schemas.openxmlformats.org/officeDocument/2006/relationships/video" Target="NULL" TargetMode="Externa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026" y="5013176"/>
            <a:ext cx="4892021" cy="17728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3412849"/>
            <a:ext cx="5063480" cy="1600327"/>
          </a:xfrm>
        </p:spPr>
        <p:txBody>
          <a:bodyPr>
            <a:noAutofit/>
          </a:bodyPr>
          <a:lstStyle/>
          <a:p>
            <a:r>
              <a:rPr lang="en-US" sz="4800" dirty="0">
                <a:solidFill>
                  <a:srgbClr val="FF0000"/>
                </a:solidFill>
              </a:rPr>
              <a:t>Cardiac cycle, Concept Of</a:t>
            </a:r>
            <a:br>
              <a:rPr lang="en-US" sz="4800" dirty="0">
                <a:solidFill>
                  <a:srgbClr val="FF0000"/>
                </a:solidFill>
              </a:rPr>
            </a:br>
            <a:r>
              <a:rPr lang="en-US" sz="4800" dirty="0" err="1">
                <a:solidFill>
                  <a:srgbClr val="FF0000"/>
                </a:solidFill>
              </a:rPr>
              <a:t>Hirdaya</a:t>
            </a:r>
            <a:r>
              <a:rPr lang="en-US" sz="4800" dirty="0">
                <a:solidFill>
                  <a:srgbClr val="FF0000"/>
                </a:solidFill>
              </a:rPr>
              <a:t> With Clinical Significance</a:t>
            </a:r>
            <a:endParaRPr lang="en-IN" sz="4800" dirty="0">
              <a:solidFill>
                <a:srgbClr val="FF0000"/>
              </a:solidFill>
            </a:endParaRPr>
          </a:p>
        </p:txBody>
      </p:sp>
      <p:sp>
        <p:nvSpPr>
          <p:cNvPr id="3" name="Subtitle 2"/>
          <p:cNvSpPr>
            <a:spLocks noGrp="1"/>
          </p:cNvSpPr>
          <p:nvPr>
            <p:ph type="subTitle" idx="1"/>
          </p:nvPr>
        </p:nvSpPr>
        <p:spPr>
          <a:xfrm>
            <a:off x="237620" y="5085184"/>
            <a:ext cx="5180054" cy="1440160"/>
          </a:xfrm>
        </p:spPr>
        <p:txBody>
          <a:bodyPr>
            <a:noAutofit/>
          </a:bodyPr>
          <a:lstStyle/>
          <a:p>
            <a:pPr algn="l"/>
            <a:r>
              <a:rPr lang="en-IN" sz="1800" b="1" dirty="0">
                <a:solidFill>
                  <a:schemeClr val="tx1"/>
                </a:solidFill>
              </a:rPr>
              <a:t>Guided By –</a:t>
            </a:r>
          </a:p>
          <a:p>
            <a:r>
              <a:rPr lang="en-IN" sz="1800" b="1" dirty="0" err="1">
                <a:solidFill>
                  <a:schemeClr val="tx1"/>
                </a:solidFill>
              </a:rPr>
              <a:t>Dr.</a:t>
            </a:r>
            <a:r>
              <a:rPr lang="en-IN" sz="1800" b="1" dirty="0">
                <a:solidFill>
                  <a:schemeClr val="tx1"/>
                </a:solidFill>
              </a:rPr>
              <a:t> </a:t>
            </a:r>
            <a:r>
              <a:rPr lang="en-IN" sz="1800" b="1" dirty="0" smtClean="0">
                <a:solidFill>
                  <a:schemeClr val="tx1"/>
                </a:solidFill>
              </a:rPr>
              <a:t>Samir </a:t>
            </a:r>
            <a:r>
              <a:rPr lang="en-IN" sz="1800" b="1" dirty="0" err="1">
                <a:solidFill>
                  <a:schemeClr val="tx1"/>
                </a:solidFill>
              </a:rPr>
              <a:t>Rathour</a:t>
            </a:r>
            <a:r>
              <a:rPr lang="en-IN" sz="1800" b="1" dirty="0">
                <a:solidFill>
                  <a:schemeClr val="tx1"/>
                </a:solidFill>
              </a:rPr>
              <a:t> </a:t>
            </a:r>
          </a:p>
          <a:p>
            <a:r>
              <a:rPr lang="en-IN" sz="1800" b="1" dirty="0">
                <a:solidFill>
                  <a:schemeClr val="tx1"/>
                </a:solidFill>
              </a:rPr>
              <a:t>(HOD Professor Department of </a:t>
            </a:r>
            <a:r>
              <a:rPr lang="en-IN" sz="1800" b="1" dirty="0" err="1">
                <a:solidFill>
                  <a:schemeClr val="tx1"/>
                </a:solidFill>
              </a:rPr>
              <a:t>Kriya</a:t>
            </a:r>
            <a:r>
              <a:rPr lang="en-IN" sz="1800" b="1" dirty="0">
                <a:solidFill>
                  <a:schemeClr val="tx1"/>
                </a:solidFill>
              </a:rPr>
              <a:t> </a:t>
            </a:r>
            <a:r>
              <a:rPr lang="en-IN" sz="1800" b="1" dirty="0" err="1">
                <a:solidFill>
                  <a:schemeClr val="tx1"/>
                </a:solidFill>
              </a:rPr>
              <a:t>Sharir</a:t>
            </a:r>
            <a:r>
              <a:rPr lang="en-IN" sz="1800" b="1" dirty="0">
                <a:solidFill>
                  <a:schemeClr val="tx1"/>
                </a:solidFill>
              </a:rPr>
              <a:t>)</a:t>
            </a:r>
          </a:p>
          <a:p>
            <a:pPr algn="l"/>
            <a:r>
              <a:rPr lang="en-IN" sz="1800" b="1" dirty="0" err="1">
                <a:solidFill>
                  <a:schemeClr val="tx1"/>
                </a:solidFill>
              </a:rPr>
              <a:t>Dr.</a:t>
            </a:r>
            <a:r>
              <a:rPr lang="en-IN" sz="1800" b="1" dirty="0">
                <a:solidFill>
                  <a:schemeClr val="tx1"/>
                </a:solidFill>
              </a:rPr>
              <a:t> </a:t>
            </a:r>
            <a:r>
              <a:rPr lang="en-IN" sz="1800" b="1" dirty="0" err="1">
                <a:solidFill>
                  <a:schemeClr val="tx1"/>
                </a:solidFill>
              </a:rPr>
              <a:t>Poornima</a:t>
            </a:r>
            <a:r>
              <a:rPr lang="en-IN" sz="1800" b="1" dirty="0">
                <a:solidFill>
                  <a:schemeClr val="tx1"/>
                </a:solidFill>
              </a:rPr>
              <a:t> </a:t>
            </a:r>
            <a:r>
              <a:rPr lang="en-IN" sz="1800" b="1" dirty="0" err="1">
                <a:solidFill>
                  <a:schemeClr val="tx1"/>
                </a:solidFill>
              </a:rPr>
              <a:t>Prabhakar</a:t>
            </a:r>
            <a:r>
              <a:rPr lang="en-IN" sz="1800" b="1" dirty="0">
                <a:solidFill>
                  <a:schemeClr val="tx1"/>
                </a:solidFill>
              </a:rPr>
              <a:t> </a:t>
            </a:r>
          </a:p>
          <a:p>
            <a:pPr algn="l"/>
            <a:r>
              <a:rPr lang="en-IN" sz="1800" b="1" dirty="0">
                <a:solidFill>
                  <a:schemeClr val="tx1"/>
                </a:solidFill>
              </a:rPr>
              <a:t>(Associate Professor Department of </a:t>
            </a:r>
            <a:r>
              <a:rPr lang="en-IN" sz="1800" b="1" dirty="0" err="1">
                <a:solidFill>
                  <a:schemeClr val="tx1"/>
                </a:solidFill>
              </a:rPr>
              <a:t>Kriya</a:t>
            </a:r>
            <a:r>
              <a:rPr lang="en-IN" sz="1800" b="1" dirty="0">
                <a:solidFill>
                  <a:schemeClr val="tx1"/>
                </a:solidFill>
              </a:rPr>
              <a:t> </a:t>
            </a:r>
            <a:r>
              <a:rPr lang="en-IN" sz="1800" b="1" dirty="0" err="1">
                <a:solidFill>
                  <a:schemeClr val="tx1"/>
                </a:solidFill>
              </a:rPr>
              <a:t>Sharir</a:t>
            </a:r>
            <a:endParaRPr lang="en-IN" sz="1800" b="1" dirty="0">
              <a:solidFill>
                <a:schemeClr val="tx1"/>
              </a:solidFill>
            </a:endParaRPr>
          </a:p>
        </p:txBody>
      </p:sp>
      <p:sp>
        <p:nvSpPr>
          <p:cNvPr id="5" name="Rectangle 4"/>
          <p:cNvSpPr/>
          <p:nvPr/>
        </p:nvSpPr>
        <p:spPr>
          <a:xfrm>
            <a:off x="5436096" y="5013176"/>
            <a:ext cx="2952328" cy="158417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chemeClr val="tx1"/>
                </a:solidFill>
              </a:rPr>
              <a:t>Presented By –</a:t>
            </a:r>
          </a:p>
          <a:p>
            <a:pPr algn="ctr"/>
            <a:r>
              <a:rPr lang="en-IN" sz="2000" b="1" dirty="0" err="1">
                <a:solidFill>
                  <a:schemeClr val="tx1"/>
                </a:solidFill>
              </a:rPr>
              <a:t>Krishnanand</a:t>
            </a:r>
            <a:r>
              <a:rPr lang="en-IN" sz="2000" b="1" dirty="0">
                <a:solidFill>
                  <a:schemeClr val="tx1"/>
                </a:solidFill>
              </a:rPr>
              <a:t> Tiwari </a:t>
            </a:r>
          </a:p>
          <a:p>
            <a:pPr algn="ctr"/>
            <a:r>
              <a:rPr lang="en-IN" sz="2000" b="1" dirty="0">
                <a:solidFill>
                  <a:schemeClr val="tx1"/>
                </a:solidFill>
              </a:rPr>
              <a:t>&amp;</a:t>
            </a:r>
          </a:p>
          <a:p>
            <a:pPr algn="ctr"/>
            <a:r>
              <a:rPr lang="en-IN" sz="2000" b="1" dirty="0" err="1">
                <a:solidFill>
                  <a:schemeClr val="tx1"/>
                </a:solidFill>
              </a:rPr>
              <a:t>Shalini</a:t>
            </a:r>
            <a:r>
              <a:rPr lang="en-IN" sz="2000" b="1" dirty="0">
                <a:solidFill>
                  <a:schemeClr val="tx1"/>
                </a:solidFill>
              </a:rPr>
              <a:t> Singh </a:t>
            </a:r>
          </a:p>
          <a:p>
            <a:pPr algn="ctr"/>
            <a:r>
              <a:rPr lang="en-IN" sz="2000" b="1" dirty="0">
                <a:solidFill>
                  <a:schemeClr val="tx1"/>
                </a:solidFill>
              </a:rPr>
              <a:t>1</a:t>
            </a:r>
            <a:r>
              <a:rPr lang="en-IN" sz="2000" b="1" baseline="30000" dirty="0">
                <a:solidFill>
                  <a:schemeClr val="tx1"/>
                </a:solidFill>
              </a:rPr>
              <a:t>st</a:t>
            </a:r>
            <a:r>
              <a:rPr lang="en-IN" sz="2000" b="1" dirty="0">
                <a:solidFill>
                  <a:schemeClr val="tx1"/>
                </a:solidFill>
              </a:rPr>
              <a:t> Prof BAMS Students</a:t>
            </a:r>
            <a:r>
              <a:rPr lang="en-IN" b="1" dirty="0">
                <a:solidFill>
                  <a:schemeClr val="tx1"/>
                </a:solidFill>
              </a:rPr>
              <a:t>  </a:t>
            </a:r>
            <a:endParaRPr lang="en-US" b="1" dirty="0">
              <a:solidFill>
                <a:schemeClr val="tx1"/>
              </a:solidFill>
            </a:endParaRPr>
          </a:p>
        </p:txBody>
      </p:sp>
      <p:pic>
        <p:nvPicPr>
          <p:cNvPr id="8" name="Picture 2" descr="C:\Users\Win-2020\Downloads\understanding-the-heart-ventricles-oklahoma-heart-hospital.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40199"/>
          <a:stretch/>
        </p:blipFill>
        <p:spPr bwMode="auto">
          <a:xfrm>
            <a:off x="4798376" y="1632677"/>
            <a:ext cx="3610244" cy="315943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0" y="116632"/>
            <a:ext cx="6840760" cy="1200329"/>
          </a:xfrm>
          <a:prstGeom prst="rect">
            <a:avLst/>
          </a:prstGeom>
          <a:noFill/>
        </p:spPr>
        <p:txBody>
          <a:bodyPr wrap="square" rtlCol="0">
            <a:spAutoFit/>
          </a:bodyPr>
          <a:lstStyle/>
          <a:p>
            <a:pPr algn="ctr"/>
            <a:r>
              <a:rPr lang="en-US" sz="3600" b="1" i="1" dirty="0" err="1">
                <a:solidFill>
                  <a:schemeClr val="accent2">
                    <a:lumMod val="75000"/>
                  </a:schemeClr>
                </a:solidFill>
              </a:rPr>
              <a:t>Jeevak</a:t>
            </a:r>
            <a:r>
              <a:rPr lang="en-US" sz="3600" b="1" i="1" dirty="0">
                <a:solidFill>
                  <a:schemeClr val="accent2">
                    <a:lumMod val="75000"/>
                  </a:schemeClr>
                </a:solidFill>
              </a:rPr>
              <a:t> </a:t>
            </a:r>
            <a:r>
              <a:rPr lang="en-US" sz="3600" b="1" i="1" dirty="0" err="1">
                <a:solidFill>
                  <a:schemeClr val="accent2">
                    <a:lumMod val="75000"/>
                  </a:schemeClr>
                </a:solidFill>
              </a:rPr>
              <a:t>Ayurvedic</a:t>
            </a:r>
            <a:r>
              <a:rPr lang="en-US" sz="3600" b="1" i="1" dirty="0">
                <a:solidFill>
                  <a:schemeClr val="accent2">
                    <a:lumMod val="75000"/>
                  </a:schemeClr>
                </a:solidFill>
              </a:rPr>
              <a:t> Medical College And Hospital Research Centre</a:t>
            </a:r>
          </a:p>
        </p:txBody>
      </p:sp>
      <p:pic>
        <p:nvPicPr>
          <p:cNvPr id="1026" name="Picture 2" descr="C:\Users\Win-2020\Downloads\1655457391-jeevak-ayurvedic-medical-college-jamch-chandauli-chandauli-logo (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40760" y="116632"/>
            <a:ext cx="1325538" cy="13255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11462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260648"/>
            <a:ext cx="6696744" cy="6494085"/>
          </a:xfrm>
          <a:prstGeom prst="rect">
            <a:avLst/>
          </a:prstGeom>
        </p:spPr>
        <p:txBody>
          <a:bodyPr wrap="square">
            <a:spAutoFit/>
          </a:bodyPr>
          <a:lstStyle/>
          <a:p>
            <a:pPr algn="ctr"/>
            <a:r>
              <a:rPr lang="hi-IN" sz="4000" b="1" dirty="0">
                <a:solidFill>
                  <a:srgbClr val="7030A0"/>
                </a:solidFill>
              </a:rPr>
              <a:t>हृदय की स्थिति </a:t>
            </a:r>
            <a:endParaRPr lang="en-IN" sz="4000" b="1" dirty="0">
              <a:solidFill>
                <a:srgbClr val="7030A0"/>
              </a:solidFill>
            </a:endParaRPr>
          </a:p>
          <a:p>
            <a:pPr algn="ctr"/>
            <a:endParaRPr lang="en-IN" sz="4000" dirty="0">
              <a:solidFill>
                <a:srgbClr val="7030A0"/>
              </a:solidFill>
            </a:endParaRPr>
          </a:p>
          <a:p>
            <a:pPr algn="ctr"/>
            <a:r>
              <a:rPr lang="hi-IN" sz="2800" dirty="0">
                <a:solidFill>
                  <a:srgbClr val="FF0000"/>
                </a:solidFill>
              </a:rPr>
              <a:t>सत्वादिधाम हृदय स्तनोर कोष्ठमध्यगम्।</a:t>
            </a:r>
            <a:endParaRPr lang="en-IN" sz="2800" dirty="0">
              <a:solidFill>
                <a:srgbClr val="FF0000"/>
              </a:solidFill>
            </a:endParaRPr>
          </a:p>
          <a:p>
            <a:pPr algn="ctr"/>
            <a:r>
              <a:rPr lang="hi-IN" sz="2800" dirty="0">
                <a:solidFill>
                  <a:srgbClr val="FF0000"/>
                </a:solidFill>
              </a:rPr>
              <a:t>तस्याधोवामतः प्लीहा फुफ्फुसश्च, दक्षिणतो यकृत  क्लोम च।</a:t>
            </a:r>
          </a:p>
          <a:p>
            <a:pPr algn="r"/>
            <a:r>
              <a:rPr lang="hi-IN" sz="2800" dirty="0">
                <a:solidFill>
                  <a:srgbClr val="FF0000"/>
                </a:solidFill>
              </a:rPr>
              <a:t>(सुशा- 4/31)</a:t>
            </a:r>
            <a:endParaRPr lang="en-IN" sz="2800" dirty="0">
              <a:solidFill>
                <a:srgbClr val="FF0000"/>
              </a:solidFill>
            </a:endParaRPr>
          </a:p>
          <a:p>
            <a:endParaRPr lang="en-IN" sz="2800" dirty="0"/>
          </a:p>
          <a:p>
            <a:r>
              <a:rPr lang="hi-IN" sz="2800" dirty="0"/>
              <a:t>इसे प्राणवहा धमनियों का आधार कहा जाता है तथा उरः प्रदेश में स्तनों के मध्य स्थित रहता है।</a:t>
            </a:r>
            <a:endParaRPr lang="en-IN" sz="2800" dirty="0"/>
          </a:p>
          <a:p>
            <a:endParaRPr lang="hi-IN" sz="2800" dirty="0"/>
          </a:p>
          <a:p>
            <a:r>
              <a:rPr lang="hi-IN" sz="2800" dirty="0"/>
              <a:t>इसके नीचे बाई तरपः प्लीहा व फुफ्फुस मिलते है तथा दायी तरफ नीचे यकृत व क्लोम नामक अंग मिलते हैं।</a:t>
            </a:r>
          </a:p>
        </p:txBody>
      </p:sp>
    </p:spTree>
    <p:extLst>
      <p:ext uri="{BB962C8B-B14F-4D97-AF65-F5344CB8AC3E}">
        <p14:creationId xmlns:p14="http://schemas.microsoft.com/office/powerpoint/2010/main" xmlns="" val="2885801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7275" y="0"/>
            <a:ext cx="8208912" cy="7140416"/>
          </a:xfrm>
          <a:prstGeom prst="rect">
            <a:avLst/>
          </a:prstGeom>
        </p:spPr>
        <p:txBody>
          <a:bodyPr wrap="square">
            <a:spAutoFit/>
          </a:bodyPr>
          <a:lstStyle/>
          <a:p>
            <a:pPr algn="ctr"/>
            <a:r>
              <a:rPr lang="hi-IN" sz="3200" b="1" dirty="0">
                <a:solidFill>
                  <a:srgbClr val="7030A0"/>
                </a:solidFill>
              </a:rPr>
              <a:t>हृदय के कार्य</a:t>
            </a:r>
            <a:endParaRPr lang="en-IN" sz="3200" b="1" dirty="0">
              <a:solidFill>
                <a:srgbClr val="7030A0"/>
              </a:solidFill>
            </a:endParaRPr>
          </a:p>
          <a:p>
            <a:endParaRPr lang="en-IN" sz="2400" dirty="0"/>
          </a:p>
          <a:p>
            <a:r>
              <a:rPr lang="hi-IN" sz="2400" dirty="0"/>
              <a:t>हृदय के कार्यों के सम्बन्ध में कहा गया है कि हृदय व्यानवायु के साथ मिलकर रस रक्त का सर्व शरीर में परिभ्रमण कराता है।</a:t>
            </a:r>
            <a:endParaRPr lang="en-IN" sz="2400" dirty="0"/>
          </a:p>
          <a:p>
            <a:endParaRPr lang="en-IN" sz="2400" dirty="0"/>
          </a:p>
          <a:p>
            <a:pPr algn="ctr"/>
            <a:r>
              <a:rPr lang="hi-IN" sz="2400" dirty="0">
                <a:solidFill>
                  <a:srgbClr val="FF0000"/>
                </a:solidFill>
              </a:rPr>
              <a:t>व्यानेन रस धातुर्हि विक्षेपोचित कर्मणा। युगपत सर्वतोऽजस्त्रं देहे विक्षिप्यते सदा।।</a:t>
            </a:r>
          </a:p>
          <a:p>
            <a:pPr algn="r"/>
            <a:r>
              <a:rPr lang="hi-IN" sz="2400" dirty="0">
                <a:solidFill>
                  <a:srgbClr val="FF0000"/>
                </a:solidFill>
              </a:rPr>
              <a:t>(च.चि. 15/36)</a:t>
            </a:r>
            <a:endParaRPr lang="en-IN" sz="2400" dirty="0">
              <a:solidFill>
                <a:srgbClr val="FF0000"/>
              </a:solidFill>
            </a:endParaRPr>
          </a:p>
          <a:p>
            <a:r>
              <a:rPr lang="hi-IN" sz="2400" dirty="0"/>
              <a:t>अर्थात् व्यान वायु के विक्षेपण कर्म द्वारा रस और रक्त एक साथ सारे देह में विक्षेपित कर दिये जाते हैं। व्यान वायु विक्षेप के लिए अपेक्षित कर्म करके रक्त परिभ्रमण कराता है तथा सारे शरीर में रस परिभ्रमण द्वारा पोषण एक साथ पहुँचता है। रस समस्त शरीर में, सभी अंग-प्रत्यङ्गों, समस्त शरीरावयवय में तथा कोशिकाओं में परिभ्रमित होता रहता है। रस का परिभ्रमण अनवरत गति से होता रहता है तथा इसका प्रयोजन शरीर को पोषण पहुंचाना है, प्राणवायु पहुंचाना है, धातुपाक जन्य मलों को कोषों से लेकर स्वेद, मूत्र, श्वास आदि के द्वारा शरीर से बाहर निकालता भी है। इन्हीं कार्यों पर जीवन अवलम्बित है।</a:t>
            </a:r>
            <a:endParaRPr lang="en-IN" sz="2400" dirty="0"/>
          </a:p>
          <a:p>
            <a:endParaRPr lang="hi-IN" dirty="0"/>
          </a:p>
        </p:txBody>
      </p:sp>
    </p:spTree>
    <p:extLst>
      <p:ext uri="{BB962C8B-B14F-4D97-AF65-F5344CB8AC3E}">
        <p14:creationId xmlns:p14="http://schemas.microsoft.com/office/powerpoint/2010/main" xmlns="" val="126433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908720"/>
            <a:ext cx="7416824" cy="5632311"/>
          </a:xfrm>
          <a:prstGeom prst="rect">
            <a:avLst/>
          </a:prstGeom>
        </p:spPr>
        <p:txBody>
          <a:bodyPr wrap="square">
            <a:spAutoFit/>
          </a:bodyPr>
          <a:lstStyle/>
          <a:p>
            <a:pPr algn="ctr"/>
            <a:r>
              <a:rPr lang="hi-IN" sz="2800" dirty="0">
                <a:solidFill>
                  <a:srgbClr val="FF0000"/>
                </a:solidFill>
              </a:rPr>
              <a:t>हृदो रसो निः सरति तस्मादेव च सर्वशः। </a:t>
            </a:r>
            <a:endParaRPr lang="en-IN" sz="2800" dirty="0">
              <a:solidFill>
                <a:srgbClr val="FF0000"/>
              </a:solidFill>
            </a:endParaRPr>
          </a:p>
          <a:p>
            <a:pPr algn="ctr"/>
            <a:r>
              <a:rPr lang="hi-IN" sz="2800" dirty="0">
                <a:solidFill>
                  <a:srgbClr val="FF0000"/>
                </a:solidFill>
              </a:rPr>
              <a:t>सिराभिहृदयं चैति तस्मात् तत्प्रभवाः सिराः ।।</a:t>
            </a:r>
            <a:endParaRPr lang="en-IN" sz="2800" dirty="0">
              <a:solidFill>
                <a:srgbClr val="FF0000"/>
              </a:solidFill>
            </a:endParaRPr>
          </a:p>
          <a:p>
            <a:pPr algn="r"/>
            <a:r>
              <a:rPr lang="hi-IN" sz="2800" dirty="0">
                <a:solidFill>
                  <a:srgbClr val="FF0000"/>
                </a:solidFill>
              </a:rPr>
              <a:t>(भेल स्.-21)</a:t>
            </a:r>
            <a:endParaRPr lang="en-IN" sz="2800" dirty="0">
              <a:solidFill>
                <a:srgbClr val="FF0000"/>
              </a:solidFill>
            </a:endParaRPr>
          </a:p>
          <a:p>
            <a:endParaRPr lang="hi-IN" sz="2800" dirty="0"/>
          </a:p>
          <a:p>
            <a:r>
              <a:rPr lang="hi-IN" sz="2800" dirty="0"/>
              <a:t>अर्थात् हृदय से रस धातु निः सरित होकर धमनियों (</a:t>
            </a:r>
            <a:r>
              <a:rPr lang="en-IN" sz="2800" dirty="0"/>
              <a:t>Arteries) </a:t>
            </a:r>
            <a:r>
              <a:rPr lang="hi-IN" sz="2800" dirty="0"/>
              <a:t>के माध्यम से सर्व शरीर को पोषक सामग्री पहुंचाता है तत्पश्चात् सर्वशरीर से उत्पन्न त्याज्य पदार्थों को लेकर शिराओं द्वारा पुनः हृदय में वापिस आती है, जिससे सिरायें (</a:t>
            </a:r>
            <a:r>
              <a:rPr lang="en-IN" sz="2800" dirty="0"/>
              <a:t>Veins) </a:t>
            </a:r>
            <a:r>
              <a:rPr lang="hi-IN" sz="2800" dirty="0"/>
              <a:t>भी हृदय से उत्पन्न कही गयी हैं। अर्थात् हृदय द्वारा रक्त परिसंचरण (</a:t>
            </a:r>
            <a:r>
              <a:rPr lang="en-IN" sz="2800" dirty="0"/>
              <a:t>Blood circulation) </a:t>
            </a:r>
            <a:r>
              <a:rPr lang="hi-IN" sz="2800" dirty="0"/>
              <a:t>व्यान-वायु की सहायता से होता है।</a:t>
            </a:r>
            <a:endParaRPr lang="en-IN" sz="2800" dirty="0"/>
          </a:p>
          <a:p>
            <a:endParaRPr lang="en-IN" sz="2400" dirty="0"/>
          </a:p>
        </p:txBody>
      </p:sp>
    </p:spTree>
    <p:extLst>
      <p:ext uri="{BB962C8B-B14F-4D97-AF65-F5344CB8AC3E}">
        <p14:creationId xmlns:p14="http://schemas.microsoft.com/office/powerpoint/2010/main" xmlns="" val="1202359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8110" y="404664"/>
            <a:ext cx="6912768" cy="5816977"/>
          </a:xfrm>
          <a:prstGeom prst="rect">
            <a:avLst/>
          </a:prstGeom>
        </p:spPr>
        <p:txBody>
          <a:bodyPr wrap="square">
            <a:spAutoFit/>
          </a:bodyPr>
          <a:lstStyle/>
          <a:p>
            <a:pPr algn="ctr"/>
            <a:r>
              <a:rPr lang="hi-IN" sz="3600" b="1" dirty="0">
                <a:solidFill>
                  <a:srgbClr val="7030A0"/>
                </a:solidFill>
              </a:rPr>
              <a:t>हृदय में दोष</a:t>
            </a:r>
            <a:endParaRPr lang="en-IN" sz="3600" b="1" dirty="0">
              <a:solidFill>
                <a:srgbClr val="7030A0"/>
              </a:solidFill>
            </a:endParaRPr>
          </a:p>
          <a:p>
            <a:pPr algn="ctr"/>
            <a:endParaRPr lang="en-IN" sz="3600" b="1" dirty="0">
              <a:solidFill>
                <a:srgbClr val="7030A0"/>
              </a:solidFill>
            </a:endParaRPr>
          </a:p>
          <a:p>
            <a:pPr algn="ctr"/>
            <a:r>
              <a:rPr lang="hi-IN" sz="3600" dirty="0">
                <a:solidFill>
                  <a:srgbClr val="7030A0"/>
                </a:solidFill>
              </a:rPr>
              <a:t>हृदय में निम्न दोष पाए जाते हैं।</a:t>
            </a:r>
            <a:endParaRPr lang="en-IN" sz="3600" dirty="0">
              <a:solidFill>
                <a:srgbClr val="7030A0"/>
              </a:solidFill>
            </a:endParaRPr>
          </a:p>
          <a:p>
            <a:pPr algn="ctr"/>
            <a:endParaRPr lang="hi-IN" sz="4400" dirty="0">
              <a:solidFill>
                <a:srgbClr val="7030A0"/>
              </a:solidFill>
            </a:endParaRPr>
          </a:p>
          <a:p>
            <a:pPr algn="ctr"/>
            <a:r>
              <a:rPr lang="hi-IN" sz="4400" dirty="0">
                <a:solidFill>
                  <a:schemeClr val="accent2">
                    <a:lumMod val="75000"/>
                  </a:schemeClr>
                </a:solidFill>
              </a:rPr>
              <a:t>वायुः-</a:t>
            </a:r>
            <a:r>
              <a:rPr lang="en-IN" sz="4400" dirty="0">
                <a:solidFill>
                  <a:schemeClr val="accent2">
                    <a:lumMod val="75000"/>
                  </a:schemeClr>
                </a:solidFill>
              </a:rPr>
              <a:t> </a:t>
            </a:r>
            <a:r>
              <a:rPr lang="hi-IN" sz="4400" dirty="0">
                <a:solidFill>
                  <a:schemeClr val="accent2">
                    <a:lumMod val="75000"/>
                  </a:schemeClr>
                </a:solidFill>
              </a:rPr>
              <a:t>प्राणवायु</a:t>
            </a:r>
            <a:endParaRPr lang="en-IN" sz="4400" dirty="0">
              <a:solidFill>
                <a:schemeClr val="accent2">
                  <a:lumMod val="75000"/>
                </a:schemeClr>
              </a:solidFill>
            </a:endParaRPr>
          </a:p>
          <a:p>
            <a:pPr algn="ctr"/>
            <a:endParaRPr lang="hi-IN" sz="4400" dirty="0">
              <a:solidFill>
                <a:srgbClr val="FFC000"/>
              </a:solidFill>
            </a:endParaRPr>
          </a:p>
          <a:p>
            <a:pPr algn="ctr"/>
            <a:r>
              <a:rPr lang="hi-IN" sz="4400" dirty="0">
                <a:solidFill>
                  <a:srgbClr val="FFC000"/>
                </a:solidFill>
              </a:rPr>
              <a:t>पित्तः-</a:t>
            </a:r>
            <a:r>
              <a:rPr lang="en-IN" sz="4400" dirty="0">
                <a:solidFill>
                  <a:srgbClr val="FFC000"/>
                </a:solidFill>
              </a:rPr>
              <a:t> </a:t>
            </a:r>
            <a:r>
              <a:rPr lang="hi-IN" sz="4400" dirty="0">
                <a:solidFill>
                  <a:srgbClr val="FFC000"/>
                </a:solidFill>
              </a:rPr>
              <a:t>साधक</a:t>
            </a:r>
            <a:endParaRPr lang="en-IN" sz="4400" dirty="0">
              <a:solidFill>
                <a:srgbClr val="FFC000"/>
              </a:solidFill>
            </a:endParaRPr>
          </a:p>
          <a:p>
            <a:pPr algn="ctr"/>
            <a:endParaRPr lang="hi-IN" sz="4400" dirty="0"/>
          </a:p>
          <a:p>
            <a:pPr algn="ctr"/>
            <a:r>
              <a:rPr lang="hi-IN" sz="4400" dirty="0">
                <a:solidFill>
                  <a:srgbClr val="0070C0"/>
                </a:solidFill>
              </a:rPr>
              <a:t>कफ:-</a:t>
            </a:r>
            <a:r>
              <a:rPr lang="en-IN" sz="4400" dirty="0">
                <a:solidFill>
                  <a:srgbClr val="0070C0"/>
                </a:solidFill>
              </a:rPr>
              <a:t> </a:t>
            </a:r>
            <a:r>
              <a:rPr lang="hi-IN" sz="4400" dirty="0">
                <a:solidFill>
                  <a:srgbClr val="0070C0"/>
                </a:solidFill>
              </a:rPr>
              <a:t>अवलम्बक</a:t>
            </a:r>
            <a:endParaRPr lang="en-IN" sz="4400" dirty="0">
              <a:solidFill>
                <a:srgbClr val="0070C0"/>
              </a:solidFill>
            </a:endParaRPr>
          </a:p>
        </p:txBody>
      </p:sp>
    </p:spTree>
    <p:extLst>
      <p:ext uri="{BB962C8B-B14F-4D97-AF65-F5344CB8AC3E}">
        <p14:creationId xmlns:p14="http://schemas.microsoft.com/office/powerpoint/2010/main" xmlns="" val="3054107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226968"/>
            <a:ext cx="6246440" cy="5386090"/>
          </a:xfrm>
          <a:prstGeom prst="rect">
            <a:avLst/>
          </a:prstGeom>
        </p:spPr>
        <p:txBody>
          <a:bodyPr wrap="square">
            <a:spAutoFit/>
          </a:bodyPr>
          <a:lstStyle/>
          <a:p>
            <a:pPr algn="ctr"/>
            <a:endParaRPr lang="en-IN" sz="3600" b="1" dirty="0">
              <a:solidFill>
                <a:srgbClr val="7030A0"/>
              </a:solidFill>
            </a:endParaRPr>
          </a:p>
          <a:p>
            <a:pPr marL="457200" indent="-457200">
              <a:buFont typeface="Arial" panose="020B0604020202020204" pitchFamily="34" charset="0"/>
              <a:buChar char="•"/>
            </a:pPr>
            <a:r>
              <a:rPr lang="hi-IN" sz="2800" dirty="0"/>
              <a:t>वस्तुतः दोष सर्व शरीर व्यापी होते हैं। देह के प्रत्येक कोश में इनकी सत्ता विद्यमान रहती है परन्तु हृदय एक ऐसा स्थल है जहाँ वात, पित्त, कफ के मुख्य अंश (प्रकार) विद्यमान रहते हैं। </a:t>
            </a:r>
            <a:endParaRPr lang="en-IN" sz="2800" dirty="0"/>
          </a:p>
          <a:p>
            <a:pPr marL="457200" indent="-457200">
              <a:buFont typeface="Arial" panose="020B0604020202020204" pitchFamily="34" charset="0"/>
              <a:buChar char="•"/>
            </a:pPr>
            <a:r>
              <a:rPr lang="hi-IN" sz="2800" dirty="0"/>
              <a:t>हृदय को महर्षि सुश्रुत ने चेतना का स्थान भी माना है।</a:t>
            </a:r>
            <a:endParaRPr lang="en-IN" sz="2800" dirty="0"/>
          </a:p>
          <a:p>
            <a:pPr marL="457200" indent="-457200">
              <a:buFont typeface="Arial" panose="020B0604020202020204" pitchFamily="34" charset="0"/>
              <a:buChar char="•"/>
            </a:pPr>
            <a:r>
              <a:rPr lang="hi-IN" sz="2800" dirty="0"/>
              <a:t>वात दोष के विषय में यदि विचार किया जाय तो महर्षि शाङ्गधर ने </a:t>
            </a:r>
            <a:r>
              <a:rPr lang="hi-IN" sz="2800" dirty="0">
                <a:solidFill>
                  <a:srgbClr val="FF0000"/>
                </a:solidFill>
              </a:rPr>
              <a:t>'हृदि प्राण:'</a:t>
            </a:r>
            <a:r>
              <a:rPr lang="hi-IN" sz="2800" dirty="0"/>
              <a:t> कहकर प्राणवायु का स्थान हृदय बताया है।</a:t>
            </a:r>
          </a:p>
        </p:txBody>
      </p:sp>
    </p:spTree>
    <p:extLst>
      <p:ext uri="{BB962C8B-B14F-4D97-AF65-F5344CB8AC3E}">
        <p14:creationId xmlns:p14="http://schemas.microsoft.com/office/powerpoint/2010/main" xmlns="" val="4192121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620688"/>
            <a:ext cx="6912768" cy="5693866"/>
          </a:xfrm>
          <a:prstGeom prst="rect">
            <a:avLst/>
          </a:prstGeom>
        </p:spPr>
        <p:txBody>
          <a:bodyPr wrap="square">
            <a:spAutoFit/>
          </a:bodyPr>
          <a:lstStyle/>
          <a:p>
            <a:pPr marL="457200" indent="-457200">
              <a:buFont typeface="Arial" panose="020B0604020202020204" pitchFamily="34" charset="0"/>
              <a:buChar char="•"/>
            </a:pPr>
            <a:r>
              <a:rPr lang="hi-IN" sz="2800" dirty="0"/>
              <a:t>इसके अतिरिक्त लघु वाग्भट ने भी </a:t>
            </a:r>
            <a:r>
              <a:rPr lang="hi-IN" sz="2800" dirty="0">
                <a:solidFill>
                  <a:srgbClr val="FF0000"/>
                </a:solidFill>
              </a:rPr>
              <a:t>"व्यानो हृदि स्थितः"</a:t>
            </a:r>
            <a:r>
              <a:rPr lang="hi-IN" sz="2800" dirty="0"/>
              <a:t> का उल्लेख कर व्यान वायु का मुख्य स्थल हृदय को बताकर सर्व शरीर व्यापी माना है अष्टांग संग्रहकार ने भी </a:t>
            </a:r>
            <a:r>
              <a:rPr lang="hi-IN" sz="2800" dirty="0">
                <a:solidFill>
                  <a:srgbClr val="FF0000"/>
                </a:solidFill>
              </a:rPr>
              <a:t>"व्यानो हृद्यवस्थितः" </a:t>
            </a:r>
            <a:r>
              <a:rPr lang="hi-IN" sz="2800" dirty="0"/>
              <a:t>का वर्णन किया है। </a:t>
            </a:r>
            <a:endParaRPr lang="en-IN" sz="2800" dirty="0"/>
          </a:p>
          <a:p>
            <a:pPr marL="457200" indent="-457200">
              <a:buFont typeface="Arial" panose="020B0604020202020204" pitchFamily="34" charset="0"/>
              <a:buChar char="•"/>
            </a:pPr>
            <a:r>
              <a:rPr lang="hi-IN" sz="2800" dirty="0"/>
              <a:t>इस प्रकार हृदय में प्राण वायु तथा व्यान वायु मुख्य रूप से अवस्थित रहकर अपने- अपने कर्मों का सम्पादन करते हैं।</a:t>
            </a:r>
          </a:p>
          <a:p>
            <a:pPr marL="457200" indent="-457200">
              <a:buFont typeface="Arial" panose="020B0604020202020204" pitchFamily="34" charset="0"/>
              <a:buChar char="•"/>
            </a:pPr>
            <a:r>
              <a:rPr lang="hi-IN" sz="2800" dirty="0"/>
              <a:t>महर्षि सुश्रुत ने पित्त के स्थानों में हृदय का उल्लेख किया है।</a:t>
            </a:r>
            <a:endParaRPr lang="en-IN" sz="2800" dirty="0"/>
          </a:p>
          <a:p>
            <a:pPr marL="457200" indent="-457200">
              <a:buFont typeface="Arial" panose="020B0604020202020204" pitchFamily="34" charset="0"/>
              <a:buChar char="•"/>
            </a:pPr>
            <a:r>
              <a:rPr lang="hi-IN" sz="2800" dirty="0"/>
              <a:t>महर्षि सुश्रुत, वाग्भट द्वय एवं शार्ङ्गधर ने एक मत से साधक पित्त को हृदय में स्थित होना स्वीकार किया है।</a:t>
            </a:r>
            <a:endParaRPr lang="en-IN" sz="2800" dirty="0"/>
          </a:p>
        </p:txBody>
      </p:sp>
    </p:spTree>
    <p:extLst>
      <p:ext uri="{BB962C8B-B14F-4D97-AF65-F5344CB8AC3E}">
        <p14:creationId xmlns:p14="http://schemas.microsoft.com/office/powerpoint/2010/main" xmlns="" val="374740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60649"/>
            <a:ext cx="7920880" cy="6324808"/>
          </a:xfrm>
          <a:prstGeom prst="rect">
            <a:avLst/>
          </a:prstGeom>
        </p:spPr>
        <p:txBody>
          <a:bodyPr wrap="square">
            <a:spAutoFit/>
          </a:bodyPr>
          <a:lstStyle/>
          <a:p>
            <a:pPr marL="342900" indent="-342900">
              <a:buFont typeface="Arial" panose="020B0604020202020204" pitchFamily="34" charset="0"/>
              <a:buChar char="•"/>
            </a:pPr>
            <a:r>
              <a:rPr lang="hi-IN" sz="2700" dirty="0"/>
              <a:t>इस प्रकार साधक पित्त या साधकाग्नि हृदय में रहकर अग्नि कर्म का सम्यक् रूप से सम्पादन करती है। </a:t>
            </a:r>
            <a:endParaRPr lang="en-IN" sz="2700" dirty="0"/>
          </a:p>
          <a:p>
            <a:pPr marL="342900" indent="-342900">
              <a:buFont typeface="Arial" panose="020B0604020202020204" pitchFamily="34" charset="0"/>
              <a:buChar char="•"/>
            </a:pPr>
            <a:r>
              <a:rPr lang="hi-IN" sz="2700" dirty="0"/>
              <a:t>इस सत्व बहुल पित्त से हृदय स्थित तमो बहुल श्लेष्मा का नाश होता है जिससे बुद्धि, मेधा, अभिमान, उत्साह आदि विशेषताएँ प्राप्त होती है।</a:t>
            </a:r>
          </a:p>
          <a:p>
            <a:pPr marL="342900" indent="-342900">
              <a:buFont typeface="Arial" panose="020B0604020202020204" pitchFamily="34" charset="0"/>
              <a:buChar char="•"/>
            </a:pPr>
            <a:r>
              <a:rPr lang="hi-IN" sz="2700" dirty="0"/>
              <a:t>महर्षि सुश्रुत एवं दोनों वाग्भट ने अवलम्बक श्लेष्मा का स्थान उरस् को माना है। </a:t>
            </a:r>
            <a:endParaRPr lang="en-IN" sz="2700" dirty="0"/>
          </a:p>
          <a:p>
            <a:pPr marL="342900" indent="-342900">
              <a:buFont typeface="Arial" panose="020B0604020202020204" pitchFamily="34" charset="0"/>
              <a:buChar char="•"/>
            </a:pPr>
            <a:r>
              <a:rPr lang="hi-IN" sz="2700" dirty="0"/>
              <a:t>यद्यपि उर:स्थल के अन्तर्गत अनेक रचनाओं का समावेश किया जा सकता है, तथापि हृदय उनमें विशिष्टता रखता है। यह श्लेष्मा का रूप हृदय का अवलम्बन भी करता है। </a:t>
            </a:r>
            <a:endParaRPr lang="en-IN" sz="2700" dirty="0"/>
          </a:p>
          <a:p>
            <a:pPr marL="342900" indent="-342900">
              <a:buFont typeface="Arial" panose="020B0604020202020204" pitchFamily="34" charset="0"/>
              <a:buChar char="•"/>
            </a:pPr>
            <a:r>
              <a:rPr lang="hi-IN" sz="2700" dirty="0"/>
              <a:t>इस प्रकार अवलम्बक श्लेष्मा के प्राकृत अवस्था में रहने से शरीरस्थ श्लेष्मा के अन्य भेदों की स्थिति ठीक बनी रहती है क्योंकि रस में विद्यमान श्लेष्मा से अन्यों का पोषण होता रहता है।</a:t>
            </a:r>
            <a:endParaRPr lang="en-IN" sz="2700" dirty="0"/>
          </a:p>
        </p:txBody>
      </p:sp>
    </p:spTree>
    <p:extLst>
      <p:ext uri="{BB962C8B-B14F-4D97-AF65-F5344CB8AC3E}">
        <p14:creationId xmlns:p14="http://schemas.microsoft.com/office/powerpoint/2010/main" xmlns="" val="2420441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968" y="1385169"/>
            <a:ext cx="8460432" cy="3431709"/>
          </a:xfrm>
          <a:prstGeom prst="rect">
            <a:avLst/>
          </a:prstGeom>
        </p:spPr>
        <p:txBody>
          <a:bodyPr wrap="square">
            <a:spAutoFit/>
          </a:bodyPr>
          <a:lstStyle/>
          <a:p>
            <a:r>
              <a:rPr lang="hi-IN" sz="2700" dirty="0"/>
              <a:t>चरक संहिता में </a:t>
            </a:r>
            <a:r>
              <a:rPr lang="hi-IN" sz="2800" dirty="0">
                <a:effectLst/>
              </a:rPr>
              <a:t>हृदय का वर्णन </a:t>
            </a:r>
            <a:endParaRPr lang="hi-IN" sz="2700" dirty="0"/>
          </a:p>
          <a:p>
            <a:endParaRPr lang="hi-IN" sz="2700" dirty="0"/>
          </a:p>
          <a:p>
            <a:r>
              <a:rPr lang="hi-IN" sz="2700" dirty="0">
                <a:solidFill>
                  <a:srgbClr val="FF0000"/>
                </a:solidFill>
              </a:rPr>
              <a:t>(सूत्र स्थान)</a:t>
            </a:r>
            <a:r>
              <a:rPr lang="en-IN" sz="2700" dirty="0">
                <a:solidFill>
                  <a:srgbClr val="FF0000"/>
                </a:solidFill>
              </a:rPr>
              <a:t> </a:t>
            </a:r>
            <a:r>
              <a:rPr lang="hi-IN" sz="2700" dirty="0">
                <a:solidFill>
                  <a:srgbClr val="FF0000"/>
                </a:solidFill>
              </a:rPr>
              <a:t>17. कियन्तः शिरसीय अध्याय</a:t>
            </a:r>
            <a:endParaRPr lang="en-US" sz="2700" dirty="0">
              <a:solidFill>
                <a:srgbClr val="FF0000"/>
              </a:solidFill>
            </a:endParaRPr>
          </a:p>
          <a:p>
            <a:endParaRPr lang="en-US" sz="2700" dirty="0">
              <a:solidFill>
                <a:srgbClr val="FF0000"/>
              </a:solidFill>
            </a:endParaRPr>
          </a:p>
          <a:p>
            <a:r>
              <a:rPr lang="hi-IN" sz="2700" dirty="0">
                <a:solidFill>
                  <a:srgbClr val="FF0000"/>
                </a:solidFill>
              </a:rPr>
              <a:t>(चिकित्सा स्थान) 26. त्रिमर्मिया चिकित्सा</a:t>
            </a:r>
            <a:r>
              <a:rPr lang="en-IN" sz="2700" dirty="0">
                <a:solidFill>
                  <a:srgbClr val="FF0000"/>
                </a:solidFill>
              </a:rPr>
              <a:t> </a:t>
            </a:r>
            <a:r>
              <a:rPr lang="hi-IN" sz="2700" dirty="0">
                <a:solidFill>
                  <a:srgbClr val="FF0000"/>
                </a:solidFill>
              </a:rPr>
              <a:t>अध्याय </a:t>
            </a:r>
            <a:endParaRPr lang="en-IN" sz="2700" dirty="0"/>
          </a:p>
          <a:p>
            <a:pPr marL="342900" indent="-342900">
              <a:buFont typeface="+mj-lt"/>
              <a:buAutoNum type="arabicPeriod" startAt="6"/>
            </a:pPr>
            <a:endParaRPr lang="en-IN" sz="2700" dirty="0"/>
          </a:p>
          <a:p>
            <a:r>
              <a:rPr lang="hi-IN" sz="2700" dirty="0">
                <a:solidFill>
                  <a:srgbClr val="FF0000"/>
                </a:solidFill>
              </a:rPr>
              <a:t>(सिद्धि स्थान)</a:t>
            </a:r>
            <a:r>
              <a:rPr lang="hi-IN" sz="2700" dirty="0"/>
              <a:t> </a:t>
            </a:r>
            <a:r>
              <a:rPr lang="hi-IN" sz="2700" dirty="0">
                <a:solidFill>
                  <a:srgbClr val="FF0000"/>
                </a:solidFill>
              </a:rPr>
              <a:t>9. त्रिमर्मिय सिद्धि</a:t>
            </a:r>
            <a:r>
              <a:rPr lang="en-IN" sz="2700" dirty="0">
                <a:solidFill>
                  <a:srgbClr val="FF0000"/>
                </a:solidFill>
              </a:rPr>
              <a:t> </a:t>
            </a:r>
            <a:r>
              <a:rPr lang="hi-IN" sz="2700" dirty="0">
                <a:solidFill>
                  <a:srgbClr val="FF0000"/>
                </a:solidFill>
              </a:rPr>
              <a:t>अध्याय</a:t>
            </a:r>
            <a:r>
              <a:rPr lang="en-IN" sz="2700" dirty="0">
                <a:solidFill>
                  <a:srgbClr val="FF0000"/>
                </a:solidFill>
              </a:rPr>
              <a:t> </a:t>
            </a:r>
            <a:r>
              <a:rPr lang="hi-IN" sz="2700" dirty="0"/>
              <a:t/>
            </a:r>
            <a:br>
              <a:rPr lang="hi-IN" sz="2700" dirty="0"/>
            </a:br>
            <a:endParaRPr lang="en-US" sz="2700" dirty="0"/>
          </a:p>
        </p:txBody>
      </p:sp>
    </p:spTree>
    <p:extLst>
      <p:ext uri="{BB962C8B-B14F-4D97-AF65-F5344CB8AC3E}">
        <p14:creationId xmlns:p14="http://schemas.microsoft.com/office/powerpoint/2010/main" xmlns="" val="99076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548680"/>
            <a:ext cx="8280920" cy="4832092"/>
          </a:xfrm>
          <a:prstGeom prst="rect">
            <a:avLst/>
          </a:prstGeom>
        </p:spPr>
        <p:txBody>
          <a:bodyPr wrap="square">
            <a:spAutoFit/>
          </a:bodyPr>
          <a:lstStyle/>
          <a:p>
            <a:pPr marL="457200" indent="-457200">
              <a:buFont typeface="Arial" panose="020B0604020202020204" pitchFamily="34" charset="0"/>
              <a:buChar char="•"/>
            </a:pPr>
            <a:r>
              <a:rPr lang="hi-IN" sz="2800" dirty="0"/>
              <a:t>सुश्रुत शरीर स्थान के </a:t>
            </a:r>
            <a:r>
              <a:rPr lang="hi-IN" sz="2800" dirty="0">
                <a:solidFill>
                  <a:srgbClr val="FF0000"/>
                </a:solidFill>
              </a:rPr>
              <a:t>"गर्भ व्याकरण शरीरोपक्रम अध्याय"</a:t>
            </a:r>
            <a:r>
              <a:rPr lang="en-IN" sz="2800" dirty="0"/>
              <a:t> </a:t>
            </a:r>
            <a:r>
              <a:rPr lang="hi-IN" sz="2800" dirty="0"/>
              <a:t>और</a:t>
            </a:r>
            <a:r>
              <a:rPr lang="en-IN" sz="2800" dirty="0"/>
              <a:t> </a:t>
            </a:r>
            <a:r>
              <a:rPr lang="en-IN" sz="2800" dirty="0">
                <a:solidFill>
                  <a:srgbClr val="FF0000"/>
                </a:solidFill>
              </a:rPr>
              <a:t>“</a:t>
            </a:r>
            <a:r>
              <a:rPr lang="hi-IN" sz="2800" dirty="0">
                <a:solidFill>
                  <a:srgbClr val="FF0000"/>
                </a:solidFill>
              </a:rPr>
              <a:t>प्रत्येकमर्मनिर्देशशरीर</a:t>
            </a:r>
            <a:r>
              <a:rPr lang="en-IN" sz="2800" dirty="0">
                <a:solidFill>
                  <a:srgbClr val="FF0000"/>
                </a:solidFill>
              </a:rPr>
              <a:t>” </a:t>
            </a:r>
            <a:r>
              <a:rPr lang="hi-IN" sz="2800" dirty="0"/>
              <a:t>दोनों हृदय की धारणा का उत्कृष्ट चित्रण प्रदान करते हैं।</a:t>
            </a:r>
            <a:endParaRPr lang="en-IN" sz="2800" dirty="0"/>
          </a:p>
          <a:p>
            <a:pPr marL="457200" indent="-457200">
              <a:buFont typeface="Arial" panose="020B0604020202020204" pitchFamily="34" charset="0"/>
              <a:buChar char="•"/>
            </a:pPr>
            <a:r>
              <a:rPr lang="hi-IN" sz="2800" dirty="0"/>
              <a:t>हृदय को सिरामर्म में गिना जाता है क्योंकि यह शरीर के सभी स्रोतों को रस, रक्त और ओज प्रदान करता है।</a:t>
            </a:r>
          </a:p>
          <a:p>
            <a:pPr marL="457200" indent="-457200">
              <a:buFont typeface="Arial" panose="020B0604020202020204" pitchFamily="34" charset="0"/>
              <a:buChar char="•"/>
            </a:pPr>
            <a:r>
              <a:rPr lang="hi-IN" sz="2800" dirty="0"/>
              <a:t>हृदय को वाग्भट ने सिरा का मूल बताया है </a:t>
            </a:r>
            <a:r>
              <a:rPr lang="hi-IN" sz="2800" dirty="0" smtClean="0"/>
              <a:t>और</a:t>
            </a:r>
            <a:r>
              <a:rPr lang="en-IN" sz="2800" dirty="0" smtClean="0"/>
              <a:t> </a:t>
            </a:r>
            <a:r>
              <a:rPr lang="hi-IN" sz="2800" dirty="0" smtClean="0"/>
              <a:t>सिरा</a:t>
            </a:r>
            <a:r>
              <a:rPr lang="en-IN" sz="2800" dirty="0" smtClean="0"/>
              <a:t> </a:t>
            </a:r>
            <a:r>
              <a:rPr lang="hi-IN" sz="2800" dirty="0" smtClean="0"/>
              <a:t>रक्त-उपधातु </a:t>
            </a:r>
            <a:r>
              <a:rPr lang="hi-IN" sz="2800" dirty="0"/>
              <a:t>है। </a:t>
            </a:r>
            <a:endParaRPr lang="en-IN" sz="2800" dirty="0"/>
          </a:p>
          <a:p>
            <a:pPr marL="457200" indent="-457200">
              <a:buFont typeface="Arial" panose="020B0604020202020204" pitchFamily="34" charset="0"/>
              <a:buChar char="•"/>
            </a:pPr>
            <a:r>
              <a:rPr lang="hi-IN" sz="2800" dirty="0"/>
              <a:t>चूँकि सिरा, रक्त और मेदा की परस्पर क्रिया का अंतिम उत्पाद है, हृदय में प्रचुर मात्रा में होता है, यह सिरा मर्म है। </a:t>
            </a:r>
            <a:endParaRPr lang="en-IN" sz="2800" dirty="0"/>
          </a:p>
          <a:p>
            <a:pPr marL="457200" indent="-457200">
              <a:buFont typeface="Arial" panose="020B0604020202020204" pitchFamily="34" charset="0"/>
              <a:buChar char="•"/>
            </a:pPr>
            <a:r>
              <a:rPr lang="hi-IN" sz="2800" dirty="0"/>
              <a:t>आयुर्वेद के अनुसार हृदय एक मांसपेशीय अंग के रूप में विकसित होता है। </a:t>
            </a:r>
            <a:endParaRPr lang="en-US" sz="2800" dirty="0"/>
          </a:p>
        </p:txBody>
      </p:sp>
    </p:spTree>
    <p:extLst>
      <p:ext uri="{BB962C8B-B14F-4D97-AF65-F5344CB8AC3E}">
        <p14:creationId xmlns:p14="http://schemas.microsoft.com/office/powerpoint/2010/main" xmlns="" val="537569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Win-2020\Downloads\21704-heart-overview-outside.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502" t="8281" b="6164"/>
          <a:stretch/>
        </p:blipFill>
        <p:spPr bwMode="auto">
          <a:xfrm>
            <a:off x="3923928" y="1412776"/>
            <a:ext cx="4190541" cy="399896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67544" y="908720"/>
            <a:ext cx="4176464" cy="5170646"/>
          </a:xfrm>
          <a:prstGeom prst="rect">
            <a:avLst/>
          </a:prstGeom>
          <a:noFill/>
          <a:effectLst/>
        </p:spPr>
        <p:txBody>
          <a:bodyPr wrap="square" rtlCol="0">
            <a:spAutoFit/>
          </a:bodyPr>
          <a:lstStyle/>
          <a:p>
            <a:r>
              <a:rPr lang="en-IN" sz="6600" dirty="0">
                <a:solidFill>
                  <a:srgbClr val="FF0000"/>
                </a:solidFill>
              </a:rPr>
              <a:t>Concept Of Heart According To Modern Aspect’s </a:t>
            </a:r>
          </a:p>
        </p:txBody>
      </p:sp>
    </p:spTree>
    <p:extLst>
      <p:ext uri="{BB962C8B-B14F-4D97-AF65-F5344CB8AC3E}">
        <p14:creationId xmlns:p14="http://schemas.microsoft.com/office/powerpoint/2010/main" xmlns="" val="640432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in-2020\Downloads\download (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24294" y="633551"/>
            <a:ext cx="3888431" cy="586451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611560" y="1406896"/>
            <a:ext cx="3712734" cy="3416320"/>
          </a:xfrm>
          <a:prstGeom prst="rect">
            <a:avLst/>
          </a:prstGeom>
          <a:noFill/>
        </p:spPr>
        <p:txBody>
          <a:bodyPr wrap="square" rtlCol="0">
            <a:spAutoFit/>
          </a:bodyPr>
          <a:lstStyle/>
          <a:p>
            <a:pPr algn="ctr"/>
            <a:r>
              <a:rPr lang="en-IN" sz="5400" dirty="0">
                <a:solidFill>
                  <a:srgbClr val="FF0000"/>
                </a:solidFill>
              </a:rPr>
              <a:t>Concept of Heart According to Ayurveda </a:t>
            </a:r>
            <a:endParaRPr lang="en-US" sz="5400" dirty="0">
              <a:solidFill>
                <a:srgbClr val="FF0000"/>
              </a:solidFill>
            </a:endParaRPr>
          </a:p>
        </p:txBody>
      </p:sp>
    </p:spTree>
    <p:extLst>
      <p:ext uri="{BB962C8B-B14F-4D97-AF65-F5344CB8AC3E}">
        <p14:creationId xmlns:p14="http://schemas.microsoft.com/office/powerpoint/2010/main" xmlns="" val="2551105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Win-2020\Downloads\1009693_1089746_ans_d14ae09f55764440a997ef83c76fe346.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65162" y="2636912"/>
            <a:ext cx="3024336" cy="285151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697135" y="260649"/>
            <a:ext cx="5958408" cy="6186309"/>
          </a:xfrm>
          <a:prstGeom prst="rect">
            <a:avLst/>
          </a:prstGeom>
        </p:spPr>
        <p:txBody>
          <a:bodyPr wrap="square">
            <a:spAutoFit/>
          </a:bodyPr>
          <a:lstStyle/>
          <a:p>
            <a:pPr algn="ctr"/>
            <a:r>
              <a:rPr lang="en-US" sz="5400" b="1" dirty="0">
                <a:solidFill>
                  <a:srgbClr val="7030A0"/>
                </a:solidFill>
              </a:rPr>
              <a:t>Structure of the Heart</a:t>
            </a:r>
          </a:p>
          <a:p>
            <a:r>
              <a:rPr lang="en-US" sz="3200" dirty="0"/>
              <a:t>The heart is divided into the left and right side by partitions called septa.</a:t>
            </a:r>
          </a:p>
          <a:p>
            <a:r>
              <a:rPr lang="en-US" sz="3200" dirty="0"/>
              <a:t>→ The inter-atrial septum separates the two upper chambers, called atria </a:t>
            </a:r>
          </a:p>
          <a:p>
            <a:r>
              <a:rPr lang="en-US" sz="3200" dirty="0"/>
              <a:t>→ The inter-ventricular septum separates the two lower chambers, called ventricles.</a:t>
            </a:r>
          </a:p>
        </p:txBody>
      </p:sp>
    </p:spTree>
    <p:extLst>
      <p:ext uri="{BB962C8B-B14F-4D97-AF65-F5344CB8AC3E}">
        <p14:creationId xmlns:p14="http://schemas.microsoft.com/office/powerpoint/2010/main" xmlns="" val="3565926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0127"/>
            <a:ext cx="7989806" cy="6494085"/>
          </a:xfrm>
          <a:prstGeom prst="rect">
            <a:avLst/>
          </a:prstGeom>
        </p:spPr>
        <p:txBody>
          <a:bodyPr wrap="square">
            <a:spAutoFit/>
          </a:bodyPr>
          <a:lstStyle/>
          <a:p>
            <a:pPr algn="ctr"/>
            <a:r>
              <a:rPr lang="en-US" sz="4000" b="1" dirty="0">
                <a:solidFill>
                  <a:srgbClr val="7030A0"/>
                </a:solidFill>
              </a:rPr>
              <a:t>The Heart Consists of Four Cell Layers</a:t>
            </a:r>
          </a:p>
          <a:p>
            <a:r>
              <a:rPr lang="en-US" sz="2800" dirty="0"/>
              <a:t>→ The </a:t>
            </a:r>
            <a:r>
              <a:rPr lang="en-US" sz="2800" b="1" dirty="0"/>
              <a:t>endocardium</a:t>
            </a:r>
            <a:r>
              <a:rPr lang="en-US" sz="2800" dirty="0"/>
              <a:t> is formed by endothelial cells, and it lines the interior of the heart chambers and valves.</a:t>
            </a:r>
          </a:p>
          <a:p>
            <a:r>
              <a:rPr lang="en-US" sz="2800" dirty="0"/>
              <a:t>→The </a:t>
            </a:r>
            <a:r>
              <a:rPr lang="en-US" sz="2800" b="1" dirty="0"/>
              <a:t>myocardium </a:t>
            </a:r>
            <a:r>
              <a:rPr lang="en-US" sz="2800" dirty="0"/>
              <a:t>is the muscular middle layer of the heart that consists of heart muscle cells.</a:t>
            </a:r>
          </a:p>
          <a:p>
            <a:r>
              <a:rPr lang="en-US" sz="2800" dirty="0"/>
              <a:t>→ The </a:t>
            </a:r>
            <a:r>
              <a:rPr lang="en-US" sz="2800" b="1" dirty="0"/>
              <a:t>epicardium </a:t>
            </a:r>
            <a:r>
              <a:rPr lang="en-US" sz="2800" dirty="0"/>
              <a:t>is formed by epithelial cells, and forms the outer cell layer of the heart.</a:t>
            </a:r>
          </a:p>
          <a:p>
            <a:r>
              <a:rPr lang="en-US" sz="2800" dirty="0"/>
              <a:t>→ The </a:t>
            </a:r>
            <a:r>
              <a:rPr lang="en-US" sz="2800" b="1" dirty="0"/>
              <a:t>pericardium </a:t>
            </a:r>
            <a:r>
              <a:rPr lang="en-US" sz="2800" dirty="0"/>
              <a:t>is a membranous sac that surrounds the heart. It consist of two layers called the visceral pericardium and parietal pericardium. The space between these two layers is called pericardial cavity and it contains pericardial fluid.</a:t>
            </a:r>
          </a:p>
        </p:txBody>
      </p:sp>
    </p:spTree>
    <p:extLst>
      <p:ext uri="{BB962C8B-B14F-4D97-AF65-F5344CB8AC3E}">
        <p14:creationId xmlns:p14="http://schemas.microsoft.com/office/powerpoint/2010/main" xmlns="" val="658493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Win-2020\Downloads\1009693_1089746_ans_d14ae09f55764440a997ef83c76fe346.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79319" y="2204864"/>
            <a:ext cx="3439931" cy="312837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251520" y="332657"/>
            <a:ext cx="7848872" cy="6309420"/>
          </a:xfrm>
          <a:prstGeom prst="rect">
            <a:avLst/>
          </a:prstGeom>
        </p:spPr>
        <p:txBody>
          <a:bodyPr wrap="square">
            <a:spAutoFit/>
          </a:bodyPr>
          <a:lstStyle/>
          <a:p>
            <a:pPr algn="ctr"/>
            <a:r>
              <a:rPr lang="en-US" sz="4000" b="1" dirty="0">
                <a:solidFill>
                  <a:srgbClr val="7030A0"/>
                </a:solidFill>
              </a:rPr>
              <a:t>Heart Chambers and Valves</a:t>
            </a:r>
          </a:p>
          <a:p>
            <a:r>
              <a:rPr lang="en-US" sz="2800" dirty="0"/>
              <a:t>The human heart has four chambers, which are responsible for pumping blood and maintaining blood circulation throughout the body. The four chambers are named:</a:t>
            </a:r>
          </a:p>
          <a:p>
            <a:endParaRPr lang="en-US" sz="2800" dirty="0"/>
          </a:p>
          <a:p>
            <a:pPr marL="514350" indent="-514350">
              <a:buFont typeface="+mj-lt"/>
              <a:buAutoNum type="arabicPeriod"/>
            </a:pPr>
            <a:r>
              <a:rPr lang="en-US" sz="2800" dirty="0"/>
              <a:t>The right atrium</a:t>
            </a:r>
          </a:p>
          <a:p>
            <a:pPr marL="514350" indent="-514350">
              <a:buFont typeface="+mj-lt"/>
              <a:buAutoNum type="arabicPeriod"/>
            </a:pPr>
            <a:r>
              <a:rPr lang="en-US" sz="2800" dirty="0"/>
              <a:t>The left atrium</a:t>
            </a:r>
          </a:p>
          <a:p>
            <a:pPr marL="514350" indent="-514350">
              <a:buFont typeface="+mj-lt"/>
              <a:buAutoNum type="arabicPeriod"/>
            </a:pPr>
            <a:r>
              <a:rPr lang="en-US" sz="2800" dirty="0"/>
              <a:t>The right ventricle</a:t>
            </a:r>
          </a:p>
          <a:p>
            <a:pPr marL="514350" indent="-514350">
              <a:buFont typeface="+mj-lt"/>
              <a:buAutoNum type="arabicPeriod"/>
            </a:pPr>
            <a:r>
              <a:rPr lang="en-US" sz="2800" dirty="0"/>
              <a:t>The left ventricle</a:t>
            </a:r>
          </a:p>
          <a:p>
            <a:endParaRPr lang="en-US" sz="2800" dirty="0"/>
          </a:p>
          <a:p>
            <a:r>
              <a:rPr lang="en-US" sz="2800" dirty="0"/>
              <a:t>Blood is only pumped to one direction. Four heart valves ensure that blood does not flow backward within the heart.</a:t>
            </a:r>
          </a:p>
        </p:txBody>
      </p:sp>
    </p:spTree>
    <p:extLst>
      <p:ext uri="{BB962C8B-B14F-4D97-AF65-F5344CB8AC3E}">
        <p14:creationId xmlns:p14="http://schemas.microsoft.com/office/powerpoint/2010/main" xmlns="" val="1739633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7992888" cy="5940088"/>
          </a:xfrm>
          <a:prstGeom prst="rect">
            <a:avLst/>
          </a:prstGeom>
        </p:spPr>
        <p:txBody>
          <a:bodyPr wrap="square">
            <a:spAutoFit/>
          </a:bodyPr>
          <a:lstStyle/>
          <a:p>
            <a:pPr algn="ctr"/>
            <a:r>
              <a:rPr lang="en-US" sz="4400" b="1" dirty="0">
                <a:solidFill>
                  <a:srgbClr val="7030A0"/>
                </a:solidFill>
              </a:rPr>
              <a:t>The Four Heart Valves are Named</a:t>
            </a:r>
          </a:p>
          <a:p>
            <a:pPr marL="342900" indent="-342900">
              <a:buFont typeface="Arial" panose="020B0604020202020204" pitchFamily="34" charset="0"/>
              <a:buChar char="•"/>
            </a:pPr>
            <a:r>
              <a:rPr lang="en-US" sz="2800" dirty="0"/>
              <a:t> The tricuspid valve located between right atrium and ventricle.</a:t>
            </a:r>
          </a:p>
          <a:p>
            <a:pPr marL="342900" indent="-342900">
              <a:buFont typeface="Arial" panose="020B0604020202020204" pitchFamily="34" charset="0"/>
              <a:buChar char="•"/>
            </a:pPr>
            <a:r>
              <a:rPr lang="en-US" sz="2800" dirty="0"/>
              <a:t>The pulmonary valve located between right ventricle and pulmonary artery. Also called semilunar valve.</a:t>
            </a:r>
          </a:p>
          <a:p>
            <a:pPr marL="342900" indent="-342900">
              <a:buFont typeface="Arial" panose="020B0604020202020204" pitchFamily="34" charset="0"/>
              <a:buChar char="•"/>
            </a:pPr>
            <a:r>
              <a:rPr lang="en-US" sz="2800" dirty="0"/>
              <a:t>The mitral valve, also called bicuspid valve located between left atrium and ventricle.</a:t>
            </a:r>
          </a:p>
          <a:p>
            <a:pPr marL="342900" indent="-342900">
              <a:buFont typeface="Arial" panose="020B0604020202020204" pitchFamily="34" charset="0"/>
              <a:buChar char="•"/>
            </a:pPr>
            <a:endParaRPr lang="en-US" sz="2800" dirty="0"/>
          </a:p>
          <a:p>
            <a:r>
              <a:rPr lang="en-US" sz="2800" dirty="0"/>
              <a:t>The aortic valve located between left ventricle and aorta.</a:t>
            </a:r>
          </a:p>
          <a:p>
            <a:r>
              <a:rPr lang="en-US" sz="2800" dirty="0"/>
              <a:t>The tricuspid and bicuspid valves are also called atrioventricular valves.</a:t>
            </a:r>
          </a:p>
        </p:txBody>
      </p:sp>
    </p:spTree>
    <p:extLst>
      <p:ext uri="{BB962C8B-B14F-4D97-AF65-F5344CB8AC3E}">
        <p14:creationId xmlns:p14="http://schemas.microsoft.com/office/powerpoint/2010/main" xmlns="" val="3683627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Win-2020\Downloads\remplacementdesvalvescardiaque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59632" y="3098"/>
            <a:ext cx="6268245" cy="62682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96209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0746" y="1196752"/>
            <a:ext cx="5697137" cy="1107996"/>
          </a:xfrm>
          <a:prstGeom prst="rect">
            <a:avLst/>
          </a:prstGeom>
          <a:noFill/>
        </p:spPr>
        <p:txBody>
          <a:bodyPr wrap="none" rtlCol="0">
            <a:spAutoFit/>
          </a:bodyPr>
          <a:lstStyle/>
          <a:p>
            <a:r>
              <a:rPr lang="en-IN" sz="6600" dirty="0">
                <a:solidFill>
                  <a:srgbClr val="FF0000"/>
                </a:solidFill>
              </a:rPr>
              <a:t>CARDIAC CYCLE </a:t>
            </a:r>
            <a:endParaRPr lang="en-US" sz="6600" dirty="0">
              <a:solidFill>
                <a:srgbClr val="FF0000"/>
              </a:solidFill>
            </a:endParaRPr>
          </a:p>
        </p:txBody>
      </p:sp>
      <p:pic>
        <p:nvPicPr>
          <p:cNvPr id="3" name="Picture 2" descr="C:\Users\Win-2020\Downloads\download (3).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669" t="7917" r="2514" b="9774"/>
          <a:stretch/>
        </p:blipFill>
        <p:spPr bwMode="auto">
          <a:xfrm rot="911957">
            <a:off x="4518668" y="3433175"/>
            <a:ext cx="3456384" cy="2800863"/>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C:\Users\Win-2020\Downloads\download (15).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8455"/>
          <a:stretch/>
        </p:blipFill>
        <p:spPr bwMode="auto">
          <a:xfrm rot="4987340">
            <a:off x="709530" y="2621667"/>
            <a:ext cx="3815807" cy="31771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85626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46073"/>
            <a:ext cx="8496944" cy="5386090"/>
          </a:xfrm>
          <a:prstGeom prst="rect">
            <a:avLst/>
          </a:prstGeom>
        </p:spPr>
        <p:txBody>
          <a:bodyPr wrap="square">
            <a:spAutoFit/>
          </a:bodyPr>
          <a:lstStyle/>
          <a:p>
            <a:pPr algn="ctr"/>
            <a:r>
              <a:rPr lang="en-IN" sz="3600" b="1" dirty="0">
                <a:solidFill>
                  <a:srgbClr val="7030A0"/>
                </a:solidFill>
              </a:rPr>
              <a:t>Cardiac Cycle </a:t>
            </a:r>
          </a:p>
          <a:p>
            <a:pPr marL="457200" indent="-457200">
              <a:buFont typeface="Arial" panose="020B0604020202020204" pitchFamily="34" charset="0"/>
              <a:buChar char="•"/>
            </a:pPr>
            <a:r>
              <a:rPr lang="en-US" sz="2800" dirty="0"/>
              <a:t>Cardiac cycle is defined as the sequence of coordinated events taking place in the heart during each beat. </a:t>
            </a:r>
          </a:p>
          <a:p>
            <a:pPr marL="457200" indent="-457200">
              <a:buFont typeface="Arial" panose="020B0604020202020204" pitchFamily="34" charset="0"/>
              <a:buChar char="•"/>
            </a:pPr>
            <a:r>
              <a:rPr lang="en-US" sz="2800" dirty="0"/>
              <a:t>Each heartbeat consists of two major periods called systole and diastole. </a:t>
            </a:r>
          </a:p>
          <a:p>
            <a:pPr marL="457200" indent="-457200">
              <a:buFont typeface="Arial" panose="020B0604020202020204" pitchFamily="34" charset="0"/>
              <a:buChar char="•"/>
            </a:pPr>
            <a:r>
              <a:rPr lang="en-US" sz="2800" dirty="0"/>
              <a:t>During </a:t>
            </a:r>
            <a:r>
              <a:rPr lang="en-US" sz="2800" b="1" dirty="0"/>
              <a:t>systole</a:t>
            </a:r>
            <a:r>
              <a:rPr lang="en-US" sz="2800" dirty="0"/>
              <a:t>, heart contracts and pumps the blood through arteries.</a:t>
            </a:r>
          </a:p>
          <a:p>
            <a:pPr marL="457200" indent="-457200">
              <a:buFont typeface="Arial" panose="020B0604020202020204" pitchFamily="34" charset="0"/>
              <a:buChar char="•"/>
            </a:pPr>
            <a:r>
              <a:rPr lang="en-US" sz="2800" dirty="0"/>
              <a:t>During </a:t>
            </a:r>
            <a:r>
              <a:rPr lang="en-US" sz="2800" b="1" dirty="0"/>
              <a:t>diastole</a:t>
            </a:r>
            <a:r>
              <a:rPr lang="en-US" sz="2800" dirty="0"/>
              <a:t>, heart relaxes and blood is filled in the heart. </a:t>
            </a:r>
          </a:p>
          <a:p>
            <a:pPr marL="457200" indent="-457200">
              <a:buFont typeface="Arial" panose="020B0604020202020204" pitchFamily="34" charset="0"/>
              <a:buChar char="•"/>
            </a:pPr>
            <a:r>
              <a:rPr lang="en-US" sz="2800" dirty="0"/>
              <a:t>All these changes are repeated during every heartbeat, in a cyclic manner.</a:t>
            </a:r>
          </a:p>
        </p:txBody>
      </p:sp>
    </p:spTree>
    <p:extLst>
      <p:ext uri="{BB962C8B-B14F-4D97-AF65-F5344CB8AC3E}">
        <p14:creationId xmlns:p14="http://schemas.microsoft.com/office/powerpoint/2010/main" xmlns="" val="3918152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Win-2020\Downloads\download (7).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23928" y="749835"/>
            <a:ext cx="4536504" cy="43719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251520" y="620688"/>
            <a:ext cx="4896544" cy="5386090"/>
          </a:xfrm>
          <a:prstGeom prst="rect">
            <a:avLst/>
          </a:prstGeom>
        </p:spPr>
        <p:txBody>
          <a:bodyPr wrap="square">
            <a:spAutoFit/>
          </a:bodyPr>
          <a:lstStyle/>
          <a:p>
            <a:pPr algn="ctr"/>
            <a:r>
              <a:rPr lang="en-US" sz="2800" b="1" dirty="0">
                <a:solidFill>
                  <a:srgbClr val="7030A0"/>
                </a:solidFill>
              </a:rPr>
              <a:t>DURATION OF CARDIAC CYCLE</a:t>
            </a:r>
          </a:p>
          <a:p>
            <a:pPr algn="ctr"/>
            <a:endParaRPr lang="en-US" sz="2800" b="1" dirty="0">
              <a:solidFill>
                <a:srgbClr val="7030A0"/>
              </a:solidFill>
            </a:endParaRPr>
          </a:p>
          <a:p>
            <a:r>
              <a:rPr lang="en-US" sz="2400" dirty="0"/>
              <a:t>IF Normal Heart rate is 75 beats/min</a:t>
            </a:r>
          </a:p>
          <a:p>
            <a:r>
              <a:rPr lang="en-US" sz="2400" dirty="0"/>
              <a:t>Duration of one (1) beat = 60/75 = 0.8 sec.</a:t>
            </a:r>
          </a:p>
          <a:p>
            <a:endParaRPr lang="en-US" sz="2400" dirty="0"/>
          </a:p>
          <a:p>
            <a:r>
              <a:rPr lang="en-US" sz="2400" dirty="0">
                <a:solidFill>
                  <a:srgbClr val="7030A0"/>
                </a:solidFill>
              </a:rPr>
              <a:t>PHASES OF CARDIAC CYCLE</a:t>
            </a:r>
          </a:p>
          <a:p>
            <a:endParaRPr lang="en-US" sz="2400" dirty="0"/>
          </a:p>
          <a:p>
            <a:r>
              <a:rPr lang="en-US" sz="2400" b="1" dirty="0"/>
              <a:t>Atrial cycle (0.8)Sec</a:t>
            </a:r>
          </a:p>
          <a:p>
            <a:pPr marL="800100" lvl="1" indent="-342900">
              <a:buFont typeface="Arial" panose="020B0604020202020204" pitchFamily="34" charset="0"/>
              <a:buChar char="•"/>
            </a:pPr>
            <a:r>
              <a:rPr lang="en-US" sz="2400" i="1" dirty="0"/>
              <a:t>Atrial systole (0.1) Sec</a:t>
            </a:r>
          </a:p>
          <a:p>
            <a:pPr marL="800100" lvl="1" indent="-342900">
              <a:buFont typeface="Arial" panose="020B0604020202020204" pitchFamily="34" charset="0"/>
              <a:buChar char="•"/>
            </a:pPr>
            <a:r>
              <a:rPr lang="en-US" sz="2400" i="1" dirty="0"/>
              <a:t>Atrial diastole (0.7) Sec</a:t>
            </a:r>
          </a:p>
          <a:p>
            <a:r>
              <a:rPr lang="en-US" sz="2400" b="1" dirty="0"/>
              <a:t>Ventricular cycle (0.8) Sec</a:t>
            </a:r>
          </a:p>
          <a:p>
            <a:pPr marL="800100" lvl="1" indent="-342900">
              <a:buFont typeface="Arial" panose="020B0604020202020204" pitchFamily="34" charset="0"/>
              <a:buChar char="•"/>
            </a:pPr>
            <a:r>
              <a:rPr lang="en-US" sz="2400" dirty="0"/>
              <a:t>Ventricular systole (0.27) Sec</a:t>
            </a:r>
          </a:p>
          <a:p>
            <a:pPr marL="800100" lvl="1" indent="-342900">
              <a:buFont typeface="Arial" panose="020B0604020202020204" pitchFamily="34" charset="0"/>
              <a:buChar char="•"/>
            </a:pPr>
            <a:r>
              <a:rPr lang="en-US" sz="2400" dirty="0"/>
              <a:t>Ventricular diastole. (0.53) Sec</a:t>
            </a:r>
          </a:p>
        </p:txBody>
      </p:sp>
    </p:spTree>
    <p:extLst>
      <p:ext uri="{BB962C8B-B14F-4D97-AF65-F5344CB8AC3E}">
        <p14:creationId xmlns:p14="http://schemas.microsoft.com/office/powerpoint/2010/main" xmlns="" val="939883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3" y="167229"/>
            <a:ext cx="4860032" cy="6709529"/>
          </a:xfrm>
          <a:prstGeom prst="rect">
            <a:avLst/>
          </a:prstGeom>
        </p:spPr>
        <p:txBody>
          <a:bodyPr wrap="square">
            <a:spAutoFit/>
          </a:bodyPr>
          <a:lstStyle/>
          <a:p>
            <a:pPr algn="ctr"/>
            <a:r>
              <a:rPr lang="en-US" sz="3600" b="1" dirty="0">
                <a:solidFill>
                  <a:srgbClr val="7030A0"/>
                </a:solidFill>
              </a:rPr>
              <a:t>ATRIAL CYCLE</a:t>
            </a:r>
          </a:p>
          <a:p>
            <a:r>
              <a:rPr lang="en-US" sz="3200" dirty="0">
                <a:solidFill>
                  <a:srgbClr val="7030A0"/>
                </a:solidFill>
              </a:rPr>
              <a:t>Atrial systole (0.1)sec</a:t>
            </a:r>
          </a:p>
          <a:p>
            <a:pPr marL="285750" indent="-285750">
              <a:buFont typeface="Arial" panose="020B0604020202020204" pitchFamily="34" charset="0"/>
              <a:buChar char="•"/>
            </a:pPr>
            <a:r>
              <a:rPr lang="en-US" sz="2200" dirty="0"/>
              <a:t>It coincide with last rapid filling phase of ventricles.(known as last rapid filling phase or pre-systole)</a:t>
            </a:r>
          </a:p>
          <a:p>
            <a:pPr marL="285750" indent="-285750">
              <a:buFont typeface="Arial" panose="020B0604020202020204" pitchFamily="34" charset="0"/>
              <a:buChar char="•"/>
            </a:pPr>
            <a:r>
              <a:rPr lang="en-US" sz="2200" dirty="0"/>
              <a:t>The ventricles are in relaxed state with already 90% blood been filled in them.</a:t>
            </a:r>
          </a:p>
          <a:p>
            <a:pPr marL="285750" indent="-285750">
              <a:buFont typeface="Arial" panose="020B0604020202020204" pitchFamily="34" charset="0"/>
              <a:buChar char="•"/>
            </a:pPr>
            <a:r>
              <a:rPr lang="en-US" sz="2200" dirty="0"/>
              <a:t>Contraction add only remaining 10% of the blood.</a:t>
            </a:r>
          </a:p>
          <a:p>
            <a:pPr marL="285750" indent="-285750">
              <a:buFont typeface="Arial" panose="020B0604020202020204" pitchFamily="34" charset="0"/>
              <a:buChar char="•"/>
            </a:pPr>
            <a:r>
              <a:rPr lang="en-US" sz="2200" dirty="0"/>
              <a:t>Contraction of atrial musculature causes the production of </a:t>
            </a:r>
            <a:r>
              <a:rPr lang="en-US" sz="2200" b="1" dirty="0">
                <a:solidFill>
                  <a:srgbClr val="FF0000"/>
                </a:solidFill>
              </a:rPr>
              <a:t>4</a:t>
            </a:r>
            <a:r>
              <a:rPr lang="en-US" sz="2200" b="1" baseline="30000" dirty="0">
                <a:solidFill>
                  <a:srgbClr val="FF0000"/>
                </a:solidFill>
              </a:rPr>
              <a:t>th</a:t>
            </a:r>
            <a:r>
              <a:rPr lang="en-US" sz="2200" b="1" dirty="0">
                <a:solidFill>
                  <a:srgbClr val="FF0000"/>
                </a:solidFill>
              </a:rPr>
              <a:t>  heart sound.</a:t>
            </a:r>
            <a:endParaRPr lang="en-IN" sz="2400" dirty="0">
              <a:solidFill>
                <a:srgbClr val="FF0000"/>
              </a:solidFill>
            </a:endParaRPr>
          </a:p>
          <a:p>
            <a:r>
              <a:rPr lang="en-US" sz="3200" dirty="0">
                <a:solidFill>
                  <a:srgbClr val="7030A0"/>
                </a:solidFill>
              </a:rPr>
              <a:t>ATRIAL DIASTOLE (0.7)sec</a:t>
            </a:r>
          </a:p>
          <a:p>
            <a:pPr marL="285750" indent="-285750">
              <a:buFont typeface="Arial" panose="020B0604020202020204" pitchFamily="34" charset="0"/>
              <a:buChar char="•"/>
            </a:pPr>
            <a:r>
              <a:rPr lang="en-US" sz="2200" dirty="0"/>
              <a:t>It Coincide with Ventricular Systole &amp; most of the ventricular diastole.</a:t>
            </a:r>
          </a:p>
          <a:p>
            <a:pPr marL="285750" indent="-285750">
              <a:buFont typeface="Arial" panose="020B0604020202020204" pitchFamily="34" charset="0"/>
              <a:buChar char="•"/>
            </a:pPr>
            <a:r>
              <a:rPr lang="en-US" sz="2200" dirty="0"/>
              <a:t>Atria Relaxes ,followed by gradual filling of atria and a slow increase the pressure.</a:t>
            </a:r>
          </a:p>
        </p:txBody>
      </p:sp>
      <p:pic>
        <p:nvPicPr>
          <p:cNvPr id="8194" name="Picture 2" descr="C:\Users\Win-2020\Downloads\download (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20322" y="0"/>
            <a:ext cx="3224086" cy="3300041"/>
          </a:xfrm>
          <a:prstGeom prst="rect">
            <a:avLst/>
          </a:prstGeom>
          <a:noFill/>
          <a:extLst>
            <a:ext uri="{909E8E84-426E-40DD-AFC4-6F175D3DCCD1}">
              <a14:hiddenFill xmlns:a14="http://schemas.microsoft.com/office/drawing/2010/main" xmlns="">
                <a:solidFill>
                  <a:srgbClr val="FFFFFF"/>
                </a:solidFill>
              </a14:hiddenFill>
            </a:ext>
          </a:extLst>
        </p:spPr>
      </p:pic>
      <p:pic>
        <p:nvPicPr>
          <p:cNvPr id="8195" name="Picture 3" descr="C:\Users\Win-2020\Downloads\download (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39545" y="3300041"/>
            <a:ext cx="3217918" cy="31876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28978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45" y="0"/>
            <a:ext cx="7344816" cy="5109091"/>
          </a:xfrm>
          <a:prstGeom prst="rect">
            <a:avLst/>
          </a:prstGeom>
        </p:spPr>
        <p:txBody>
          <a:bodyPr wrap="square">
            <a:spAutoFit/>
          </a:bodyPr>
          <a:lstStyle/>
          <a:p>
            <a:pPr algn="ctr"/>
            <a:r>
              <a:rPr lang="en-US" sz="2800" b="1" dirty="0">
                <a:solidFill>
                  <a:srgbClr val="7030A0"/>
                </a:solidFill>
              </a:rPr>
              <a:t>VENTRICULAR CYCLE</a:t>
            </a:r>
          </a:p>
          <a:p>
            <a:r>
              <a:rPr lang="en-US" sz="2800" dirty="0">
                <a:solidFill>
                  <a:srgbClr val="7030A0"/>
                </a:solidFill>
              </a:rPr>
              <a:t>Ventricular systole (0.27)Sec </a:t>
            </a:r>
          </a:p>
          <a:p>
            <a:endParaRPr lang="en-US" sz="2800" dirty="0">
              <a:solidFill>
                <a:srgbClr val="7030A0"/>
              </a:solidFill>
            </a:endParaRPr>
          </a:p>
          <a:p>
            <a:pPr marL="342900" indent="-342900">
              <a:buFont typeface="Arial" panose="020B0604020202020204" pitchFamily="34" charset="0"/>
              <a:buChar char="•"/>
            </a:pPr>
            <a:r>
              <a:rPr lang="en-US" sz="2800" dirty="0"/>
              <a:t>Phase of </a:t>
            </a:r>
            <a:r>
              <a:rPr lang="en-US" sz="2800" dirty="0" err="1"/>
              <a:t>Iso-Volumic</a:t>
            </a:r>
            <a:r>
              <a:rPr lang="en-US" sz="2800" dirty="0"/>
              <a:t> (</a:t>
            </a:r>
            <a:r>
              <a:rPr lang="en-US" sz="2800" dirty="0" err="1"/>
              <a:t>Iso</a:t>
            </a:r>
            <a:r>
              <a:rPr lang="en-US" sz="2800" dirty="0"/>
              <a:t>-metric) Contraction is the type of muscular contraction characterized by increase in tension, without any change in the length of muscle fibers.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Phase of </a:t>
            </a:r>
            <a:r>
              <a:rPr lang="en-US" sz="2800" b="1" dirty="0"/>
              <a:t>Ejection Period</a:t>
            </a:r>
            <a:r>
              <a:rPr lang="en-US" sz="2800" dirty="0"/>
              <a:t>.</a:t>
            </a:r>
          </a:p>
          <a:p>
            <a:pPr marL="800100" lvl="1" indent="-342900">
              <a:buFont typeface="Arial" panose="020B0604020202020204" pitchFamily="34" charset="0"/>
              <a:buChar char="•"/>
            </a:pPr>
            <a:r>
              <a:rPr lang="en-US" sz="2800" dirty="0"/>
              <a:t>Rapid Ejection Period</a:t>
            </a:r>
          </a:p>
          <a:p>
            <a:pPr marL="800100" lvl="1" indent="-342900">
              <a:buFont typeface="Arial" panose="020B0604020202020204" pitchFamily="34" charset="0"/>
              <a:buChar char="•"/>
            </a:pPr>
            <a:r>
              <a:rPr lang="en-US" sz="2800" dirty="0"/>
              <a:t>Slow Ejection Period</a:t>
            </a:r>
          </a:p>
          <a:p>
            <a:endParaRPr lang="en-US" dirty="0"/>
          </a:p>
        </p:txBody>
      </p:sp>
      <p:pic>
        <p:nvPicPr>
          <p:cNvPr id="10242" name="Picture 2" descr="C:\Users\Win-2020\Downloads\download (6).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55976" y="3140968"/>
            <a:ext cx="2304256" cy="2557724"/>
          </a:xfrm>
          <a:prstGeom prst="rect">
            <a:avLst/>
          </a:prstGeom>
          <a:noFill/>
          <a:extLst>
            <a:ext uri="{909E8E84-426E-40DD-AFC4-6F175D3DCCD1}">
              <a14:hiddenFill xmlns:a14="http://schemas.microsoft.com/office/drawing/2010/main" xmlns="">
                <a:solidFill>
                  <a:srgbClr val="FFFFFF"/>
                </a:solidFill>
              </a14:hiddenFill>
            </a:ext>
          </a:extLst>
        </p:spPr>
      </p:pic>
      <p:pic>
        <p:nvPicPr>
          <p:cNvPr id="10243" name="Picture 3" descr="C:\Users\Win-2020\Downloads\download (8).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974694" y="908720"/>
            <a:ext cx="2169306" cy="24572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53001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052736"/>
            <a:ext cx="8064896" cy="5386090"/>
          </a:xfrm>
          <a:prstGeom prst="rect">
            <a:avLst/>
          </a:prstGeom>
        </p:spPr>
        <p:txBody>
          <a:bodyPr wrap="square">
            <a:spAutoFit/>
          </a:bodyPr>
          <a:lstStyle/>
          <a:p>
            <a:pPr algn="ctr"/>
            <a:r>
              <a:rPr lang="hi-IN" sz="4400" b="1" dirty="0">
                <a:solidFill>
                  <a:srgbClr val="7030A0"/>
                </a:solidFill>
              </a:rPr>
              <a:t>हृदय</a:t>
            </a:r>
            <a:r>
              <a:rPr lang="en-IN" sz="4400" b="1" dirty="0">
                <a:solidFill>
                  <a:srgbClr val="7030A0"/>
                </a:solidFill>
              </a:rPr>
              <a:t> </a:t>
            </a:r>
          </a:p>
          <a:p>
            <a:endParaRPr lang="en-IN" sz="2400" dirty="0"/>
          </a:p>
          <a:p>
            <a:r>
              <a:rPr lang="hi-IN" sz="2800" dirty="0"/>
              <a:t>हृदय मांसपेशियों का बना हुआ वह अंग है जो शरीर में परिसंचरण का मुख्य आधार है। यह अपने नाम के अनुसार</a:t>
            </a:r>
            <a:endParaRPr lang="en-IN" sz="2800" dirty="0"/>
          </a:p>
          <a:p>
            <a:endParaRPr lang="hi-IN" sz="2800" dirty="0"/>
          </a:p>
          <a:p>
            <a:pPr algn="ctr"/>
            <a:r>
              <a:rPr lang="hi-IN" sz="2800" dirty="0"/>
              <a:t>हृ</a:t>
            </a:r>
            <a:r>
              <a:rPr lang="en-IN" sz="2800" dirty="0"/>
              <a:t> – </a:t>
            </a:r>
            <a:r>
              <a:rPr lang="hi-IN" sz="2800" dirty="0"/>
              <a:t>हरति </a:t>
            </a:r>
            <a:r>
              <a:rPr lang="en-IN" sz="2800" dirty="0"/>
              <a:t>–    </a:t>
            </a:r>
            <a:r>
              <a:rPr lang="hi-IN" sz="2800" dirty="0"/>
              <a:t>सम्पूर्ण शरीर में रक्त लेता है।</a:t>
            </a:r>
            <a:endParaRPr lang="en-IN" sz="2800" dirty="0"/>
          </a:p>
          <a:p>
            <a:pPr algn="ctr"/>
            <a:endParaRPr lang="hi-IN" sz="2800" dirty="0"/>
          </a:p>
          <a:p>
            <a:pPr algn="ctr"/>
            <a:r>
              <a:rPr lang="hi-IN" sz="2800" dirty="0"/>
              <a:t>द</a:t>
            </a:r>
            <a:r>
              <a:rPr lang="en-IN" sz="2800" dirty="0"/>
              <a:t> –  </a:t>
            </a:r>
            <a:r>
              <a:rPr lang="hi-IN" sz="2800" dirty="0"/>
              <a:t>ददाति</a:t>
            </a:r>
            <a:r>
              <a:rPr lang="en-IN" sz="2800" dirty="0"/>
              <a:t> –   </a:t>
            </a:r>
            <a:r>
              <a:rPr lang="hi-IN" sz="2800" dirty="0"/>
              <a:t>सम्पूर्ण शरीर को रक्त देता है।</a:t>
            </a:r>
            <a:endParaRPr lang="en-IN" sz="2800" dirty="0"/>
          </a:p>
          <a:p>
            <a:pPr algn="ctr"/>
            <a:endParaRPr lang="hi-IN" sz="2800" dirty="0"/>
          </a:p>
          <a:p>
            <a:pPr algn="ctr"/>
            <a:r>
              <a:rPr lang="hi-IN" sz="2800" dirty="0"/>
              <a:t>य</a:t>
            </a:r>
            <a:r>
              <a:rPr lang="en-IN" sz="2800" dirty="0"/>
              <a:t> – </a:t>
            </a:r>
            <a:r>
              <a:rPr lang="hi-IN" sz="2800" dirty="0"/>
              <a:t>यच्छति </a:t>
            </a:r>
            <a:r>
              <a:rPr lang="en-IN" sz="2800" dirty="0"/>
              <a:t>– </a:t>
            </a:r>
            <a:r>
              <a:rPr lang="hi-IN" sz="2800" dirty="0"/>
              <a:t>इसमें गति पाई जाती है।</a:t>
            </a:r>
            <a:endParaRPr lang="en-IN" sz="2800" dirty="0"/>
          </a:p>
          <a:p>
            <a:endParaRPr lang="en-IN" sz="2400" b="1" dirty="0"/>
          </a:p>
        </p:txBody>
      </p:sp>
    </p:spTree>
    <p:extLst>
      <p:ext uri="{BB962C8B-B14F-4D97-AF65-F5344CB8AC3E}">
        <p14:creationId xmlns:p14="http://schemas.microsoft.com/office/powerpoint/2010/main" xmlns="" val="153709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8676456" cy="6001643"/>
          </a:xfrm>
          <a:prstGeom prst="rect">
            <a:avLst/>
          </a:prstGeom>
        </p:spPr>
        <p:txBody>
          <a:bodyPr wrap="square">
            <a:spAutoFit/>
          </a:bodyPr>
          <a:lstStyle/>
          <a:p>
            <a:pPr marL="285750" indent="-285750">
              <a:buFont typeface="Arial" panose="020B0604020202020204" pitchFamily="34" charset="0"/>
              <a:buChar char="•"/>
            </a:pPr>
            <a:r>
              <a:rPr lang="en-US" sz="2700" dirty="0"/>
              <a:t>Phase of </a:t>
            </a:r>
            <a:r>
              <a:rPr lang="en-US" sz="2700" b="1" dirty="0" err="1"/>
              <a:t>Iso-Volumic</a:t>
            </a:r>
            <a:r>
              <a:rPr lang="en-US" sz="2700" b="1" dirty="0"/>
              <a:t> (</a:t>
            </a:r>
            <a:r>
              <a:rPr lang="en-US" sz="2700" b="1" dirty="0" err="1"/>
              <a:t>Iso</a:t>
            </a:r>
            <a:r>
              <a:rPr lang="en-US" sz="2700" b="1" dirty="0"/>
              <a:t>-metric) Contraction (0.05)Sec.</a:t>
            </a:r>
          </a:p>
          <a:p>
            <a:pPr marL="742950" lvl="1" indent="-285750">
              <a:buFont typeface="Arial" panose="020B0604020202020204" pitchFamily="34" charset="0"/>
              <a:buChar char="•"/>
            </a:pPr>
            <a:r>
              <a:rPr lang="en-US" sz="2800" dirty="0"/>
              <a:t>The atrioventricular valves are closed due to increase in ventricular pressure. Semilunar valves are already closed ,here the ventricles contract as closed cavities.</a:t>
            </a:r>
          </a:p>
          <a:p>
            <a:pPr marL="742950" lvl="1" indent="-285750">
              <a:buFont typeface="Arial" panose="020B0604020202020204" pitchFamily="34" charset="0"/>
              <a:buChar char="•"/>
            </a:pPr>
            <a:r>
              <a:rPr lang="en-US" sz="2800" dirty="0"/>
              <a:t>The pressure increases sharply inside the ventricles.</a:t>
            </a:r>
          </a:p>
          <a:p>
            <a:pPr marL="742950" lvl="1" indent="-285750">
              <a:buFont typeface="Arial" panose="020B0604020202020204" pitchFamily="34" charset="0"/>
              <a:buChar char="•"/>
            </a:pPr>
            <a:r>
              <a:rPr lang="en-US" sz="2800" dirty="0"/>
              <a:t>Closure of atrioventricular valves produces </a:t>
            </a:r>
            <a:r>
              <a:rPr lang="en-US" sz="2800" b="1" dirty="0">
                <a:solidFill>
                  <a:srgbClr val="FF0000"/>
                </a:solidFill>
              </a:rPr>
              <a:t>1</a:t>
            </a:r>
            <a:r>
              <a:rPr lang="en-US" sz="2800" b="1" baseline="30000" dirty="0">
                <a:solidFill>
                  <a:srgbClr val="FF0000"/>
                </a:solidFill>
              </a:rPr>
              <a:t>st</a:t>
            </a:r>
            <a:r>
              <a:rPr lang="en-US" sz="2800" b="1" dirty="0">
                <a:solidFill>
                  <a:srgbClr val="FF0000"/>
                </a:solidFill>
              </a:rPr>
              <a:t> heart sound</a:t>
            </a:r>
            <a:endParaRPr lang="en-US" sz="2700" b="1" dirty="0">
              <a:solidFill>
                <a:srgbClr val="FF0000"/>
              </a:solidFill>
            </a:endParaRPr>
          </a:p>
          <a:p>
            <a:r>
              <a:rPr lang="en-US" sz="2700" dirty="0"/>
              <a:t>Phase of </a:t>
            </a:r>
            <a:r>
              <a:rPr lang="en-US" sz="2700" b="1" dirty="0"/>
              <a:t>Ejection Period (0.22)sec  </a:t>
            </a:r>
            <a:r>
              <a:rPr lang="en-US" sz="2700" dirty="0"/>
              <a:t>- It begins with opening of semilunar valves.</a:t>
            </a:r>
          </a:p>
          <a:p>
            <a:pPr marL="342900" indent="-342900">
              <a:buFont typeface="Arial" panose="020B0604020202020204" pitchFamily="34" charset="0"/>
              <a:buChar char="•"/>
            </a:pPr>
            <a:r>
              <a:rPr lang="en-US" sz="2700" b="1" dirty="0"/>
              <a:t>Rapid Ejection Period</a:t>
            </a:r>
            <a:r>
              <a:rPr lang="en-US" sz="2700" dirty="0"/>
              <a:t>(0.13)sec –which has 2/3 part  of stroke volume ejected.</a:t>
            </a:r>
          </a:p>
          <a:p>
            <a:pPr marL="342900" indent="-342900">
              <a:buFont typeface="Arial" panose="020B0604020202020204" pitchFamily="34" charset="0"/>
              <a:buChar char="•"/>
            </a:pPr>
            <a:r>
              <a:rPr lang="en-US" sz="2700" dirty="0"/>
              <a:t> </a:t>
            </a:r>
            <a:r>
              <a:rPr lang="en-US" sz="2700" b="1" dirty="0"/>
              <a:t>Slow Ejection Period </a:t>
            </a:r>
            <a:r>
              <a:rPr lang="en-US" sz="2700" dirty="0"/>
              <a:t>(0.09)sec - which has 1/3 part of stroke volume ejected. The blood is ejected slowly with much less force.</a:t>
            </a:r>
          </a:p>
        </p:txBody>
      </p:sp>
    </p:spTree>
    <p:extLst>
      <p:ext uri="{BB962C8B-B14F-4D97-AF65-F5344CB8AC3E}">
        <p14:creationId xmlns:p14="http://schemas.microsoft.com/office/powerpoint/2010/main" xmlns="" val="2859936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Win-2020\Downloads\diastole-597a49286f53ba00110ad63f.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20072" y="2937287"/>
            <a:ext cx="4333452" cy="310746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323528" y="64656"/>
            <a:ext cx="7704856" cy="4524315"/>
          </a:xfrm>
          <a:prstGeom prst="rect">
            <a:avLst/>
          </a:prstGeom>
        </p:spPr>
        <p:txBody>
          <a:bodyPr wrap="square">
            <a:spAutoFit/>
          </a:bodyPr>
          <a:lstStyle/>
          <a:p>
            <a:r>
              <a:rPr lang="en-US" sz="3600" dirty="0">
                <a:solidFill>
                  <a:srgbClr val="7030A0"/>
                </a:solidFill>
              </a:rPr>
              <a:t>Ventricular Diastole (0.53)sec</a:t>
            </a:r>
          </a:p>
          <a:p>
            <a:r>
              <a:rPr lang="en-US" sz="3600" dirty="0">
                <a:solidFill>
                  <a:srgbClr val="7030A0"/>
                </a:solidFill>
              </a:rPr>
              <a:t> </a:t>
            </a:r>
            <a:r>
              <a:rPr lang="en-IN" sz="3600" dirty="0"/>
              <a:t>It is been divided into 5 types </a:t>
            </a:r>
          </a:p>
          <a:p>
            <a:endParaRPr lang="en-US" sz="3600" dirty="0"/>
          </a:p>
          <a:p>
            <a:pPr marL="342900" indent="-342900">
              <a:buFont typeface="Arial" panose="020B0604020202020204" pitchFamily="34" charset="0"/>
              <a:buChar char="•"/>
            </a:pPr>
            <a:r>
              <a:rPr lang="en-US" sz="3600" dirty="0" err="1"/>
              <a:t>Protodiastole</a:t>
            </a:r>
            <a:r>
              <a:rPr lang="en-US" sz="3600" dirty="0"/>
              <a:t> phase(0.04) sec</a:t>
            </a:r>
          </a:p>
          <a:p>
            <a:pPr marL="342900" indent="-342900">
              <a:buFont typeface="Arial" panose="020B0604020202020204" pitchFamily="34" charset="0"/>
              <a:buChar char="•"/>
            </a:pPr>
            <a:r>
              <a:rPr lang="en-US" sz="3600" dirty="0"/>
              <a:t>Isometric Relaxation phase(0.08) sec</a:t>
            </a:r>
          </a:p>
          <a:p>
            <a:pPr marL="342900" indent="-342900">
              <a:buFont typeface="Arial" panose="020B0604020202020204" pitchFamily="34" charset="0"/>
              <a:buChar char="•"/>
            </a:pPr>
            <a:r>
              <a:rPr lang="en-US" sz="3600" dirty="0"/>
              <a:t>Rapid filling phase(0.11) sec</a:t>
            </a:r>
          </a:p>
          <a:p>
            <a:pPr marL="342900" indent="-342900">
              <a:buFont typeface="Arial" panose="020B0604020202020204" pitchFamily="34" charset="0"/>
              <a:buChar char="•"/>
            </a:pPr>
            <a:r>
              <a:rPr lang="en-US" sz="3600" dirty="0"/>
              <a:t>Slow filling phase(0.19) sec</a:t>
            </a:r>
          </a:p>
          <a:p>
            <a:pPr marL="342900" indent="-342900">
              <a:buFont typeface="Arial" panose="020B0604020202020204" pitchFamily="34" charset="0"/>
              <a:buChar char="•"/>
            </a:pPr>
            <a:r>
              <a:rPr lang="en-US" sz="3600" dirty="0"/>
              <a:t>Last rapid filling phase(0.11) sec</a:t>
            </a:r>
          </a:p>
        </p:txBody>
      </p:sp>
    </p:spTree>
    <p:extLst>
      <p:ext uri="{BB962C8B-B14F-4D97-AF65-F5344CB8AC3E}">
        <p14:creationId xmlns:p14="http://schemas.microsoft.com/office/powerpoint/2010/main" xmlns="" val="2915999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Win-2020\Downloads\download (9).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4554"/>
          <a:stretch/>
        </p:blipFill>
        <p:spPr bwMode="auto">
          <a:xfrm>
            <a:off x="6156176" y="1556792"/>
            <a:ext cx="3092796" cy="275068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0" y="116632"/>
            <a:ext cx="8288216" cy="6186309"/>
          </a:xfrm>
          <a:prstGeom prst="rect">
            <a:avLst/>
          </a:prstGeom>
        </p:spPr>
        <p:txBody>
          <a:bodyPr wrap="square">
            <a:spAutoFit/>
          </a:bodyPr>
          <a:lstStyle/>
          <a:p>
            <a:r>
              <a:rPr lang="en-US" sz="2800" dirty="0">
                <a:solidFill>
                  <a:srgbClr val="7030A0"/>
                </a:solidFill>
              </a:rPr>
              <a:t>PROTODIASTOLE (0.04) sec</a:t>
            </a:r>
          </a:p>
          <a:p>
            <a:pPr marL="342900" indent="-342900">
              <a:buFont typeface="Arial" panose="020B0604020202020204" pitchFamily="34" charset="0"/>
              <a:buChar char="•"/>
            </a:pPr>
            <a:r>
              <a:rPr lang="en-US" sz="2400" dirty="0"/>
              <a:t>Ventricular systole ends, ventricles relax ,Intraventricular pressure falls, blood comes back from vessels to ventricles and semilunar valves closes - </a:t>
            </a:r>
            <a:r>
              <a:rPr lang="en-US" sz="2400" b="1" i="1" dirty="0">
                <a:solidFill>
                  <a:srgbClr val="FF0000"/>
                </a:solidFill>
              </a:rPr>
              <a:t>2nd heart  Sound.</a:t>
            </a:r>
          </a:p>
          <a:p>
            <a:endParaRPr lang="en-IN" sz="2400" b="1" i="1" dirty="0"/>
          </a:p>
          <a:p>
            <a:r>
              <a:rPr lang="en-US" sz="2800" dirty="0">
                <a:solidFill>
                  <a:srgbClr val="7030A0"/>
                </a:solidFill>
              </a:rPr>
              <a:t>ISOMETRIC RELAXATION (0.08) sec</a:t>
            </a:r>
          </a:p>
          <a:p>
            <a:pPr marL="342900" indent="-342900">
              <a:buFont typeface="Arial" panose="020B0604020202020204" pitchFamily="34" charset="0"/>
              <a:buChar char="•"/>
            </a:pPr>
            <a:r>
              <a:rPr lang="en-US" sz="2400" dirty="0"/>
              <a:t>Begins with closure of semilunar valves.</a:t>
            </a:r>
          </a:p>
          <a:p>
            <a:pPr marL="342900" indent="-342900">
              <a:buFont typeface="Arial" panose="020B0604020202020204" pitchFamily="34" charset="0"/>
              <a:buChar char="•"/>
            </a:pPr>
            <a:r>
              <a:rPr lang="en-US" sz="2400" dirty="0"/>
              <a:t>A-V valves are not yet open, ventricles relax as </a:t>
            </a:r>
          </a:p>
          <a:p>
            <a:r>
              <a:rPr lang="en-US" sz="2400" dirty="0"/>
              <a:t>      Closed chamber as volume remains same hence,</a:t>
            </a:r>
          </a:p>
          <a:p>
            <a:r>
              <a:rPr lang="en-US" sz="2400" dirty="0"/>
              <a:t>     </a:t>
            </a:r>
            <a:r>
              <a:rPr lang="en-US" sz="2400" dirty="0" err="1"/>
              <a:t>Iso-Volumic</a:t>
            </a:r>
            <a:r>
              <a:rPr lang="en-US" sz="2400" dirty="0"/>
              <a:t> relaxation.</a:t>
            </a:r>
          </a:p>
          <a:p>
            <a:pPr marL="342900" indent="-342900">
              <a:buFont typeface="Arial" panose="020B0604020202020204" pitchFamily="34" charset="0"/>
              <a:buChar char="•"/>
            </a:pPr>
            <a:r>
              <a:rPr lang="en-US" sz="2400" dirty="0"/>
              <a:t>And it ends with opening of A-V valves.</a:t>
            </a:r>
          </a:p>
          <a:p>
            <a:endParaRPr lang="en-US" sz="2400" dirty="0"/>
          </a:p>
          <a:p>
            <a:r>
              <a:rPr lang="en-US" sz="2800" dirty="0">
                <a:solidFill>
                  <a:srgbClr val="7030A0"/>
                </a:solidFill>
              </a:rPr>
              <a:t>RAPID FILLING PHASE (0.11) sec</a:t>
            </a:r>
          </a:p>
          <a:p>
            <a:pPr marL="342900" indent="-342900">
              <a:buFont typeface="Arial" panose="020B0604020202020204" pitchFamily="34" charset="0"/>
              <a:buChar char="•"/>
            </a:pPr>
            <a:r>
              <a:rPr lang="en-US" sz="2400" dirty="0"/>
              <a:t>As A-V valves open, atria till now was in diastole, filled with venous return with increased pressure which causes - rapid passive filling of ventricles ,which produce the </a:t>
            </a:r>
            <a:r>
              <a:rPr lang="en-US" sz="2400" b="1" dirty="0">
                <a:solidFill>
                  <a:srgbClr val="FF0000"/>
                </a:solidFill>
              </a:rPr>
              <a:t>3</a:t>
            </a:r>
            <a:r>
              <a:rPr lang="en-US" sz="2400" b="1" baseline="30000" dirty="0">
                <a:solidFill>
                  <a:srgbClr val="FF0000"/>
                </a:solidFill>
              </a:rPr>
              <a:t>rd</a:t>
            </a:r>
            <a:r>
              <a:rPr lang="en-US" sz="2400" b="1" dirty="0">
                <a:solidFill>
                  <a:srgbClr val="FF0000"/>
                </a:solidFill>
              </a:rPr>
              <a:t>  heart sound</a:t>
            </a:r>
          </a:p>
        </p:txBody>
      </p:sp>
    </p:spTree>
    <p:extLst>
      <p:ext uri="{BB962C8B-B14F-4D97-AF65-F5344CB8AC3E}">
        <p14:creationId xmlns:p14="http://schemas.microsoft.com/office/powerpoint/2010/main" xmlns="" val="3290283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620688"/>
            <a:ext cx="6264696" cy="5755422"/>
          </a:xfrm>
          <a:prstGeom prst="rect">
            <a:avLst/>
          </a:prstGeom>
        </p:spPr>
        <p:txBody>
          <a:bodyPr wrap="square">
            <a:spAutoFit/>
          </a:bodyPr>
          <a:lstStyle/>
          <a:p>
            <a:r>
              <a:rPr lang="en-US" sz="3200" dirty="0">
                <a:solidFill>
                  <a:srgbClr val="7030A0"/>
                </a:solidFill>
              </a:rPr>
              <a:t>SLOW FILLING PAHSE (0.19)sec </a:t>
            </a:r>
          </a:p>
          <a:p>
            <a:pPr marL="285750" indent="-285750">
              <a:buFont typeface="Arial" panose="020B0604020202020204" pitchFamily="34" charset="0"/>
              <a:buChar char="•"/>
            </a:pPr>
            <a:r>
              <a:rPr lang="en-US" sz="2800" dirty="0"/>
              <a:t>As ventricles filling continues, pressure differences reduces so filling rate is also going to decreases.</a:t>
            </a:r>
          </a:p>
          <a:p>
            <a:pPr marL="285750" indent="-285750">
              <a:buFont typeface="Arial" panose="020B0604020202020204" pitchFamily="34" charset="0"/>
              <a:buChar char="•"/>
            </a:pPr>
            <a:r>
              <a:rPr lang="en-US" sz="2800" dirty="0"/>
              <a:t>Total blood transferred with rapid &amp; slow filling is 75% of total atrial blood.</a:t>
            </a:r>
          </a:p>
          <a:p>
            <a:endParaRPr lang="en-US" sz="2400" dirty="0"/>
          </a:p>
          <a:p>
            <a:r>
              <a:rPr lang="en-US" sz="3200" dirty="0">
                <a:solidFill>
                  <a:srgbClr val="7030A0"/>
                </a:solidFill>
              </a:rPr>
              <a:t>LAST RAPID FILLING PHASE(0.11)sec</a:t>
            </a:r>
          </a:p>
          <a:p>
            <a:pPr marL="285750" indent="-285750">
              <a:buFont typeface="Arial" panose="020B0604020202020204" pitchFamily="34" charset="0"/>
              <a:buChar char="•"/>
            </a:pPr>
            <a:r>
              <a:rPr lang="en-US" sz="2800" dirty="0"/>
              <a:t>As said earlier - it coincide with atrial systole and add remaining 25% of blood to ventricles, </a:t>
            </a:r>
          </a:p>
          <a:p>
            <a:pPr marL="285750" indent="-285750">
              <a:buFont typeface="Arial" panose="020B0604020202020204" pitchFamily="34" charset="0"/>
              <a:buChar char="•"/>
            </a:pPr>
            <a:r>
              <a:rPr lang="en-US" sz="2800" dirty="0"/>
              <a:t>And With this ventricular cycle completes.</a:t>
            </a:r>
          </a:p>
        </p:txBody>
      </p:sp>
      <p:pic>
        <p:nvPicPr>
          <p:cNvPr id="12292" name="Picture 4" descr="C:\Users\Win-2020\Downloads\download (1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35689" y="1412776"/>
            <a:ext cx="2808311" cy="31037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89244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26968"/>
            <a:ext cx="4572000" cy="3231654"/>
          </a:xfrm>
          <a:prstGeom prst="rect">
            <a:avLst/>
          </a:prstGeom>
        </p:spPr>
        <p:txBody>
          <a:bodyPr>
            <a:spAutoFit/>
          </a:bodyPr>
          <a:lstStyle/>
          <a:p>
            <a:pPr algn="ctr"/>
            <a:r>
              <a:rPr lang="en-US" sz="4000" dirty="0">
                <a:solidFill>
                  <a:srgbClr val="7030A0"/>
                </a:solidFill>
              </a:rPr>
              <a:t>PRESSURE CHANGES. IN VENTRICLES</a:t>
            </a:r>
          </a:p>
          <a:p>
            <a:pPr marL="285750" indent="-285750">
              <a:buFont typeface="Arial" panose="020B0604020202020204" pitchFamily="34" charset="0"/>
              <a:buChar char="•"/>
            </a:pPr>
            <a:endParaRPr lang="en-US" sz="4000" dirty="0">
              <a:solidFill>
                <a:srgbClr val="7030A0"/>
              </a:solidFill>
            </a:endParaRPr>
          </a:p>
          <a:p>
            <a:pPr marL="285750" indent="-285750">
              <a:buFont typeface="Arial" panose="020B0604020202020204" pitchFamily="34" charset="0"/>
              <a:buChar char="•"/>
            </a:pPr>
            <a:r>
              <a:rPr lang="en-US" sz="2800" dirty="0"/>
              <a:t>During Atrial systole</a:t>
            </a:r>
          </a:p>
          <a:p>
            <a:pPr marL="285750" indent="-285750">
              <a:buFont typeface="Arial" panose="020B0604020202020204" pitchFamily="34" charset="0"/>
              <a:buChar char="•"/>
            </a:pPr>
            <a:r>
              <a:rPr lang="en-US" sz="2800" dirty="0"/>
              <a:t>Ventricular systole</a:t>
            </a:r>
          </a:p>
          <a:p>
            <a:pPr marL="285750" indent="-285750">
              <a:buFont typeface="Arial" panose="020B0604020202020204" pitchFamily="34" charset="0"/>
              <a:buChar char="•"/>
            </a:pPr>
            <a:r>
              <a:rPr lang="en-US" sz="2800" dirty="0"/>
              <a:t>Ventricular diastole.</a:t>
            </a:r>
          </a:p>
        </p:txBody>
      </p:sp>
      <p:pic>
        <p:nvPicPr>
          <p:cNvPr id="1026" name="Picture 2" descr="C:\Users\Win-2020\Downloads\download (1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63888" y="1439613"/>
            <a:ext cx="4421504" cy="44374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64263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794" y="116632"/>
            <a:ext cx="7373526" cy="6494085"/>
          </a:xfrm>
          <a:prstGeom prst="rect">
            <a:avLst/>
          </a:prstGeom>
        </p:spPr>
        <p:txBody>
          <a:bodyPr wrap="square">
            <a:spAutoFit/>
          </a:bodyPr>
          <a:lstStyle/>
          <a:p>
            <a:pPr algn="ctr"/>
            <a:r>
              <a:rPr lang="en-US" sz="2800" dirty="0">
                <a:solidFill>
                  <a:srgbClr val="7030A0"/>
                </a:solidFill>
              </a:rPr>
              <a:t>DURING </a:t>
            </a:r>
            <a:r>
              <a:rPr lang="en-US" sz="2800" b="1" dirty="0">
                <a:solidFill>
                  <a:srgbClr val="7030A0"/>
                </a:solidFill>
              </a:rPr>
              <a:t>ATRIAL</a:t>
            </a:r>
            <a:r>
              <a:rPr lang="en-US" sz="2800" dirty="0">
                <a:solidFill>
                  <a:srgbClr val="7030A0"/>
                </a:solidFill>
              </a:rPr>
              <a:t> SYSTOLE</a:t>
            </a:r>
          </a:p>
          <a:p>
            <a:pPr marL="285750" indent="-285750">
              <a:buFont typeface="Arial" panose="020B0604020202020204" pitchFamily="34" charset="0"/>
              <a:buChar char="•"/>
            </a:pPr>
            <a:r>
              <a:rPr lang="en-US" sz="2000" dirty="0"/>
              <a:t>Which coincide with last rapid filling phase of ventricles, the pressure in </a:t>
            </a:r>
            <a:r>
              <a:rPr lang="en-US" sz="2000" b="1" dirty="0"/>
              <a:t>ventricles</a:t>
            </a:r>
            <a:r>
              <a:rPr lang="en-US" sz="2000" dirty="0"/>
              <a:t> </a:t>
            </a:r>
            <a:r>
              <a:rPr lang="en-US" sz="2000" b="1" dirty="0"/>
              <a:t>is just above zero </a:t>
            </a:r>
            <a:r>
              <a:rPr lang="en-US" sz="2000" dirty="0"/>
              <a:t>and with contraction the </a:t>
            </a:r>
          </a:p>
          <a:p>
            <a:r>
              <a:rPr lang="en-US" sz="2000" dirty="0"/>
              <a:t>      pressure rises</a:t>
            </a:r>
          </a:p>
          <a:p>
            <a:pPr marL="285750" indent="-285750">
              <a:buFont typeface="Arial" panose="020B0604020202020204" pitchFamily="34" charset="0"/>
              <a:buChar char="•"/>
            </a:pPr>
            <a:r>
              <a:rPr lang="en-US" sz="2000" dirty="0"/>
              <a:t>Right-6-7mm Hg.</a:t>
            </a:r>
          </a:p>
          <a:p>
            <a:pPr marL="285750" indent="-285750">
              <a:buFont typeface="Arial" panose="020B0604020202020204" pitchFamily="34" charset="0"/>
              <a:buChar char="•"/>
            </a:pPr>
            <a:r>
              <a:rPr lang="en-US" sz="2000" dirty="0"/>
              <a:t>Left - 7-8 mmHg.</a:t>
            </a:r>
          </a:p>
          <a:p>
            <a:r>
              <a:rPr lang="en-IN" sz="2800" dirty="0">
                <a:solidFill>
                  <a:srgbClr val="7030A0"/>
                </a:solidFill>
              </a:rPr>
              <a:t>VENTRICULAR SYSTOLE</a:t>
            </a:r>
          </a:p>
          <a:p>
            <a:pPr marL="800100" lvl="1" indent="-342900">
              <a:buFont typeface="Arial" panose="020B0604020202020204" pitchFamily="34" charset="0"/>
              <a:buChar char="•"/>
            </a:pPr>
            <a:r>
              <a:rPr lang="en-IN" sz="2000" b="1" dirty="0" err="1"/>
              <a:t>Iso-volumic</a:t>
            </a:r>
            <a:r>
              <a:rPr lang="en-IN" sz="2000" b="1" dirty="0"/>
              <a:t> contraction </a:t>
            </a:r>
            <a:r>
              <a:rPr lang="en-IN" sz="2000" dirty="0"/>
              <a:t>– it reaches </a:t>
            </a:r>
          </a:p>
          <a:p>
            <a:pPr lvl="1"/>
            <a:r>
              <a:rPr lang="en-IN" sz="2000" dirty="0"/>
              <a:t>      80mmHg.</a:t>
            </a:r>
          </a:p>
          <a:p>
            <a:pPr marL="800100" lvl="1" indent="-342900">
              <a:buFont typeface="Arial" panose="020B0604020202020204" pitchFamily="34" charset="0"/>
              <a:buChar char="•"/>
            </a:pPr>
            <a:r>
              <a:rPr lang="en-IN" sz="2000" b="1" i="1" dirty="0"/>
              <a:t>Rapid ejection </a:t>
            </a:r>
            <a:r>
              <a:rPr lang="en-US" sz="2000" b="1" dirty="0"/>
              <a:t>period</a:t>
            </a:r>
          </a:p>
          <a:p>
            <a:pPr marL="1257300" lvl="2" indent="-342900">
              <a:buFont typeface="Arial" panose="020B0604020202020204" pitchFamily="34" charset="0"/>
              <a:buChar char="•"/>
            </a:pPr>
            <a:r>
              <a:rPr lang="en-IN" sz="2000" dirty="0"/>
              <a:t>120 mm Hg left side.</a:t>
            </a:r>
          </a:p>
          <a:p>
            <a:pPr marL="1257300" lvl="2" indent="-342900">
              <a:buFont typeface="Arial" panose="020B0604020202020204" pitchFamily="34" charset="0"/>
              <a:buChar char="•"/>
            </a:pPr>
            <a:r>
              <a:rPr lang="en-IN" sz="2000" dirty="0"/>
              <a:t>80 mm Hg right side.</a:t>
            </a:r>
          </a:p>
          <a:p>
            <a:pPr marL="800100" lvl="1" indent="-342900">
              <a:buFont typeface="Arial" panose="020B0604020202020204" pitchFamily="34" charset="0"/>
              <a:buChar char="•"/>
            </a:pPr>
            <a:r>
              <a:rPr lang="en-IN" sz="2000" b="1" i="1" dirty="0"/>
              <a:t>Slow ejection </a:t>
            </a:r>
            <a:r>
              <a:rPr lang="en-US" sz="2000" b="1" dirty="0"/>
              <a:t>period</a:t>
            </a:r>
            <a:endParaRPr lang="en-IN" sz="2000" i="1" dirty="0"/>
          </a:p>
          <a:p>
            <a:pPr marL="1257300" lvl="2" indent="-342900">
              <a:buFont typeface="Arial" panose="020B0604020202020204" pitchFamily="34" charset="0"/>
              <a:buChar char="•"/>
            </a:pPr>
            <a:r>
              <a:rPr lang="en-IN" sz="2000" dirty="0"/>
              <a:t>Pressure starts declining.</a:t>
            </a:r>
          </a:p>
          <a:p>
            <a:pPr marL="1257300" lvl="2" indent="-342900">
              <a:buFont typeface="Arial" panose="020B0604020202020204" pitchFamily="34" charset="0"/>
              <a:buChar char="•"/>
            </a:pPr>
            <a:endParaRPr lang="en-IN" sz="2000" dirty="0"/>
          </a:p>
          <a:p>
            <a:r>
              <a:rPr lang="en-US" sz="2800" dirty="0">
                <a:solidFill>
                  <a:srgbClr val="7030A0"/>
                </a:solidFill>
              </a:rPr>
              <a:t> VENTRICULAR DIASTOLE</a:t>
            </a:r>
          </a:p>
          <a:p>
            <a:pPr marL="285750" indent="-285750">
              <a:buFont typeface="Arial" panose="020B0604020202020204" pitchFamily="34" charset="0"/>
              <a:buChar char="•"/>
            </a:pPr>
            <a:r>
              <a:rPr lang="en-US" b="1" dirty="0" err="1"/>
              <a:t>Protodiastole</a:t>
            </a:r>
            <a:r>
              <a:rPr lang="en-US" dirty="0"/>
              <a:t> – pressure drops rapidly – up to 80mmHg.</a:t>
            </a:r>
          </a:p>
          <a:p>
            <a:pPr marL="285750" indent="-285750">
              <a:buFont typeface="Arial" panose="020B0604020202020204" pitchFamily="34" charset="0"/>
              <a:buChar char="•"/>
            </a:pPr>
            <a:r>
              <a:rPr lang="en-US" b="1" dirty="0" err="1"/>
              <a:t>Iso-volumic</a:t>
            </a:r>
            <a:r>
              <a:rPr lang="en-US" b="1" dirty="0"/>
              <a:t> or Isometric Relaxation phase </a:t>
            </a:r>
            <a:r>
              <a:rPr lang="en-US" dirty="0"/>
              <a:t>it becomes 2-3 mm Hg.</a:t>
            </a:r>
          </a:p>
          <a:p>
            <a:pPr marL="285750" indent="-285750">
              <a:buFont typeface="Arial" panose="020B0604020202020204" pitchFamily="34" charset="0"/>
              <a:buChar char="•"/>
            </a:pPr>
            <a:r>
              <a:rPr lang="en-US" dirty="0"/>
              <a:t>Rapid filling phase further falls.</a:t>
            </a:r>
          </a:p>
          <a:p>
            <a:pPr marL="285750" indent="-285750">
              <a:buFont typeface="Arial" panose="020B0604020202020204" pitchFamily="34" charset="0"/>
              <a:buChar char="•"/>
            </a:pPr>
            <a:r>
              <a:rPr lang="en-US" dirty="0"/>
              <a:t>Pressure just above zero at Last rapid filling phase.</a:t>
            </a:r>
            <a:endParaRPr lang="en-IN" sz="2000" dirty="0"/>
          </a:p>
        </p:txBody>
      </p:sp>
      <p:pic>
        <p:nvPicPr>
          <p:cNvPr id="2050" name="Picture 2" descr="C:\Users\Win-2020\Downloads\download (1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56218" y="1196752"/>
            <a:ext cx="3628652" cy="36417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61440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404664"/>
            <a:ext cx="4572000" cy="646331"/>
          </a:xfrm>
          <a:prstGeom prst="rect">
            <a:avLst/>
          </a:prstGeom>
        </p:spPr>
        <p:txBody>
          <a:bodyPr>
            <a:spAutoFit/>
          </a:bodyPr>
          <a:lstStyle/>
          <a:p>
            <a:endParaRPr lang="en-IN" dirty="0"/>
          </a:p>
          <a:p>
            <a:endParaRPr lang="en-US" dirty="0"/>
          </a:p>
        </p:txBody>
      </p:sp>
      <p:sp>
        <p:nvSpPr>
          <p:cNvPr id="4" name="Rectangle 3"/>
          <p:cNvSpPr/>
          <p:nvPr/>
        </p:nvSpPr>
        <p:spPr>
          <a:xfrm>
            <a:off x="499026" y="260648"/>
            <a:ext cx="7961406" cy="6801862"/>
          </a:xfrm>
          <a:prstGeom prst="rect">
            <a:avLst/>
          </a:prstGeom>
        </p:spPr>
        <p:txBody>
          <a:bodyPr wrap="square">
            <a:spAutoFit/>
          </a:bodyPr>
          <a:lstStyle/>
          <a:p>
            <a:pPr algn="ctr"/>
            <a:r>
              <a:rPr lang="en-US" sz="3200" dirty="0">
                <a:solidFill>
                  <a:srgbClr val="7030A0"/>
                </a:solidFill>
              </a:rPr>
              <a:t>PRESSURE CHANGES IN ATRIA </a:t>
            </a:r>
          </a:p>
          <a:p>
            <a:pPr algn="ctr"/>
            <a:endParaRPr lang="en-US" sz="2800" dirty="0">
              <a:solidFill>
                <a:srgbClr val="7030A0"/>
              </a:solidFill>
            </a:endParaRPr>
          </a:p>
          <a:p>
            <a:pPr algn="ctr"/>
            <a:r>
              <a:rPr lang="en-US" sz="2800" dirty="0">
                <a:solidFill>
                  <a:srgbClr val="7030A0"/>
                </a:solidFill>
              </a:rPr>
              <a:t>DURING ATRIAL SYSTOLE</a:t>
            </a:r>
          </a:p>
          <a:p>
            <a:pPr marL="285750" indent="-285750">
              <a:buFont typeface="Arial" panose="020B0604020202020204" pitchFamily="34" charset="0"/>
              <a:buChar char="•"/>
            </a:pPr>
            <a:r>
              <a:rPr lang="en-US" sz="2000" dirty="0"/>
              <a:t>Just before systole, </a:t>
            </a:r>
            <a:r>
              <a:rPr lang="en-US" sz="2000" b="1" dirty="0"/>
              <a:t>pressure is just above zero </a:t>
            </a:r>
            <a:r>
              <a:rPr lang="en-US" sz="2000" dirty="0"/>
              <a:t>&amp; slightly greater than ventricles</a:t>
            </a:r>
          </a:p>
          <a:p>
            <a:pPr marL="285750" indent="-285750">
              <a:buFont typeface="Arial" panose="020B0604020202020204" pitchFamily="34" charset="0"/>
              <a:buChar char="•"/>
            </a:pPr>
            <a:r>
              <a:rPr lang="en-US" sz="2000" dirty="0"/>
              <a:t>During systole sharply increases, left - 7-8 mm Hg &amp; right 6-7 mmHg.</a:t>
            </a:r>
          </a:p>
          <a:p>
            <a:pPr algn="ctr"/>
            <a:r>
              <a:rPr lang="en-US" sz="2800" dirty="0">
                <a:solidFill>
                  <a:srgbClr val="7030A0"/>
                </a:solidFill>
              </a:rPr>
              <a:t>DURING VENTRICULAR SYSTOLE</a:t>
            </a:r>
          </a:p>
          <a:p>
            <a:pPr marL="285750" indent="-285750">
              <a:buFont typeface="Arial" panose="020B0604020202020204" pitchFamily="34" charset="0"/>
              <a:buChar char="•"/>
            </a:pPr>
            <a:r>
              <a:rPr lang="en-US" sz="2000" dirty="0"/>
              <a:t>During Isometric contraction, due to sharp rise in pressure the A-V valves closes.</a:t>
            </a:r>
          </a:p>
          <a:p>
            <a:pPr marL="285750" indent="-285750">
              <a:buFont typeface="Arial" panose="020B0604020202020204" pitchFamily="34" charset="0"/>
              <a:buChar char="•"/>
            </a:pPr>
            <a:r>
              <a:rPr lang="en-US" sz="2000" dirty="0"/>
              <a:t>During Ejection phase</a:t>
            </a:r>
          </a:p>
          <a:p>
            <a:pPr marL="742950" lvl="1" indent="-285750">
              <a:buFont typeface="Arial" panose="020B0604020202020204" pitchFamily="34" charset="0"/>
              <a:buChar char="•"/>
            </a:pPr>
            <a:r>
              <a:rPr lang="en-US" sz="2000" dirty="0"/>
              <a:t>Intra-atrial pressure drops sharply.</a:t>
            </a:r>
          </a:p>
          <a:p>
            <a:pPr marL="742950" lvl="1" indent="-285750">
              <a:buFont typeface="Arial" panose="020B0604020202020204" pitchFamily="34" charset="0"/>
              <a:buChar char="•"/>
            </a:pPr>
            <a:r>
              <a:rPr lang="en-US" sz="2000" dirty="0"/>
              <a:t>As papillary muscles pull A-V valves down the atrial volume rises &amp; pressure decreases.</a:t>
            </a:r>
          </a:p>
          <a:p>
            <a:pPr algn="ctr"/>
            <a:r>
              <a:rPr lang="en-US" sz="2800" dirty="0">
                <a:solidFill>
                  <a:srgbClr val="7030A0"/>
                </a:solidFill>
              </a:rPr>
              <a:t>DURING VENTRICULAR DIASTOLE</a:t>
            </a:r>
          </a:p>
          <a:p>
            <a:pPr marL="285750" indent="-285750">
              <a:buFont typeface="Arial" panose="020B0604020202020204" pitchFamily="34" charset="0"/>
              <a:buChar char="•"/>
            </a:pPr>
            <a:r>
              <a:rPr lang="en-US" sz="2000" b="1" dirty="0" err="1"/>
              <a:t>Iso-volumic</a:t>
            </a:r>
            <a:r>
              <a:rPr lang="en-US" sz="2000" b="1" dirty="0"/>
              <a:t> relaxation phase </a:t>
            </a:r>
            <a:r>
              <a:rPr lang="en-US" sz="2000" dirty="0"/>
              <a:t>- as A-V valve remains closed, due to venous filling</a:t>
            </a:r>
          </a:p>
          <a:p>
            <a:pPr marL="285750" indent="-285750">
              <a:buFont typeface="Arial" panose="020B0604020202020204" pitchFamily="34" charset="0"/>
              <a:buChar char="•"/>
            </a:pPr>
            <a:r>
              <a:rPr lang="en-US" sz="2000" b="1" dirty="0"/>
              <a:t>Rapid filling phase </a:t>
            </a:r>
            <a:r>
              <a:rPr lang="en-US" sz="2000" dirty="0"/>
              <a:t>- As A-V valves open passive filling - Atrial pressure drops down just above zero.</a:t>
            </a:r>
          </a:p>
          <a:p>
            <a:endParaRPr lang="en-IN" dirty="0"/>
          </a:p>
          <a:p>
            <a:endParaRPr lang="en-US" dirty="0"/>
          </a:p>
        </p:txBody>
      </p:sp>
    </p:spTree>
    <p:extLst>
      <p:ext uri="{BB962C8B-B14F-4D97-AF65-F5344CB8AC3E}">
        <p14:creationId xmlns:p14="http://schemas.microsoft.com/office/powerpoint/2010/main" xmlns="" val="13828302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5140" y="260648"/>
            <a:ext cx="7225252" cy="6432530"/>
          </a:xfrm>
          <a:prstGeom prst="rect">
            <a:avLst/>
          </a:prstGeom>
        </p:spPr>
        <p:txBody>
          <a:bodyPr wrap="square">
            <a:spAutoFit/>
          </a:bodyPr>
          <a:lstStyle/>
          <a:p>
            <a:r>
              <a:rPr lang="en-US" sz="3200" dirty="0">
                <a:solidFill>
                  <a:srgbClr val="7030A0"/>
                </a:solidFill>
              </a:rPr>
              <a:t>PRESSURE CHANGES IN AORTA </a:t>
            </a:r>
          </a:p>
          <a:p>
            <a:pPr algn="ctr"/>
            <a:r>
              <a:rPr lang="en-US" sz="2800" dirty="0">
                <a:solidFill>
                  <a:srgbClr val="7030A0"/>
                </a:solidFill>
              </a:rPr>
              <a:t>DURING ATRIAL SYSTOLE</a:t>
            </a:r>
          </a:p>
          <a:p>
            <a:pPr marL="285750" indent="-285750">
              <a:buFont typeface="Arial" panose="020B0604020202020204" pitchFamily="34" charset="0"/>
              <a:buChar char="•"/>
            </a:pPr>
            <a:r>
              <a:rPr lang="en-US" sz="2000" dirty="0"/>
              <a:t>Pressure in Aorta is 80 mm Hg.</a:t>
            </a:r>
          </a:p>
          <a:p>
            <a:endParaRPr lang="en-US" sz="2000" dirty="0"/>
          </a:p>
          <a:p>
            <a:pPr algn="ctr"/>
            <a:r>
              <a:rPr lang="en-US" sz="2800" dirty="0">
                <a:solidFill>
                  <a:srgbClr val="7030A0"/>
                </a:solidFill>
              </a:rPr>
              <a:t>DURING VENTRICULAR SYSTOLE</a:t>
            </a:r>
          </a:p>
          <a:p>
            <a:pPr marL="285750" indent="-285750">
              <a:buFont typeface="Arial" panose="020B0604020202020204" pitchFamily="34" charset="0"/>
              <a:buChar char="•"/>
            </a:pPr>
            <a:r>
              <a:rPr lang="en-US" sz="2000" dirty="0"/>
              <a:t>During ventricular systole - aortic pressure is less than intraventricular pressure.</a:t>
            </a:r>
          </a:p>
          <a:p>
            <a:pPr marL="285750" indent="-285750">
              <a:buFont typeface="Arial" panose="020B0604020202020204" pitchFamily="34" charset="0"/>
              <a:buChar char="•"/>
            </a:pPr>
            <a:r>
              <a:rPr lang="en-US" sz="2000" dirty="0"/>
              <a:t>As systole continues pressure reaches equal to ventricles (120mm Hg)</a:t>
            </a:r>
          </a:p>
          <a:p>
            <a:pPr algn="ctr"/>
            <a:r>
              <a:rPr lang="en-US" sz="2800" dirty="0">
                <a:solidFill>
                  <a:srgbClr val="7030A0"/>
                </a:solidFill>
              </a:rPr>
              <a:t>DURING VENTRICULAR DIASTOLE</a:t>
            </a:r>
          </a:p>
          <a:p>
            <a:pPr marL="285750" indent="-285750">
              <a:buFont typeface="Arial" panose="020B0604020202020204" pitchFamily="34" charset="0"/>
              <a:buChar char="•"/>
            </a:pPr>
            <a:r>
              <a:rPr lang="en-US" sz="2000" b="1" dirty="0"/>
              <a:t>During </a:t>
            </a:r>
            <a:r>
              <a:rPr lang="en-US" sz="2000" b="1" dirty="0" err="1"/>
              <a:t>Protodiastole</a:t>
            </a:r>
            <a:r>
              <a:rPr lang="en-US" sz="2000" b="1" dirty="0"/>
              <a:t> </a:t>
            </a:r>
            <a:r>
              <a:rPr lang="en-US" sz="2000" dirty="0"/>
              <a:t>- Aortic pressure is higher than ventricles - back flow of blood - 2nd HS </a:t>
            </a:r>
          </a:p>
          <a:p>
            <a:pPr marL="285750" indent="-285750">
              <a:buFont typeface="Arial" panose="020B0604020202020204" pitchFamily="34" charset="0"/>
              <a:buChar char="•"/>
            </a:pPr>
            <a:r>
              <a:rPr lang="en-US" sz="2000" b="1" dirty="0"/>
              <a:t>Rest of diastole </a:t>
            </a:r>
            <a:r>
              <a:rPr lang="en-US" sz="2000" dirty="0"/>
              <a:t>- aortic pressure decline slowly up to 80 mm Hg.</a:t>
            </a:r>
          </a:p>
          <a:p>
            <a:pPr marL="285750" indent="-285750">
              <a:buFont typeface="Arial" panose="020B0604020202020204" pitchFamily="34" charset="0"/>
              <a:buChar char="•"/>
            </a:pPr>
            <a:endParaRPr lang="en-US" sz="2800" dirty="0">
              <a:solidFill>
                <a:srgbClr val="7030A0"/>
              </a:solidFill>
            </a:endParaRPr>
          </a:p>
          <a:p>
            <a:pPr algn="ctr"/>
            <a:r>
              <a:rPr lang="en-US" sz="2800" dirty="0">
                <a:solidFill>
                  <a:srgbClr val="7030A0"/>
                </a:solidFill>
              </a:rPr>
              <a:t>During Ventricular systole</a:t>
            </a:r>
          </a:p>
          <a:p>
            <a:pPr marL="285750" indent="-285750">
              <a:buFont typeface="Arial" panose="020B0604020202020204" pitchFamily="34" charset="0"/>
              <a:buChar char="•"/>
            </a:pPr>
            <a:r>
              <a:rPr lang="en-US" sz="2000" dirty="0" err="1"/>
              <a:t>Iso-volumic</a:t>
            </a:r>
            <a:r>
              <a:rPr lang="en-US" sz="2000" dirty="0"/>
              <a:t> contraction no change in pressure </a:t>
            </a:r>
          </a:p>
          <a:p>
            <a:pPr marL="285750" indent="-285750">
              <a:buFont typeface="Arial" panose="020B0604020202020204" pitchFamily="34" charset="0"/>
              <a:buChar char="•"/>
            </a:pPr>
            <a:r>
              <a:rPr lang="en-US" sz="2000" dirty="0"/>
              <a:t>Ejection phase - 80 ml stroke volume, ESV = 50 ml  EDV=180ml</a:t>
            </a:r>
          </a:p>
          <a:p>
            <a:pPr marL="285750" indent="-285750">
              <a:buFont typeface="Arial" panose="020B0604020202020204" pitchFamily="34" charset="0"/>
              <a:buChar char="•"/>
            </a:pPr>
            <a:r>
              <a:rPr lang="en-US" sz="2000" dirty="0"/>
              <a:t>Ejection fraction =SV/EDV  (80/130) = 65%</a:t>
            </a:r>
          </a:p>
        </p:txBody>
      </p:sp>
    </p:spTree>
    <p:extLst>
      <p:ext uri="{BB962C8B-B14F-4D97-AF65-F5344CB8AC3E}">
        <p14:creationId xmlns:p14="http://schemas.microsoft.com/office/powerpoint/2010/main" xmlns="" val="16197691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in-2020\Downloads\download (15).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7058"/>
          <a:stretch/>
        </p:blipFill>
        <p:spPr bwMode="auto">
          <a:xfrm rot="5400000">
            <a:off x="1067585" y="-797926"/>
            <a:ext cx="6181243" cy="83164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451805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620688"/>
            <a:ext cx="6480720" cy="6678751"/>
          </a:xfrm>
          <a:prstGeom prst="rect">
            <a:avLst/>
          </a:prstGeom>
        </p:spPr>
        <p:txBody>
          <a:bodyPr wrap="square">
            <a:spAutoFit/>
          </a:bodyPr>
          <a:lstStyle/>
          <a:p>
            <a:pPr algn="ctr"/>
            <a:r>
              <a:rPr lang="en-US" sz="2800" dirty="0">
                <a:solidFill>
                  <a:srgbClr val="7030A0"/>
                </a:solidFill>
              </a:rPr>
              <a:t>DURATION OF EACH PHASE</a:t>
            </a:r>
          </a:p>
          <a:p>
            <a:r>
              <a:rPr lang="en-US" sz="2000" b="1" dirty="0"/>
              <a:t>Effect of heart rate -</a:t>
            </a:r>
          </a:p>
          <a:p>
            <a:r>
              <a:rPr lang="en-US" sz="3200" dirty="0"/>
              <a:t>As HR </a:t>
            </a:r>
          </a:p>
          <a:p>
            <a:r>
              <a:rPr lang="en-US" sz="3200" dirty="0"/>
              <a:t>     </a:t>
            </a:r>
          </a:p>
          <a:p>
            <a:r>
              <a:rPr lang="en-US" sz="3200" dirty="0"/>
              <a:t>cardiac </a:t>
            </a:r>
          </a:p>
          <a:p>
            <a:r>
              <a:rPr lang="en-US" sz="3200" dirty="0"/>
              <a:t>cycle</a:t>
            </a:r>
          </a:p>
          <a:p>
            <a:r>
              <a:rPr lang="en-US" sz="3200" dirty="0"/>
              <a:t>Duration</a:t>
            </a:r>
          </a:p>
          <a:p>
            <a:endParaRPr lang="en-US" sz="2000" dirty="0"/>
          </a:p>
          <a:p>
            <a:r>
              <a:rPr lang="en-US" sz="2800" dirty="0"/>
              <a:t>If HR 200, </a:t>
            </a:r>
          </a:p>
          <a:p>
            <a:r>
              <a:rPr lang="en-US" sz="2800" dirty="0"/>
              <a:t>Cardiac Cycle = 60/200 = 0.3 sec</a:t>
            </a:r>
            <a:r>
              <a:rPr lang="en-US" sz="2000" dirty="0"/>
              <a:t>.</a:t>
            </a:r>
          </a:p>
          <a:p>
            <a:endParaRPr lang="en-US" sz="2000" dirty="0"/>
          </a:p>
          <a:p>
            <a:r>
              <a:rPr lang="en-US" sz="2800" dirty="0"/>
              <a:t>Duration </a:t>
            </a:r>
          </a:p>
          <a:p>
            <a:r>
              <a:rPr lang="en-US" sz="2800" dirty="0"/>
              <a:t>of </a:t>
            </a:r>
          </a:p>
          <a:p>
            <a:r>
              <a:rPr lang="en-US" sz="2800" dirty="0"/>
              <a:t>each phases</a:t>
            </a:r>
          </a:p>
          <a:p>
            <a:endParaRPr lang="en-IN" sz="2000" dirty="0"/>
          </a:p>
          <a:p>
            <a:endParaRPr lang="en-US" sz="2000" dirty="0"/>
          </a:p>
        </p:txBody>
      </p:sp>
      <p:sp>
        <p:nvSpPr>
          <p:cNvPr id="3" name="Down Arrow 2"/>
          <p:cNvSpPr/>
          <p:nvPr/>
        </p:nvSpPr>
        <p:spPr>
          <a:xfrm rot="10800000">
            <a:off x="1619672" y="1500731"/>
            <a:ext cx="242315" cy="3199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a:off x="1500304" y="2929135"/>
            <a:ext cx="238734" cy="4278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C:\Users\Win-2020\Downloads\download (7).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16300" y="1171004"/>
            <a:ext cx="5143500" cy="437197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Arrow 4"/>
          <p:cNvSpPr/>
          <p:nvPr/>
        </p:nvSpPr>
        <p:spPr>
          <a:xfrm>
            <a:off x="2339752" y="5536300"/>
            <a:ext cx="504056"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378304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04664"/>
            <a:ext cx="7200800" cy="6186309"/>
          </a:xfrm>
          <a:prstGeom prst="rect">
            <a:avLst/>
          </a:prstGeom>
        </p:spPr>
        <p:txBody>
          <a:bodyPr wrap="square">
            <a:spAutoFit/>
          </a:bodyPr>
          <a:lstStyle/>
          <a:p>
            <a:pPr algn="ctr"/>
            <a:r>
              <a:rPr lang="hi-IN" sz="3600" b="1" dirty="0">
                <a:solidFill>
                  <a:srgbClr val="7030A0"/>
                </a:solidFill>
              </a:rPr>
              <a:t>हृदय का वर्णन</a:t>
            </a:r>
            <a:endParaRPr lang="en-IN" sz="3600" b="1" dirty="0">
              <a:solidFill>
                <a:srgbClr val="7030A0"/>
              </a:solidFill>
            </a:endParaRPr>
          </a:p>
          <a:p>
            <a:pPr algn="ctr"/>
            <a:endParaRPr lang="en-IN" sz="2400" dirty="0"/>
          </a:p>
          <a:p>
            <a:pPr algn="ctr"/>
            <a:r>
              <a:rPr lang="hi-IN" sz="2800" dirty="0"/>
              <a:t>सुश्रुत ने हृदय की स्थिति का उल्लेख निम्नवत् किया है। </a:t>
            </a:r>
            <a:endParaRPr lang="en-IN" sz="2800" dirty="0"/>
          </a:p>
          <a:p>
            <a:endParaRPr lang="en-IN" sz="2800" dirty="0"/>
          </a:p>
          <a:p>
            <a:pPr algn="ctr"/>
            <a:r>
              <a:rPr lang="hi-IN" sz="2800" dirty="0">
                <a:solidFill>
                  <a:srgbClr val="FF0000"/>
                </a:solidFill>
              </a:rPr>
              <a:t>स्तनयोर्मध्यमधिष्ठायोरस्यामाशयद्वारं सत्वरजस्तमसामधिष्ठानं हृदयं नाम । </a:t>
            </a:r>
            <a:endParaRPr lang="en-IN" sz="2800" dirty="0">
              <a:solidFill>
                <a:srgbClr val="FF0000"/>
              </a:solidFill>
            </a:endParaRPr>
          </a:p>
          <a:p>
            <a:pPr algn="r"/>
            <a:r>
              <a:rPr lang="hi-IN" sz="2800" dirty="0">
                <a:solidFill>
                  <a:srgbClr val="FF0000"/>
                </a:solidFill>
              </a:rPr>
              <a:t>(सु.शा. ६/३४)</a:t>
            </a:r>
            <a:endParaRPr lang="en-IN" sz="2800" dirty="0">
              <a:solidFill>
                <a:srgbClr val="FF0000"/>
              </a:solidFill>
            </a:endParaRPr>
          </a:p>
          <a:p>
            <a:pPr algn="r"/>
            <a:endParaRPr lang="hi-IN" sz="2800" dirty="0">
              <a:solidFill>
                <a:srgbClr val="FF0000"/>
              </a:solidFill>
            </a:endParaRPr>
          </a:p>
          <a:p>
            <a:pPr algn="ctr"/>
            <a:r>
              <a:rPr lang="hi-IN" sz="2800" dirty="0"/>
              <a:t>वक्षगत मर्म प्रकरण में महर्षि सुश्रुत ने हृदय को दोनों स्तनों के मध्य उर:स्थल में स्थित होना बताया है। यह सत्व, रज एवं तम गुणों का स्थान है तथा आमाशय के द्वार के समीप रहता है।</a:t>
            </a:r>
          </a:p>
        </p:txBody>
      </p:sp>
    </p:spTree>
    <p:extLst>
      <p:ext uri="{BB962C8B-B14F-4D97-AF65-F5344CB8AC3E}">
        <p14:creationId xmlns:p14="http://schemas.microsoft.com/office/powerpoint/2010/main" xmlns="" val="32049972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04" y="1985310"/>
            <a:ext cx="5256584" cy="2862322"/>
          </a:xfrm>
          <a:prstGeom prst="rect">
            <a:avLst/>
          </a:prstGeom>
          <a:noFill/>
        </p:spPr>
        <p:txBody>
          <a:bodyPr wrap="square" rtlCol="0">
            <a:spAutoFit/>
          </a:bodyPr>
          <a:lstStyle/>
          <a:p>
            <a:r>
              <a:rPr lang="en-IN" sz="6000" dirty="0">
                <a:solidFill>
                  <a:srgbClr val="FF0000"/>
                </a:solidFill>
              </a:rPr>
              <a:t>Clinical Significance </a:t>
            </a:r>
          </a:p>
          <a:p>
            <a:r>
              <a:rPr lang="en-IN" sz="6000" dirty="0">
                <a:solidFill>
                  <a:srgbClr val="FF0000"/>
                </a:solidFill>
              </a:rPr>
              <a:t>of cardiac cycle </a:t>
            </a:r>
            <a:endParaRPr lang="en-US" sz="6000" dirty="0">
              <a:solidFill>
                <a:srgbClr val="FF0000"/>
              </a:solidFill>
            </a:endParaRPr>
          </a:p>
        </p:txBody>
      </p:sp>
      <p:pic>
        <p:nvPicPr>
          <p:cNvPr id="2050" name="Picture 2" descr="C:\Users\Win-2020\Downloads\understanding-the-heart-ventricles-oklahoma-heart-hospital.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879" t="169" r="32107" b="3489"/>
          <a:stretch/>
        </p:blipFill>
        <p:spPr bwMode="auto">
          <a:xfrm>
            <a:off x="4932040" y="2278875"/>
            <a:ext cx="3312368" cy="25687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118249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70" y="41343"/>
            <a:ext cx="4248472" cy="6924973"/>
          </a:xfrm>
          <a:prstGeom prst="rect">
            <a:avLst/>
          </a:prstGeom>
        </p:spPr>
        <p:txBody>
          <a:bodyPr wrap="square">
            <a:spAutoFit/>
          </a:bodyPr>
          <a:lstStyle/>
          <a:p>
            <a:pPr algn="ctr"/>
            <a:r>
              <a:rPr lang="en-US" sz="3600" dirty="0">
                <a:solidFill>
                  <a:srgbClr val="7030A0"/>
                </a:solidFill>
              </a:rPr>
              <a:t>CARDIAC MURMURS</a:t>
            </a:r>
          </a:p>
          <a:p>
            <a:pPr marL="285750" indent="-285750">
              <a:buFont typeface="Arial" panose="020B0604020202020204" pitchFamily="34" charset="0"/>
              <a:buChar char="•"/>
            </a:pPr>
            <a:r>
              <a:rPr lang="en-US" sz="2400" dirty="0"/>
              <a:t>Abnormal heart sounds during cardiac cycle.</a:t>
            </a:r>
          </a:p>
          <a:p>
            <a:pPr marL="285750" indent="-285750">
              <a:buFont typeface="Arial" panose="020B0604020202020204" pitchFamily="34" charset="0"/>
              <a:buChar char="•"/>
            </a:pPr>
            <a:r>
              <a:rPr lang="en-US" sz="2400" dirty="0"/>
              <a:t>Mechanism of production - produced due to turbulent blood flow.</a:t>
            </a:r>
          </a:p>
          <a:p>
            <a:r>
              <a:rPr lang="en-US" sz="2400" dirty="0"/>
              <a:t>Causes -</a:t>
            </a:r>
          </a:p>
          <a:p>
            <a:pPr marL="285750" indent="-285750">
              <a:buFont typeface="Arial" panose="020B0604020202020204" pitchFamily="34" charset="0"/>
              <a:buChar char="•"/>
            </a:pPr>
            <a:r>
              <a:rPr lang="en-US" sz="2400" dirty="0" err="1"/>
              <a:t>Valvular</a:t>
            </a:r>
            <a:r>
              <a:rPr lang="en-US" sz="2400" dirty="0"/>
              <a:t> Stenosis (narrowing of heart valve)</a:t>
            </a:r>
          </a:p>
          <a:p>
            <a:pPr marL="285750" indent="-285750">
              <a:buFont typeface="Arial" panose="020B0604020202020204" pitchFamily="34" charset="0"/>
              <a:buChar char="•"/>
            </a:pPr>
            <a:r>
              <a:rPr lang="en-US" sz="2400" dirty="0" err="1"/>
              <a:t>Valvular</a:t>
            </a:r>
            <a:r>
              <a:rPr lang="en-US" sz="2400" dirty="0"/>
              <a:t> Incompetence(weakening of the heart valve)</a:t>
            </a:r>
          </a:p>
          <a:p>
            <a:pPr marL="285750" indent="-285750">
              <a:buFont typeface="Arial" panose="020B0604020202020204" pitchFamily="34" charset="0"/>
              <a:buChar char="•"/>
            </a:pPr>
            <a:r>
              <a:rPr lang="en-US" sz="2400" dirty="0"/>
              <a:t>Septal Defect</a:t>
            </a:r>
          </a:p>
          <a:p>
            <a:pPr marL="285750" indent="-285750">
              <a:buFont typeface="Arial" panose="020B0604020202020204" pitchFamily="34" charset="0"/>
              <a:buChar char="•"/>
            </a:pPr>
            <a:r>
              <a:rPr lang="en-US" sz="2400" dirty="0"/>
              <a:t>Vascular Defects </a:t>
            </a:r>
          </a:p>
          <a:p>
            <a:pPr marL="285750" indent="-285750">
              <a:buFont typeface="Arial" panose="020B0604020202020204" pitchFamily="34" charset="0"/>
              <a:buChar char="•"/>
            </a:pPr>
            <a:r>
              <a:rPr lang="en-US" sz="2400" dirty="0"/>
              <a:t>Types -</a:t>
            </a:r>
          </a:p>
          <a:p>
            <a:pPr marL="742950" lvl="1" indent="-285750">
              <a:buFont typeface="Arial" panose="020B0604020202020204" pitchFamily="34" charset="0"/>
              <a:buChar char="•"/>
            </a:pPr>
            <a:r>
              <a:rPr lang="en-US" sz="2400" dirty="0"/>
              <a:t>Systolic</a:t>
            </a:r>
          </a:p>
          <a:p>
            <a:pPr marL="742950" lvl="1" indent="-285750">
              <a:buFont typeface="Arial" panose="020B0604020202020204" pitchFamily="34" charset="0"/>
              <a:buChar char="•"/>
            </a:pPr>
            <a:r>
              <a:rPr lang="en-US" sz="2400" dirty="0"/>
              <a:t>Diastolic</a:t>
            </a:r>
          </a:p>
          <a:p>
            <a:pPr marL="742950" lvl="1" indent="-285750">
              <a:buFont typeface="Arial" panose="020B0604020202020204" pitchFamily="34" charset="0"/>
              <a:buChar char="•"/>
            </a:pPr>
            <a:r>
              <a:rPr lang="en-US" sz="2400" dirty="0"/>
              <a:t>Continuous</a:t>
            </a:r>
          </a:p>
        </p:txBody>
      </p:sp>
      <p:pic>
        <p:nvPicPr>
          <p:cNvPr id="4" name="Heart murmur (Cardiac murmur) - Trim.mp4">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rotWithShape="1">
          <a:blip r:embed="rId4"/>
          <a:srcRect l="28574" t="10409"/>
          <a:stretch/>
        </p:blipFill>
        <p:spPr>
          <a:xfrm>
            <a:off x="4355976" y="1954060"/>
            <a:ext cx="4846032" cy="3419156"/>
          </a:xfrm>
          <a:prstGeom prst="rect">
            <a:avLst/>
          </a:prstGeom>
        </p:spPr>
      </p:pic>
    </p:spTree>
    <p:extLst>
      <p:ext uri="{BB962C8B-B14F-4D97-AF65-F5344CB8AC3E}">
        <p14:creationId xmlns:p14="http://schemas.microsoft.com/office/powerpoint/2010/main" xmlns="" val="3048112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mute="1">
                <p:cTn id="7" fill="hold" display="0">
                  <p:stCondLst>
                    <p:cond delay="indefinite"/>
                  </p:stCondLst>
                </p:cTn>
                <p:tgtEl>
                  <p:spTgt spid="4"/>
                </p:tgtEl>
              </p:cMediaNode>
            </p:vide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Win-2020\Downloads\download (1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407" y="1321495"/>
            <a:ext cx="8506922" cy="38165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647409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50787"/>
            <a:ext cx="7776864" cy="6832640"/>
          </a:xfrm>
          <a:prstGeom prst="rect">
            <a:avLst/>
          </a:prstGeom>
        </p:spPr>
        <p:txBody>
          <a:bodyPr wrap="square">
            <a:spAutoFit/>
          </a:bodyPr>
          <a:lstStyle/>
          <a:p>
            <a:r>
              <a:rPr lang="en-US" sz="3600" b="1" dirty="0">
                <a:solidFill>
                  <a:srgbClr val="7030A0"/>
                </a:solidFill>
              </a:rPr>
              <a:t>Grading</a:t>
            </a:r>
          </a:p>
          <a:p>
            <a:r>
              <a:rPr lang="en-US" sz="2200" b="1" dirty="0"/>
              <a:t>Systolic murmurs </a:t>
            </a:r>
            <a:r>
              <a:rPr lang="en-US" sz="2200" dirty="0"/>
              <a:t>are </a:t>
            </a:r>
            <a:r>
              <a:rPr lang="en-US" sz="2200" b="1" dirty="0"/>
              <a:t>graded on a scale of 6</a:t>
            </a:r>
            <a:r>
              <a:rPr lang="en-US" sz="2200" dirty="0"/>
              <a:t>. The grading for most of the part is subjective. Grade 1 murmurs may </a:t>
            </a:r>
            <a:r>
              <a:rPr lang="en-US" sz="2200" u="sng" dirty="0"/>
              <a:t>not be audible</a:t>
            </a:r>
            <a:r>
              <a:rPr lang="en-US" sz="2200" dirty="0"/>
              <a:t> to the inexperienced examiner; however, grade 6 murmurs are heard even without the stethoscope on the chest and may even be visible.</a:t>
            </a:r>
          </a:p>
          <a:p>
            <a:r>
              <a:rPr lang="en-US" sz="2200" b="1" dirty="0"/>
              <a:t>Diastolic murmurs </a:t>
            </a:r>
            <a:r>
              <a:rPr lang="en-US" sz="2200" dirty="0"/>
              <a:t>are </a:t>
            </a:r>
            <a:r>
              <a:rPr lang="en-US" sz="2200" b="1" dirty="0"/>
              <a:t>graded on a scale of 4</a:t>
            </a:r>
            <a:r>
              <a:rPr lang="en-US" sz="2200" dirty="0"/>
              <a:t>. This is a completely subjective grading scale. Once again, grade 1 murmurs may not be audible to some; however, grade 4 murmurs are audible very easily.</a:t>
            </a:r>
          </a:p>
          <a:p>
            <a:r>
              <a:rPr lang="en-US" sz="2200" dirty="0"/>
              <a:t>The intensity of a murmur is firstly determined by the volume/velocity of blood flowing through the defect and the distance between the stethoscope and the lesion. For example, a very thin patient with severe aortic stenosis with a high pressure gradient across the valve (thus high velocity of blood flow) will have a loud murmur where as the exact same </a:t>
            </a:r>
            <a:r>
              <a:rPr lang="en-US" sz="2200" dirty="0" err="1"/>
              <a:t>valvular</a:t>
            </a:r>
            <a:r>
              <a:rPr lang="en-US" sz="2200" dirty="0"/>
              <a:t> lesion in a morbidly obese person or a person with severe COPD(</a:t>
            </a:r>
            <a:r>
              <a:rPr lang="en-US" sz="2400" dirty="0"/>
              <a:t>Chronic obstructive pulmonary disease</a:t>
            </a:r>
            <a:r>
              <a:rPr lang="en-US" sz="2200" dirty="0"/>
              <a:t>) and a widened anterior-posterior chest diameter may be inaudible.</a:t>
            </a:r>
          </a:p>
        </p:txBody>
      </p:sp>
    </p:spTree>
    <p:extLst>
      <p:ext uri="{BB962C8B-B14F-4D97-AF65-F5344CB8AC3E}">
        <p14:creationId xmlns:p14="http://schemas.microsoft.com/office/powerpoint/2010/main" xmlns="" val="37821194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Win-2020\Downloads\download (1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764704"/>
            <a:ext cx="8047809" cy="50405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346845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88640"/>
            <a:ext cx="7920880" cy="6555641"/>
          </a:xfrm>
          <a:prstGeom prst="rect">
            <a:avLst/>
          </a:prstGeom>
        </p:spPr>
        <p:txBody>
          <a:bodyPr wrap="square">
            <a:spAutoFit/>
          </a:bodyPr>
          <a:lstStyle/>
          <a:p>
            <a:r>
              <a:rPr lang="en-US" sz="3600" b="1" dirty="0">
                <a:solidFill>
                  <a:srgbClr val="7030A0"/>
                </a:solidFill>
              </a:rPr>
              <a:t>Heart Murmur</a:t>
            </a:r>
          </a:p>
          <a:p>
            <a:r>
              <a:rPr lang="en-US" sz="2400" dirty="0"/>
              <a:t>Blood flow within the heart and blood vessels is usually a silent streamlined flow which does not produce any sound. But when the blood velocity increases, it becomes turbulent and produces a sound known as heart murmur or cardiac murmur. When the </a:t>
            </a:r>
            <a:r>
              <a:rPr lang="en-US" sz="2400" b="1" i="1" u="sng" dirty="0">
                <a:solidFill>
                  <a:srgbClr val="FF0000"/>
                </a:solidFill>
              </a:rPr>
              <a:t>blood is thinner  </a:t>
            </a:r>
            <a:r>
              <a:rPr lang="en-US" sz="2400" dirty="0"/>
              <a:t>as in </a:t>
            </a:r>
            <a:r>
              <a:rPr lang="en-US" sz="2400" dirty="0">
                <a:solidFill>
                  <a:srgbClr val="FF0000"/>
                </a:solidFill>
              </a:rPr>
              <a:t>anemia</a:t>
            </a:r>
            <a:r>
              <a:rPr lang="en-US" sz="2400" dirty="0"/>
              <a:t> (reduced content of the oxygen carrying pigment hemoglobin), it becomes less viscous and sound can be produced even with normal flow. When any of the valves are partially obstructed, flow across them becomes turbulent and produces a murmur. In diseases which increase the velocity of blood flow as in increased function of thyroid gland </a:t>
            </a:r>
            <a:r>
              <a:rPr lang="en-US" sz="2400" dirty="0">
                <a:solidFill>
                  <a:srgbClr val="FF0000"/>
                </a:solidFill>
              </a:rPr>
              <a:t>(hyperthyroidism)</a:t>
            </a:r>
            <a:r>
              <a:rPr lang="en-US" sz="2400" dirty="0"/>
              <a:t>, heart murmur can be heard. A </a:t>
            </a:r>
            <a:r>
              <a:rPr lang="en-US" sz="2400" dirty="0">
                <a:solidFill>
                  <a:srgbClr val="FF0000"/>
                </a:solidFill>
              </a:rPr>
              <a:t>leaky valve</a:t>
            </a:r>
            <a:r>
              <a:rPr lang="en-US" sz="2400" dirty="0"/>
              <a:t> leads to an abnormal reverse flow, which produces a murmur if the leak is significant. </a:t>
            </a:r>
            <a:r>
              <a:rPr lang="en-US" sz="2400" b="1" i="1" u="sng" dirty="0"/>
              <a:t>In children</a:t>
            </a:r>
            <a:r>
              <a:rPr lang="en-US" sz="2400" dirty="0"/>
              <a:t>, heart murmurs can occur often without any structural heart disease. These are known as </a:t>
            </a:r>
            <a:r>
              <a:rPr lang="en-US" sz="2400" b="1" i="1" u="sng" dirty="0">
                <a:solidFill>
                  <a:srgbClr val="FF0000"/>
                </a:solidFill>
              </a:rPr>
              <a:t>innocent murmurs.</a:t>
            </a:r>
          </a:p>
        </p:txBody>
      </p:sp>
    </p:spTree>
    <p:extLst>
      <p:ext uri="{BB962C8B-B14F-4D97-AF65-F5344CB8AC3E}">
        <p14:creationId xmlns:p14="http://schemas.microsoft.com/office/powerpoint/2010/main" xmlns="" val="18167413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476673"/>
            <a:ext cx="6840760" cy="5816977"/>
          </a:xfrm>
          <a:prstGeom prst="rect">
            <a:avLst/>
          </a:prstGeom>
        </p:spPr>
        <p:txBody>
          <a:bodyPr wrap="square">
            <a:spAutoFit/>
          </a:bodyPr>
          <a:lstStyle/>
          <a:p>
            <a:r>
              <a:rPr lang="en-US" sz="3600" b="1" dirty="0">
                <a:solidFill>
                  <a:srgbClr val="7030A0"/>
                </a:solidFill>
              </a:rPr>
              <a:t>Evaluation Of Heart Murmur</a:t>
            </a:r>
            <a:endParaRPr lang="en-US" sz="3600" dirty="0">
              <a:solidFill>
                <a:srgbClr val="7030A0"/>
              </a:solidFill>
            </a:endParaRPr>
          </a:p>
          <a:p>
            <a:r>
              <a:rPr lang="en-US" sz="2400" dirty="0"/>
              <a:t>During the evaluation of a cardiac murmur, a good medical history is important. </a:t>
            </a:r>
            <a:r>
              <a:rPr lang="en-US" sz="2400" dirty="0">
                <a:solidFill>
                  <a:srgbClr val="FF0000"/>
                </a:solidFill>
              </a:rPr>
              <a:t>Past history of illnesses like rheumatic fever (a disease of childhood which can affect the heart valves) </a:t>
            </a:r>
            <a:r>
              <a:rPr lang="en-US" sz="2400" dirty="0"/>
              <a:t>are documented. A good physical examination is needed to find the location and other characteristics of the murmur which help in identifying the cause. After these, investigations like hemoglobin estimation, electrocardiogram (ECG), chest X-ray when needed and often an echocardiogram (ultrasound imaging of the heart) are performed. As many of the cardiac murmurs can occur without significant heart disease, detection of a murmur by itself need not cause much anxiety, though it calls for an evaluation.</a:t>
            </a:r>
          </a:p>
        </p:txBody>
      </p:sp>
    </p:spTree>
    <p:extLst>
      <p:ext uri="{BB962C8B-B14F-4D97-AF65-F5344CB8AC3E}">
        <p14:creationId xmlns:p14="http://schemas.microsoft.com/office/powerpoint/2010/main" xmlns="" val="599212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904655"/>
            <a:ext cx="8530733" cy="2215991"/>
          </a:xfrm>
          <a:prstGeom prst="rect">
            <a:avLst/>
          </a:prstGeom>
          <a:noFill/>
        </p:spPr>
        <p:txBody>
          <a:bodyPr wrap="none" rtlCol="0">
            <a:spAutoFit/>
          </a:bodyPr>
          <a:lstStyle/>
          <a:p>
            <a:r>
              <a:rPr lang="en-IN" sz="13800" dirty="0">
                <a:solidFill>
                  <a:srgbClr val="FF0000"/>
                </a:solidFill>
              </a:rPr>
              <a:t>Thank You! </a:t>
            </a:r>
            <a:endParaRPr lang="en-US" dirty="0">
              <a:solidFill>
                <a:srgbClr val="FF00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28184" y="3708745"/>
            <a:ext cx="2088704" cy="31492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22235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6913"/>
            <a:ext cx="8352928" cy="7109639"/>
          </a:xfrm>
          <a:prstGeom prst="rect">
            <a:avLst/>
          </a:prstGeom>
        </p:spPr>
        <p:txBody>
          <a:bodyPr wrap="square">
            <a:spAutoFit/>
          </a:bodyPr>
          <a:lstStyle/>
          <a:p>
            <a:pPr algn="ctr"/>
            <a:r>
              <a:rPr lang="hi-IN" sz="2700" dirty="0">
                <a:solidFill>
                  <a:srgbClr val="FF0000"/>
                </a:solidFill>
              </a:rPr>
              <a:t>षडङ्गमङ्गं, विज्ञानमिन्द्रियाण्यर्थपञ्चकम् ।</a:t>
            </a:r>
            <a:endParaRPr lang="en-IN" sz="2700" dirty="0">
              <a:solidFill>
                <a:srgbClr val="FF0000"/>
              </a:solidFill>
            </a:endParaRPr>
          </a:p>
          <a:p>
            <a:pPr algn="ctr"/>
            <a:r>
              <a:rPr lang="hi-IN" sz="2700" dirty="0">
                <a:solidFill>
                  <a:srgbClr val="FF0000"/>
                </a:solidFill>
              </a:rPr>
              <a:t> आत्मा च सगुणश्चेतश्चिन्त्यं च हृदि संश्रितम् ।।</a:t>
            </a:r>
          </a:p>
          <a:p>
            <a:pPr algn="r"/>
            <a:r>
              <a:rPr lang="hi-IN" sz="2700" dirty="0">
                <a:solidFill>
                  <a:srgbClr val="FF0000"/>
                </a:solidFill>
              </a:rPr>
              <a:t>(च.सू. ३०/४)</a:t>
            </a:r>
            <a:endParaRPr lang="en-IN" sz="2700" dirty="0">
              <a:solidFill>
                <a:srgbClr val="FF0000"/>
              </a:solidFill>
            </a:endParaRPr>
          </a:p>
          <a:p>
            <a:pPr algn="r"/>
            <a:endParaRPr lang="hi-IN" sz="2700" dirty="0"/>
          </a:p>
          <a:p>
            <a:endParaRPr lang="en-IN" sz="2700" dirty="0"/>
          </a:p>
          <a:p>
            <a:r>
              <a:rPr lang="hi-IN" sz="2700" dirty="0"/>
              <a:t>यह षडङ्ग शरीर, विज्ञान (बुद्धि), इन्द्रियाँ, इन्द्रियों के अर्थ (विषय), सगुण आत्मा, मन एवं उसके विषय ये सब हृदय के ही आश्रित रहते हैं। मन को आधुनिकों ने मस्तिष्क में स्थित होना बताया है और आचार्य भेल का मत भी यही है क्योंकि मस्तिष्क के अन्दर ही शारीरिक सभी व्यापारों के नियंत्रण केन्द्र हैं। परन्तु महर्षि चरक ने इन सबका आश्रय हृदय को ही माना है। कारण यह है कि हृदय के कार्यावरोध होने पर शारीरिक सभी व्यापार स्वतः समाप्त हो जाते हैं और जब तक हृदय अपना कार्य करता है सभी भाव अपने- अपने कार्यों में प्रतिष्ठित रहते हैं। अतः शरीर में हृदय की श्रेष्ठता सिद्ध है।</a:t>
            </a:r>
            <a:endParaRPr lang="en-IN" sz="2700" dirty="0"/>
          </a:p>
          <a:p>
            <a:endParaRPr lang="en-IN" sz="2400" dirty="0"/>
          </a:p>
        </p:txBody>
      </p:sp>
    </p:spTree>
    <p:extLst>
      <p:ext uri="{BB962C8B-B14F-4D97-AF65-F5344CB8AC3E}">
        <p14:creationId xmlns:p14="http://schemas.microsoft.com/office/powerpoint/2010/main" xmlns="" val="2702083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5" y="0"/>
            <a:ext cx="8460432" cy="7078861"/>
          </a:xfrm>
          <a:prstGeom prst="rect">
            <a:avLst/>
          </a:prstGeom>
        </p:spPr>
        <p:txBody>
          <a:bodyPr wrap="square">
            <a:spAutoFit/>
          </a:bodyPr>
          <a:lstStyle/>
          <a:p>
            <a:pPr algn="ctr"/>
            <a:r>
              <a:rPr lang="hi-IN" sz="3600" b="1" dirty="0">
                <a:solidFill>
                  <a:srgbClr val="7030A0"/>
                </a:solidFill>
              </a:rPr>
              <a:t>हृदय की उत्पत्ति </a:t>
            </a:r>
            <a:endParaRPr lang="en-IN" sz="3600" b="1" dirty="0">
              <a:solidFill>
                <a:srgbClr val="7030A0"/>
              </a:solidFill>
            </a:endParaRPr>
          </a:p>
          <a:p>
            <a:pPr algn="ctr"/>
            <a:endParaRPr lang="en-IN" sz="3600" b="1" dirty="0">
              <a:solidFill>
                <a:srgbClr val="7030A0"/>
              </a:solidFill>
            </a:endParaRPr>
          </a:p>
          <a:p>
            <a:pPr algn="ctr"/>
            <a:r>
              <a:rPr lang="hi-IN" sz="2800" dirty="0">
                <a:solidFill>
                  <a:srgbClr val="FF0000"/>
                </a:solidFill>
              </a:rPr>
              <a:t>शोणितकफप्रसादनं हृदय</a:t>
            </a:r>
            <a:r>
              <a:rPr lang="en-IN" sz="2800" dirty="0">
                <a:solidFill>
                  <a:srgbClr val="FF0000"/>
                </a:solidFill>
              </a:rPr>
              <a:t> </a:t>
            </a:r>
          </a:p>
          <a:p>
            <a:pPr algn="r"/>
            <a:r>
              <a:rPr lang="en-IN" sz="2800" dirty="0">
                <a:solidFill>
                  <a:srgbClr val="FF0000"/>
                </a:solidFill>
              </a:rPr>
              <a:t>(</a:t>
            </a:r>
            <a:r>
              <a:rPr lang="hi-IN" sz="2800" dirty="0">
                <a:solidFill>
                  <a:srgbClr val="FF0000"/>
                </a:solidFill>
              </a:rPr>
              <a:t>सु</a:t>
            </a:r>
            <a:r>
              <a:rPr lang="en-IN" sz="2800" dirty="0">
                <a:solidFill>
                  <a:srgbClr val="FF0000"/>
                </a:solidFill>
              </a:rPr>
              <a:t>.</a:t>
            </a:r>
            <a:r>
              <a:rPr lang="hi-IN" sz="2800" dirty="0">
                <a:solidFill>
                  <a:srgbClr val="FF0000"/>
                </a:solidFill>
              </a:rPr>
              <a:t>शा</a:t>
            </a:r>
            <a:r>
              <a:rPr lang="en-IN" sz="2800" dirty="0">
                <a:solidFill>
                  <a:srgbClr val="FF0000"/>
                </a:solidFill>
              </a:rPr>
              <a:t>.</a:t>
            </a:r>
            <a:r>
              <a:rPr lang="hi-IN" sz="2800" dirty="0">
                <a:solidFill>
                  <a:srgbClr val="FF0000"/>
                </a:solidFill>
              </a:rPr>
              <a:t>-4/30</a:t>
            </a:r>
            <a:r>
              <a:rPr lang="hi-IN" sz="2800" dirty="0" smtClean="0">
                <a:solidFill>
                  <a:srgbClr val="FF0000"/>
                </a:solidFill>
              </a:rPr>
              <a:t>)</a:t>
            </a:r>
            <a:endParaRPr lang="en-IN" sz="2800" dirty="0" smtClean="0">
              <a:solidFill>
                <a:srgbClr val="FF0000"/>
              </a:solidFill>
            </a:endParaRPr>
          </a:p>
          <a:p>
            <a:pPr algn="r"/>
            <a:endParaRPr lang="en-IN" sz="2800" dirty="0">
              <a:solidFill>
                <a:srgbClr val="FF0000"/>
              </a:solidFill>
            </a:endParaRPr>
          </a:p>
          <a:p>
            <a:r>
              <a:rPr lang="hi-IN" sz="2800" dirty="0"/>
              <a:t>रक्त एवं कफ के प्रसाद भाग से हृदय की उत्पत्ति बतायी गयी </a:t>
            </a:r>
            <a:r>
              <a:rPr lang="hi-IN" sz="2800" dirty="0" smtClean="0"/>
              <a:t>है</a:t>
            </a:r>
            <a:r>
              <a:rPr lang="en-IN" sz="2800" dirty="0" smtClean="0"/>
              <a:t>। </a:t>
            </a:r>
            <a:r>
              <a:rPr lang="hi-IN" sz="2800" dirty="0" smtClean="0"/>
              <a:t>इस </a:t>
            </a:r>
            <a:r>
              <a:rPr lang="hi-IN" sz="2800" dirty="0"/>
              <a:t>हृदय के आश्रित प्राणवहा धमनियाँ होती हैं। हृदय के नीचे बाँयी ओर प्लीहा और फुफ्फुस होते हैं तथा दाहिनी ओर यकृत एवं क्लोम का स्थान वर्णित है। हृदय ही चैतन्य का स्थान माना गया है इसीलिए इसके तम से आच्छादित होने पर निद्रा का आगमन होता है। चैतन्य का अर्थ जीवन (</a:t>
            </a:r>
            <a:r>
              <a:rPr lang="en-IN" sz="2800" dirty="0"/>
              <a:t>Life) </a:t>
            </a:r>
            <a:r>
              <a:rPr lang="hi-IN" sz="2800" dirty="0"/>
              <a:t>से है। ऐसा स्थान चेतना का स्थान कहा जा सकता है। जब तक हृदय में स्पन्दन होता है शरीर जीवित रहता है। मृत्यु होने का सबसे उत्तम लक्षण हृदय के स्पन्दन का रुक जाना होता है। इसीलिए हृदय को चेतना का स्थान भी माना गया है।</a:t>
            </a:r>
            <a:endParaRPr lang="en-IN" sz="2800" dirty="0"/>
          </a:p>
          <a:p>
            <a:endParaRPr lang="en-IN" dirty="0"/>
          </a:p>
        </p:txBody>
      </p:sp>
    </p:spTree>
    <p:extLst>
      <p:ext uri="{BB962C8B-B14F-4D97-AF65-F5344CB8AC3E}">
        <p14:creationId xmlns:p14="http://schemas.microsoft.com/office/powerpoint/2010/main" xmlns="" val="2797495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17693"/>
            <a:ext cx="7704856" cy="6124754"/>
          </a:xfrm>
          <a:prstGeom prst="rect">
            <a:avLst/>
          </a:prstGeom>
        </p:spPr>
        <p:txBody>
          <a:bodyPr wrap="square">
            <a:spAutoFit/>
          </a:bodyPr>
          <a:lstStyle/>
          <a:p>
            <a:pPr algn="ctr"/>
            <a:r>
              <a:rPr lang="hi-IN" sz="2800" dirty="0">
                <a:solidFill>
                  <a:srgbClr val="FF0000"/>
                </a:solidFill>
              </a:rPr>
              <a:t>अर्थे दश महामूलाः समासक्ता महाफलाः। </a:t>
            </a:r>
            <a:endParaRPr lang="en-IN" sz="2800" dirty="0">
              <a:solidFill>
                <a:srgbClr val="FF0000"/>
              </a:solidFill>
            </a:endParaRPr>
          </a:p>
          <a:p>
            <a:pPr algn="ctr"/>
            <a:r>
              <a:rPr lang="hi-IN" sz="2800" dirty="0">
                <a:solidFill>
                  <a:srgbClr val="FF0000"/>
                </a:solidFill>
              </a:rPr>
              <a:t>महच्चार्थश्च हृदयं पर्यायैरुच्यते बुधैः ।।</a:t>
            </a:r>
          </a:p>
          <a:p>
            <a:pPr algn="r"/>
            <a:r>
              <a:rPr lang="hi-IN" sz="2800" dirty="0">
                <a:solidFill>
                  <a:srgbClr val="FF0000"/>
                </a:solidFill>
              </a:rPr>
              <a:t>(च.सू. ३०/३)</a:t>
            </a:r>
            <a:endParaRPr lang="en-IN" sz="2800" dirty="0">
              <a:solidFill>
                <a:srgbClr val="FF0000"/>
              </a:solidFill>
            </a:endParaRPr>
          </a:p>
          <a:p>
            <a:pPr algn="r"/>
            <a:endParaRPr lang="hi-IN" sz="2800" dirty="0">
              <a:solidFill>
                <a:srgbClr val="FF0000"/>
              </a:solidFill>
            </a:endParaRPr>
          </a:p>
          <a:p>
            <a:r>
              <a:rPr lang="hi-IN" sz="2800" dirty="0"/>
              <a:t>"अर्थेदश महामूलीयाध्याय" में चरक ने हृदय के दो पर्यायों 'महत्' एवं 'अर्थ' का उल्लेख किया है इससे अतिरिक्त हृदय में मूल वाली एवं फल वाली दस धमनियाँ लगी रहती है, का भी वर्णन किया है। हृदय को चैतन्य के साथ ही साथ ओज का भी स्थान माना गया है। इस प्रकार शरीर में जो ओज का वहन करते हुए पालन करती है उन्हें महाफल देने वाली कहा गया है। महामूल शब्द का अर्थ है हृदय वह मूल है जिससे दश धमनियाँ लगी रहती हैं।</a:t>
            </a:r>
            <a:endParaRPr lang="en-US" sz="2800" dirty="0"/>
          </a:p>
        </p:txBody>
      </p:sp>
    </p:spTree>
    <p:extLst>
      <p:ext uri="{BB962C8B-B14F-4D97-AF65-F5344CB8AC3E}">
        <p14:creationId xmlns:p14="http://schemas.microsoft.com/office/powerpoint/2010/main" xmlns="" val="2851039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064896" cy="6555641"/>
          </a:xfrm>
          <a:prstGeom prst="rect">
            <a:avLst/>
          </a:prstGeom>
        </p:spPr>
        <p:txBody>
          <a:bodyPr wrap="square">
            <a:spAutoFit/>
          </a:bodyPr>
          <a:lstStyle/>
          <a:p>
            <a:r>
              <a:rPr lang="hi-IN" sz="2800" dirty="0"/>
              <a:t>योगीन्द्रनाथ सेन ने 'महासक्ता' के स्थान पर 'सिरासक्ता' पाठ माना है क्योंकि हृदय से धमनी एवं सिरा दोनों सम्बद्ध रहती हैं। यद्यपि चौबीस महाधमनियों एवं चालीस महासिराओं का उल्लेख है तथापि हृदय में दस रक्त वाहिनियों का ही मूल मिलता है। काश्यप एवं भेल संहिताओं में भी दस मूल सिराओं का ही उल्लेख प्राप्त</a:t>
            </a:r>
            <a:r>
              <a:rPr lang="en-IN" sz="2800" dirty="0"/>
              <a:t> </a:t>
            </a:r>
            <a:r>
              <a:rPr lang="hi-IN" sz="2800" dirty="0"/>
              <a:t>होता है। ये रक्तवाहिनियाँ आज भी हृदय में दृष्टिगोचर होती है जो कि निम्र हैं। (1) </a:t>
            </a:r>
            <a:r>
              <a:rPr lang="en-US" sz="2800" dirty="0"/>
              <a:t>Superior vena cava (</a:t>
            </a:r>
            <a:r>
              <a:rPr lang="hi-IN" sz="2800" dirty="0"/>
              <a:t>उत्तरामहासिरा), (2) </a:t>
            </a:r>
            <a:r>
              <a:rPr lang="en-US" sz="2800" dirty="0"/>
              <a:t>Inferior vena cava (</a:t>
            </a:r>
            <a:r>
              <a:rPr lang="hi-IN" sz="2800" dirty="0"/>
              <a:t>अधरामहासिरा), (3) </a:t>
            </a:r>
            <a:r>
              <a:rPr lang="en-US" sz="2800" dirty="0"/>
              <a:t>Thoracic Duct (</a:t>
            </a:r>
            <a:r>
              <a:rPr lang="hi-IN" sz="2800" dirty="0"/>
              <a:t>रसकुल्या), (4) दो </a:t>
            </a:r>
            <a:r>
              <a:rPr lang="en-US" sz="2800" dirty="0"/>
              <a:t>Pulmonary vein (</a:t>
            </a:r>
            <a:r>
              <a:rPr lang="hi-IN" sz="2800" dirty="0"/>
              <a:t>फुफ्फुस सिरा), (5) दो </a:t>
            </a:r>
            <a:r>
              <a:rPr lang="en-US" sz="2800" dirty="0"/>
              <a:t>Pulmonary Artery (</a:t>
            </a:r>
            <a:r>
              <a:rPr lang="hi-IN" sz="2800" dirty="0"/>
              <a:t>फुफ्फुस धमनी), (6) दो </a:t>
            </a:r>
            <a:r>
              <a:rPr lang="en-US" sz="2800" dirty="0"/>
              <a:t>Coro- nary Artery (</a:t>
            </a:r>
            <a:r>
              <a:rPr lang="hi-IN" sz="2800" dirty="0"/>
              <a:t>हृदय धमनी), (7) </a:t>
            </a:r>
            <a:r>
              <a:rPr lang="en-US" sz="2800" dirty="0"/>
              <a:t>Aorta (</a:t>
            </a:r>
            <a:r>
              <a:rPr lang="hi-IN" sz="2800" dirty="0"/>
              <a:t>महाधमनी) इस प्रकार दस रक्त वाहिनियाँ हृदय से जुड़ी रहती हैं।</a:t>
            </a:r>
            <a:endParaRPr lang="en-US" sz="2800" dirty="0"/>
          </a:p>
        </p:txBody>
      </p:sp>
    </p:spTree>
    <p:extLst>
      <p:ext uri="{BB962C8B-B14F-4D97-AF65-F5344CB8AC3E}">
        <p14:creationId xmlns:p14="http://schemas.microsoft.com/office/powerpoint/2010/main" xmlns="" val="2920309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94276"/>
            <a:ext cx="7848872" cy="8340745"/>
          </a:xfrm>
          <a:prstGeom prst="rect">
            <a:avLst/>
          </a:prstGeom>
        </p:spPr>
        <p:txBody>
          <a:bodyPr wrap="square">
            <a:spAutoFit/>
          </a:bodyPr>
          <a:lstStyle/>
          <a:p>
            <a:pPr algn="ctr"/>
            <a:r>
              <a:rPr lang="hi-IN" sz="4000" b="1" dirty="0">
                <a:solidFill>
                  <a:srgbClr val="7030A0"/>
                </a:solidFill>
              </a:rPr>
              <a:t>हृदय का स्वरूप</a:t>
            </a:r>
            <a:r>
              <a:rPr lang="en-IN" sz="4000" b="1" dirty="0">
                <a:solidFill>
                  <a:srgbClr val="7030A0"/>
                </a:solidFill>
              </a:rPr>
              <a:t> </a:t>
            </a:r>
          </a:p>
          <a:p>
            <a:endParaRPr lang="en-IN" sz="2400" dirty="0"/>
          </a:p>
          <a:p>
            <a:pPr algn="ctr"/>
            <a:r>
              <a:rPr lang="hi-IN" sz="2800" dirty="0">
                <a:solidFill>
                  <a:srgbClr val="FF0000"/>
                </a:solidFill>
              </a:rPr>
              <a:t>पुण्डरीकेण सदृशं हृदयं स्यादधोमुखम् </a:t>
            </a:r>
            <a:endParaRPr lang="en-IN" sz="2800" dirty="0">
              <a:solidFill>
                <a:srgbClr val="FF0000"/>
              </a:solidFill>
            </a:endParaRPr>
          </a:p>
          <a:p>
            <a:pPr algn="ctr"/>
            <a:r>
              <a:rPr lang="hi-IN" sz="2800" dirty="0">
                <a:solidFill>
                  <a:srgbClr val="FF0000"/>
                </a:solidFill>
              </a:rPr>
              <a:t>जाग्रतस्तद्विकसति स्वपतश्च निमीलति ।।</a:t>
            </a:r>
          </a:p>
          <a:p>
            <a:pPr algn="r"/>
            <a:r>
              <a:rPr lang="hi-IN" sz="2800" dirty="0">
                <a:solidFill>
                  <a:srgbClr val="FF0000"/>
                </a:solidFill>
              </a:rPr>
              <a:t>(सु.शा. 4/31)</a:t>
            </a:r>
            <a:endParaRPr lang="en-IN" sz="2800" dirty="0">
              <a:solidFill>
                <a:srgbClr val="FF0000"/>
              </a:solidFill>
            </a:endParaRPr>
          </a:p>
          <a:p>
            <a:endParaRPr lang="en-IN" sz="2800" dirty="0"/>
          </a:p>
          <a:p>
            <a:r>
              <a:rPr lang="hi-IN" sz="2800" dirty="0"/>
              <a:t>आयुर्वेद में हृदय को अधोमुख कमल के समान बताया गया है जिसका शीर्ष नीचे है, जो जागृत अवस्था में विकसित रहता है तथा निद्रावस्था में संकुचित रहता है।</a:t>
            </a:r>
            <a:endParaRPr lang="en-IN" sz="2800" dirty="0"/>
          </a:p>
          <a:p>
            <a:endParaRPr lang="en-IN" sz="2800" dirty="0"/>
          </a:p>
          <a:p>
            <a:r>
              <a:rPr lang="hi-IN" sz="2800" dirty="0"/>
              <a:t>जागृतावस्था में हृदय की गति तीव्र होती है अतः उसे विकसित मानते हैं और निद्रावस्था में स्वस्थता मिलने के कारण उसकी गति मन्द हो जाती है इसलिये उसमें निमीलन क्रिया मानी गयी है।</a:t>
            </a:r>
            <a:endParaRPr lang="en-IN" sz="2800" dirty="0"/>
          </a:p>
          <a:p>
            <a:endParaRPr lang="hi-IN" dirty="0"/>
          </a:p>
          <a:p>
            <a:pPr algn="ctr"/>
            <a:endParaRPr lang="en-IN" dirty="0"/>
          </a:p>
          <a:p>
            <a:endParaRPr lang="hi-IN" dirty="0"/>
          </a:p>
          <a:p>
            <a:endParaRPr lang="hi-IN" dirty="0"/>
          </a:p>
          <a:p>
            <a:endParaRPr lang="hi-IN" dirty="0"/>
          </a:p>
          <a:p>
            <a:endParaRPr lang="hi-IN" dirty="0"/>
          </a:p>
        </p:txBody>
      </p:sp>
    </p:spTree>
    <p:extLst>
      <p:ext uri="{BB962C8B-B14F-4D97-AF65-F5344CB8AC3E}">
        <p14:creationId xmlns:p14="http://schemas.microsoft.com/office/powerpoint/2010/main" xmlns="" val="14233176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1162</TotalTime>
  <Words>3226</Words>
  <Application>Microsoft Office PowerPoint</Application>
  <PresentationFormat>On-screen Show (4:3)</PresentationFormat>
  <Paragraphs>302</Paragraphs>
  <Slides>47</Slides>
  <Notes>0</Notes>
  <HiddenSlides>0</HiddenSlides>
  <MMClips>1</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Adjacency</vt:lpstr>
      <vt:lpstr>Cardiac cycle, Concept Of Hirdaya With Clinical Significance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Hirdaya and cardic cycle</dc:title>
  <dc:creator>hp</dc:creator>
  <cp:lastModifiedBy>com valley</cp:lastModifiedBy>
  <cp:revision>86</cp:revision>
  <dcterms:created xsi:type="dcterms:W3CDTF">2024-02-15T04:29:35Z</dcterms:created>
  <dcterms:modified xsi:type="dcterms:W3CDTF">2024-03-01T09:26:26Z</dcterms:modified>
</cp:coreProperties>
</file>