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319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29" r:id="rId45"/>
    <p:sldId id="302" r:id="rId46"/>
    <p:sldId id="303" r:id="rId47"/>
    <p:sldId id="305" r:id="rId48"/>
    <p:sldId id="304" r:id="rId49"/>
    <p:sldId id="306" r:id="rId50"/>
    <p:sldId id="328" r:id="rId51"/>
    <p:sldId id="307" r:id="rId52"/>
    <p:sldId id="308" r:id="rId53"/>
    <p:sldId id="309" r:id="rId54"/>
    <p:sldId id="310" r:id="rId55"/>
    <p:sldId id="327" r:id="rId56"/>
    <p:sldId id="311" r:id="rId57"/>
    <p:sldId id="312" r:id="rId58"/>
    <p:sldId id="313" r:id="rId59"/>
    <p:sldId id="326" r:id="rId60"/>
    <p:sldId id="314" r:id="rId61"/>
    <p:sldId id="315" r:id="rId62"/>
    <p:sldId id="316" r:id="rId63"/>
    <p:sldId id="325" r:id="rId64"/>
    <p:sldId id="317" r:id="rId65"/>
    <p:sldId id="318" r:id="rId66"/>
    <p:sldId id="321" r:id="rId67"/>
    <p:sldId id="330" r:id="rId68"/>
    <p:sldId id="322" r:id="rId69"/>
    <p:sldId id="323" r:id="rId70"/>
    <p:sldId id="324" r:id="rId71"/>
    <p:sldId id="331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19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54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5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17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43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5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72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D392-0E68-4E9A-A805-555E60CAB99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0D56F6-CA61-4328-A1A5-07B9EA3A9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1906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A46937B1-6B0A-4F14-913B-6BFD2425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909" y="62145"/>
            <a:ext cx="3827015" cy="65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24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5CCF4-ADE7-41D5-AE92-4B875F3C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7" y="206735"/>
            <a:ext cx="11437486" cy="6313335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dosage</a:t>
            </a:r>
            <a:r>
              <a:rPr lang="hi-IN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28900" lvl="5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Raw powder (in adults) – 2 gm</a:t>
            </a:r>
            <a:endParaRPr lang="hi-IN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28900" lvl="5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Strychnine (in adults) – 15 to 30 mg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28900" lvl="5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Strychnine (in children) – 10 mg</a:t>
            </a:r>
            <a:endParaRPr lang="hi-IN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i-IN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period</a:t>
            </a:r>
            <a:r>
              <a:rPr lang="hi-IN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28900" lvl="5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to 2 hours (may extend </a:t>
            </a: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upto</a:t>
            </a: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5 to 6 hours)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628900" lvl="5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Within few minutes (in case of intravenous poisoning with Strychnine)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1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B1B39-59F7-4BB4-B65B-2EB18228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68414"/>
            <a:ext cx="9291215" cy="1049235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Differential diagnosis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13F52E5-391E-460A-8493-4912E2770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4276095"/>
              </p:ext>
            </p:extLst>
          </p:nvPr>
        </p:nvGraphicFramePr>
        <p:xfrm>
          <a:off x="2031999" y="1066728"/>
          <a:ext cx="8127999" cy="486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420">
                  <a:extLst>
                    <a:ext uri="{9D8B030D-6E8A-4147-A177-3AD203B41FA5}">
                      <a16:colId xmlns:a16="http://schemas.microsoft.com/office/drawing/2014/main" xmlns="" val="37709431"/>
                    </a:ext>
                  </a:extLst>
                </a:gridCol>
                <a:gridCol w="3427012">
                  <a:extLst>
                    <a:ext uri="{9D8B030D-6E8A-4147-A177-3AD203B41FA5}">
                      <a16:colId xmlns:a16="http://schemas.microsoft.com/office/drawing/2014/main" xmlns="" val="1381424513"/>
                    </a:ext>
                  </a:extLst>
                </a:gridCol>
                <a:gridCol w="3862567">
                  <a:extLst>
                    <a:ext uri="{9D8B030D-6E8A-4147-A177-3AD203B41FA5}">
                      <a16:colId xmlns:a16="http://schemas.microsoft.com/office/drawing/2014/main" xmlns="" val="1028317897"/>
                    </a:ext>
                  </a:extLst>
                </a:gridCol>
              </a:tblGrid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Stryching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 err="1"/>
                        <a:t>poisioning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Tetanus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3674698"/>
                  </a:ext>
                </a:extLst>
              </a:tr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eating something pungent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injury or pricking of needle, nails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475538"/>
                  </a:ext>
                </a:extLst>
              </a:tr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Abrupt manifestation of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Gradual manifestation of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906355"/>
                  </a:ext>
                </a:extLst>
              </a:tr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Convulsion affects all the muscles simultaneously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Convulsion initiates from muscles of lower jaw and neck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4243604"/>
                  </a:ext>
                </a:extLst>
              </a:tr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Muscles relax during consecutive convulsions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Muscle remain rigid at all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606605"/>
                  </a:ext>
                </a:extLst>
              </a:tr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Either patient recovers rapidly or dies within few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 is not before 24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148800"/>
                  </a:ext>
                </a:extLst>
              </a:tr>
              <a:tr h="695014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Chemical analysis confirms poisoning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Chemical analysis is insignificant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19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96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15457E-86B3-454B-9AE1-039908EA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798" y="248478"/>
            <a:ext cx="4417391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3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1AA95-3202-4D5B-8897-31653F05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3" y="104804"/>
            <a:ext cx="4591412" cy="841401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 mortem findings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5C41C-C37A-4CED-979F-E32FAD36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839" y="946204"/>
            <a:ext cx="8678384" cy="284656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Signs of asphyxia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Rigor mortis </a:t>
            </a: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apear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early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Hemorrhages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under the peritoneal coat of stomach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Congestion in mucosa of stomach and duodenum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Congestion in lungs , kidneys, liver, brain, spinal cord etc. 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164252-8E55-4922-89D1-DFB7CD0AD2BD}"/>
              </a:ext>
            </a:extLst>
          </p:cNvPr>
          <p:cNvSpPr txBox="1"/>
          <p:nvPr/>
        </p:nvSpPr>
        <p:spPr>
          <a:xfrm>
            <a:off x="960819" y="3429000"/>
            <a:ext cx="4162041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Medico legal aspects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2C651D-8AA0-4AB8-A640-8DD89D7EA26D}"/>
              </a:ext>
            </a:extLst>
          </p:cNvPr>
          <p:cNvSpPr txBox="1"/>
          <p:nvPr/>
        </p:nvSpPr>
        <p:spPr>
          <a:xfrm>
            <a:off x="3041840" y="4079220"/>
            <a:ext cx="6245283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Accidental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Suicidal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Homicidal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Aphrodisiac use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5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0F2E1-7C85-49C9-9BAB-A413D48F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DFF9E-7518-4D4B-B2B7-3D11F79B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310" y="982063"/>
            <a:ext cx="9847224" cy="345061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चिकित्सा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प्रथम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वमन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कराना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जिसके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लिए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अर्कमूल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त्वचा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मैनफल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उपयोग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।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करना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चाहिए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गाय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घी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अंडे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सफेदी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शोधित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कोयले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चूर्ण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खिलाना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चाहिए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पेशियों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शिथिल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करने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वाले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द्रव्य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जैसे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अफ़ीम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कपूर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गांजा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तंबाकू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आदि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उपयोग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मुख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द्वारा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सूचिका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भरण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करना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चाहिए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6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6C134-E205-4945-9D6B-320DF160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>
            <a:normAutofit/>
          </a:bodyPr>
          <a:lstStyle/>
          <a:p>
            <a:r>
              <a:rPr lang="en-US" sz="4000" dirty="0"/>
              <a:t>ACCORDING TO MODERN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235326-77EF-40C0-BC07-967AEA37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03" y="950256"/>
            <a:ext cx="11261697" cy="5907743"/>
          </a:xfrm>
        </p:spPr>
        <p:txBody>
          <a:bodyPr>
            <a:normAutofit fontScale="5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Isolation –  Patient should be kept isolated in a dark room devoid of factors aggravating the convulsions.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2. A</a:t>
            </a:r>
            <a:r>
              <a:rPr lang="en-US" sz="2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n-GB" sz="2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sthetic</a:t>
            </a: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agents 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Chloroform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Barbiturates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3. Gastric lavage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With potassium </a:t>
            </a:r>
            <a:r>
              <a:rPr lang="en-GB" sz="29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permagnate</a:t>
            </a: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(KMnO4) solution (1: 1000) of warm water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4. Sedatives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Potassium bromide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Chloral hydrate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5. Anti – </a:t>
            </a:r>
            <a:r>
              <a:rPr lang="en-GB" sz="2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convulsants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Diazepam – 2.5 mg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6. Anti – dotes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Barbiturates 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Phenobarbitone sodium (500 –700 mg  in 10 ml distilled water)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7. Supportive measures</a:t>
            </a:r>
            <a:endParaRPr lang="en-US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Artificial respiration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Oxygen therapy</a:t>
            </a:r>
            <a:endParaRPr lang="en-US" sz="29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0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9630D-AE3C-4777-97FD-5675850D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0"/>
            <a:ext cx="9291215" cy="1049235"/>
          </a:xfrm>
        </p:spPr>
        <p:txBody>
          <a:bodyPr>
            <a:normAutofit/>
          </a:bodyPr>
          <a:lstStyle/>
          <a:p>
            <a:r>
              <a:rPr lang="en-GB" sz="4800" b="1" dirty="0" err="1">
                <a:effectLst/>
                <a:latin typeface="Palanquin Dark"/>
                <a:ea typeface="Palanquin Dark"/>
                <a:cs typeface="Palanquin Dark"/>
              </a:rPr>
              <a:t>शोधन</a:t>
            </a:r>
            <a:r>
              <a:rPr lang="en-GB" sz="4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4800" b="1" dirty="0" err="1">
                <a:effectLst/>
                <a:latin typeface="Palanquin Dark"/>
                <a:ea typeface="Palanquin Dark"/>
                <a:cs typeface="Palanquin Dark"/>
              </a:rPr>
              <a:t>विधि</a:t>
            </a:r>
            <a:r>
              <a:rPr lang="en-GB" sz="4800" b="1" dirty="0">
                <a:effectLst/>
                <a:latin typeface="Palanquin Dark"/>
                <a:ea typeface="Palanquin Dark"/>
                <a:cs typeface="Palanquin Dark"/>
              </a:rPr>
              <a:t> –</a:t>
            </a:r>
            <a:endParaRPr lang="en-US" sz="7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FC81B2-F802-4B13-B51E-7D00AC38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23284"/>
            <a:ext cx="9291215" cy="251261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इसे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7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दिन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गोमूत्र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रखने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बाद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छिलका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निकाल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गोदुग्घ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स्वेदन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लें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</a:p>
          <a:p>
            <a:pPr marL="0" indent="0">
              <a:buNone/>
            </a:pP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तत्पश्चात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गोघृत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भून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लें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</a:p>
          <a:p>
            <a:pPr marL="0" indent="0">
              <a:buNone/>
            </a:pP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इस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प्रकार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कुचला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शुद्धि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जाती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7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395B3-9A55-4DCF-9D3F-9DBD2180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-22417"/>
            <a:ext cx="9291215" cy="1049235"/>
          </a:xfrm>
        </p:spPr>
        <p:txBody>
          <a:bodyPr>
            <a:normAutofit/>
          </a:bodyPr>
          <a:lstStyle/>
          <a:p>
            <a:r>
              <a:rPr lang="en-GB" sz="4000" b="1" dirty="0" err="1">
                <a:effectLst/>
                <a:latin typeface="Palanquin Dark"/>
                <a:ea typeface="Palanquin Dark"/>
                <a:cs typeface="Palanquin Dark"/>
              </a:rPr>
              <a:t>अहिफेन</a:t>
            </a:r>
            <a:r>
              <a:rPr lang="en-GB" sz="4000" b="1" dirty="0">
                <a:effectLst/>
                <a:latin typeface="Palanquin Dark"/>
                <a:ea typeface="Palanquin Dark"/>
                <a:cs typeface="Palanquin Dark"/>
              </a:rPr>
              <a:t> (Opium)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8B493-A383-4137-B10A-72315B87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446" y="951357"/>
            <a:ext cx="5577375" cy="1648719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 name :  Papaver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somniferum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 Name : Opium / Poppy seeds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Family :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Papavaraceae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BADCCA-EE66-4BFB-A328-78F3A5E69005}"/>
              </a:ext>
            </a:extLst>
          </p:cNvPr>
          <p:cNvSpPr txBox="1"/>
          <p:nvPr/>
        </p:nvSpPr>
        <p:spPr>
          <a:xfrm>
            <a:off x="151075" y="2415410"/>
            <a:ext cx="10265134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		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पर्याय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अहिफेन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अफेन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निफेन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अहिफेनक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आफूक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नागफेन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आफिम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अफू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					 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अमल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खसफलक्षीर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अफीण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841B1C-E8F4-4B58-98A7-DE61F6F53AEE}"/>
              </a:ext>
            </a:extLst>
          </p:cNvPr>
          <p:cNvSpPr txBox="1"/>
          <p:nvPr/>
        </p:nvSpPr>
        <p:spPr>
          <a:xfrm>
            <a:off x="970059" y="3446163"/>
            <a:ext cx="2862470" cy="262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तिक्त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कषाय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गुण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लघु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रूक्ष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सूक्ष्म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	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व्यवायी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विकासी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वीर्य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उष्ण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विपाक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प्रभाव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मादक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F4B0FC-D2F2-4297-B6A6-F142B5995ED6}"/>
              </a:ext>
            </a:extLst>
          </p:cNvPr>
          <p:cNvSpPr txBox="1"/>
          <p:nvPr/>
        </p:nvSpPr>
        <p:spPr>
          <a:xfrm>
            <a:off x="6535367" y="3446162"/>
            <a:ext cx="4206240" cy="262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भेद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4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श्वेत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पीत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कृष्ण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चित्र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1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F6E69-516E-4051-83BD-83743AA4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75" y="79514"/>
            <a:ext cx="4670926" cy="9144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Active Principles – 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1D5FCD-0F0A-4F4E-A397-587248F9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35" y="870745"/>
            <a:ext cx="8280817" cy="71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Morphine, codeine, thebaine,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narcotine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papavarine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etc.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72DC87-0BAE-467A-8138-106987CF9B1D}"/>
              </a:ext>
            </a:extLst>
          </p:cNvPr>
          <p:cNvSpPr txBox="1"/>
          <p:nvPr/>
        </p:nvSpPr>
        <p:spPr>
          <a:xfrm>
            <a:off x="1240403" y="1447618"/>
            <a:ext cx="8762338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Category -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CNS depressant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CF787F-8BD6-4B0A-98C7-4A4E397B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590" y="1467192"/>
            <a:ext cx="5036975" cy="4672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E95D0B-0E1C-409A-B56C-B9F9A70C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772" y="2634978"/>
            <a:ext cx="3789675" cy="3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6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5C485-BEA8-41D9-9D72-8CF6ED00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114" y="0"/>
            <a:ext cx="9291215" cy="1049235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 and </a:t>
            </a:r>
            <a:r>
              <a:rPr lang="en-GB" sz="40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symptomS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FDC564-FB38-40B9-8945-08292011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114" y="1049235"/>
            <a:ext cx="9291215" cy="345061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			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अहिफेने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मूर्धगुरूता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भ्रम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आध्मानं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एव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च ।</a:t>
            </a:r>
            <a:endParaRPr lang="en-US" dirty="0">
              <a:latin typeface="Arial" panose="020B0604020202020204" pitchFamily="34" charset="0"/>
              <a:ea typeface="Palanquin Dark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Palanquin Dark"/>
                <a:cs typeface="Palanquin Dark"/>
              </a:rPr>
              <a:t>			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कृच्छध्श्वासो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भवेदोष्ठमुख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नेत्रेषु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कृष्णता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r>
              <a:rPr lang="en-US" dirty="0">
                <a:latin typeface="Arial" panose="020B0604020202020204" pitchFamily="34" charset="0"/>
                <a:ea typeface="Palanquin Dark"/>
              </a:rPr>
              <a:t>					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अति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स्वेदो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अंग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शैत्यं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 err="1">
                <a:effectLst/>
                <a:latin typeface="Palanquin Dark"/>
                <a:ea typeface="Palanquin Dark"/>
                <a:cs typeface="Palanquin Dark"/>
              </a:rPr>
              <a:t>स्याध्दस्तपादयो</a:t>
            </a:r>
            <a:r>
              <a:rPr lang="en-GB" dirty="0">
                <a:effectLst/>
                <a:latin typeface="Palanquin Dark"/>
                <a:ea typeface="Palanquin Dark"/>
                <a:cs typeface="Palanquin Dark"/>
              </a:rPr>
              <a:t>: ।।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                                                  				             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(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अनुपानमंजरी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44FD6D-4018-481C-BF03-ABD7CB412D2B}"/>
              </a:ext>
            </a:extLst>
          </p:cNvPr>
          <p:cNvSpPr txBox="1"/>
          <p:nvPr/>
        </p:nvSpPr>
        <p:spPr>
          <a:xfrm>
            <a:off x="1536671" y="3059667"/>
            <a:ext cx="10143795" cy="291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मूर्धगुरुता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 ( heaviness of head 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भ्रम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( dizziness)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आध्मान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(abdominal distention)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श्वासक्रिच्छता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(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dyspnea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ओष्ठ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मुख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नेत्र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कृष्णता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blackish discoloration of lips, mouth and eyes)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अति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स्वेदप्रवृत्ति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(profuse sweating)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अंग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शैथिल्य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 (laxity)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हस्त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पाद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शीत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 ( coldness of hands and legs)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285728"/>
            <a:ext cx="8429684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IN" sz="4000" dirty="0" err="1">
                <a:solidFill>
                  <a:schemeClr val="accent2">
                    <a:lumMod val="75000"/>
                  </a:schemeClr>
                </a:solidFill>
              </a:rPr>
              <a:t>Jeevak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4000" dirty="0" err="1">
                <a:solidFill>
                  <a:schemeClr val="accent2">
                    <a:lumMod val="75000"/>
                  </a:schemeClr>
                </a:solidFill>
              </a:rPr>
              <a:t>Ayurved</a:t>
            </a:r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 Medical College    and     Hospital Research </a:t>
            </a:r>
            <a:r>
              <a:rPr lang="en-IN" sz="4000" dirty="0" err="1">
                <a:solidFill>
                  <a:schemeClr val="accent2">
                    <a:lumMod val="75000"/>
                  </a:schemeClr>
                </a:solidFill>
              </a:rPr>
              <a:t>Center</a:t>
            </a:r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IN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IN" sz="4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IN" sz="4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IN" sz="4000" u="sng" dirty="0">
                <a:solidFill>
                  <a:schemeClr val="accent1">
                    <a:lumMod val="75000"/>
                  </a:schemeClr>
                </a:solidFill>
              </a:rPr>
              <a:t>UPAVISH, THEIR POISIONING AS AYURVED &amp; MODERN</a:t>
            </a:r>
            <a:endParaRPr lang="en-US" sz="4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1500176"/>
            <a:ext cx="8229600" cy="152132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IN" dirty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  <a:p>
            <a:pPr>
              <a:buNone/>
            </a:pPr>
            <a:endParaRPr lang="en-IN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57" y="193168"/>
            <a:ext cx="1639505" cy="16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822325-6DD1-49DE-AA45-727512A840D2}"/>
              </a:ext>
            </a:extLst>
          </p:cNvPr>
          <p:cNvSpPr txBox="1"/>
          <p:nvPr/>
        </p:nvSpPr>
        <p:spPr>
          <a:xfrm>
            <a:off x="922352" y="3133447"/>
            <a:ext cx="4118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Algerian" panose="04020705040A02060702" pitchFamily="82" charset="0"/>
              </a:rPr>
              <a:t>Guided By :-</a:t>
            </a:r>
          </a:p>
          <a:p>
            <a:endParaRPr lang="en-US" sz="3200" b="1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+mj-lt"/>
              </a:rPr>
              <a:t>Dr. Pradeep Jain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(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H.O.D  Agada Tantra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+mj-lt"/>
              </a:rPr>
              <a:t>Dr. Anurag Srivastava / </a:t>
            </a:r>
          </a:p>
          <a:p>
            <a:r>
              <a:rPr lang="en-US" sz="2000" b="1" dirty="0">
                <a:solidFill>
                  <a:srgbClr val="00B0F0"/>
                </a:solidFill>
                <a:latin typeface="+mj-lt"/>
              </a:rPr>
              <a:t>Dr. Pragya Mishra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(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Lecturer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C425A0-D9DB-4C9F-B24A-8BA2EEF65194}"/>
              </a:ext>
            </a:extLst>
          </p:cNvPr>
          <p:cNvSpPr txBox="1"/>
          <p:nvPr/>
        </p:nvSpPr>
        <p:spPr>
          <a:xfrm>
            <a:off x="8134184" y="3045983"/>
            <a:ext cx="46197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Algerian" panose="04020705040A02060702" pitchFamily="82" charset="0"/>
              </a:rPr>
              <a:t>PRESENTED BY :-</a:t>
            </a:r>
          </a:p>
          <a:p>
            <a:endParaRPr lang="en-US" sz="3200" b="1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+mj-lt"/>
              </a:rPr>
              <a:t>Shivangi Rai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+mj-lt"/>
              </a:rPr>
              <a:t>Suman Patel</a:t>
            </a:r>
          </a:p>
          <a:p>
            <a:endParaRPr lang="en-US" sz="2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(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BATCH : 2018 – 19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3C991-EB56-46DC-8C37-34B7395B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06DE6E-FEF7-408F-BFFC-9F784A7E8589}"/>
              </a:ext>
            </a:extLst>
          </p:cNvPr>
          <p:cNvSpPr txBox="1"/>
          <p:nvPr/>
        </p:nvSpPr>
        <p:spPr>
          <a:xfrm>
            <a:off x="474133" y="922867"/>
            <a:ext cx="11463867" cy="133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opium the content of morphine is maximum; therefore poisoning by opium means poisoning by morphine.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The symptoms begin to present within an hour of consumption. If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parentrally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administered then the symptoms are seen within minutes.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It directly affects the central nervous system (CNS) and its toxicity has three stages–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CDD4D0-64B7-44DC-A02D-724EB5DDC324}"/>
              </a:ext>
            </a:extLst>
          </p:cNvPr>
          <p:cNvSpPr txBox="1"/>
          <p:nvPr/>
        </p:nvSpPr>
        <p:spPr>
          <a:xfrm flipH="1">
            <a:off x="914400" y="2281006"/>
            <a:ext cx="5486400" cy="388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Stages of excitement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Stages of stupor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Stages of narcosis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Stages of excitement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Increased sense of well being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Increased mental activity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Restlessness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Hallucination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Flushing of face</a:t>
            </a: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Palpitation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F88CAC-3CF4-4F49-BE7B-C5F332CE60C4}"/>
              </a:ext>
            </a:extLst>
          </p:cNvPr>
          <p:cNvSpPr txBox="1"/>
          <p:nvPr/>
        </p:nvSpPr>
        <p:spPr>
          <a:xfrm>
            <a:off x="6206066" y="2262336"/>
            <a:ext cx="565573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Stages of stupor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Headache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Nausea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Vomiting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Dizziness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Stages of narcosis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Contraction of pupils 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Fall in body temperature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Cyanosis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Cheyne– strokes breathing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99E10-A10D-4E37-95B3-0FA4BE1B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26" y="22964"/>
            <a:ext cx="5983341" cy="3546869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dose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Opium - 2 gm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Morphine - 200 mg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Codeine - 50 mg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Tincture - 10ml (for adults)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		  1 to 3 drops (for children)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period –   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  to  12 hours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869F91-A961-44F1-AA8C-B598E7A99C2D}"/>
              </a:ext>
            </a:extLst>
          </p:cNvPr>
          <p:cNvSpPr txBox="1"/>
          <p:nvPr/>
        </p:nvSpPr>
        <p:spPr>
          <a:xfrm>
            <a:off x="2508726" y="3815366"/>
            <a:ext cx="5384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Post- mortem Appearance</a:t>
            </a:r>
          </a:p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Signs of asphyxia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Cyanosis of face and nails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Froth at the mouth and nostrils etc.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3DC45E-8622-4679-ADA7-9E36F10EC5B1}"/>
              </a:ext>
            </a:extLst>
          </p:cNvPr>
          <p:cNvSpPr txBox="1"/>
          <p:nvPr/>
        </p:nvSpPr>
        <p:spPr>
          <a:xfrm>
            <a:off x="1634066" y="0"/>
            <a:ext cx="4233333" cy="299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Medico - legal aspects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Chronic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Suicidal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Accidental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Pediatric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Cattle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D38DDD-EA7D-4F61-840D-0AF0AB614A13}"/>
              </a:ext>
            </a:extLst>
          </p:cNvPr>
          <p:cNvSpPr txBox="1"/>
          <p:nvPr/>
        </p:nvSpPr>
        <p:spPr>
          <a:xfrm>
            <a:off x="4893733" y="3010829"/>
            <a:ext cx="3623734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5AF4D2-F0BF-4EB2-A56C-60B606A2AF72}"/>
              </a:ext>
            </a:extLst>
          </p:cNvPr>
          <p:cNvSpPr txBox="1"/>
          <p:nvPr/>
        </p:nvSpPr>
        <p:spPr>
          <a:xfrm>
            <a:off x="711200" y="3701863"/>
            <a:ext cx="11040534" cy="245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Palanquin Dark"/>
              <a:cs typeface="Palanquin Dark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आयुर्वेद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ग्रंथों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गाय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ताजे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घी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कड़वी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नीम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मकोय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कपास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इमली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पत्तियों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एरंड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जड़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अथवा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कोपलों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कल्क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अखरोट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गिरी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बिनौले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फिटकिरी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चूर्ण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तेजबल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कल्क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हींग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अफीम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विष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नाशक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माना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गया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आवश्यकता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अनुसार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जहरमोहरा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पिष्टी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चंद्रोदय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कस्तूरी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आदि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भी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उपयोग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किया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जा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सकता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747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01B38-162E-4B44-9F1D-F9783279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0"/>
            <a:ext cx="9291215" cy="1049235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 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7A2F5-F1AE-4B47-B2DA-7B941E04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206" y="1049235"/>
            <a:ext cx="9291215" cy="3450613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Stomach wash (with KMnO4)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Endotracheal clearance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Lethidrone</a:t>
            </a: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10 mg </a:t>
            </a: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i.v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Amiphenazole 30 mg </a:t>
            </a: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i.v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Stimulants (e.g. Adrenaline , </a:t>
            </a: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Coramine</a:t>
            </a: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etc.)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Oxygenation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Artificial respiration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Maintaining the body temperature with hot bags and blankets etc.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Use of antidote :  Nalorphine hydrobromide (5mg </a:t>
            </a: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i.v.</a:t>
            </a: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and </a:t>
            </a:r>
            <a:r>
              <a:rPr lang="en-GB" sz="24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Amphenazole</a:t>
            </a:r>
            <a:r>
              <a:rPr lang="en-GB" sz="24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4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47CB77-0A49-4AD0-AA2B-81EAABE7736F}"/>
              </a:ext>
            </a:extLst>
          </p:cNvPr>
          <p:cNvSpPr txBox="1"/>
          <p:nvPr/>
        </p:nvSpPr>
        <p:spPr>
          <a:xfrm>
            <a:off x="499532" y="4713115"/>
            <a:ext cx="11590867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शोधन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विधि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अफ़ीम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पानी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घोल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कपड़े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छानकर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आग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गाढ़ा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लें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तदननतर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अदरख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स्वरस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21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भावना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देने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वह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शुद्ध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जाता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C3E37-B29F-4E9B-BE3F-EF5C2E86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59453"/>
            <a:ext cx="9291215" cy="1049235"/>
          </a:xfrm>
        </p:spPr>
        <p:txBody>
          <a:bodyPr>
            <a:normAutofit/>
          </a:bodyPr>
          <a:lstStyle/>
          <a:p>
            <a:r>
              <a:rPr lang="en-GB" sz="4000" b="1" dirty="0" err="1">
                <a:effectLst/>
                <a:latin typeface="Palanquin Dark"/>
                <a:ea typeface="Palanquin Dark"/>
                <a:cs typeface="Palanquin Dark"/>
              </a:rPr>
              <a:t>धत्तूर</a:t>
            </a:r>
            <a:r>
              <a:rPr lang="en-GB" sz="4000" b="1" dirty="0">
                <a:effectLst/>
                <a:latin typeface="Palanquin Dark"/>
                <a:ea typeface="Palanquin Dark"/>
                <a:cs typeface="Palanquin Dark"/>
              </a:rPr>
              <a:t> (Thorn apple)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5685E-C3AE-42A9-BCC8-229566BD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12" y="1108687"/>
            <a:ext cx="5491088" cy="1668379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 name – Datura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metel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 Name – Datura / Thorn apple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Family – Solanaceae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65648E-1AD9-45A3-A811-58AF7FB37C7B}"/>
              </a:ext>
            </a:extLst>
          </p:cNvPr>
          <p:cNvSpPr txBox="1"/>
          <p:nvPr/>
        </p:nvSpPr>
        <p:spPr>
          <a:xfrm>
            <a:off x="736600" y="2777066"/>
            <a:ext cx="11650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पर्याय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         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धूत्तूरा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कितव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उन्मत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कनक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कंटकफल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शिवशेखर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धूर्त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देवता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तूरी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महामोही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46023A-075A-4283-8A12-0E4B59A8CE89}"/>
              </a:ext>
            </a:extLst>
          </p:cNvPr>
          <p:cNvSpPr txBox="1"/>
          <p:nvPr/>
        </p:nvSpPr>
        <p:spPr>
          <a:xfrm flipH="1">
            <a:off x="811551" y="3709851"/>
            <a:ext cx="409911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तिक्त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गुण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लघु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रुक्ष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व्यवायी,विकासी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वीर्य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उष्ण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विपाक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प्रभाव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मादक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F8464-69CF-4B8D-9280-4DDAB9F97471}"/>
              </a:ext>
            </a:extLst>
          </p:cNvPr>
          <p:cNvSpPr txBox="1"/>
          <p:nvPr/>
        </p:nvSpPr>
        <p:spPr>
          <a:xfrm>
            <a:off x="7027332" y="3860799"/>
            <a:ext cx="5071535" cy="225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भेद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 –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1.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सफेद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फूलों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वाला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 (Datura alba)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2.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काले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बैंगनी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फूलों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वाला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 (Datura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niger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368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EF6E1-3334-4EE6-9B90-F9F39BDB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12" y="110067"/>
            <a:ext cx="4771421" cy="855133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Active Principles –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94A37-DE4B-4821-9936-38D36101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580" y="965200"/>
            <a:ext cx="5948288" cy="6089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Hyoscine, </a:t>
            </a:r>
            <a:r>
              <a:rPr lang="en-GB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hyoscinamine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atropine etc.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A045A2-AD2E-4BA4-AC42-46C40C2EE34E}"/>
              </a:ext>
            </a:extLst>
          </p:cNvPr>
          <p:cNvSpPr txBox="1"/>
          <p:nvPr/>
        </p:nvSpPr>
        <p:spPr>
          <a:xfrm>
            <a:off x="956732" y="1635667"/>
            <a:ext cx="9558867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Category –     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Deliriant poison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955B50-E734-4107-9D45-2146CBE11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584" y="2343763"/>
            <a:ext cx="4257756" cy="4428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D235C2-F6C3-4AF0-B8C9-EF68338B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33" y="2343763"/>
            <a:ext cx="3303128" cy="4404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F76A02-B140-4A92-843C-1432D140F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252" y="1171407"/>
            <a:ext cx="3505200" cy="55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08AA1-3AD0-4C8C-A1B5-6676CE64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0"/>
            <a:ext cx="9291215" cy="1049235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Signs and symptoms –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5B31E4-1E30-489F-90A6-81B5AB96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913" y="837568"/>
            <a:ext cx="10384821" cy="5732565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Palanquin Dark"/>
              <a:cs typeface="Palanquin Dark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	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धूर्तबीजेअतितृष्णा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स्याद्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भ्रम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स्वेद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प्रलापक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	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मूर्च्छा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अति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क्रिच्छध्श्वासश्च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मोह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आक्षेपकस्तथा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                           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‌                              					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(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अनुपानमंजरी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1.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अत्यधिक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तृष्णा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2.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भ्रम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3.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स्वेद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प्रवृत्ति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4.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प्रलाप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5.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मूर्च्छा</a:t>
            </a:r>
            <a:endParaRPr lang="en-GB" sz="2400" dirty="0">
              <a:effectLst/>
              <a:latin typeface="Palanquin Dark"/>
              <a:ea typeface="Palanquin Dark"/>
              <a:cs typeface="Palanquin Dark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6.अत्यधिक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कष्टपूर्वक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श्वास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7.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मोह</a:t>
            </a:r>
            <a:endParaRPr lang="en-US" sz="2400" dirty="0">
              <a:latin typeface="Arial" panose="020B0604020202020204" pitchFamily="34" charset="0"/>
              <a:ea typeface="Palanquin Dark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	8.आक्षेप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1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10347-1F0F-46C3-8E6B-0457E7F4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13" y="0"/>
            <a:ext cx="9291215" cy="1049235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 –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8B5F3-3059-4287-B268-1D3EA52C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126732"/>
            <a:ext cx="9751008" cy="368233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Dryness of mouth and throat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Dysphagia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Difficulty in speech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Dilatation of cutaneous blood vessels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Dilatation of pupils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Delirium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Drunken gait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Dry not skin 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Drowsiness</a:t>
            </a:r>
            <a:endParaRPr lang="en-US" sz="2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 the above symptoms can be summarized under 9D's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BD7ACB-0D16-446B-9584-DD761AA4256A}"/>
              </a:ext>
            </a:extLst>
          </p:cNvPr>
          <p:cNvSpPr txBox="1"/>
          <p:nvPr/>
        </p:nvSpPr>
        <p:spPr>
          <a:xfrm flipH="1">
            <a:off x="990598" y="4701897"/>
            <a:ext cx="8686801" cy="139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dose –      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600 mg to 1 gm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		            ( 100 to 125 seeds)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period –    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24 hours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7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452D9-4F94-4998-90D4-89AC1248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79" y="263132"/>
            <a:ext cx="9291215" cy="3450613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 mortem Appearance –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Wide dilatation of pupils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Lividity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Well developed hypostasis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Congestion in internal organs etc.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Medico – legal aspects</a:t>
            </a:r>
            <a:endParaRPr lang="en-US" sz="30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Stupefying agent (by mixing with food or with smoke)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Accidental poisoning etc.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85AF89-63CF-4311-BC28-068FAA77F7B6}"/>
              </a:ext>
            </a:extLst>
          </p:cNvPr>
          <p:cNvSpPr txBox="1"/>
          <p:nvPr/>
        </p:nvSpPr>
        <p:spPr>
          <a:xfrm>
            <a:off x="554112" y="3615268"/>
            <a:ext cx="1163788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 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		</a:t>
            </a:r>
            <a:r>
              <a:rPr lang="en-GB" sz="2400" dirty="0" err="1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r>
              <a:rPr lang="en-GB" sz="2400" dirty="0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endParaRPr lang="en-US" sz="2400" dirty="0">
              <a:solidFill>
                <a:schemeClr val="accent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बिनौले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गिरी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खिला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पिलाये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धान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जड़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तूषोदक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पीस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मिश्री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मिलाकर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पिलायें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बैंगन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छोटे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छोटे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टुकड़े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पानी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खूब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मल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लें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उसी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पानी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छान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पिलायेंं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गाय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घी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मिश्री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मिला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दें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तात्कालिक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रूप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कुछ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नहीं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उपलब्ध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तो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नमक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घोलकर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पिलायें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3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474D55-ED03-4FA6-88C5-93B3C1DC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03865"/>
            <a:ext cx="9291215" cy="345061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 –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Stomach wash (using weak solution of KMnO4 )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Purgation (in case of delayed management)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Cold water irrigation over head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Pilocarpine nitrous / </a:t>
            </a: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Escerine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Physostigmine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Symptomatic management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411A96-30A4-4F3C-8B3D-844EA122CA2D}"/>
              </a:ext>
            </a:extLst>
          </p:cNvPr>
          <p:cNvSpPr txBox="1"/>
          <p:nvPr/>
        </p:nvSpPr>
        <p:spPr>
          <a:xfrm>
            <a:off x="736600" y="3716867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शोधन</a:t>
            </a:r>
            <a:r>
              <a:rPr lang="en-GB" sz="3200" dirty="0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</a:t>
            </a:r>
          </a:p>
          <a:p>
            <a:r>
              <a:rPr lang="en-GB" dirty="0">
                <a:latin typeface="Palanquin Dark"/>
                <a:ea typeface="Palanquin Dark"/>
                <a:cs typeface="Palanquin Dark"/>
              </a:rPr>
              <a:t/>
            </a:r>
            <a:br>
              <a:rPr lang="en-GB" dirty="0">
                <a:latin typeface="Palanquin Dark"/>
                <a:ea typeface="Palanquin Dark"/>
                <a:cs typeface="Palanquin Dark"/>
              </a:rPr>
            </a:b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गोदुग्ध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दोला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यंत्र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विधी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एक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प्रहर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स्वेदन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करने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धत्तूर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शुद्ध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जाता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7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6961A-A76A-40F4-A0B0-40138675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5" y="135173"/>
            <a:ext cx="11736124" cy="62020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6000" b="1" dirty="0" err="1">
                <a:solidFill>
                  <a:srgbClr val="FFC000"/>
                </a:solidFill>
                <a:effectLst/>
                <a:latin typeface="Aharoni" panose="02010803020104030203" pitchFamily="2" charset="-79"/>
                <a:ea typeface="Palanquin Dark"/>
                <a:cs typeface="Aharoni" panose="02010803020104030203" pitchFamily="2" charset="-79"/>
              </a:rPr>
              <a:t>उपविष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Palanquin Dark"/>
              <a:ea typeface="Palanquin Dark"/>
              <a:cs typeface="Palanquin Dark"/>
            </a:endParaRPr>
          </a:p>
          <a:p>
            <a:pPr marL="0" indent="0">
              <a:buNone/>
            </a:pPr>
            <a:r>
              <a:rPr lang="hi-IN" sz="2200" dirty="0">
                <a:latin typeface="Palanquin Dark"/>
                <a:ea typeface="Palanquin Dark"/>
                <a:cs typeface="Palanquin Dark"/>
              </a:rPr>
              <a:t>				विषमुच्यते विषादनाद हेतो:        ( चक्रपाणि)</a:t>
            </a:r>
          </a:p>
          <a:p>
            <a:pPr marL="0" indent="0">
              <a:buNone/>
            </a:pPr>
            <a:r>
              <a:rPr lang="hi-IN" sz="2200" dirty="0">
                <a:latin typeface="Palanquin Dark"/>
                <a:ea typeface="Palanquin Dark"/>
                <a:cs typeface="Palanquin Dark"/>
              </a:rPr>
              <a:t>				उप अस्यार्थ: अनुमति:                 (पाणिनि)</a:t>
            </a:r>
          </a:p>
          <a:p>
            <a:pPr marL="0" indent="0">
              <a:buNone/>
            </a:pPr>
            <a:r>
              <a:rPr lang="hi-IN" sz="2200" dirty="0">
                <a:latin typeface="Palanquin Dark"/>
                <a:ea typeface="Palanquin Dark"/>
                <a:cs typeface="Palanquin Dark"/>
              </a:rPr>
              <a:t>                                     		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उपमितम्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विशेषेण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कृत्रिम्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विषम्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                                                                         </a:t>
            </a:r>
            <a:r>
              <a:rPr lang="hi-IN" sz="2800" dirty="0">
                <a:effectLst/>
                <a:latin typeface="Palanquin Dark"/>
                <a:ea typeface="Palanquin Dark"/>
                <a:cs typeface="Palanquin Dark"/>
              </a:rPr>
              <a:t>		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(</a:t>
            </a:r>
            <a:r>
              <a:rPr lang="en-GB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हेमचंद्र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उपविष</a:t>
            </a:r>
            <a:r>
              <a:rPr lang="en-GB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hi-IN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nquin Dark"/>
                <a:ea typeface="Palanquin Dark"/>
                <a:cs typeface="Palanquin Dark"/>
              </a:rPr>
              <a:t>परिभाषा -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अतिरिक्त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अन्य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ऐसे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द्रव्य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जिनका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प्रभाव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स्वस्थ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प्राणियों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मादक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रूप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व्यक्त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होता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उपविष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कहलाते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हैं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hi-IN" sz="2400" dirty="0">
              <a:effectLst/>
              <a:latin typeface="Palanquin Dark"/>
              <a:ea typeface="Palanquin Dark"/>
              <a:cs typeface="Palanquin Dark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hi-IN" sz="2400" dirty="0">
                <a:effectLst/>
                <a:latin typeface="Palanquin Dark"/>
                <a:ea typeface="Palanquin Dark"/>
                <a:cs typeface="Palanquin Dark"/>
              </a:rPr>
              <a:t>इनमे भी विष के प्रायः सभी गुण अपेक्षाकृत न्यून मात्रा मे पाये जाते हैं |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ये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अपेक्षा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कम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प्रभाव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बल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वाले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होते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हैं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।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व्यापक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दृष्टि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गरविष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दुषीविष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समावेश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इन्हीं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किया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जा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सकता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।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FFC000"/>
              </a:solidFill>
              <a:effectLst/>
              <a:latin typeface="Aharoni" panose="02010803020104030203" pitchFamily="2" charset="-79"/>
              <a:ea typeface="Palanquin Dark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61017-107F-481D-B930-0BA2C49D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13" y="0"/>
            <a:ext cx="9291215" cy="1049235"/>
          </a:xfrm>
        </p:spPr>
        <p:txBody>
          <a:bodyPr>
            <a:normAutofit/>
          </a:bodyPr>
          <a:lstStyle/>
          <a:p>
            <a:r>
              <a:rPr lang="en-GB" sz="4400" b="1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4400" b="1" dirty="0">
                <a:effectLst/>
                <a:latin typeface="Palanquin Dark"/>
                <a:ea typeface="Palanquin Dark"/>
                <a:cs typeface="Palanquin Dark"/>
              </a:rPr>
              <a:t> ( Gunja)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37FF00-E6C2-4662-A260-83D26E98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912" y="1135199"/>
            <a:ext cx="9291215" cy="1303201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 name -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Abrus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precatorius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 name - Indian liquorice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Family -  Fabaceae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B9108F-EA84-464D-B3AF-4E6FF899928C}"/>
              </a:ext>
            </a:extLst>
          </p:cNvPr>
          <p:cNvSpPr txBox="1"/>
          <p:nvPr/>
        </p:nvSpPr>
        <p:spPr>
          <a:xfrm>
            <a:off x="287867" y="2438400"/>
            <a:ext cx="11675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पर्याय</a:t>
            </a:r>
            <a:r>
              <a:rPr lang="en-GB" sz="2800" dirty="0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200" dirty="0">
                <a:solidFill>
                  <a:schemeClr val="accent2"/>
                </a:solidFill>
                <a:effectLst/>
                <a:latin typeface="Palanquin Dark"/>
                <a:ea typeface="Palanquin Dark"/>
                <a:cs typeface="Palanquin Dark"/>
              </a:rPr>
              <a:t>–   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रक्ता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रक्तिका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ताम्रिका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कृष्णचूर्णिका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उच्चटा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शीतपाकी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भिल्लभूषणिका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अरुणा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चूड़ामणि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शिखंडी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, 				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कृष्णला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कांभोजी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79AA0E-6368-47FA-8677-E12ABE917585}"/>
              </a:ext>
            </a:extLst>
          </p:cNvPr>
          <p:cNvSpPr txBox="1"/>
          <p:nvPr/>
        </p:nvSpPr>
        <p:spPr>
          <a:xfrm>
            <a:off x="1345291" y="3607951"/>
            <a:ext cx="3699933" cy="20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तिक्त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,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कषाय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गुण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लघु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रुक्ष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वीर्य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उष्ण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विपाक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FECA7C-34DD-46D3-B320-42E2850B827B}"/>
              </a:ext>
            </a:extLst>
          </p:cNvPr>
          <p:cNvSpPr txBox="1"/>
          <p:nvPr/>
        </p:nvSpPr>
        <p:spPr>
          <a:xfrm flipH="1">
            <a:off x="7022253" y="3360190"/>
            <a:ext cx="4941147" cy="255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भेद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1.श्वेत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2.रक्त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3.कृष्ण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348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35510-9D95-42F4-86E9-DCA64E22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47" y="0"/>
            <a:ext cx="4280354" cy="973481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Active Principles :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45F46B-DCD9-4108-A8CE-B0AA6C6DF21D}"/>
              </a:ext>
            </a:extLst>
          </p:cNvPr>
          <p:cNvSpPr txBox="1"/>
          <p:nvPr/>
        </p:nvSpPr>
        <p:spPr>
          <a:xfrm>
            <a:off x="2171246" y="802109"/>
            <a:ext cx="849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Abrin, toxalbumin, abrine,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hemoglutinin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abralin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etc.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18F10C-023D-4FE6-8912-8FE1FCE7F249}"/>
              </a:ext>
            </a:extLst>
          </p:cNvPr>
          <p:cNvSpPr txBox="1"/>
          <p:nvPr/>
        </p:nvSpPr>
        <p:spPr>
          <a:xfrm>
            <a:off x="1451579" y="1391655"/>
            <a:ext cx="220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Category 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F9EF4-9FD0-4731-AFE3-888EC193EE20}"/>
              </a:ext>
            </a:extLst>
          </p:cNvPr>
          <p:cNvSpPr txBox="1"/>
          <p:nvPr/>
        </p:nvSpPr>
        <p:spPr>
          <a:xfrm>
            <a:off x="3911600" y="1531368"/>
            <a:ext cx="526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Organic irritant poison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BBE71D-A1EA-458C-8FFA-65558D87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091" y="2065883"/>
            <a:ext cx="4599552" cy="4580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06BCD4-71EF-4ADC-8892-381D38AD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174" y="2640106"/>
            <a:ext cx="4762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BB202-1124-45EA-93C4-F34A4587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579" y="0"/>
            <a:ext cx="9291215" cy="1049235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Signs and symptoms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3F741-B775-4FB4-900B-A3B6B5F1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049235"/>
            <a:ext cx="9291215" cy="4521832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विषेण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दौर्बल्य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खेभ्यो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रक्तस्रिति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भवेत्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तंद्रा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मोहश्च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गत्रेषु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संभवे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यु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व्रणा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भ्रीशम्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                                             					 (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अनुपानमंजरी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)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दौर्बल्य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(weakness)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रक्तस्राव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(bleeding)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तंद्रा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(drowsiness)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मोह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(stupor)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79DEA-74AF-4FFA-9E4D-D883C77D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6982408" cy="965200"/>
          </a:xfrm>
        </p:spPr>
        <p:txBody>
          <a:bodyPr/>
          <a:lstStyle/>
          <a:p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CFE95-A93C-4717-BD27-11333295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30399"/>
            <a:ext cx="9291215" cy="2751001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Abdominal pain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Nausea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Vomiting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Diarrhea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Cold perspiration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Trembling of hands etc.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6712A0-EB47-4095-9BE4-6BB593018575}"/>
              </a:ext>
            </a:extLst>
          </p:cNvPr>
          <p:cNvSpPr txBox="1"/>
          <p:nvPr/>
        </p:nvSpPr>
        <p:spPr>
          <a:xfrm>
            <a:off x="1141249" y="3843867"/>
            <a:ext cx="7603067" cy="135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dose –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90 to 120 mg (1–2 seeds)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period –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to 5 days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7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C6403C-AA11-4E55-8C38-14853688065E}"/>
              </a:ext>
            </a:extLst>
          </p:cNvPr>
          <p:cNvSpPr txBox="1"/>
          <p:nvPr/>
        </p:nvSpPr>
        <p:spPr>
          <a:xfrm>
            <a:off x="1016000" y="287867"/>
            <a:ext cx="9770533" cy="374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 mortem Appearance –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Swelling and necrosis of site of injection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Congestion of mucosa of stomach etc.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Medico – legal aspects –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Cattle poisoning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Malingering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Arrow poison etc.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E834A3-2DAF-4CE1-8727-0F739C4D8ABB}"/>
              </a:ext>
            </a:extLst>
          </p:cNvPr>
          <p:cNvSpPr txBox="1"/>
          <p:nvPr/>
        </p:nvSpPr>
        <p:spPr>
          <a:xfrm flipH="1">
            <a:off x="4897118" y="3849482"/>
            <a:ext cx="2722881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A152B3-1FD7-4E6C-9D4F-E94A95FB146D}"/>
              </a:ext>
            </a:extLst>
          </p:cNvPr>
          <p:cNvSpPr txBox="1"/>
          <p:nvPr/>
        </p:nvSpPr>
        <p:spPr>
          <a:xfrm>
            <a:off x="1016000" y="4524731"/>
            <a:ext cx="10587115" cy="121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चौलायी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hi-IN" sz="2000" dirty="0"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hi-IN" sz="2000" dirty="0">
                <a:effectLst/>
                <a:latin typeface="Palanquin Dark"/>
                <a:ea typeface="Palanquin Dark"/>
                <a:cs typeface="Palanquin Dark"/>
              </a:rPr>
              <a:t> मिश्री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मिलाकर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दें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ऊपर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पिलायें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इससे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घुघची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विष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शांत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जाता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000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FAE7F-C3DA-4859-9D7F-0A534E3B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980" y="0"/>
            <a:ext cx="5778954" cy="965015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</a:t>
            </a:r>
            <a:endParaRPr lang="en-US" sz="44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EBFF1A5-2BCC-4917-BFC1-4DE1609C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813" y="1356474"/>
            <a:ext cx="4297288" cy="871402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Inj. </a:t>
            </a: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Antiabrin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Excising the site of injection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B185C2-1EC2-492E-85C8-B23B21B6FA46}"/>
              </a:ext>
            </a:extLst>
          </p:cNvPr>
          <p:cNvSpPr txBox="1"/>
          <p:nvPr/>
        </p:nvSpPr>
        <p:spPr>
          <a:xfrm flipH="1">
            <a:off x="477519" y="3490737"/>
            <a:ext cx="11714481" cy="145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शोधन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विधि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बीजों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कांजी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गोदुग्ध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एक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प्रहर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स्वेदन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करने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शुद्धि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जाती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8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00949-5F60-4842-B29E-7976C9EB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13" y="1"/>
            <a:ext cx="9291215" cy="1016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effectLst/>
                <a:latin typeface="Palanquin Dark"/>
                <a:ea typeface="Palanquin Dark"/>
                <a:cs typeface="Palanquin Dark"/>
              </a:rPr>
              <a:t>भल्लातक</a:t>
            </a:r>
            <a:r>
              <a:rPr lang="en-GB" sz="3600" b="1" dirty="0">
                <a:effectLst/>
                <a:latin typeface="Palanquin Dark"/>
                <a:ea typeface="Palanquin Dark"/>
                <a:cs typeface="Palanquin Dark"/>
              </a:rPr>
              <a:t>  (</a:t>
            </a:r>
            <a:r>
              <a:rPr lang="en-GB" sz="3600" b="1" dirty="0" err="1">
                <a:effectLst/>
                <a:latin typeface="Palanquin Dark"/>
                <a:ea typeface="Palanquin Dark"/>
                <a:cs typeface="Palanquin Dark"/>
              </a:rPr>
              <a:t>Semecarpus</a:t>
            </a:r>
            <a:r>
              <a:rPr lang="en-GB" sz="3600" b="1" dirty="0">
                <a:effectLst/>
                <a:latin typeface="Palanquin Dark"/>
                <a:ea typeface="Palanquin Dark"/>
                <a:cs typeface="Palanquin Dark"/>
              </a:rPr>
              <a:t> anacardium )</a:t>
            </a:r>
            <a:endParaRPr lang="en-US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F16AEC-677B-426C-AFAB-C7EFAE728376}"/>
              </a:ext>
            </a:extLst>
          </p:cNvPr>
          <p:cNvSpPr txBox="1"/>
          <p:nvPr/>
        </p:nvSpPr>
        <p:spPr>
          <a:xfrm>
            <a:off x="3234266" y="1016001"/>
            <a:ext cx="5342467" cy="133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 name :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Semecarpus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anacardium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 name : Marking nut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Family :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Anacardiacea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FBF1AB-F391-425D-A110-B27C7E7BB95F}"/>
              </a:ext>
            </a:extLst>
          </p:cNvPr>
          <p:cNvSpPr txBox="1"/>
          <p:nvPr/>
        </p:nvSpPr>
        <p:spPr>
          <a:xfrm flipH="1">
            <a:off x="1178270" y="2346365"/>
            <a:ext cx="9921529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पर्याय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		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अरुष्कर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अग्निक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वीरवृक्ष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शोफकृत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67D31-C03E-47F9-A849-22F875975F57}"/>
              </a:ext>
            </a:extLst>
          </p:cNvPr>
          <p:cNvSpPr txBox="1"/>
          <p:nvPr/>
        </p:nvSpPr>
        <p:spPr>
          <a:xfrm>
            <a:off x="3293533" y="3232074"/>
            <a:ext cx="4741334" cy="233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3200" dirty="0">
                <a:effectLst/>
                <a:latin typeface="Palanquin Dark"/>
                <a:ea typeface="Palanquin Dark"/>
                <a:cs typeface="Palanquin Dark"/>
              </a:rPr>
              <a:t> 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r>
              <a:rPr lang="en-GB" sz="32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तिक्त</a:t>
            </a:r>
            <a:r>
              <a:rPr lang="en-GB" sz="32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कषाय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गुण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लघु</a:t>
            </a:r>
            <a:r>
              <a:rPr lang="en-GB" sz="32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स्निग्ध</a:t>
            </a:r>
            <a:r>
              <a:rPr lang="en-GB" sz="32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तीक्ष्ण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वीर्य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en-GB" sz="32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उष्ण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विपाक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3200" dirty="0" err="1">
                <a:effectLst/>
                <a:latin typeface="Palanquin Dark"/>
                <a:ea typeface="Palanquin Dark"/>
                <a:cs typeface="Palanquin Dark"/>
              </a:rPr>
              <a:t>मधुर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14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97245-71AF-4F09-8DC1-068EADE8488E}"/>
              </a:ext>
            </a:extLst>
          </p:cNvPr>
          <p:cNvSpPr txBox="1"/>
          <p:nvPr/>
        </p:nvSpPr>
        <p:spPr>
          <a:xfrm>
            <a:off x="846666" y="355601"/>
            <a:ext cx="832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Active Principles –    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semecarpol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, </a:t>
            </a:r>
            <a:r>
              <a:rPr lang="en-GB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bhilawanol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etc.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0F93AB-23FC-4D8E-BC93-C4CC33A586AA}"/>
              </a:ext>
            </a:extLst>
          </p:cNvPr>
          <p:cNvSpPr txBox="1"/>
          <p:nvPr/>
        </p:nvSpPr>
        <p:spPr>
          <a:xfrm flipH="1">
            <a:off x="846665" y="1295400"/>
            <a:ext cx="8212667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Category –</a:t>
            </a:r>
            <a:r>
              <a:rPr lang="en-GB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	</a:t>
            </a:r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organic irritant poison</a:t>
            </a:r>
            <a:endParaRPr lang="en-US" sz="3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A22C29-02B1-4CD2-BB7A-F2AFE4D21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193" y="2031325"/>
            <a:ext cx="2789767" cy="372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CEA5D1-095E-479C-8AA5-7088EA458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698" y="2658534"/>
            <a:ext cx="4095677" cy="22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7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CEF14-7C85-4DB1-B224-C86B4D45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445" y="-198083"/>
            <a:ext cx="9291215" cy="1049235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Signs and Symptoms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F41AD1-8900-4D09-B3E7-849975A9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161" y="4498796"/>
            <a:ext cx="6127040" cy="155550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Irritation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Painful blister formation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Itching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Lesions resembles a bruise etc</a:t>
            </a:r>
            <a:r>
              <a:rPr lang="en-GB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6CB1DA-00D3-4121-A42F-5D7A65793F6F}"/>
              </a:ext>
            </a:extLst>
          </p:cNvPr>
          <p:cNvSpPr txBox="1"/>
          <p:nvPr/>
        </p:nvSpPr>
        <p:spPr>
          <a:xfrm>
            <a:off x="1130300" y="803702"/>
            <a:ext cx="9931400" cy="3122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5">
              <a:lnSpc>
                <a:spcPct val="115000"/>
              </a:lnSpc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भल्लातकस्य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विषे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तापो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कोष्ठे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भवति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सव्रण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5">
              <a:lnSpc>
                <a:spcPct val="115000"/>
              </a:lnSpc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त्वचि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स्फोटो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भवदि्भन्ने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स्राव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कुर्याद्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व्रणम्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पुनः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                                                    										 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(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अनुपानमंजरी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कोष्ठ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ताप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व्रण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उत्पत्ति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(burning sensation and ulceration)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त्वचा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0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स्फोट</a:t>
            </a:r>
            <a:r>
              <a:rPr lang="en-GB" sz="2000" u="none" strike="noStrike" dirty="0">
                <a:effectLst/>
                <a:latin typeface="Palanquin Dark"/>
                <a:ea typeface="Palanquin Dark"/>
                <a:cs typeface="Palanquin Dark"/>
              </a:rPr>
              <a:t> ( blister formation)</a:t>
            </a:r>
            <a:endParaRPr lang="en-US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80CCAD-AFC1-4BB0-80AE-0C9512FAC9A2}"/>
              </a:ext>
            </a:extLst>
          </p:cNvPr>
          <p:cNvSpPr txBox="1"/>
          <p:nvPr/>
        </p:nvSpPr>
        <p:spPr>
          <a:xfrm>
            <a:off x="1155700" y="3926480"/>
            <a:ext cx="6709833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As per modern toxicology –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local application</a:t>
            </a: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06A87-7B34-4912-BB2E-A922601D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46" y="0"/>
            <a:ext cx="5330221" cy="403793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ingestion :</a:t>
            </a:r>
            <a:endParaRPr lang="en-US" sz="3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3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Blisters </a:t>
            </a:r>
            <a:r>
              <a:rPr lang="en-US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throat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Severe GIT  irritation,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Dyspnea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Tachycardia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Hypotension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dose –	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 to 10 gm</a:t>
            </a:r>
          </a:p>
          <a:p>
            <a:pPr marL="0" marR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Fatal period – 	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12 to 24 hours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C29831-5C73-474C-B366-BE0F700D9799}"/>
              </a:ext>
            </a:extLst>
          </p:cNvPr>
          <p:cNvSpPr txBox="1"/>
          <p:nvPr/>
        </p:nvSpPr>
        <p:spPr>
          <a:xfrm flipH="1">
            <a:off x="1044785" y="4037933"/>
            <a:ext cx="6710681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Post - Mortem  Appearance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Blisters in the mouth , throat, stomach etc.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Congestion of internal organs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8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E6AE7-DD03-4CBB-89D3-795FBBC4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291215" cy="858227"/>
          </a:xfrm>
        </p:spPr>
        <p:txBody>
          <a:bodyPr>
            <a:normAutofit fontScale="90000"/>
          </a:bodyPr>
          <a:lstStyle/>
          <a:p>
            <a:r>
              <a:rPr lang="hi-IN" sz="4800" b="1" dirty="0">
                <a:latin typeface="Aharoni" panose="02010803020104030203" pitchFamily="2" charset="-79"/>
              </a:rPr>
              <a:t>उपविषों की संख्या </a:t>
            </a:r>
            <a:r>
              <a:rPr lang="en-GB" sz="2700" b="1" dirty="0">
                <a:effectLst/>
                <a:latin typeface="Palanquin Dark"/>
                <a:ea typeface="Palanquin Dark"/>
                <a:cs typeface="Palanquin Dark"/>
              </a:rPr>
              <a:t>(Number of mild poisons)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96810-51F4-4B51-ADAE-141CD193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206" y="1200647"/>
            <a:ext cx="9291215" cy="1204546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अर्क</a:t>
            </a:r>
            <a:r>
              <a:rPr lang="hi-IN" sz="2400" dirty="0">
                <a:effectLst/>
                <a:latin typeface="Palanquin Dark"/>
                <a:ea typeface="Palanquin Dark"/>
                <a:cs typeface="Palanquin Dark"/>
              </a:rPr>
              <a:t> 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सेहुंडधूस्तूर</a:t>
            </a:r>
            <a:r>
              <a:rPr lang="hi-IN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लांगलीकरवीरका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अहिफेनावित्येता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सप्त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उपविष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जातय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।। 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                                                      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(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र.सा.सं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१/३८५)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97EB8B-F4F4-4E74-A475-3CBD99A23984}"/>
              </a:ext>
            </a:extLst>
          </p:cNvPr>
          <p:cNvSpPr txBox="1"/>
          <p:nvPr/>
        </p:nvSpPr>
        <p:spPr>
          <a:xfrm flipH="1">
            <a:off x="4236053" y="2508559"/>
            <a:ext cx="4796627" cy="304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अर्क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 (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Calatropis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procera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)   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सेहुंड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( Euphorbia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nerifolia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धूस्तूर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( Datura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metel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लांगली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(Gloriosa superba)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करवीर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( Nerium indicum)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 (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Abrus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precautious)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अहिफेन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  ( Papaver </a:t>
            </a:r>
            <a:r>
              <a:rPr lang="en-GB" sz="2400" u="none" strike="noStrike" dirty="0" err="1">
                <a:effectLst/>
                <a:latin typeface="Palanquin Dark"/>
                <a:ea typeface="Palanquin Dark"/>
                <a:cs typeface="Palanquin Dark"/>
              </a:rPr>
              <a:t>somniferum</a:t>
            </a:r>
            <a:r>
              <a:rPr lang="en-GB" sz="24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DDE2B5-1104-4AED-8DB9-8D566393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12" y="220799"/>
            <a:ext cx="9291215" cy="345061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Medico – legal aspects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Accidental poisoning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Abortifacient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doubt of infidelity the women are punished by applying it on their genital organs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Irrational use by quacks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taking injuries caused by others etc.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7BECD5-2D14-4608-B968-4633BDD60877}"/>
              </a:ext>
            </a:extLst>
          </p:cNvPr>
          <p:cNvSpPr txBox="1"/>
          <p:nvPr/>
        </p:nvSpPr>
        <p:spPr>
          <a:xfrm>
            <a:off x="4665134" y="3671412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727401-E071-4B01-A731-AC256871E298}"/>
              </a:ext>
            </a:extLst>
          </p:cNvPr>
          <p:cNvSpPr txBox="1"/>
          <p:nvPr/>
        </p:nvSpPr>
        <p:spPr>
          <a:xfrm>
            <a:off x="1811866" y="4699000"/>
            <a:ext cx="1044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भिलावे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स्पर्श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उसके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धूएं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त्वचा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पर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उत्पन्न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दाह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कंडू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9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D8460-22BD-410B-A759-799955716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779" y="119199"/>
            <a:ext cx="9291215" cy="3450613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कसौंदी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पत्ती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पीसकर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लगायें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आमाहल्दी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सांठी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चावल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डूब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बासी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पानी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पीसकर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लगायें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काले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तिल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पीसकर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सिरके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मक्खन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मिलाकर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लगायें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सफेद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चंदन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लाला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चंदन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पत्थर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घिसकर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लगायें</a:t>
            </a:r>
            <a:r>
              <a:rPr lang="en-GB" sz="28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चौलाई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मक्खन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मिलाकर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लगायें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3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ईमली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पत्तियों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पीने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दें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3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दही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अथवा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नारियल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जल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पिलायें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3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इमली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बीज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पीसकर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चिरौंजी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तिल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भैंस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पीसकर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या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अखरोट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गिरी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खाने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000" u="none" strike="noStrike" dirty="0" err="1">
                <a:effectLst/>
                <a:latin typeface="Palanquin Dark"/>
                <a:ea typeface="Palanquin Dark"/>
                <a:cs typeface="Palanquin Dark"/>
              </a:rPr>
              <a:t>दें</a:t>
            </a:r>
            <a:r>
              <a:rPr lang="en-GB" sz="3000" u="none" strike="noStrike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3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25F847-5185-463A-8FE0-11AB22F4C9A6}"/>
              </a:ext>
            </a:extLst>
          </p:cNvPr>
          <p:cNvSpPr txBox="1"/>
          <p:nvPr/>
        </p:nvSpPr>
        <p:spPr>
          <a:xfrm>
            <a:off x="3776133" y="3429000"/>
            <a:ext cx="596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per modern toxicology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A0258-A992-4EFF-B531-16B24219324A}"/>
              </a:ext>
            </a:extLst>
          </p:cNvPr>
          <p:cNvSpPr txBox="1"/>
          <p:nvPr/>
        </p:nvSpPr>
        <p:spPr>
          <a:xfrm>
            <a:off x="1134533" y="3953933"/>
            <a:ext cx="8678333" cy="21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Stomach wash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Rinsing of part applied with water etc.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Application of soothing agents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Morphine (for relieving the pain) 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Symptomatic management</a:t>
            </a:r>
            <a:endParaRPr lang="en-US" sz="2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6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4B206-961B-458E-9D9C-0227AA24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779" y="364732"/>
            <a:ext cx="9291215" cy="345061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शोधन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विधि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भल्लातक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वृंतमुख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काट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एक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सप्ताह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ईंट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चूर्ण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रख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 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तत्पश्चात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खूब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रगड़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जल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धो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फिर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दूध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उबालें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इस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प्रकार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भल्लातक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शुद्ध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जाता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2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8162A-C0D0-4005-8474-41EB8DA5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3842"/>
            <a:ext cx="9291215" cy="1049235"/>
          </a:xfrm>
        </p:spPr>
        <p:txBody>
          <a:bodyPr>
            <a:normAutofit/>
          </a:bodyPr>
          <a:lstStyle/>
          <a:p>
            <a:r>
              <a:rPr lang="hi-IN" sz="6600" dirty="0"/>
              <a:t>अर्क 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224CB-B175-4094-A0E8-A615A71A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80" y="2339843"/>
            <a:ext cx="9291215" cy="1681524"/>
          </a:xfrm>
        </p:spPr>
        <p:txBody>
          <a:bodyPr>
            <a:normAutofit/>
          </a:bodyPr>
          <a:lstStyle/>
          <a:p>
            <a:r>
              <a:rPr lang="en-US" sz="2800" dirty="0"/>
              <a:t>English name.      </a:t>
            </a:r>
            <a:r>
              <a:rPr lang="en-US" sz="2800" dirty="0" err="1"/>
              <a:t>Gigantia</a:t>
            </a:r>
            <a:r>
              <a:rPr lang="en-US" sz="2800" dirty="0"/>
              <a:t> swallow wort / </a:t>
            </a:r>
            <a:r>
              <a:rPr lang="en-US" sz="2800" dirty="0" err="1"/>
              <a:t>Madar</a:t>
            </a:r>
            <a:endParaRPr lang="en-US" sz="2800" dirty="0"/>
          </a:p>
          <a:p>
            <a:r>
              <a:rPr lang="en-US" sz="2800" dirty="0"/>
              <a:t>Family   -                    </a:t>
            </a:r>
            <a:r>
              <a:rPr lang="en-US" sz="2800" dirty="0" err="1"/>
              <a:t>Asclepiadiaceae</a:t>
            </a:r>
            <a:r>
              <a:rPr lang="en-US" sz="28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FBD0075-4894-4FD4-9418-6AAB58431E59}"/>
              </a:ext>
            </a:extLst>
          </p:cNvPr>
          <p:cNvCxnSpPr>
            <a:endCxn id="2" idx="2"/>
          </p:cNvCxnSpPr>
          <p:nvPr/>
        </p:nvCxnSpPr>
        <p:spPr>
          <a:xfrm>
            <a:off x="6096000" y="914400"/>
            <a:ext cx="1187" cy="258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76D1F2D-28E1-490E-8AE5-C5D611B4C2F1}"/>
              </a:ext>
            </a:extLst>
          </p:cNvPr>
          <p:cNvCxnSpPr>
            <a:cxnSpLocks/>
          </p:cNvCxnSpPr>
          <p:nvPr/>
        </p:nvCxnSpPr>
        <p:spPr>
          <a:xfrm>
            <a:off x="3177823" y="1173077"/>
            <a:ext cx="6079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78F02D6-A913-4694-A4A5-59CD372D55DD}"/>
              </a:ext>
            </a:extLst>
          </p:cNvPr>
          <p:cNvCxnSpPr>
            <a:cxnSpLocks/>
          </p:cNvCxnSpPr>
          <p:nvPr/>
        </p:nvCxnSpPr>
        <p:spPr>
          <a:xfrm>
            <a:off x="3177823" y="1173077"/>
            <a:ext cx="0" cy="44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0C7D11-8E24-4658-83F6-FE320E4953DB}"/>
              </a:ext>
            </a:extLst>
          </p:cNvPr>
          <p:cNvCxnSpPr>
            <a:cxnSpLocks/>
          </p:cNvCxnSpPr>
          <p:nvPr/>
        </p:nvCxnSpPr>
        <p:spPr>
          <a:xfrm>
            <a:off x="9256889" y="1173077"/>
            <a:ext cx="0" cy="44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045819-B227-443A-938F-BD0B464842DA}"/>
              </a:ext>
            </a:extLst>
          </p:cNvPr>
          <p:cNvSpPr txBox="1"/>
          <p:nvPr/>
        </p:nvSpPr>
        <p:spPr>
          <a:xfrm>
            <a:off x="999071" y="1619956"/>
            <a:ext cx="509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Calotropis </a:t>
            </a:r>
            <a:r>
              <a:rPr lang="en-US" sz="2800" dirty="0" err="1"/>
              <a:t>gigantia</a:t>
            </a:r>
            <a:r>
              <a:rPr lang="en-US" sz="2800" dirty="0"/>
              <a:t> ( </a:t>
            </a:r>
            <a:r>
              <a:rPr lang="hi-IN" sz="2800" dirty="0"/>
              <a:t>श्वेतार्क )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51551E-EF8B-4602-B12B-06D2F0A84CEF}"/>
              </a:ext>
            </a:extLst>
          </p:cNvPr>
          <p:cNvSpPr txBox="1"/>
          <p:nvPr/>
        </p:nvSpPr>
        <p:spPr>
          <a:xfrm>
            <a:off x="6965244" y="1588660"/>
            <a:ext cx="522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Calotropis </a:t>
            </a:r>
            <a:r>
              <a:rPr lang="en-US" sz="2800" dirty="0" err="1"/>
              <a:t>procera</a:t>
            </a:r>
            <a:r>
              <a:rPr lang="en-US" sz="2800" dirty="0"/>
              <a:t>  (</a:t>
            </a:r>
            <a:r>
              <a:rPr lang="hi-IN" sz="2800" dirty="0"/>
              <a:t> रक्तार्क )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4E7ABA-7D66-48C0-8AE9-412CEA95ADBF}"/>
              </a:ext>
            </a:extLst>
          </p:cNvPr>
          <p:cNvSpPr txBox="1"/>
          <p:nvPr/>
        </p:nvSpPr>
        <p:spPr>
          <a:xfrm>
            <a:off x="784580" y="3702756"/>
            <a:ext cx="1075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accent1"/>
                </a:solidFill>
              </a:rPr>
              <a:t>पर्याय </a:t>
            </a:r>
            <a:r>
              <a:rPr lang="hi-IN" sz="2800" dirty="0">
                <a:solidFill>
                  <a:schemeClr val="accent1"/>
                </a:solidFill>
              </a:rPr>
              <a:t>-</a:t>
            </a:r>
            <a:r>
              <a:rPr lang="hi-IN" sz="2800" dirty="0"/>
              <a:t>   मंदार, सदापुष्प, अलर्क, प्रतापस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117046-CBE4-439D-87A6-9835F89385F8}"/>
              </a:ext>
            </a:extLst>
          </p:cNvPr>
          <p:cNvSpPr txBox="1"/>
          <p:nvPr/>
        </p:nvSpPr>
        <p:spPr>
          <a:xfrm>
            <a:off x="660405" y="4587967"/>
            <a:ext cx="4893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रस -</a:t>
            </a:r>
            <a:r>
              <a:rPr lang="hi-IN" sz="2800" dirty="0"/>
              <a:t>  कटु, तिक्त</a:t>
            </a:r>
          </a:p>
          <a:p>
            <a:r>
              <a:rPr lang="hi-IN" sz="2800" dirty="0"/>
              <a:t>                               </a:t>
            </a:r>
          </a:p>
          <a:p>
            <a:r>
              <a:rPr lang="hi-IN" sz="2800" dirty="0"/>
              <a:t> 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गुण -</a:t>
            </a:r>
            <a:r>
              <a:rPr lang="hi-IN" sz="2800" dirty="0"/>
              <a:t>   लघु , रुक्ष, तीक्ष्ण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183B4F-7F03-48B6-A493-3385914C5AC0}"/>
              </a:ext>
            </a:extLst>
          </p:cNvPr>
          <p:cNvSpPr txBox="1"/>
          <p:nvPr/>
        </p:nvSpPr>
        <p:spPr>
          <a:xfrm>
            <a:off x="6096000" y="4587967"/>
            <a:ext cx="504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वीर्य -</a:t>
            </a:r>
            <a:r>
              <a:rPr lang="hi-IN" sz="2800" dirty="0"/>
              <a:t>    उष्ण </a:t>
            </a:r>
          </a:p>
          <a:p>
            <a:r>
              <a:rPr lang="hi-IN" sz="2800" dirty="0"/>
              <a:t>                                </a:t>
            </a:r>
          </a:p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विपाक -</a:t>
            </a:r>
            <a:r>
              <a:rPr lang="hi-IN" sz="2800" dirty="0"/>
              <a:t>  कटु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02795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BF494AE6-A88C-448B-B1B7-80259E6F4F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2363FF82-4C95-69D4-0B18-872625F22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" r="-1" b="-1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11" name="Picture 10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xmlns="" id="{0ABBAB1D-E517-CFF1-BE41-32E69041A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39703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7" name="Picture 6" descr="A picture containing plant, flower, orchid, wax plant&#10;&#10;Description automatically generated">
            <a:extLst>
              <a:ext uri="{FF2B5EF4-FFF2-40B4-BE49-F238E27FC236}">
                <a16:creationId xmlns:a16="http://schemas.microsoft.com/office/drawing/2014/main" xmlns="" id="{EC14F774-2AA3-09A9-6311-00FCF6868C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" r="2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5" name="Picture 4" descr="A picture containing text, fruit, plant, vegetable&#10;&#10;Description automatically generated">
            <a:extLst>
              <a:ext uri="{FF2B5EF4-FFF2-40B4-BE49-F238E27FC236}">
                <a16:creationId xmlns:a16="http://schemas.microsoft.com/office/drawing/2014/main" xmlns="" id="{2F4FD4BF-EE6D-8340-8196-4CACC34C22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" r="1" b="5251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B81229-3F4E-4D5E-90A3-A39563F7642B}"/>
              </a:ext>
            </a:extLst>
          </p:cNvPr>
          <p:cNvSpPr txBox="1"/>
          <p:nvPr/>
        </p:nvSpPr>
        <p:spPr>
          <a:xfrm>
            <a:off x="1162756" y="248356"/>
            <a:ext cx="9098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Active principles -</a:t>
            </a:r>
            <a:r>
              <a:rPr lang="en-US" sz="3200" dirty="0"/>
              <a:t>  </a:t>
            </a:r>
            <a:r>
              <a:rPr lang="en-US" sz="3200" dirty="0" err="1"/>
              <a:t>Uscherin</a:t>
            </a:r>
            <a:r>
              <a:rPr lang="en-US" sz="3200" dirty="0"/>
              <a:t>, Calotropin,   </a:t>
            </a:r>
          </a:p>
          <a:p>
            <a:r>
              <a:rPr lang="en-US" sz="3200" dirty="0"/>
              <a:t>                                  </a:t>
            </a:r>
            <a:r>
              <a:rPr lang="hi-IN" sz="3200" dirty="0"/>
              <a:t>		  </a:t>
            </a:r>
            <a:r>
              <a:rPr lang="en-US" sz="3200" dirty="0"/>
              <a:t>Calotoxin, Amyrin,      </a:t>
            </a:r>
          </a:p>
          <a:p>
            <a:r>
              <a:rPr lang="en-US" sz="3200" dirty="0"/>
              <a:t>                                  </a:t>
            </a:r>
            <a:r>
              <a:rPr lang="hi-IN" sz="3200" dirty="0"/>
              <a:t>		  </a:t>
            </a:r>
            <a:r>
              <a:rPr lang="en-US" sz="3200" dirty="0" err="1"/>
              <a:t>Giganteol</a:t>
            </a:r>
            <a:endParaRPr lang="hi-IN" sz="3200" dirty="0"/>
          </a:p>
          <a:p>
            <a:endParaRPr lang="en-US" sz="3200" dirty="0"/>
          </a:p>
          <a:p>
            <a:r>
              <a:rPr lang="en-US" sz="4400" dirty="0">
                <a:solidFill>
                  <a:schemeClr val="accent1"/>
                </a:solidFill>
              </a:rPr>
              <a:t>Category.     -</a:t>
            </a:r>
            <a:r>
              <a:rPr lang="en-US" sz="3200" dirty="0"/>
              <a:t> </a:t>
            </a:r>
            <a:r>
              <a:rPr lang="hi-IN" sz="3200" dirty="0"/>
              <a:t> 	</a:t>
            </a:r>
            <a:r>
              <a:rPr lang="en-US" sz="3200" dirty="0"/>
              <a:t> Organic irritant poison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50988A-D6D7-4C53-A8CD-CF1EB16ECB03}"/>
              </a:ext>
            </a:extLst>
          </p:cNvPr>
          <p:cNvSpPr txBox="1"/>
          <p:nvPr/>
        </p:nvSpPr>
        <p:spPr>
          <a:xfrm>
            <a:off x="1162756" y="3641255"/>
            <a:ext cx="93359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Sign/ Symptoms-  :-		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On application- </a:t>
            </a:r>
          </a:p>
          <a:p>
            <a:r>
              <a:rPr lang="en-US" sz="2800" dirty="0"/>
              <a:t>                                      			 -Localized redness</a:t>
            </a:r>
          </a:p>
          <a:p>
            <a:r>
              <a:rPr lang="en-US" sz="2800" dirty="0"/>
              <a:t>                                      			 -Vesication etc.</a:t>
            </a:r>
          </a:p>
        </p:txBody>
      </p:sp>
    </p:spTree>
    <p:extLst>
      <p:ext uri="{BB962C8B-B14F-4D97-AF65-F5344CB8AC3E}">
        <p14:creationId xmlns:p14="http://schemas.microsoft.com/office/powerpoint/2010/main" xmlns="" val="4156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E03394-DF16-4D38-9B00-842F166B6816}"/>
              </a:ext>
            </a:extLst>
          </p:cNvPr>
          <p:cNvSpPr txBox="1"/>
          <p:nvPr/>
        </p:nvSpPr>
        <p:spPr>
          <a:xfrm>
            <a:off x="745067" y="237067"/>
            <a:ext cx="97987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On ingestion-</a:t>
            </a:r>
          </a:p>
          <a:p>
            <a:r>
              <a:rPr lang="en-US" dirty="0"/>
              <a:t>                                        	     </a:t>
            </a:r>
            <a:r>
              <a:rPr lang="en-US" sz="2400" dirty="0"/>
              <a:t>-Burning pain in throat </a:t>
            </a:r>
          </a:p>
          <a:p>
            <a:r>
              <a:rPr lang="en-US" sz="2400" dirty="0"/>
              <a:t>                                         and stomach.</a:t>
            </a:r>
          </a:p>
          <a:p>
            <a:r>
              <a:rPr lang="en-US" sz="2400" dirty="0"/>
              <a:t>                                         -Salivation</a:t>
            </a:r>
          </a:p>
          <a:p>
            <a:r>
              <a:rPr lang="en-US" sz="2400" dirty="0"/>
              <a:t>                                         -Stomatitis</a:t>
            </a:r>
          </a:p>
          <a:p>
            <a:r>
              <a:rPr lang="en-US" sz="2400" dirty="0"/>
              <a:t>                                         -Vomiting</a:t>
            </a:r>
          </a:p>
          <a:p>
            <a:r>
              <a:rPr lang="en-US" sz="2400" dirty="0"/>
              <a:t>                                        - Diarrhea</a:t>
            </a:r>
          </a:p>
          <a:p>
            <a:r>
              <a:rPr lang="en-US" sz="2400" dirty="0"/>
              <a:t>                                         -Dilated pupils</a:t>
            </a:r>
          </a:p>
          <a:p>
            <a:r>
              <a:rPr lang="en-US" sz="2400" dirty="0"/>
              <a:t>                                         -Tetanic convulsions     etc. 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Fatal dose  </a:t>
            </a:r>
            <a:r>
              <a:rPr lang="en-US" sz="3600" dirty="0"/>
              <a:t>- </a:t>
            </a:r>
            <a:r>
              <a:rPr lang="en-US" sz="2400" dirty="0"/>
              <a:t>Uncertain</a:t>
            </a:r>
            <a:endParaRPr lang="en-US" dirty="0"/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Fatal period  -   </a:t>
            </a:r>
            <a:r>
              <a:rPr lang="en-US" sz="2400" dirty="0"/>
              <a:t>1-8 hours ( might</a:t>
            </a:r>
          </a:p>
          <a:p>
            <a:r>
              <a:rPr lang="en-US" sz="2400" dirty="0"/>
              <a:t>                                            extend up</a:t>
            </a:r>
          </a:p>
          <a:p>
            <a:r>
              <a:rPr lang="en-US" sz="2400" dirty="0"/>
              <a:t>                                            to 12 hours)</a:t>
            </a:r>
          </a:p>
        </p:txBody>
      </p:sp>
    </p:spTree>
    <p:extLst>
      <p:ext uri="{BB962C8B-B14F-4D97-AF65-F5344CB8AC3E}">
        <p14:creationId xmlns:p14="http://schemas.microsoft.com/office/powerpoint/2010/main" xmlns="" val="38759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09D1ED-25B1-4A3B-9B3F-909C5E2F2EEF}"/>
              </a:ext>
            </a:extLst>
          </p:cNvPr>
          <p:cNvSpPr txBox="1"/>
          <p:nvPr/>
        </p:nvSpPr>
        <p:spPr>
          <a:xfrm>
            <a:off x="587021" y="282222"/>
            <a:ext cx="62540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Autopsy – </a:t>
            </a: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Dilated pupils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Froth at nostrils and mouth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Stomatitis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Inflammation of GIT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Congestion of internal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organs (</a:t>
            </a:r>
            <a:r>
              <a:rPr lang="en-US" sz="3200" dirty="0" err="1"/>
              <a:t>eg.</a:t>
            </a:r>
            <a:r>
              <a:rPr lang="en-US" sz="3200" dirty="0"/>
              <a:t>- liver, spleen, </a:t>
            </a:r>
          </a:p>
          <a:p>
            <a:r>
              <a:rPr lang="en-US" sz="3200" dirty="0"/>
              <a:t>	kidneys, brain and meninges)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7F19EC-7248-49A7-9508-5F4D55E60165}"/>
              </a:ext>
            </a:extLst>
          </p:cNvPr>
          <p:cNvSpPr txBox="1"/>
          <p:nvPr/>
        </p:nvSpPr>
        <p:spPr>
          <a:xfrm>
            <a:off x="6400799" y="282222"/>
            <a:ext cx="590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Mexico legal aspects 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EFFF91-789E-4DAD-BDAB-562B62BDE1D0}"/>
              </a:ext>
            </a:extLst>
          </p:cNvPr>
          <p:cNvSpPr txBox="1"/>
          <p:nvPr/>
        </p:nvSpPr>
        <p:spPr>
          <a:xfrm>
            <a:off x="6716887" y="990108"/>
            <a:ext cx="5271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Infanticide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Accidental poisoning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Abortifacient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Cattle poisoning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Arrow poison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38753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F922E2-C3A3-41FA-BF92-18702E725F38}"/>
              </a:ext>
            </a:extLst>
          </p:cNvPr>
          <p:cNvSpPr txBox="1"/>
          <p:nvPr/>
        </p:nvSpPr>
        <p:spPr>
          <a:xfrm>
            <a:off x="1162755" y="0"/>
            <a:ext cx="944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Treatment. -   </a:t>
            </a:r>
            <a:r>
              <a:rPr lang="en-US" sz="2800" dirty="0"/>
              <a:t>(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 per modern toxicology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		:-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Gastric lavage </a:t>
            </a:r>
            <a:r>
              <a:rPr lang="en-US" sz="2800" dirty="0"/>
              <a:t>(with warm </a:t>
            </a:r>
          </a:p>
          <a:p>
            <a:r>
              <a:rPr lang="en-US" sz="2800" dirty="0"/>
              <a:t>                             			water)</a:t>
            </a:r>
          </a:p>
          <a:p>
            <a:r>
              <a:rPr lang="en-US" sz="2800" dirty="0"/>
              <a:t>                         			 Demulcents (</a:t>
            </a:r>
            <a:r>
              <a:rPr lang="en-US" sz="2800" dirty="0" err="1"/>
              <a:t>eg.</a:t>
            </a:r>
            <a:r>
              <a:rPr lang="en-US" sz="2800" dirty="0"/>
              <a:t>-white of egg)</a:t>
            </a:r>
          </a:p>
          <a:p>
            <a:r>
              <a:rPr lang="en-US" sz="2800" dirty="0"/>
              <a:t>                          		 Morphine (for pain)</a:t>
            </a:r>
          </a:p>
          <a:p>
            <a:r>
              <a:rPr lang="en-US" sz="2800" dirty="0"/>
              <a:t>                          		 Stimulants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CAB986-85CF-4B4F-ACEC-D4D1F2C36461}"/>
              </a:ext>
            </a:extLst>
          </p:cNvPr>
          <p:cNvSpPr txBox="1"/>
          <p:nvPr/>
        </p:nvSpPr>
        <p:spPr>
          <a:xfrm>
            <a:off x="282224" y="2686756"/>
            <a:ext cx="54525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solidFill>
                  <a:schemeClr val="accent1">
                    <a:lumMod val="75000"/>
                  </a:schemeClr>
                </a:solidFill>
              </a:rPr>
              <a:t>(आयुर्वेद मतानुसार )</a:t>
            </a:r>
          </a:p>
          <a:p>
            <a:r>
              <a:rPr lang="hi-IN" sz="2400" dirty="0"/>
              <a:t>त्वचा पर अर्कक्षीर लग जाने से यदि घाव </a:t>
            </a:r>
          </a:p>
          <a:p>
            <a:r>
              <a:rPr lang="hi-IN" sz="2400" dirty="0"/>
              <a:t>हो गया हो तो उसे पलाश के कवाथ से</a:t>
            </a:r>
          </a:p>
          <a:p>
            <a:r>
              <a:rPr lang="hi-IN" sz="2400" dirty="0"/>
              <a:t>धोएं और पलाश की कोमल पत्तियों का </a:t>
            </a:r>
          </a:p>
          <a:p>
            <a:r>
              <a:rPr lang="hi-IN" sz="2400" dirty="0"/>
              <a:t>बारीक चूर्ण उस पर</a:t>
            </a:r>
          </a:p>
          <a:p>
            <a:r>
              <a:rPr lang="hi-IN" sz="2400" dirty="0">
                <a:solidFill>
                  <a:schemeClr val="accent1">
                    <a:lumMod val="75000"/>
                  </a:schemeClr>
                </a:solidFill>
              </a:rPr>
              <a:t>:- </a:t>
            </a:r>
            <a:r>
              <a:rPr lang="hi-IN" sz="2400" dirty="0"/>
              <a:t>अर्क क्षीर , पत्ते या जड़ आदि का सेवन</a:t>
            </a:r>
          </a:p>
          <a:p>
            <a:r>
              <a:rPr lang="hi-IN" sz="2400" dirty="0"/>
              <a:t>कर लेने से यदि विषाक्तता उत्पन्न हो</a:t>
            </a:r>
          </a:p>
          <a:p>
            <a:r>
              <a:rPr lang="hi-IN" sz="2400" dirty="0"/>
              <a:t>गई हो तो उसे पलाश का क्वाथ </a:t>
            </a:r>
          </a:p>
          <a:p>
            <a:r>
              <a:rPr lang="hi-IN" sz="2400" dirty="0"/>
              <a:t>पिलायें ।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E2AEAF-BAA3-46C3-8C3F-C87F42313D05}"/>
              </a:ext>
            </a:extLst>
          </p:cNvPr>
          <p:cNvSpPr txBox="1"/>
          <p:nvPr/>
        </p:nvSpPr>
        <p:spPr>
          <a:xfrm>
            <a:off x="5887155" y="3086865"/>
            <a:ext cx="5901074" cy="27392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i-IN" sz="4400" dirty="0">
                <a:solidFill>
                  <a:schemeClr val="accent1">
                    <a:lumMod val="75000"/>
                  </a:schemeClr>
                </a:solidFill>
              </a:rPr>
              <a:t>शोधन विधि           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i-IN" sz="3200" dirty="0"/>
              <a:t>अर्क के बीज को गोदुग्ध में 1प्रहर तक</a:t>
            </a:r>
            <a:r>
              <a:rPr lang="en-US" sz="3200" dirty="0"/>
              <a:t> </a:t>
            </a:r>
            <a:r>
              <a:rPr lang="hi-IN" sz="3200" dirty="0"/>
              <a:t>दोला यंत्र से  शोधन करेंगे  तत्पश्चात उसको उष्ण जल से प्रक्षालन करेंगे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629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6E9A80-C1E6-4657-BFCA-20B3E74B7D96}"/>
              </a:ext>
            </a:extLst>
          </p:cNvPr>
          <p:cNvSpPr txBox="1"/>
          <p:nvPr/>
        </p:nvSpPr>
        <p:spPr>
          <a:xfrm>
            <a:off x="1624614" y="186431"/>
            <a:ext cx="8336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Botanical name </a:t>
            </a:r>
          </a:p>
          <a:p>
            <a:r>
              <a:rPr lang="en-US" sz="2800" dirty="0"/>
              <a:t>              </a:t>
            </a:r>
            <a:r>
              <a:rPr lang="hi-IN" sz="2800" dirty="0">
                <a:solidFill>
                  <a:srgbClr val="FF0000"/>
                </a:solidFill>
              </a:rPr>
              <a:t>श्वेत करवीर - </a:t>
            </a:r>
            <a:r>
              <a:rPr lang="en-US" sz="2800" dirty="0"/>
              <a:t>Nerium indicum</a:t>
            </a:r>
          </a:p>
          <a:p>
            <a:r>
              <a:rPr lang="en-US" sz="2800" dirty="0"/>
              <a:t>              </a:t>
            </a:r>
            <a:r>
              <a:rPr lang="hi-IN" sz="2800" dirty="0">
                <a:solidFill>
                  <a:srgbClr val="FF0000"/>
                </a:solidFill>
              </a:rPr>
              <a:t>पीत करवीर - </a:t>
            </a:r>
            <a:r>
              <a:rPr lang="en-US" sz="2800" dirty="0"/>
              <a:t>Cerebra </a:t>
            </a:r>
            <a:r>
              <a:rPr lang="en-US" sz="2800" dirty="0" err="1"/>
              <a:t>thevetia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English name -   </a:t>
            </a:r>
            <a:r>
              <a:rPr lang="en-US" sz="2800" dirty="0"/>
              <a:t>Indian  Oleander</a:t>
            </a:r>
          </a:p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Family      - 		  </a:t>
            </a:r>
            <a:r>
              <a:rPr lang="en-US" sz="2800" dirty="0" err="1"/>
              <a:t>Apocynaceae</a:t>
            </a:r>
            <a:r>
              <a:rPr lang="en-US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BE83FD-5FF9-450E-97F7-C3BC441E6E7A}"/>
              </a:ext>
            </a:extLst>
          </p:cNvPr>
          <p:cNvSpPr txBox="1"/>
          <p:nvPr/>
        </p:nvSpPr>
        <p:spPr>
          <a:xfrm>
            <a:off x="1367161" y="2601157"/>
            <a:ext cx="950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solidFill>
                  <a:schemeClr val="accent1">
                    <a:lumMod val="75000"/>
                  </a:schemeClr>
                </a:solidFill>
              </a:rPr>
              <a:t>पर्याय  -   </a:t>
            </a:r>
            <a:r>
              <a:rPr lang="hi-IN" sz="2400" dirty="0"/>
              <a:t>अश्वमार, अश्वघ्न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DEC50D-5187-4DB0-B45E-24FB4D7FFD7F}"/>
              </a:ext>
            </a:extLst>
          </p:cNvPr>
          <p:cNvSpPr txBox="1"/>
          <p:nvPr/>
        </p:nvSpPr>
        <p:spPr>
          <a:xfrm>
            <a:off x="6662691" y="2893544"/>
            <a:ext cx="4722921" cy="31085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रस -  </a:t>
            </a:r>
            <a:r>
              <a:rPr lang="hi-IN" sz="2400" dirty="0"/>
              <a:t>कटु, तिक्त</a:t>
            </a:r>
            <a:endParaRPr lang="hi-IN" sz="2800" dirty="0"/>
          </a:p>
          <a:p>
            <a:r>
              <a:rPr lang="hi-IN" sz="2800" dirty="0"/>
              <a:t>                               </a:t>
            </a:r>
          </a:p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गुण -   </a:t>
            </a:r>
            <a:r>
              <a:rPr lang="hi-IN" sz="2400" dirty="0"/>
              <a:t>लघु , रूक्ष, तीक्ष्ण  </a:t>
            </a:r>
            <a:endParaRPr lang="hi-IN" sz="2800" dirty="0"/>
          </a:p>
          <a:p>
            <a:r>
              <a:rPr lang="hi-IN" sz="2800" dirty="0"/>
              <a:t>                                </a:t>
            </a:r>
          </a:p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वीर्य -</a:t>
            </a:r>
            <a:r>
              <a:rPr lang="hi-IN" sz="2800" dirty="0"/>
              <a:t>    </a:t>
            </a:r>
            <a:r>
              <a:rPr lang="hi-IN" sz="2400" dirty="0"/>
              <a:t>उष्ण </a:t>
            </a:r>
            <a:endParaRPr lang="hi-IN" sz="2800" dirty="0"/>
          </a:p>
          <a:p>
            <a:r>
              <a:rPr lang="hi-IN" sz="2800" dirty="0"/>
              <a:t>                                </a:t>
            </a:r>
          </a:p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विपाक -</a:t>
            </a:r>
            <a:r>
              <a:rPr lang="hi-IN" sz="2800" dirty="0"/>
              <a:t>  </a:t>
            </a:r>
            <a:r>
              <a:rPr lang="hi-IN" sz="2400" dirty="0"/>
              <a:t>कटु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64C6B5-4C6A-4DC0-A23F-56D6B04C8E9A}"/>
              </a:ext>
            </a:extLst>
          </p:cNvPr>
          <p:cNvSpPr txBox="1"/>
          <p:nvPr/>
        </p:nvSpPr>
        <p:spPr>
          <a:xfrm>
            <a:off x="8353887" y="363984"/>
            <a:ext cx="3497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8800" dirty="0">
                <a:solidFill>
                  <a:schemeClr val="accent4">
                    <a:lumMod val="75000"/>
                  </a:schemeClr>
                </a:solidFill>
              </a:rPr>
              <a:t>करवीर</a:t>
            </a:r>
            <a:endParaRPr lang="en-US" sz="8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11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8C690-3C80-4C58-9940-2D6604CE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7096"/>
            <a:ext cx="9291215" cy="1049235"/>
          </a:xfrm>
        </p:spPr>
        <p:txBody>
          <a:bodyPr/>
          <a:lstStyle/>
          <a:p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तरंगिणी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उपविषों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संख्या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ग्यारह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बताई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गई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b="1" dirty="0" err="1">
                <a:effectLst/>
                <a:latin typeface="Palanquin Dark"/>
                <a:ea typeface="Palanquin Dark"/>
                <a:cs typeface="Palanquin Dark"/>
              </a:rPr>
              <a:t>हैं</a:t>
            </a:r>
            <a:r>
              <a:rPr lang="en-GB" b="1" dirty="0">
                <a:effectLst/>
                <a:latin typeface="Palanquin Dark"/>
                <a:ea typeface="Palanquin Dark"/>
                <a:cs typeface="Palanquin Dark"/>
              </a:rPr>
              <a:t>।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B33D6-DDC5-4793-A862-99680034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163" y="997965"/>
            <a:ext cx="9291215" cy="2431035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विषतिंदुकबीजं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च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त्व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अहिफेन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रेचकम्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धत्तूर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बीजं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विजया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भल्लातकाह्वय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।।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अर्क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क्षीरं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स्नुहीक्षीरं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लांगली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करवीरकम्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समाख्यातो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गणो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अयं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तु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बुधैरुपविषा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400" dirty="0" err="1">
                <a:effectLst/>
                <a:latin typeface="Palanquin Dark"/>
                <a:ea typeface="Palanquin Dark"/>
                <a:cs typeface="Palanquin Dark"/>
              </a:rPr>
              <a:t>भिध</a:t>
            </a: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: ।।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ffectLst/>
                <a:latin typeface="Palanquin Dark"/>
                <a:ea typeface="Palanquin Dark"/>
                <a:cs typeface="Palanquin Dark"/>
              </a:rPr>
              <a:t>                                                      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(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र.त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. २४/१६३)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7B8EAA-F5D6-451F-BFB5-2E9DB7D118DB}"/>
              </a:ext>
            </a:extLst>
          </p:cNvPr>
          <p:cNvSpPr txBox="1"/>
          <p:nvPr/>
        </p:nvSpPr>
        <p:spPr>
          <a:xfrm>
            <a:off x="1176793" y="3429000"/>
            <a:ext cx="3927944" cy="199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विषतिंदुक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(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Strychnos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nux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vomica)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अहिफेन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(Papaver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somniferum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रेचक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(Croton tiglium)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धत्तूरबीज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( Datura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metel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विजया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( Cannabis sativa)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  (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Abrus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precatorius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647D35-24CE-4FB9-BB9C-F0AE66B9B733}"/>
              </a:ext>
            </a:extLst>
          </p:cNvPr>
          <p:cNvSpPr txBox="1"/>
          <p:nvPr/>
        </p:nvSpPr>
        <p:spPr>
          <a:xfrm>
            <a:off x="6607534" y="3429000"/>
            <a:ext cx="4135260" cy="198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भल्लातक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 (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Semecarpus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anacardium)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अर्कक्षीर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  (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Calatropis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procera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स्नुहीक्षीर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 (Euphorbia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nerifolia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लांगली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  (Gloriosa superba)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करवीर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  (Nerium indicum / 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Thevetia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nerifolia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)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11E4C3-B2CB-4105-9B42-B5E438A19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801A41D-49C4-4F95-AA12-FE7B943A50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073EB83-C81E-44B9-8EF1-2975C77B9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3C1F3818-E57C-46C9-A6F0-4775D96AF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642C85-5993-439F-AAC2-F041E759D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6E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yellow flowers&#10;&#10;Description automatically generated with low confidence">
            <a:extLst>
              <a:ext uri="{FF2B5EF4-FFF2-40B4-BE49-F238E27FC236}">
                <a16:creationId xmlns:a16="http://schemas.microsoft.com/office/drawing/2014/main" xmlns="" id="{F7FE4ACE-5D36-46C0-A209-3654684FB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95" b="2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7" name="Picture 6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52FE43C6-AF0D-05E8-B5C3-293FDBE3C0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9" b="12383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3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940735-103A-4AD2-93E1-D4B51BC6E935}"/>
              </a:ext>
            </a:extLst>
          </p:cNvPr>
          <p:cNvSpPr txBox="1"/>
          <p:nvPr/>
        </p:nvSpPr>
        <p:spPr>
          <a:xfrm>
            <a:off x="1472976" y="-62144"/>
            <a:ext cx="92460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Active principles     - </a:t>
            </a:r>
            <a:r>
              <a:rPr lang="en-US" sz="2400" dirty="0" err="1"/>
              <a:t>neriodorin</a:t>
            </a:r>
            <a:r>
              <a:rPr lang="en-US" sz="2400" dirty="0"/>
              <a:t>, </a:t>
            </a:r>
            <a:r>
              <a:rPr lang="en-US" sz="2400" dirty="0" err="1"/>
              <a:t>neiodorein</a:t>
            </a:r>
            <a:r>
              <a:rPr lang="en-US" sz="2400" dirty="0"/>
              <a:t>,  </a:t>
            </a:r>
            <a:r>
              <a:rPr lang="en-US" sz="2400" dirty="0" err="1"/>
              <a:t>Karabin</a:t>
            </a:r>
            <a:r>
              <a:rPr lang="en-US" sz="2400" dirty="0"/>
              <a:t>, </a:t>
            </a:r>
            <a:r>
              <a:rPr lang="en-US" sz="2400" dirty="0" err="1"/>
              <a:t>Thevetia</a:t>
            </a:r>
            <a:r>
              <a:rPr lang="en-US" sz="2400" dirty="0"/>
              <a:t> </a:t>
            </a:r>
            <a:r>
              <a:rPr lang="en-US" sz="2400" dirty="0" err="1"/>
              <a:t>nerifolia</a:t>
            </a:r>
            <a:r>
              <a:rPr lang="en-US" sz="2400" dirty="0"/>
              <a:t> etc. 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Category         - 		</a:t>
            </a:r>
            <a:r>
              <a:rPr lang="en-US" sz="2400" dirty="0"/>
              <a:t>Cardiac poison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Sign and symptom –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						</a:t>
            </a:r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आयुर्वेद मतानुसार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i-IN" sz="2400" dirty="0"/>
          </a:p>
          <a:p>
            <a:r>
              <a:rPr lang="hi-IN" sz="2400" dirty="0"/>
              <a:t>          करविरविषे तापो कोष्ठे भवति दारुण:।</a:t>
            </a:r>
          </a:p>
          <a:p>
            <a:r>
              <a:rPr lang="hi-IN" sz="2400" dirty="0"/>
              <a:t>          स शूलौ वांतिरेकौ च भवेदाक्षेपको गद:।।</a:t>
            </a:r>
            <a:endParaRPr lang="en-US" sz="2400" dirty="0"/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 PER MODERN TOXICOLOGY :</a:t>
            </a:r>
            <a:endParaRPr lang="hi-IN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i-IN" sz="2400" dirty="0"/>
              <a:t>                </a:t>
            </a:r>
            <a:r>
              <a:rPr lang="en-US" sz="2400" dirty="0"/>
              <a:t>       </a:t>
            </a:r>
            <a:r>
              <a:rPr lang="en-US" sz="2400" dirty="0">
                <a:solidFill>
                  <a:srgbClr val="FF0000"/>
                </a:solidFill>
              </a:rPr>
              <a:t>Burning sensation </a:t>
            </a:r>
            <a:r>
              <a:rPr lang="en-US" sz="2400" dirty="0"/>
              <a:t>in </a:t>
            </a:r>
          </a:p>
          <a:p>
            <a:r>
              <a:rPr lang="en-US" sz="2400" dirty="0"/>
              <a:t>                                       </a:t>
            </a:r>
            <a:r>
              <a:rPr lang="en-US" sz="2400" dirty="0">
                <a:solidFill>
                  <a:srgbClr val="00B0F0"/>
                </a:solidFill>
              </a:rPr>
              <a:t>throat and abdomen</a:t>
            </a:r>
          </a:p>
          <a:p>
            <a:r>
              <a:rPr lang="en-US" sz="2400" dirty="0">
                <a:solidFill>
                  <a:srgbClr val="00B0F0"/>
                </a:solidFill>
              </a:rPr>
              <a:t>                                       Vomiting</a:t>
            </a:r>
          </a:p>
          <a:p>
            <a:r>
              <a:rPr lang="en-US" sz="2400" dirty="0"/>
              <a:t>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Abdominal pain</a:t>
            </a:r>
          </a:p>
          <a:p>
            <a:r>
              <a:rPr lang="en-US" sz="2400" dirty="0"/>
              <a:t>                                       </a:t>
            </a:r>
            <a:r>
              <a:rPr lang="en-US" sz="2400" dirty="0" err="1">
                <a:solidFill>
                  <a:srgbClr val="00B0F0"/>
                </a:solidFill>
              </a:rPr>
              <a:t>Dialation</a:t>
            </a:r>
            <a:r>
              <a:rPr lang="en-US" sz="2400" dirty="0">
                <a:solidFill>
                  <a:srgbClr val="00B0F0"/>
                </a:solidFill>
              </a:rPr>
              <a:t> of pupils</a:t>
            </a:r>
          </a:p>
        </p:txBody>
      </p:sp>
    </p:spTree>
    <p:extLst>
      <p:ext uri="{BB962C8B-B14F-4D97-AF65-F5344CB8AC3E}">
        <p14:creationId xmlns:p14="http://schemas.microsoft.com/office/powerpoint/2010/main" xmlns="" val="24456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8DBE74-E16B-4EA6-A940-24D87D3AB053}"/>
              </a:ext>
            </a:extLst>
          </p:cNvPr>
          <p:cNvSpPr txBox="1"/>
          <p:nvPr/>
        </p:nvSpPr>
        <p:spPr>
          <a:xfrm>
            <a:off x="816746" y="568170"/>
            <a:ext cx="112657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Fatal dose  -          </a:t>
            </a:r>
            <a:r>
              <a:rPr lang="en-US" sz="3600" dirty="0"/>
              <a:t> </a:t>
            </a:r>
            <a:r>
              <a:rPr lang="en-US" sz="3200" dirty="0"/>
              <a:t>Roots - 		15-20 gram</a:t>
            </a:r>
          </a:p>
          <a:p>
            <a:r>
              <a:rPr lang="en-US" sz="3200" dirty="0"/>
              <a:t>                                      Leaves- 		5-15 gram </a:t>
            </a:r>
            <a:r>
              <a:rPr lang="en-US" sz="2400" dirty="0"/>
              <a:t>   </a:t>
            </a:r>
          </a:p>
          <a:p>
            <a:r>
              <a:rPr lang="en-US" sz="2400" dirty="0"/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Fatal period -         </a:t>
            </a:r>
            <a:r>
              <a:rPr lang="en-US" sz="3200" dirty="0"/>
              <a:t>24-36 Hours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Autopsy   -                </a:t>
            </a:r>
            <a:r>
              <a:rPr lang="en-US" sz="3200" dirty="0"/>
              <a:t>Petechial appearance on heart</a:t>
            </a:r>
          </a:p>
          <a:p>
            <a:r>
              <a:rPr lang="en-US" sz="3200" dirty="0"/>
              <a:t>                                      Congestion of viscera    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Medico legal aspect - </a:t>
            </a:r>
            <a:r>
              <a:rPr lang="en-US" sz="3200" dirty="0"/>
              <a:t>Cattel poisoning</a:t>
            </a:r>
          </a:p>
          <a:p>
            <a:r>
              <a:rPr lang="en-US" sz="3200" dirty="0"/>
              <a:t>                                        			 Suicidal </a:t>
            </a:r>
          </a:p>
          <a:p>
            <a:r>
              <a:rPr lang="en-US" sz="3200" dirty="0"/>
              <a:t>                                        			 Abortifacient</a:t>
            </a:r>
          </a:p>
          <a:p>
            <a:r>
              <a:rPr lang="en-US" sz="3200" dirty="0"/>
              <a:t>                                     			 Homicidal ( </a:t>
            </a:r>
            <a:r>
              <a:rPr lang="en-US" sz="3200" dirty="0">
                <a:solidFill>
                  <a:srgbClr val="00B0F0"/>
                </a:solidFill>
              </a:rPr>
              <a:t>rarely used </a:t>
            </a:r>
            <a:r>
              <a:rPr lang="en-US" sz="32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95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215272-DEA2-44D3-9072-DC0DD5E55011}"/>
              </a:ext>
            </a:extLst>
          </p:cNvPr>
          <p:cNvSpPr txBox="1"/>
          <p:nvPr/>
        </p:nvSpPr>
        <p:spPr>
          <a:xfrm>
            <a:off x="1491449" y="275208"/>
            <a:ext cx="99341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Treatment 	</a:t>
            </a:r>
            <a:r>
              <a:rPr lang="en-US" dirty="0"/>
              <a:t>			</a:t>
            </a:r>
          </a:p>
          <a:p>
            <a:r>
              <a:rPr lang="en-US" dirty="0"/>
              <a:t>							</a:t>
            </a:r>
          </a:p>
          <a:p>
            <a:r>
              <a:rPr lang="en-US" dirty="0"/>
              <a:t>							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 per modern</a:t>
            </a:r>
          </a:p>
          <a:p>
            <a:r>
              <a:rPr lang="en-US" sz="2800" dirty="0"/>
              <a:t>                                 		Stomach wash (using tannic acid) </a:t>
            </a:r>
          </a:p>
          <a:p>
            <a:r>
              <a:rPr lang="en-US" sz="2800" dirty="0"/>
              <a:t>                            			Symptomatic management</a:t>
            </a:r>
          </a:p>
          <a:p>
            <a:r>
              <a:rPr lang="en-US" sz="2800" dirty="0"/>
              <a:t>                            			Morphine for sedation</a:t>
            </a:r>
          </a:p>
          <a:p>
            <a:r>
              <a:rPr lang="en-US" sz="2800" dirty="0"/>
              <a:t>                            			Sodium lactate.</a:t>
            </a:r>
          </a:p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आयुर्वेद मतानुसार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hi-I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i-IN" dirty="0"/>
              <a:t>                         </a:t>
            </a:r>
            <a:r>
              <a:rPr lang="hi-IN" sz="2800" dirty="0"/>
              <a:t>माहिष दधी शर्करा के साथ</a:t>
            </a:r>
          </a:p>
          <a:p>
            <a:r>
              <a:rPr lang="hi-IN" sz="2800" dirty="0"/>
              <a:t>                माहिष दुग्ध शर्करा के साथ </a:t>
            </a:r>
          </a:p>
          <a:p>
            <a:r>
              <a:rPr lang="hi-IN" sz="2800" dirty="0"/>
              <a:t>                अर्क त्वक चूर्ण पानी में मिलाकर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070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9D83F0-28DC-48C3-A7D4-0A45C092C303}"/>
              </a:ext>
            </a:extLst>
          </p:cNvPr>
          <p:cNvSpPr txBox="1"/>
          <p:nvPr/>
        </p:nvSpPr>
        <p:spPr>
          <a:xfrm>
            <a:off x="807868" y="168676"/>
            <a:ext cx="103691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Botanical name - 	</a:t>
            </a:r>
            <a:r>
              <a:rPr lang="en-US" sz="2400" dirty="0"/>
              <a:t>Gloriosa superba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Family  - 				</a:t>
            </a:r>
            <a:r>
              <a:rPr lang="en-US" sz="2400" dirty="0"/>
              <a:t>Liliaceae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English name - </a:t>
            </a:r>
            <a:r>
              <a:rPr lang="en-US" sz="2400" dirty="0"/>
              <a:t>      	Malabar Glory Lily</a:t>
            </a:r>
          </a:p>
          <a:p>
            <a:endParaRPr lang="en-US" sz="2400" dirty="0"/>
          </a:p>
          <a:p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पर्याय      -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hi-IN" sz="2400" dirty="0"/>
              <a:t>विष लंगाली, अग्निशिखा,गर्भ पातिनी, स्वर्ण पुष्पा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0575BE-5B15-48C4-AD82-DBF94BB95362}"/>
              </a:ext>
            </a:extLst>
          </p:cNvPr>
          <p:cNvSpPr txBox="1"/>
          <p:nvPr/>
        </p:nvSpPr>
        <p:spPr>
          <a:xfrm>
            <a:off x="807868" y="2238480"/>
            <a:ext cx="39032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रस - </a:t>
            </a:r>
            <a:r>
              <a:rPr lang="hi-IN" sz="2400" dirty="0"/>
              <a:t>कटु,  तिक्त</a:t>
            </a:r>
          </a:p>
          <a:p>
            <a:r>
              <a:rPr lang="hi-IN" sz="2400" dirty="0"/>
              <a:t>     </a:t>
            </a:r>
            <a:r>
              <a:rPr lang="en-US" sz="2400" dirty="0"/>
              <a:t>   </a:t>
            </a:r>
            <a:r>
              <a:rPr lang="hi-IN" sz="2400" dirty="0"/>
              <a:t>              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गुण -   </a:t>
            </a:r>
            <a:r>
              <a:rPr lang="hi-IN" sz="2400" dirty="0"/>
              <a:t>लघु ,तीक्ष्ण             </a:t>
            </a:r>
          </a:p>
          <a:p>
            <a:r>
              <a:rPr lang="hi-IN" sz="2400" dirty="0"/>
              <a:t>            </a:t>
            </a:r>
            <a:r>
              <a:rPr lang="en-US" sz="2400" dirty="0"/>
              <a:t>                 </a:t>
            </a:r>
            <a:r>
              <a:rPr lang="hi-IN" sz="2400" dirty="0"/>
              <a:t>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वीर्य - </a:t>
            </a:r>
            <a:r>
              <a:rPr lang="hi-IN" sz="2400" dirty="0"/>
              <a:t>   उष्ण             </a:t>
            </a:r>
          </a:p>
          <a:p>
            <a:r>
              <a:rPr lang="hi-IN" sz="2400" dirty="0"/>
              <a:t>                                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विपाक -</a:t>
            </a:r>
            <a:r>
              <a:rPr lang="hi-IN" sz="2400" dirty="0"/>
              <a:t>  कटु                    </a:t>
            </a:r>
          </a:p>
          <a:p>
            <a:r>
              <a:rPr lang="hi-IN" sz="2400" dirty="0"/>
              <a:t>                                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प्रभाव  -  </a:t>
            </a:r>
            <a:r>
              <a:rPr lang="hi-IN" sz="2400" dirty="0"/>
              <a:t>गर्भ पाचन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3F164D-8220-4CAB-B4CA-84AE8F2D63DC}"/>
              </a:ext>
            </a:extLst>
          </p:cNvPr>
          <p:cNvSpPr txBox="1"/>
          <p:nvPr/>
        </p:nvSpPr>
        <p:spPr>
          <a:xfrm>
            <a:off x="4039341" y="3122248"/>
            <a:ext cx="8016536" cy="15081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Active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principles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fr-FR" sz="2800" dirty="0" err="1"/>
              <a:t>superbine</a:t>
            </a:r>
            <a:r>
              <a:rPr lang="fr-FR" sz="2800" dirty="0"/>
              <a:t>, colchicine etc.</a:t>
            </a:r>
          </a:p>
          <a:p>
            <a:endParaRPr lang="fr-FR" sz="2800" dirty="0"/>
          </a:p>
          <a:p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Category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  -    </a:t>
            </a:r>
            <a:r>
              <a:rPr lang="fr-FR" sz="2800" dirty="0" err="1"/>
              <a:t>organic</a:t>
            </a:r>
            <a:r>
              <a:rPr lang="fr-FR" sz="2800" dirty="0"/>
              <a:t> irritant poison.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C12B2-4D1C-4761-3C18-A968DC4CBFC2}"/>
              </a:ext>
            </a:extLst>
          </p:cNvPr>
          <p:cNvSpPr txBox="1"/>
          <p:nvPr/>
        </p:nvSpPr>
        <p:spPr>
          <a:xfrm>
            <a:off x="8265110" y="257452"/>
            <a:ext cx="3293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7200" dirty="0">
                <a:solidFill>
                  <a:schemeClr val="accent4">
                    <a:lumMod val="75000"/>
                  </a:schemeClr>
                </a:solidFill>
              </a:rPr>
              <a:t>कलिहारी</a:t>
            </a:r>
            <a:r>
              <a:rPr lang="hi-IN" sz="8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5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xmlns="" id="{9C88A8CA-E112-B76F-8F43-8B77E586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727" y="311101"/>
            <a:ext cx="3378200" cy="57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4DC33A-5A2D-E6F8-D57A-5A0F38AA9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6731" y="735919"/>
            <a:ext cx="5870839" cy="49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7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5AA74B-DC83-42B3-8DEF-0E8705196D49}"/>
              </a:ext>
            </a:extLst>
          </p:cNvPr>
          <p:cNvSpPr txBox="1"/>
          <p:nvPr/>
        </p:nvSpPr>
        <p:spPr>
          <a:xfrm>
            <a:off x="1917577" y="328474"/>
            <a:ext cx="91706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Sign and symptom-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US" sz="2400" dirty="0"/>
              <a:t>Burning and numbness</a:t>
            </a:r>
          </a:p>
          <a:p>
            <a:r>
              <a:rPr lang="en-US" sz="2400" dirty="0"/>
              <a:t>                                    				in the mouth and throat.</a:t>
            </a:r>
          </a:p>
          <a:p>
            <a:r>
              <a:rPr lang="en-US" sz="2400" dirty="0"/>
              <a:t>                                    				Nausea</a:t>
            </a:r>
          </a:p>
          <a:p>
            <a:r>
              <a:rPr lang="en-US" sz="2400" dirty="0"/>
              <a:t>                                    				Vomiting</a:t>
            </a:r>
          </a:p>
          <a:p>
            <a:r>
              <a:rPr lang="en-US" sz="2400" dirty="0"/>
              <a:t>                                    				Purging</a:t>
            </a:r>
          </a:p>
          <a:p>
            <a:r>
              <a:rPr lang="en-US" sz="2400" dirty="0"/>
              <a:t>                                    				Ataxia</a:t>
            </a:r>
          </a:p>
          <a:p>
            <a:r>
              <a:rPr lang="en-US" sz="2400" dirty="0"/>
              <a:t>                                    				Spasm </a:t>
            </a:r>
          </a:p>
          <a:p>
            <a:r>
              <a:rPr lang="en-US" sz="2400" dirty="0"/>
              <a:t>                                    				Convulsions</a:t>
            </a:r>
          </a:p>
          <a:p>
            <a:r>
              <a:rPr lang="en-US" sz="2400" dirty="0"/>
              <a:t>                                    				Profuse sweating etc.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Fatal dose           - 	</a:t>
            </a:r>
            <a:r>
              <a:rPr lang="en-US" sz="2400" dirty="0"/>
              <a:t>Uncertain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Fatal period        - 	</a:t>
            </a:r>
            <a:r>
              <a:rPr lang="en-US" sz="2400" dirty="0"/>
              <a:t>Uncertain   </a:t>
            </a: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Atopsy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               -  	</a:t>
            </a:r>
            <a:r>
              <a:rPr lang="en-US" sz="2400" dirty="0"/>
              <a:t>Non specific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Medico legal aspect - 	</a:t>
            </a:r>
            <a:r>
              <a:rPr lang="en-US" sz="2400" dirty="0"/>
              <a:t>Abortifacient</a:t>
            </a:r>
          </a:p>
          <a:p>
            <a:r>
              <a:rPr lang="en-US" sz="2400" dirty="0"/>
              <a:t>                                     				Suicidal poisoning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6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66FA3F-BF39-4290-89CD-FF0A3273731A}"/>
              </a:ext>
            </a:extLst>
          </p:cNvPr>
          <p:cNvSpPr txBox="1"/>
          <p:nvPr/>
        </p:nvSpPr>
        <p:spPr>
          <a:xfrm>
            <a:off x="1899821" y="363984"/>
            <a:ext cx="88510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Treatment     - </a:t>
            </a:r>
            <a:r>
              <a:rPr lang="en-US" dirty="0"/>
              <a:t>			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 per modern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                        				Treatment of shock  </a:t>
            </a:r>
          </a:p>
          <a:p>
            <a:r>
              <a:rPr lang="en-US" sz="2400" dirty="0"/>
              <a:t>                        				Maintenance of blood pressure </a:t>
            </a:r>
          </a:p>
          <a:p>
            <a:r>
              <a:rPr lang="en-US" sz="2400" dirty="0"/>
              <a:t>                        				Symptomatic treatment</a:t>
            </a:r>
          </a:p>
          <a:p>
            <a:endParaRPr lang="en-US" dirty="0"/>
          </a:p>
          <a:p>
            <a:r>
              <a:rPr lang="en-US" dirty="0"/>
              <a:t>                          				</a:t>
            </a:r>
            <a:r>
              <a:rPr lang="hi-IN" sz="3600" dirty="0">
                <a:solidFill>
                  <a:schemeClr val="accent2">
                    <a:lumMod val="75000"/>
                  </a:schemeClr>
                </a:solidFill>
              </a:rPr>
              <a:t>आयुर्वेद मतानुसार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i-IN" dirty="0"/>
              <a:t>                       </a:t>
            </a:r>
          </a:p>
          <a:p>
            <a:r>
              <a:rPr lang="hi-IN" dirty="0"/>
              <a:t>                       </a:t>
            </a:r>
            <a:r>
              <a:rPr lang="hi-IN" sz="2400" dirty="0"/>
              <a:t>सामान्य चिकित्सा उपक्रम </a:t>
            </a:r>
          </a:p>
          <a:p>
            <a:r>
              <a:rPr lang="hi-IN" sz="2400" dirty="0"/>
              <a:t>                       लक्षणिक चिकित्सा</a:t>
            </a:r>
            <a:r>
              <a:rPr lang="hi-IN" dirty="0"/>
              <a:t> </a:t>
            </a:r>
            <a:endParaRPr lang="en-US" dirty="0"/>
          </a:p>
          <a:p>
            <a:endParaRPr lang="hi-IN" dirty="0"/>
          </a:p>
          <a:p>
            <a:r>
              <a:rPr lang="hi-IN" dirty="0"/>
              <a:t> 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</a:rPr>
              <a:t>शोधन        : </a:t>
            </a:r>
            <a:r>
              <a:rPr lang="en-US" dirty="0"/>
              <a:t>		</a:t>
            </a:r>
            <a:r>
              <a:rPr lang="hi-IN" sz="2400" dirty="0"/>
              <a:t>लांगली का आंभ्यान्तर प्रयोग न होने </a:t>
            </a:r>
            <a:r>
              <a:rPr lang="en-US" sz="2400" dirty="0"/>
              <a:t>								</a:t>
            </a:r>
            <a:r>
              <a:rPr lang="hi-IN" sz="2400" dirty="0"/>
              <a:t>से</a:t>
            </a:r>
            <a:r>
              <a:rPr lang="en-US" sz="2400" dirty="0"/>
              <a:t> </a:t>
            </a:r>
            <a:r>
              <a:rPr lang="hi-IN" sz="2400" dirty="0"/>
              <a:t>शोधन की आवश्यकता नहीं है, तथापि</a:t>
            </a:r>
          </a:p>
          <a:p>
            <a:r>
              <a:rPr lang="hi-IN" sz="2400" dirty="0"/>
              <a:t>                        लांगली को गोमूत्र में एक दिन रखने से</a:t>
            </a:r>
          </a:p>
          <a:p>
            <a:r>
              <a:rPr lang="hi-IN" sz="2400" dirty="0"/>
              <a:t>                        शुद्ध हो जाता है।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529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35D90F-DF62-4DFA-B0F6-005722970409}"/>
              </a:ext>
            </a:extLst>
          </p:cNvPr>
          <p:cNvSpPr txBox="1"/>
          <p:nvPr/>
        </p:nvSpPr>
        <p:spPr>
          <a:xfrm>
            <a:off x="1233996" y="79900"/>
            <a:ext cx="8513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Botanical name    -    </a:t>
            </a:r>
            <a:r>
              <a:rPr lang="en-US" sz="2400" dirty="0"/>
              <a:t>Cannabis indica</a:t>
            </a:r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Family                    -     </a:t>
            </a:r>
            <a:r>
              <a:rPr lang="en-US" sz="2400" dirty="0" err="1"/>
              <a:t>Cannabinaceae</a:t>
            </a:r>
            <a:endParaRPr lang="en-US" dirty="0"/>
          </a:p>
          <a:p>
            <a:endParaRPr lang="en-US" dirty="0"/>
          </a:p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पर्याय            - </a:t>
            </a:r>
            <a:r>
              <a:rPr lang="hi-IN" dirty="0"/>
              <a:t>  </a:t>
            </a:r>
            <a:r>
              <a:rPr lang="hi-IN" sz="2400" dirty="0"/>
              <a:t>विजया, मातुलानि, मातुली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E46790-B079-4FAB-8C93-426CE00432C5}"/>
              </a:ext>
            </a:extLst>
          </p:cNvPr>
          <p:cNvSpPr txBox="1"/>
          <p:nvPr/>
        </p:nvSpPr>
        <p:spPr>
          <a:xfrm>
            <a:off x="772357" y="2018892"/>
            <a:ext cx="3737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रस -   </a:t>
            </a:r>
            <a:r>
              <a:rPr lang="hi-IN" sz="2800" dirty="0"/>
              <a:t>तिक्त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गुण -</a:t>
            </a:r>
            <a:r>
              <a:rPr lang="hi-IN" sz="2800" dirty="0"/>
              <a:t>   लघु ,तीक्ष्ण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वीर्य -    </a:t>
            </a:r>
            <a:r>
              <a:rPr lang="hi-IN" sz="2800" dirty="0"/>
              <a:t>उष्ण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विपाक -</a:t>
            </a:r>
            <a:r>
              <a:rPr lang="hi-IN" sz="2800" dirty="0"/>
              <a:t>  कटु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प्रभाव  -</a:t>
            </a:r>
            <a:r>
              <a:rPr lang="hi-IN" sz="2800" dirty="0"/>
              <a:t>  मादक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84DE22-9509-4191-BA1F-529F0297796A}"/>
              </a:ext>
            </a:extLst>
          </p:cNvPr>
          <p:cNvSpPr txBox="1"/>
          <p:nvPr/>
        </p:nvSpPr>
        <p:spPr>
          <a:xfrm>
            <a:off x="4829452" y="2574524"/>
            <a:ext cx="6696723" cy="24314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Active principles -</a:t>
            </a:r>
            <a:r>
              <a:rPr lang="en-US" dirty="0"/>
              <a:t> 		</a:t>
            </a:r>
            <a:r>
              <a:rPr lang="en-US" sz="2400" dirty="0"/>
              <a:t>Cannabinol</a:t>
            </a:r>
          </a:p>
          <a:p>
            <a:r>
              <a:rPr lang="en-US" sz="2400" dirty="0"/>
              <a:t>                                  		(15% in </a:t>
            </a:r>
            <a:r>
              <a:rPr lang="en-US" sz="2400" dirty="0" err="1"/>
              <a:t>bhanga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                         		( 25%in ganja   )</a:t>
            </a:r>
          </a:p>
          <a:p>
            <a:r>
              <a:rPr lang="en-US" sz="2400" dirty="0"/>
              <a:t>                                 		( 25-40% in </a:t>
            </a:r>
            <a:r>
              <a:rPr lang="en-US" sz="2400" dirty="0" err="1"/>
              <a:t>charasa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Category  -	</a:t>
            </a:r>
            <a:r>
              <a:rPr lang="en-US" sz="2400" dirty="0"/>
              <a:t>Deliriant poison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82C44E-CE6C-6136-0EAA-86A343B2C178}"/>
              </a:ext>
            </a:extLst>
          </p:cNvPr>
          <p:cNvSpPr txBox="1"/>
          <p:nvPr/>
        </p:nvSpPr>
        <p:spPr>
          <a:xfrm>
            <a:off x="9132164" y="326121"/>
            <a:ext cx="243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8800" dirty="0">
                <a:solidFill>
                  <a:schemeClr val="accent4">
                    <a:lumMod val="75000"/>
                  </a:schemeClr>
                </a:solidFill>
              </a:rPr>
              <a:t>भंगा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85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11E4C3-B2CB-4105-9B42-B5E438A19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801A41D-49C4-4F95-AA12-FE7B943A50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073EB83-C81E-44B9-8EF1-2975C77B9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E8CD4E-6381-4807-AA5B-CE0024A8B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445F8-F032-43C9-8D0F-A5155F525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outdoor, tree, plant&#10;&#10;Description automatically generated">
            <a:extLst>
              <a:ext uri="{FF2B5EF4-FFF2-40B4-BE49-F238E27FC236}">
                <a16:creationId xmlns:a16="http://schemas.microsoft.com/office/drawing/2014/main" xmlns="" id="{EE46EB1E-411A-7D39-4B7A-48F2791B6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6" r="21360" b="-1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6A325B5-56A3-425A-B9A3-0CEB7CA1B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vegetable, eaten&#10;&#10;Description automatically generated">
            <a:extLst>
              <a:ext uri="{FF2B5EF4-FFF2-40B4-BE49-F238E27FC236}">
                <a16:creationId xmlns:a16="http://schemas.microsoft.com/office/drawing/2014/main" xmlns="" id="{443DA668-9B43-FE21-41F2-CDBA86151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4" r="20903" b="-1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8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9EFCD-9B17-49CF-BA33-37473A81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2025"/>
            <a:ext cx="9291215" cy="1049235"/>
          </a:xfrm>
        </p:spPr>
        <p:txBody>
          <a:bodyPr>
            <a:normAutofit/>
          </a:bodyPr>
          <a:lstStyle/>
          <a:p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शारंगधर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भाव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प्रकाश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धनवंतरी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नि</a:t>
            </a:r>
            <a:r>
              <a:rPr lang="hi-IN" sz="2800" b="1" dirty="0">
                <a:effectLst/>
                <a:latin typeface="Palanquin Dark"/>
                <a:ea typeface="Palanquin Dark"/>
                <a:cs typeface="Palanquin Dark"/>
              </a:rPr>
              <a:t>घंटु 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विषों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संख्या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7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मानी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गयी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b="1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b="1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4E4BA8-7763-CD65-CFB9-B772A4AD1DC2}"/>
              </a:ext>
            </a:extLst>
          </p:cNvPr>
          <p:cNvSpPr txBox="1"/>
          <p:nvPr/>
        </p:nvSpPr>
        <p:spPr>
          <a:xfrm>
            <a:off x="1327292" y="1881653"/>
            <a:ext cx="9973982" cy="323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hi-I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					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भाव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प्रकाश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निघंटु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अनुसार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–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अर्क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क्षीरं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स्नुही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क्षीरं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लांगली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करवीरक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: ।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गुंजा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अहिफेनों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धत्तूर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: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सप्त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उपविष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effectLst/>
                <a:latin typeface="Palanquin Dark"/>
                <a:ea typeface="Palanquin Dark"/>
                <a:cs typeface="Palanquin Dark"/>
              </a:rPr>
              <a:t>जातय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: ।।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                                       (</a:t>
            </a:r>
            <a:r>
              <a:rPr lang="en-GB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भाव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प्रकाश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धात्वादि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वर्ग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alanquin Dark"/>
                <a:ea typeface="Palanquin Dark"/>
                <a:cs typeface="Palanquin Dark"/>
              </a:rPr>
              <a:t> 206</a:t>
            </a:r>
            <a:r>
              <a:rPr lang="en-GB" sz="3600" dirty="0">
                <a:effectLst/>
                <a:latin typeface="Palanquin Dark"/>
                <a:ea typeface="Palanquin Dark"/>
                <a:cs typeface="Palanquin Dark"/>
              </a:rPr>
              <a:t>)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2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215DD-263D-496D-9C36-883C4ED59FDC}"/>
              </a:ext>
            </a:extLst>
          </p:cNvPr>
          <p:cNvSpPr txBox="1"/>
          <p:nvPr/>
        </p:nvSpPr>
        <p:spPr>
          <a:xfrm>
            <a:off x="1233995" y="372862"/>
            <a:ext cx="101294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Sign/symptoms   -		</a:t>
            </a:r>
            <a:r>
              <a:rPr lang="en-US" sz="2400" dirty="0"/>
              <a:t>Stage of excitement or euphorbia</a:t>
            </a:r>
          </a:p>
          <a:p>
            <a:r>
              <a:rPr lang="en-US" sz="2400" dirty="0"/>
              <a:t>                                 			Stage off narcosis</a:t>
            </a:r>
          </a:p>
          <a:p>
            <a:endParaRPr lang="en-US" sz="2400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Fatal dose              -</a:t>
            </a:r>
            <a:r>
              <a:rPr lang="en-US" sz="2400" dirty="0"/>
              <a:t>		Bhanga:10gm/kg body wt.</a:t>
            </a:r>
          </a:p>
          <a:p>
            <a:r>
              <a:rPr lang="en-US" sz="2400" dirty="0"/>
              <a:t>                                			Ganja.   :8gm/kg body wt.          </a:t>
            </a:r>
          </a:p>
          <a:p>
            <a:r>
              <a:rPr lang="en-US" sz="2400" dirty="0"/>
              <a:t>                                			Charasa:2gm/kg body wt.</a:t>
            </a:r>
          </a:p>
          <a:p>
            <a:endParaRPr lang="en-US" sz="2400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Fatal period           - </a:t>
            </a:r>
            <a:r>
              <a:rPr lang="en-US" sz="2400" dirty="0"/>
              <a:t>			12-24 </a:t>
            </a:r>
            <a:r>
              <a:rPr lang="en-US" sz="2400" dirty="0" err="1"/>
              <a:t>hr</a:t>
            </a:r>
            <a:endParaRPr lang="en-US" sz="2400" dirty="0"/>
          </a:p>
          <a:p>
            <a:endParaRPr lang="en-US" sz="2400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Autopsy                   -			</a:t>
            </a:r>
            <a:r>
              <a:rPr lang="en-US" sz="2400" dirty="0"/>
              <a:t>Signs of asphyxia    </a:t>
            </a:r>
          </a:p>
          <a:p>
            <a:endParaRPr lang="en-US" sz="2400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Medico legal        - 			</a:t>
            </a:r>
            <a:r>
              <a:rPr lang="en-US" sz="2400" dirty="0"/>
              <a:t>Accidental poisoning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Aspects                  			</a:t>
            </a:r>
            <a:r>
              <a:rPr lang="en-US" sz="2400" dirty="0"/>
              <a:t>Stupefying poison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2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429C03-E82F-4DC6-BA61-2614759E1B67}"/>
              </a:ext>
            </a:extLst>
          </p:cNvPr>
          <p:cNvSpPr txBox="1"/>
          <p:nvPr/>
        </p:nvSpPr>
        <p:spPr>
          <a:xfrm>
            <a:off x="289914" y="138455"/>
            <a:ext cx="113663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Treatment     -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(As modern toxicology)</a:t>
            </a:r>
          </a:p>
          <a:p>
            <a:r>
              <a:rPr lang="en-US" dirty="0"/>
              <a:t>                                				</a:t>
            </a:r>
            <a:r>
              <a:rPr lang="en-US" sz="2000" dirty="0"/>
              <a:t> 	</a:t>
            </a:r>
            <a:r>
              <a:rPr lang="en-US" sz="2400" dirty="0"/>
              <a:t>1:- Inducing vomiting</a:t>
            </a:r>
          </a:p>
          <a:p>
            <a:r>
              <a:rPr lang="en-US" sz="2400" dirty="0"/>
              <a:t>                               					 2:- stomach wash</a:t>
            </a:r>
          </a:p>
          <a:p>
            <a:r>
              <a:rPr lang="en-US" sz="2400" dirty="0"/>
              <a:t>                               					 3:- cold water irrigation </a:t>
            </a:r>
          </a:p>
          <a:p>
            <a:r>
              <a:rPr lang="en-US" sz="2400" dirty="0"/>
              <a:t>                                    					  Over the head</a:t>
            </a:r>
          </a:p>
          <a:p>
            <a:r>
              <a:rPr lang="en-US" sz="2400" dirty="0"/>
              <a:t>                               					 4:- strong tea or coffee for </a:t>
            </a:r>
          </a:p>
          <a:p>
            <a:r>
              <a:rPr lang="en-US" sz="2400" dirty="0"/>
              <a:t>                                     					   Ingestion </a:t>
            </a:r>
          </a:p>
          <a:p>
            <a:r>
              <a:rPr lang="en-US" dirty="0"/>
              <a:t>                                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आयुर्वेद मतानुसार)</a:t>
            </a:r>
          </a:p>
          <a:p>
            <a:r>
              <a:rPr lang="hi-IN" dirty="0"/>
              <a:t>       </a:t>
            </a:r>
            <a:r>
              <a:rPr lang="en-US" dirty="0"/>
              <a:t>						</a:t>
            </a:r>
            <a:r>
              <a:rPr lang="hi-IN" sz="2400" dirty="0"/>
              <a:t>1:- शोंठ का चूर्ण गाय के दही के साथ दे</a:t>
            </a:r>
          </a:p>
          <a:p>
            <a:r>
              <a:rPr lang="hi-IN" sz="2400" dirty="0"/>
              <a:t>          </a:t>
            </a:r>
            <a:r>
              <a:rPr lang="en-US" sz="2400" dirty="0"/>
              <a:t> 				</a:t>
            </a:r>
            <a:r>
              <a:rPr lang="hi-IN" sz="2400" dirty="0"/>
              <a:t>2:- नींबू का पुराना अचार,</a:t>
            </a:r>
            <a:r>
              <a:rPr lang="en-US" sz="2400" dirty="0"/>
              <a:t> </a:t>
            </a:r>
            <a:r>
              <a:rPr lang="hi-IN" sz="2400" dirty="0"/>
              <a:t>इमली का सेवन करें</a:t>
            </a:r>
          </a:p>
          <a:p>
            <a:r>
              <a:rPr lang="hi-IN" sz="2400" dirty="0"/>
              <a:t>          </a:t>
            </a:r>
            <a:r>
              <a:rPr lang="en-US" sz="2400" dirty="0"/>
              <a:t>			</a:t>
            </a:r>
            <a:r>
              <a:rPr lang="hi-IN" sz="2400" dirty="0"/>
              <a:t>3:- गांजे के नशे में दूध या मिश्री</a:t>
            </a:r>
            <a:r>
              <a:rPr lang="en-US" sz="2400" dirty="0"/>
              <a:t> </a:t>
            </a:r>
            <a:r>
              <a:rPr lang="hi-IN" sz="2400" dirty="0"/>
              <a:t>घी का प्रचुर मात्रा में सेवन</a:t>
            </a:r>
            <a:r>
              <a:rPr lang="en-US" sz="2400" dirty="0"/>
              <a:t> </a:t>
            </a:r>
            <a:r>
              <a:rPr lang="hi-IN" sz="2400" dirty="0"/>
              <a:t>कराये</a:t>
            </a:r>
            <a:r>
              <a:rPr lang="en-US" sz="2400" dirty="0"/>
              <a:t> </a:t>
            </a:r>
            <a:endParaRPr lang="hi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694EF-9C71-4C43-AC5D-053051771B3B}"/>
              </a:ext>
            </a:extLst>
          </p:cNvPr>
          <p:cNvSpPr txBox="1"/>
          <p:nvPr/>
        </p:nvSpPr>
        <p:spPr>
          <a:xfrm>
            <a:off x="289914" y="4828994"/>
            <a:ext cx="116121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शोधन विधि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:-</a:t>
            </a:r>
            <a:r>
              <a:rPr lang="en-US" dirty="0"/>
              <a:t>					</a:t>
            </a:r>
            <a:r>
              <a:rPr lang="hi-IN" sz="2400" dirty="0"/>
              <a:t>गोदुग्ध में दोलायंत्र विधी से </a:t>
            </a:r>
          </a:p>
          <a:p>
            <a:r>
              <a:rPr lang="hi-IN" sz="2400" dirty="0"/>
              <a:t>                            1प्रहर तक स्वेदन कर </a:t>
            </a:r>
          </a:p>
          <a:p>
            <a:r>
              <a:rPr lang="hi-IN" sz="2400" dirty="0"/>
              <a:t>                           तत्पश्चात गोघृत में भर्जन करें</a:t>
            </a:r>
            <a:r>
              <a:rPr lang="en-US" sz="24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24673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66A17A-2325-4470-A504-DD96B6C5F98A}"/>
              </a:ext>
            </a:extLst>
          </p:cNvPr>
          <p:cNvSpPr txBox="1"/>
          <p:nvPr/>
        </p:nvSpPr>
        <p:spPr>
          <a:xfrm>
            <a:off x="426128" y="257452"/>
            <a:ext cx="5669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Botenical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name -</a:t>
            </a:r>
            <a:r>
              <a:rPr lang="en-US" sz="2400" dirty="0"/>
              <a:t>     Croton tiglium  </a:t>
            </a:r>
          </a:p>
          <a:p>
            <a:r>
              <a:rPr lang="en-US" sz="24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English name   -</a:t>
            </a:r>
            <a:r>
              <a:rPr lang="en-US" sz="2400" dirty="0"/>
              <a:t>      Purging croton </a:t>
            </a:r>
          </a:p>
          <a:p>
            <a:endParaRPr lang="en-US" sz="2400" dirty="0"/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Family                 -    </a:t>
            </a:r>
            <a:r>
              <a:rPr lang="en-US" sz="2400" dirty="0" err="1"/>
              <a:t>Euphorbiaceae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2E3A5F-AEBF-4BB5-A12E-2A8A798EC081}"/>
              </a:ext>
            </a:extLst>
          </p:cNvPr>
          <p:cNvSpPr txBox="1"/>
          <p:nvPr/>
        </p:nvSpPr>
        <p:spPr>
          <a:xfrm>
            <a:off x="1633491" y="2011778"/>
            <a:ext cx="709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solidFill>
                  <a:schemeClr val="accent1">
                    <a:lumMod val="75000"/>
                  </a:schemeClr>
                </a:solidFill>
              </a:rPr>
              <a:t>पर्याय  -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i-IN" sz="2800" dirty="0"/>
              <a:t>दंत्तीबिज , तिंतीडीफल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7E1515-5791-4144-95A7-E8A9160E0F12}"/>
              </a:ext>
            </a:extLst>
          </p:cNvPr>
          <p:cNvSpPr txBox="1"/>
          <p:nvPr/>
        </p:nvSpPr>
        <p:spPr>
          <a:xfrm>
            <a:off x="790112" y="2707176"/>
            <a:ext cx="39505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रस -   </a:t>
            </a:r>
            <a:r>
              <a:rPr lang="hi-IN" sz="2800" dirty="0"/>
              <a:t>तिक्त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गुण -</a:t>
            </a:r>
            <a:r>
              <a:rPr lang="hi-IN" sz="2800" dirty="0"/>
              <a:t>   लघु ,तीक्ष्ण   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वीर्य -    </a:t>
            </a:r>
            <a:r>
              <a:rPr lang="hi-IN" sz="2800" dirty="0"/>
              <a:t>उष्ण  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विपाक -</a:t>
            </a:r>
            <a:r>
              <a:rPr lang="hi-IN" sz="2800" dirty="0"/>
              <a:t> कटु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455C77-4B76-4148-986A-691D1F1E1A35}"/>
              </a:ext>
            </a:extLst>
          </p:cNvPr>
          <p:cNvSpPr txBox="1"/>
          <p:nvPr/>
        </p:nvSpPr>
        <p:spPr>
          <a:xfrm>
            <a:off x="4793943" y="3087764"/>
            <a:ext cx="7895207" cy="1815882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Active principles: </a:t>
            </a:r>
            <a:r>
              <a:rPr lang="en-US" sz="2400" dirty="0" err="1"/>
              <a:t>Crotonoleic</a:t>
            </a:r>
            <a:r>
              <a:rPr lang="en-US" sz="2400" dirty="0"/>
              <a:t> acid , </a:t>
            </a:r>
            <a:r>
              <a:rPr lang="en-US" sz="2400" dirty="0" err="1"/>
              <a:t>crotonol</a:t>
            </a:r>
            <a:r>
              <a:rPr lang="en-US" sz="2400" dirty="0"/>
              <a:t> etc.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 Category   :-   </a:t>
            </a:r>
            <a:r>
              <a:rPr lang="en-US" sz="2400" dirty="0"/>
              <a:t>Organic irritant poison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46D705-DCD9-B9F5-EFBB-F98ECD018ADF}"/>
              </a:ext>
            </a:extLst>
          </p:cNvPr>
          <p:cNvSpPr txBox="1"/>
          <p:nvPr/>
        </p:nvSpPr>
        <p:spPr>
          <a:xfrm>
            <a:off x="7741328" y="372862"/>
            <a:ext cx="363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8000" dirty="0">
                <a:solidFill>
                  <a:schemeClr val="accent4">
                    <a:lumMod val="75000"/>
                  </a:schemeClr>
                </a:solidFill>
              </a:rPr>
              <a:t>जयपाल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ruit, vegetable&#10;&#10;Description automatically generated">
            <a:extLst>
              <a:ext uri="{FF2B5EF4-FFF2-40B4-BE49-F238E27FC236}">
                <a16:creationId xmlns:a16="http://schemas.microsoft.com/office/drawing/2014/main" xmlns="" id="{04809DC4-A74F-88F1-B15A-E813B276D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405" y="951296"/>
            <a:ext cx="4286250" cy="4286250"/>
          </a:xfrm>
          <a:prstGeom prst="rect">
            <a:avLst/>
          </a:prstGeom>
        </p:spPr>
      </p:pic>
      <p:pic>
        <p:nvPicPr>
          <p:cNvPr id="7" name="Picture 6" descr="A picture containing grass, outdoor, green, plant&#10;&#10;Description automatically generated">
            <a:extLst>
              <a:ext uri="{FF2B5EF4-FFF2-40B4-BE49-F238E27FC236}">
                <a16:creationId xmlns:a16="http://schemas.microsoft.com/office/drawing/2014/main" xmlns="" id="{F91CEC98-5CBD-FA9A-2C06-E8F6563D7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9"/>
          <a:stretch/>
        </p:blipFill>
        <p:spPr>
          <a:xfrm>
            <a:off x="1260350" y="328472"/>
            <a:ext cx="4641785" cy="57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7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39A2D6-2611-424F-B8A3-272D35A1750A}"/>
              </a:ext>
            </a:extLst>
          </p:cNvPr>
          <p:cNvSpPr txBox="1"/>
          <p:nvPr/>
        </p:nvSpPr>
        <p:spPr>
          <a:xfrm>
            <a:off x="594804" y="177553"/>
            <a:ext cx="738622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Signs and symptoms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</a:t>
            </a:r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आयुर्वेद मतानुसार</a:t>
            </a:r>
            <a:endParaRPr lang="hi-IN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i-IN" dirty="0"/>
          </a:p>
          <a:p>
            <a:r>
              <a:rPr lang="hi-IN" sz="2800" dirty="0"/>
              <a:t>दन्तीविषा अतियोगे तु वांती भ्रान्तिश्च रेचनम्।</a:t>
            </a:r>
          </a:p>
          <a:p>
            <a:r>
              <a:rPr lang="hi-IN" sz="2800" dirty="0"/>
              <a:t>शूलाटोपौ भृषम स्वेद: भवेदौ दौर्बल्यम् भवेत् ।।</a:t>
            </a:r>
          </a:p>
          <a:p>
            <a:endParaRPr lang="hi-IN" dirty="0"/>
          </a:p>
          <a:p>
            <a:r>
              <a:rPr lang="hi-IN" sz="2400" dirty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 per modern toxicology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Burning sensation in GIT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Vomiting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Purging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Salivation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Blood in stool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Vertigo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                       Collapse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9E6249-5247-4451-82DE-000B9B4A61DF}"/>
              </a:ext>
            </a:extLst>
          </p:cNvPr>
          <p:cNvSpPr txBox="1"/>
          <p:nvPr/>
        </p:nvSpPr>
        <p:spPr>
          <a:xfrm>
            <a:off x="7208668" y="2657430"/>
            <a:ext cx="4388528" cy="366254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Fatal dose</a:t>
            </a:r>
          </a:p>
          <a:p>
            <a:r>
              <a:rPr lang="en-US" dirty="0"/>
              <a:t>                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Adult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                   </a:t>
            </a:r>
            <a:r>
              <a:rPr lang="en-US" sz="2000" dirty="0"/>
              <a:t>Seeds :-</a:t>
            </a:r>
            <a:r>
              <a:rPr lang="hi-IN" sz="2000" dirty="0"/>
              <a:t> </a:t>
            </a:r>
            <a:r>
              <a:rPr lang="en-US" sz="2000" dirty="0"/>
              <a:t>4</a:t>
            </a:r>
            <a:r>
              <a:rPr lang="hi-IN" sz="2000" dirty="0"/>
              <a:t> </a:t>
            </a:r>
            <a:r>
              <a:rPr lang="en-US" sz="2000" dirty="0"/>
              <a:t>in number</a:t>
            </a:r>
          </a:p>
          <a:p>
            <a:r>
              <a:rPr lang="en-US" sz="2000" dirty="0"/>
              <a:t>                   Oil.      :- 15  -  30</a:t>
            </a:r>
            <a:r>
              <a:rPr lang="hi-IN" sz="2000" dirty="0"/>
              <a:t> </a:t>
            </a:r>
            <a:r>
              <a:rPr lang="en-US" sz="2000" dirty="0"/>
              <a:t>drops</a:t>
            </a:r>
          </a:p>
          <a:p>
            <a:r>
              <a:rPr lang="en-US" dirty="0"/>
              <a:t>                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Children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                  </a:t>
            </a:r>
            <a:r>
              <a:rPr lang="en-US" sz="2000" dirty="0"/>
              <a:t>Seeds:- 1</a:t>
            </a:r>
            <a:r>
              <a:rPr lang="hi-IN" sz="2000" dirty="0"/>
              <a:t> </a:t>
            </a:r>
            <a:r>
              <a:rPr lang="en-US" sz="2000" dirty="0"/>
              <a:t>in number</a:t>
            </a:r>
          </a:p>
          <a:p>
            <a:r>
              <a:rPr lang="en-US" sz="2000" dirty="0"/>
              <a:t>                Oil       :- 3-4</a:t>
            </a:r>
            <a:r>
              <a:rPr lang="hi-IN" sz="2000" dirty="0"/>
              <a:t> </a:t>
            </a:r>
            <a:r>
              <a:rPr lang="en-US" sz="2000" dirty="0"/>
              <a:t>drops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Fatal period -  </a:t>
            </a:r>
            <a:r>
              <a:rPr lang="en-US" sz="2400" dirty="0"/>
              <a:t>4  -  5 </a:t>
            </a:r>
            <a:r>
              <a:rPr lang="en-US" sz="2400" dirty="0" err="1"/>
              <a:t>hrs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3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DE5271-5C22-41A7-8C75-CCED4CCDCA33}"/>
              </a:ext>
            </a:extLst>
          </p:cNvPr>
          <p:cNvSpPr txBox="1"/>
          <p:nvPr/>
        </p:nvSpPr>
        <p:spPr>
          <a:xfrm>
            <a:off x="443883" y="408373"/>
            <a:ext cx="51401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Autopsy :</a:t>
            </a:r>
          </a:p>
          <a:p>
            <a:r>
              <a:rPr lang="en-US" dirty="0"/>
              <a:t>         </a:t>
            </a:r>
          </a:p>
          <a:p>
            <a:r>
              <a:rPr lang="en-US" sz="2400" dirty="0"/>
              <a:t>Congestion, inflammation and</a:t>
            </a:r>
          </a:p>
          <a:p>
            <a:r>
              <a:rPr lang="en-US" sz="2400" dirty="0"/>
              <a:t>Erosion of mucosa of </a:t>
            </a:r>
          </a:p>
          <a:p>
            <a:r>
              <a:rPr lang="en-US" sz="2400" dirty="0"/>
              <a:t>Stomach and intestines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Medico-legal Aspects</a:t>
            </a:r>
          </a:p>
          <a:p>
            <a:endParaRPr lang="en-US" dirty="0"/>
          </a:p>
          <a:p>
            <a:r>
              <a:rPr lang="en-US" sz="2400" dirty="0"/>
              <a:t>Accidental poisoning</a:t>
            </a:r>
          </a:p>
          <a:p>
            <a:r>
              <a:rPr lang="en-US" sz="2400" dirty="0"/>
              <a:t>Suicidal poisoning</a:t>
            </a:r>
          </a:p>
          <a:p>
            <a:r>
              <a:rPr lang="en-US" sz="2400" dirty="0"/>
              <a:t>Homicidal poisoning</a:t>
            </a:r>
          </a:p>
          <a:p>
            <a:r>
              <a:rPr lang="en-US" sz="2400" dirty="0"/>
              <a:t>Arrow poisonings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347B6-9288-4F6E-824A-74556DE297E4}"/>
              </a:ext>
            </a:extLst>
          </p:cNvPr>
          <p:cNvSpPr txBox="1"/>
          <p:nvPr/>
        </p:nvSpPr>
        <p:spPr>
          <a:xfrm>
            <a:off x="4841289" y="621437"/>
            <a:ext cx="7179076" cy="49244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Treatment</a:t>
            </a:r>
          </a:p>
          <a:p>
            <a:endParaRPr lang="en-US" dirty="0"/>
          </a:p>
          <a:p>
            <a:r>
              <a:rPr lang="hi-IN" sz="2800" dirty="0">
                <a:solidFill>
                  <a:schemeClr val="accent1">
                    <a:lumMod val="75000"/>
                  </a:schemeClr>
                </a:solidFill>
              </a:rPr>
              <a:t>आयुर्वेद मतानुसार -</a:t>
            </a:r>
          </a:p>
          <a:p>
            <a:endParaRPr lang="hi-IN" dirty="0"/>
          </a:p>
          <a:p>
            <a:r>
              <a:rPr lang="hi-IN" sz="2400" dirty="0"/>
              <a:t>:- धनिया, मिश्री और दही - इन तीनों को मिलाकर दे।</a:t>
            </a:r>
          </a:p>
          <a:p>
            <a:r>
              <a:rPr lang="hi-IN" sz="2400" dirty="0"/>
              <a:t>:- गर्म पानी पिला दे।</a:t>
            </a:r>
          </a:p>
          <a:p>
            <a:r>
              <a:rPr lang="hi-IN" sz="2400" dirty="0"/>
              <a:t>:- बिना घी निकाली छाछ भी लाभदायक है।</a:t>
            </a:r>
          </a:p>
          <a:p>
            <a:endParaRPr lang="hi-IN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 per modern toxicology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:-  stomach wash</a:t>
            </a:r>
          </a:p>
          <a:p>
            <a:r>
              <a:rPr lang="en-US" sz="2400" dirty="0"/>
              <a:t>:- Demulcents</a:t>
            </a:r>
          </a:p>
          <a:p>
            <a:r>
              <a:rPr lang="en-US" sz="2400" dirty="0"/>
              <a:t>:-  symptomatic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5079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EAA4E-3DE3-1F34-AB70-9081F9275FFD}"/>
              </a:ext>
            </a:extLst>
          </p:cNvPr>
          <p:cNvSpPr txBox="1"/>
          <p:nvPr/>
        </p:nvSpPr>
        <p:spPr>
          <a:xfrm>
            <a:off x="603680" y="150921"/>
            <a:ext cx="79987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Botanical name  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	</a:t>
            </a:r>
            <a:r>
              <a:rPr lang="en-US" sz="2400" dirty="0"/>
              <a:t>Euphorbia </a:t>
            </a:r>
            <a:r>
              <a:rPr lang="en-US" sz="2400" dirty="0" err="1"/>
              <a:t>antiquorum</a:t>
            </a:r>
            <a:endParaRPr lang="en-US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Family     - 	</a:t>
            </a:r>
            <a:r>
              <a:rPr lang="en-US" sz="2800" dirty="0"/>
              <a:t>		</a:t>
            </a:r>
            <a:r>
              <a:rPr lang="en-US" sz="2400" dirty="0" err="1"/>
              <a:t>Euphorbiaceae</a:t>
            </a:r>
            <a:r>
              <a:rPr lang="en-US" sz="2400" dirty="0"/>
              <a:t> </a:t>
            </a:r>
            <a:endParaRPr lang="en-US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English name     -      </a:t>
            </a:r>
            <a:r>
              <a:rPr lang="en-US" sz="2400" dirty="0" err="1"/>
              <a:t>Comman</a:t>
            </a:r>
            <a:r>
              <a:rPr lang="en-US" sz="2400" dirty="0"/>
              <a:t> milk hedge</a:t>
            </a:r>
          </a:p>
          <a:p>
            <a:endParaRPr lang="en-US" dirty="0"/>
          </a:p>
          <a:p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पर्याय      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hi-IN" sz="2800" dirty="0">
                <a:solidFill>
                  <a:schemeClr val="accent2">
                    <a:lumMod val="75000"/>
                  </a:schemeClr>
                </a:solidFill>
              </a:rPr>
              <a:t>-    </a:t>
            </a:r>
            <a:r>
              <a:rPr lang="hi-IN" sz="2400" dirty="0"/>
              <a:t>सेहुंड, सुधा, समंतदुग्धा, वज्री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E977D-A730-1762-4576-1A6ED672453B}"/>
              </a:ext>
            </a:extLst>
          </p:cNvPr>
          <p:cNvSpPr txBox="1"/>
          <p:nvPr/>
        </p:nvSpPr>
        <p:spPr>
          <a:xfrm>
            <a:off x="603680" y="2574523"/>
            <a:ext cx="34090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रस -   </a:t>
            </a:r>
            <a:r>
              <a:rPr lang="hi-IN" sz="2800" dirty="0"/>
              <a:t>कटु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गुण -</a:t>
            </a:r>
            <a:r>
              <a:rPr lang="hi-IN" sz="2800" dirty="0"/>
              <a:t>   लघु ,तीक्ष्ण 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वीर्य -</a:t>
            </a:r>
            <a:r>
              <a:rPr lang="hi-IN" sz="2800" dirty="0"/>
              <a:t>    उष्ण                                </a:t>
            </a:r>
          </a:p>
          <a:p>
            <a:r>
              <a:rPr lang="hi-IN" sz="2800" dirty="0"/>
              <a:t>                                 </a:t>
            </a:r>
            <a:r>
              <a:rPr lang="hi-I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विपाक -</a:t>
            </a:r>
            <a:r>
              <a:rPr lang="hi-IN" sz="2800" dirty="0"/>
              <a:t>  कटु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CADBA-B3B0-8E52-7B19-079775BF2842}"/>
              </a:ext>
            </a:extLst>
          </p:cNvPr>
          <p:cNvSpPr txBox="1"/>
          <p:nvPr/>
        </p:nvSpPr>
        <p:spPr>
          <a:xfrm>
            <a:off x="4492100" y="3000650"/>
            <a:ext cx="7004482" cy="196977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Active principles - 		</a:t>
            </a:r>
            <a:r>
              <a:rPr lang="en-US" sz="2400" dirty="0" err="1"/>
              <a:t>Euphorbiol</a:t>
            </a:r>
            <a:r>
              <a:rPr lang="en-US" sz="2400" dirty="0"/>
              <a:t>, </a:t>
            </a:r>
            <a:r>
              <a:rPr lang="en-US" sz="2400" dirty="0" err="1"/>
              <a:t>nerifoliol</a:t>
            </a:r>
            <a:r>
              <a:rPr lang="en-US" sz="2400" dirty="0"/>
              <a:t>, </a:t>
            </a:r>
          </a:p>
          <a:p>
            <a:r>
              <a:rPr lang="en-US" sz="2400" dirty="0"/>
              <a:t>                                			 </a:t>
            </a:r>
            <a:r>
              <a:rPr lang="en-US" sz="2400" dirty="0" err="1"/>
              <a:t>nerifolene</a:t>
            </a:r>
            <a:r>
              <a:rPr lang="en-US" sz="2400" dirty="0"/>
              <a:t>, calcium </a:t>
            </a:r>
          </a:p>
          <a:p>
            <a:r>
              <a:rPr lang="en-US" sz="2400" dirty="0"/>
              <a:t>                                			 mandelate  etc.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Category  - 		</a:t>
            </a:r>
            <a:r>
              <a:rPr lang="en-US" sz="2400" dirty="0"/>
              <a:t>Organic irritant poison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1FC5E8-2EEA-6457-21A9-2AC1FE037CDF}"/>
              </a:ext>
            </a:extLst>
          </p:cNvPr>
          <p:cNvSpPr txBox="1"/>
          <p:nvPr/>
        </p:nvSpPr>
        <p:spPr>
          <a:xfrm>
            <a:off x="8460419" y="267736"/>
            <a:ext cx="3269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9600" dirty="0">
                <a:solidFill>
                  <a:schemeClr val="accent4">
                    <a:lumMod val="75000"/>
                  </a:schemeClr>
                </a:solidFill>
              </a:rPr>
              <a:t>स्नुही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22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xmlns="" id="{C6A787E8-1BBA-FEE5-6E67-4D5ED466A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85"/>
          <a:stretch/>
        </p:blipFill>
        <p:spPr>
          <a:xfrm>
            <a:off x="6178673" y="177800"/>
            <a:ext cx="5143500" cy="6502400"/>
          </a:xfrm>
          <a:prstGeom prst="rect">
            <a:avLst/>
          </a:prstGeom>
        </p:spPr>
      </p:pic>
      <p:pic>
        <p:nvPicPr>
          <p:cNvPr id="7" name="Picture 6" descr="A plant in a pot&#10;&#10;Description automatically generated with medium confidence">
            <a:extLst>
              <a:ext uri="{FF2B5EF4-FFF2-40B4-BE49-F238E27FC236}">
                <a16:creationId xmlns:a16="http://schemas.microsoft.com/office/drawing/2014/main" xmlns="" id="{6AC421D4-F4B6-B7AB-BB86-EFCFDB95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718" y="177800"/>
            <a:ext cx="44069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3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F9EBF3-0036-AE86-6E63-298A500E5BD8}"/>
              </a:ext>
            </a:extLst>
          </p:cNvPr>
          <p:cNvSpPr txBox="1"/>
          <p:nvPr/>
        </p:nvSpPr>
        <p:spPr>
          <a:xfrm>
            <a:off x="1890943" y="355106"/>
            <a:ext cx="99785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Sign and symptoms- 		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 per modern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toxicology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                                       			</a:t>
            </a:r>
            <a:r>
              <a:rPr lang="en-US" sz="2400" dirty="0">
                <a:solidFill>
                  <a:srgbClr val="FF0000"/>
                </a:solidFill>
              </a:rPr>
              <a:t>On application</a:t>
            </a:r>
          </a:p>
          <a:p>
            <a:r>
              <a:rPr lang="en-US" sz="2400" dirty="0"/>
              <a:t>                                       			  Vesication</a:t>
            </a:r>
          </a:p>
          <a:p>
            <a:r>
              <a:rPr lang="en-US" sz="2400" dirty="0"/>
              <a:t>                                         		Inflammation etc.</a:t>
            </a:r>
          </a:p>
          <a:p>
            <a:r>
              <a:rPr lang="en-US" sz="2400" dirty="0"/>
              <a:t>                                      			</a:t>
            </a:r>
            <a:r>
              <a:rPr lang="en-US" sz="2400" dirty="0">
                <a:solidFill>
                  <a:srgbClr val="FF0000"/>
                </a:solidFill>
              </a:rPr>
              <a:t>On ingestion</a:t>
            </a:r>
          </a:p>
          <a:p>
            <a:r>
              <a:rPr lang="en-US" sz="2400" dirty="0"/>
              <a:t>                                      			 Vomiting</a:t>
            </a:r>
          </a:p>
          <a:p>
            <a:r>
              <a:rPr lang="en-US" sz="2400" dirty="0"/>
              <a:t>                                      			 Diarrhea</a:t>
            </a:r>
          </a:p>
          <a:p>
            <a:r>
              <a:rPr lang="en-US" sz="2400" dirty="0"/>
              <a:t>                                       			Convulsions </a:t>
            </a:r>
          </a:p>
          <a:p>
            <a:r>
              <a:rPr lang="en-US" sz="2400" dirty="0"/>
              <a:t>                                      			 Coma etc.</a:t>
            </a:r>
          </a:p>
          <a:p>
            <a:endParaRPr lang="en-US" sz="2400" dirty="0"/>
          </a:p>
          <a:p>
            <a:r>
              <a:rPr lang="en-US" sz="2800" dirty="0">
                <a:solidFill>
                  <a:schemeClr val="accent1"/>
                </a:solidFill>
              </a:rPr>
              <a:t>		Fatal dose       - 	</a:t>
            </a:r>
            <a:r>
              <a:rPr lang="en-US" sz="2400" dirty="0"/>
              <a:t>Uncertain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		Fatal period    - 	</a:t>
            </a:r>
            <a:r>
              <a:rPr lang="en-US" sz="2400" dirty="0"/>
              <a:t>12-18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29689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AD3D5A-E59E-4542-0F78-8DCF1C0EC15F}"/>
              </a:ext>
            </a:extLst>
          </p:cNvPr>
          <p:cNvSpPr txBox="1"/>
          <p:nvPr/>
        </p:nvSpPr>
        <p:spPr>
          <a:xfrm>
            <a:off x="648069" y="292963"/>
            <a:ext cx="108396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Treatment       - 	</a:t>
            </a:r>
            <a:r>
              <a:rPr lang="en-US" sz="3200" dirty="0">
                <a:solidFill>
                  <a:schemeClr val="accent1"/>
                </a:solidFill>
              </a:rPr>
              <a:t>	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As per modern toxicology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                            							</a:t>
            </a:r>
            <a:r>
              <a:rPr lang="en-US" sz="2800" dirty="0"/>
              <a:t>Stomach wash</a:t>
            </a:r>
          </a:p>
          <a:p>
            <a:r>
              <a:rPr lang="en-US" sz="2800" dirty="0"/>
              <a:t>                            					Symptomatic treatment</a:t>
            </a:r>
          </a:p>
          <a:p>
            <a:endParaRPr lang="en-US" sz="2400" dirty="0"/>
          </a:p>
          <a:p>
            <a:r>
              <a:rPr lang="en-US" dirty="0"/>
              <a:t>                        					</a:t>
            </a:r>
            <a:r>
              <a:rPr lang="hi-IN" sz="3200" dirty="0">
                <a:solidFill>
                  <a:schemeClr val="accent1"/>
                </a:solidFill>
              </a:rPr>
              <a:t>आयुर्वेद मतानुसार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hi-IN" sz="3200" dirty="0">
              <a:solidFill>
                <a:schemeClr val="accent1"/>
              </a:solidFill>
            </a:endParaRPr>
          </a:p>
          <a:p>
            <a:r>
              <a:rPr lang="hi-IN" dirty="0"/>
              <a:t>                        </a:t>
            </a:r>
            <a:r>
              <a:rPr lang="en-US" dirty="0"/>
              <a:t>	</a:t>
            </a:r>
            <a:r>
              <a:rPr lang="hi-IN" sz="2800" dirty="0"/>
              <a:t>मक्खन और मिश्री खिलाएं </a:t>
            </a:r>
          </a:p>
          <a:p>
            <a:r>
              <a:rPr lang="hi-IN" sz="2800" dirty="0"/>
              <a:t>                  शीतल जल मिश्री मिलाकर पिलाएं </a:t>
            </a:r>
          </a:p>
          <a:p>
            <a:r>
              <a:rPr lang="hi-IN" sz="2800" dirty="0"/>
              <a:t>                  भैंस का कच्चा दूध मिश्री मिलाकर पिलाएं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981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0E215-2A5A-4BF4-8A65-6A93F558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2025"/>
            <a:ext cx="9291215" cy="1049235"/>
          </a:xfrm>
        </p:spPr>
        <p:txBody>
          <a:bodyPr/>
          <a:lstStyle/>
          <a:p>
            <a:r>
              <a:rPr lang="en-GB" sz="3600" b="1" dirty="0" err="1">
                <a:effectLst/>
                <a:latin typeface="Palanquin Dark"/>
                <a:ea typeface="Palanquin Dark"/>
                <a:cs typeface="Palanquin Dark"/>
              </a:rPr>
              <a:t>कुचला</a:t>
            </a:r>
            <a:r>
              <a:rPr lang="en-GB" sz="3600" b="1" dirty="0">
                <a:effectLst/>
                <a:latin typeface="Palanquin Dark"/>
                <a:ea typeface="Palanquin Dark"/>
                <a:cs typeface="Palanquin Dark"/>
              </a:rPr>
              <a:t> (</a:t>
            </a:r>
            <a:r>
              <a:rPr lang="en-GB" sz="3600" b="1" dirty="0" err="1">
                <a:effectLst/>
                <a:latin typeface="Palanquin Dark"/>
                <a:ea typeface="Palanquin Dark"/>
                <a:cs typeface="Palanquin Dark"/>
              </a:rPr>
              <a:t>Strychnos</a:t>
            </a:r>
            <a:r>
              <a:rPr lang="en-GB" sz="3600" b="1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b="1" dirty="0" err="1">
                <a:effectLst/>
                <a:latin typeface="Palanquin Dark"/>
                <a:ea typeface="Palanquin Dark"/>
                <a:cs typeface="Palanquin Dark"/>
              </a:rPr>
              <a:t>nux</a:t>
            </a:r>
            <a:r>
              <a:rPr lang="en-GB" sz="3600" b="1" dirty="0">
                <a:effectLst/>
                <a:latin typeface="Palanquin Dark"/>
                <a:ea typeface="Palanquin Dark"/>
                <a:cs typeface="Palanquin Dark"/>
              </a:rPr>
              <a:t>-vomica)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68117-BD0C-4484-BB6E-FE0D74DA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95" y="1392578"/>
            <a:ext cx="6666703" cy="253241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 Name -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Strychnos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nux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vomica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English Name -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Nux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vomica / poison nut tree /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Nux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vomica tree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Family-  Loganiaceae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आयुर्वेदानुसार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–</a:t>
            </a:r>
            <a:endParaRPr lang="hi-IN" sz="1800" dirty="0">
              <a:effectLst/>
              <a:latin typeface="Palanquin Dark"/>
              <a:ea typeface="Palanquin Dark"/>
              <a:cs typeface="Palanquin Dark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पर्याय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–</a:t>
            </a:r>
            <a:r>
              <a:rPr lang="hi-IN" sz="1800" u="none" strike="noStrike" dirty="0">
                <a:effectLst/>
                <a:latin typeface="Palanquin Dark"/>
                <a:ea typeface="Palanquin Dark"/>
                <a:cs typeface="Palanquin Dark"/>
              </a:rPr>
              <a:t>        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कुचेलक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,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कुचल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कुचिला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कुचिल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विषतिंदुक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,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dirty="0">
                <a:effectLst/>
                <a:latin typeface="Palanquin Dark"/>
                <a:ea typeface="Palanquin Dark"/>
                <a:cs typeface="Palanquin Dark"/>
              </a:rPr>
              <a:t>          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तिंदू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तिंदेक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विषतुंद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,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रम्यफल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कुपाक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विषमुष्टि</a:t>
            </a:r>
            <a:r>
              <a:rPr lang="en-GB" sz="1800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1800" dirty="0" err="1">
                <a:effectLst/>
                <a:latin typeface="Palanquin Dark"/>
                <a:ea typeface="Palanquin Dark"/>
                <a:cs typeface="Palanquin Dark"/>
              </a:rPr>
              <a:t>कालकूट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796343-0F64-416A-A20E-E5C5EDACBFAA}"/>
              </a:ext>
            </a:extLst>
          </p:cNvPr>
          <p:cNvSpPr txBox="1"/>
          <p:nvPr/>
        </p:nvSpPr>
        <p:spPr>
          <a:xfrm>
            <a:off x="3723860" y="4001552"/>
            <a:ext cx="3098359" cy="135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रस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तिक्त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गुण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रुक्ष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,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लघु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तीक्ष्ण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वीर्य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उष्ण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विपाक</a:t>
            </a:r>
            <a:r>
              <a:rPr lang="en-GB" sz="1800" u="none" strike="noStrike" dirty="0">
                <a:effectLst/>
                <a:latin typeface="Palanquin Dark"/>
                <a:ea typeface="Palanquin Dark"/>
                <a:cs typeface="Palanquin Dark"/>
              </a:rPr>
              <a:t> – </a:t>
            </a:r>
            <a:r>
              <a:rPr lang="en-GB" sz="1800" u="none" strike="noStrike" dirty="0" err="1">
                <a:effectLst/>
                <a:latin typeface="Palanquin Dark"/>
                <a:ea typeface="Palanquin Dark"/>
                <a:cs typeface="Palanquin Dark"/>
              </a:rPr>
              <a:t>कटु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0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A41F9C-EBAA-FB23-6C30-A91286C1E978}"/>
              </a:ext>
            </a:extLst>
          </p:cNvPr>
          <p:cNvSpPr txBox="1"/>
          <p:nvPr/>
        </p:nvSpPr>
        <p:spPr>
          <a:xfrm>
            <a:off x="2015231" y="550416"/>
            <a:ext cx="92682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Autopsy       			-    		</a:t>
            </a:r>
            <a:r>
              <a:rPr lang="en-US" sz="2800" dirty="0"/>
              <a:t>Not specific</a:t>
            </a:r>
          </a:p>
          <a:p>
            <a:endParaRPr lang="en-US" sz="2800" dirty="0"/>
          </a:p>
          <a:p>
            <a:r>
              <a:rPr lang="en-US" sz="3200" dirty="0">
                <a:solidFill>
                  <a:schemeClr val="accent1"/>
                </a:solidFill>
              </a:rPr>
              <a:t>Medico legal  aspects - 		</a:t>
            </a:r>
            <a:r>
              <a:rPr lang="en-US" sz="2800" dirty="0"/>
              <a:t>Abortifacient</a:t>
            </a:r>
          </a:p>
          <a:p>
            <a:r>
              <a:rPr lang="en-US" sz="2800" dirty="0"/>
              <a:t>                                        				Homicidal poisoning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hi-IN" sz="3200" dirty="0">
                <a:solidFill>
                  <a:schemeClr val="accent1"/>
                </a:solidFill>
              </a:rPr>
              <a:t>शोधन विधि          :</a:t>
            </a:r>
            <a:r>
              <a:rPr lang="hi-IN" dirty="0"/>
              <a:t>  </a:t>
            </a:r>
            <a:endParaRPr lang="en-US" dirty="0"/>
          </a:p>
          <a:p>
            <a:endParaRPr lang="en-US" dirty="0"/>
          </a:p>
          <a:p>
            <a:r>
              <a:rPr lang="en-US" dirty="0"/>
              <a:t>						</a:t>
            </a:r>
            <a:r>
              <a:rPr lang="hi-IN" sz="2400" dirty="0"/>
              <a:t>दो पल स्नूहीदुग्ध तथा दो  तोला चिंचा </a:t>
            </a:r>
          </a:p>
          <a:p>
            <a:r>
              <a:rPr lang="hi-IN" sz="2400" dirty="0"/>
              <a:t>                    पत्र स्वरस को एकत्र मिलाकर धूप </a:t>
            </a:r>
          </a:p>
          <a:p>
            <a:r>
              <a:rPr lang="hi-IN" sz="2400" dirty="0"/>
              <a:t>                     सुखाकर रख ले ,इस प्रकार स्नुही  </a:t>
            </a:r>
          </a:p>
          <a:p>
            <a:r>
              <a:rPr lang="hi-IN" sz="2400" dirty="0"/>
              <a:t>                       दुग्ध शुद्ध हो जाता है।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537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C9E0713-81BF-A8AE-46FC-ECEBE840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706" y="105718"/>
            <a:ext cx="8308204" cy="66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47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6B5A03-82AA-4C03-95AA-C1DDF318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14313"/>
            <a:ext cx="7939515" cy="182122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Active Principles – </a:t>
            </a:r>
            <a:r>
              <a:rPr lang="en-GB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Strychnine, Brucine, </a:t>
            </a:r>
            <a:r>
              <a:rPr lang="en-GB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loganine</a:t>
            </a:r>
            <a:r>
              <a:rPr lang="en-GB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vomicine, </a:t>
            </a:r>
            <a:r>
              <a:rPr lang="en-GB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kajine</a:t>
            </a:r>
            <a:r>
              <a:rPr lang="en-GB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novacine</a:t>
            </a:r>
            <a:r>
              <a:rPr lang="en-GB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Iso Strychnine etc. 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Category –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spinal irritant 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557B5A-A49A-4A0E-8E5F-F937E5A1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724" y="1304013"/>
            <a:ext cx="3561353" cy="5409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955BC3-ED87-47BE-8772-84E833CF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231" y="2035533"/>
            <a:ext cx="4843726" cy="36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5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8B7D1-32C5-4917-8E6A-13DA546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/>
          <a:lstStyle/>
          <a:p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Signs and symptoms 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96ADEA-B4AB-4AC6-BB5A-8515CCE66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61" y="1049235"/>
            <a:ext cx="9958542" cy="50573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toxicity is seen if the seeds are swallowed completely without chewing ; toxicity is seen only when ingested after chewing. The signs and symptoms of toxicity are–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Bitter taste in mouth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Feeling of uneasiness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Restlessness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Difficulty in swallowing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Convulsions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Increased rigidity of muscles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Ophisthotonous</a:t>
            </a: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Muscular twitching</a:t>
            </a:r>
            <a:endParaRPr lang="hi-IN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●"/>
            </a:pPr>
            <a:r>
              <a:rPr lang="en-GB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Risus</a:t>
            </a:r>
            <a:r>
              <a:rPr lang="en-GB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sardonicus</a:t>
            </a:r>
            <a:endParaRPr lang="en-US" sz="2800" b="1" dirty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1833</TotalTime>
  <Words>2009</Words>
  <Application>Microsoft Office PowerPoint</Application>
  <PresentationFormat>Custom</PresentationFormat>
  <Paragraphs>788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Gallery</vt:lpstr>
      <vt:lpstr>Slide 1</vt:lpstr>
      <vt:lpstr>     Jeevak Ayurved Medical College    and     Hospital Research Center  UPAVISH, THEIR POISIONING AS AYURVED &amp; MODERN</vt:lpstr>
      <vt:lpstr>Slide 3</vt:lpstr>
      <vt:lpstr>उपविषों की संख्या (Number of mild poisons)  </vt:lpstr>
      <vt:lpstr>रस तरंगिणी में उपविषों की संख्या ग्यारह बताई गई हैं। </vt:lpstr>
      <vt:lpstr>शारंगधर , भाव प्रकाश एवं धनवंतरी निघंटु  में विषों की संख्या 7 मानी गयी है।</vt:lpstr>
      <vt:lpstr>कुचला (Strychnos nux-vomica)</vt:lpstr>
      <vt:lpstr>Slide 8</vt:lpstr>
      <vt:lpstr>Signs and symptoms :</vt:lpstr>
      <vt:lpstr>Slide 10</vt:lpstr>
      <vt:lpstr>Differential diagnosis </vt:lpstr>
      <vt:lpstr>Slide 12</vt:lpstr>
      <vt:lpstr>Post mortem findings</vt:lpstr>
      <vt:lpstr>Treatment</vt:lpstr>
      <vt:lpstr>ACCORDING TO MODERN</vt:lpstr>
      <vt:lpstr>शोधन विधि –</vt:lpstr>
      <vt:lpstr>अहिफेन (Opium)</vt:lpstr>
      <vt:lpstr>Active Principles – </vt:lpstr>
      <vt:lpstr>Sign and symptomS</vt:lpstr>
      <vt:lpstr>As per modern toxicology</vt:lpstr>
      <vt:lpstr>Slide 21</vt:lpstr>
      <vt:lpstr>Slide 22</vt:lpstr>
      <vt:lpstr>As per modern toxicology </vt:lpstr>
      <vt:lpstr>धत्तूर (Thorn apple)</vt:lpstr>
      <vt:lpstr>Active Principles – </vt:lpstr>
      <vt:lpstr>Signs and symptoms –</vt:lpstr>
      <vt:lpstr>As per modern toxicology –</vt:lpstr>
      <vt:lpstr>Slide 28</vt:lpstr>
      <vt:lpstr>Slide 29</vt:lpstr>
      <vt:lpstr>गुंजा ( Gunja)</vt:lpstr>
      <vt:lpstr>Active Principles :</vt:lpstr>
      <vt:lpstr>Signs and symptoms </vt:lpstr>
      <vt:lpstr>As per modern toxicology</vt:lpstr>
      <vt:lpstr>Slide 34</vt:lpstr>
      <vt:lpstr>As per modern toxicology</vt:lpstr>
      <vt:lpstr>भल्लातक  (Semecarpus anacardium )</vt:lpstr>
      <vt:lpstr>Slide 37</vt:lpstr>
      <vt:lpstr>Signs and Symptoms</vt:lpstr>
      <vt:lpstr>Slide 39</vt:lpstr>
      <vt:lpstr>Slide 40</vt:lpstr>
      <vt:lpstr>Slide 41</vt:lpstr>
      <vt:lpstr>Slide 42</vt:lpstr>
      <vt:lpstr>अर्क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Jeevak Ayurved Medical College        and Hospital Research Center  UPAVISH, THEIR POISIONING AS AYURVED &amp; MODERN</dc:title>
  <dc:creator>vikash sharma</dc:creator>
  <cp:lastModifiedBy>user</cp:lastModifiedBy>
  <cp:revision>75</cp:revision>
  <dcterms:created xsi:type="dcterms:W3CDTF">2022-05-29T07:50:29Z</dcterms:created>
  <dcterms:modified xsi:type="dcterms:W3CDTF">2022-06-06T06:28:11Z</dcterms:modified>
</cp:coreProperties>
</file>