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4"/>
  </p:notesMasterIdLst>
  <p:sldIdLst>
    <p:sldId id="256" r:id="rId2"/>
    <p:sldId id="266" r:id="rId3"/>
    <p:sldId id="271" r:id="rId4"/>
    <p:sldId id="268" r:id="rId5"/>
    <p:sldId id="269"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57" r:id="rId26"/>
    <p:sldId id="258" r:id="rId27"/>
    <p:sldId id="259" r:id="rId28"/>
    <p:sldId id="260" r:id="rId29"/>
    <p:sldId id="308" r:id="rId30"/>
    <p:sldId id="261" r:id="rId31"/>
    <p:sldId id="265" r:id="rId32"/>
    <p:sldId id="262" r:id="rId33"/>
    <p:sldId id="263" r:id="rId34"/>
    <p:sldId id="264" r:id="rId35"/>
    <p:sldId id="291" r:id="rId36"/>
    <p:sldId id="292" r:id="rId37"/>
    <p:sldId id="309" r:id="rId38"/>
    <p:sldId id="294" r:id="rId39"/>
    <p:sldId id="293"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521A5F5D-22A1-449E-B05F-026FD9F36287}">
          <p14:sldIdLst>
            <p14:sldId id="256"/>
            <p14:sldId id="266"/>
            <p14:sldId id="271"/>
            <p14:sldId id="268"/>
            <p14:sldId id="269"/>
            <p14:sldId id="272"/>
            <p14:sldId id="273"/>
            <p14:sldId id="274"/>
            <p14:sldId id="275"/>
            <p14:sldId id="276"/>
            <p14:sldId id="277"/>
            <p14:sldId id="278"/>
            <p14:sldId id="279"/>
            <p14:sldId id="280"/>
            <p14:sldId id="281"/>
            <p14:sldId id="282"/>
            <p14:sldId id="283"/>
            <p14:sldId id="284"/>
            <p14:sldId id="285"/>
            <p14:sldId id="286"/>
          </p14:sldIdLst>
        </p14:section>
        <p14:section name="Untitled Section" id="{82F4803C-621E-4B1A-ADDA-BEF448D33B30}">
          <p14:sldIdLst>
            <p14:sldId id="287"/>
            <p14:sldId id="288"/>
            <p14:sldId id="289"/>
            <p14:sldId id="290"/>
            <p14:sldId id="257"/>
            <p14:sldId id="258"/>
            <p14:sldId id="259"/>
            <p14:sldId id="260"/>
            <p14:sldId id="308"/>
            <p14:sldId id="261"/>
            <p14:sldId id="265"/>
            <p14:sldId id="262"/>
            <p14:sldId id="263"/>
            <p14:sldId id="264"/>
            <p14:sldId id="291"/>
            <p14:sldId id="292"/>
            <p14:sldId id="309"/>
            <p14:sldId id="294"/>
            <p14:sldId id="293"/>
            <p14:sldId id="295"/>
            <p14:sldId id="296"/>
            <p14:sldId id="297"/>
            <p14:sldId id="298"/>
            <p14:sldId id="299"/>
            <p14:sldId id="300"/>
            <p14:sldId id="301"/>
            <p14:sldId id="302"/>
            <p14:sldId id="303"/>
            <p14:sldId id="304"/>
            <p14:sldId id="305"/>
            <p14:sldId id="306"/>
            <p14:sldId id="307"/>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ED241B-4A4A-419A-B04A-C28EEACFE2B4}" type="datetimeFigureOut">
              <a:rPr lang="en-IN" smtClean="0"/>
              <a:pPr/>
              <a:t>08-10-2021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0F413C-DD2D-4D5F-B2C3-56D19ABF8349}" type="slidenum">
              <a:rPr lang="en-IN" smtClean="0"/>
              <a:pPr/>
              <a:t>‹#›</a:t>
            </a:fld>
            <a:endParaRPr lang="en-IN"/>
          </a:p>
        </p:txBody>
      </p:sp>
    </p:spTree>
    <p:extLst>
      <p:ext uri="{BB962C8B-B14F-4D97-AF65-F5344CB8AC3E}">
        <p14:creationId xmlns:p14="http://schemas.microsoft.com/office/powerpoint/2010/main" xmlns="" val="4174365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00F413C-DD2D-4D5F-B2C3-56D19ABF8349}" type="slidenum">
              <a:rPr lang="en-IN" smtClean="0"/>
              <a:pPr/>
              <a:t>14</a:t>
            </a:fld>
            <a:endParaRPr lang="en-IN"/>
          </a:p>
        </p:txBody>
      </p:sp>
    </p:spTree>
    <p:extLst>
      <p:ext uri="{BB962C8B-B14F-4D97-AF65-F5344CB8AC3E}">
        <p14:creationId xmlns:p14="http://schemas.microsoft.com/office/powerpoint/2010/main" xmlns="" val="2808737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EF90C488-650F-4ACD-BF2D-CA02F2AA7E39}" type="datetimeFigureOut">
              <a:rPr lang="en-IN" smtClean="0"/>
              <a:pPr/>
              <a:t>08-10-2021</a:t>
            </a:fld>
            <a:endParaRPr lang="en-IN"/>
          </a:p>
        </p:txBody>
      </p:sp>
      <p:sp>
        <p:nvSpPr>
          <p:cNvPr id="17" name="Footer Placeholder 16"/>
          <p:cNvSpPr>
            <a:spLocks noGrp="1"/>
          </p:cNvSpPr>
          <p:nvPr>
            <p:ph type="ftr" sz="quarter" idx="11"/>
          </p:nvPr>
        </p:nvSpPr>
        <p:spPr/>
        <p:txBody>
          <a:bodyPr/>
          <a:lstStyle/>
          <a:p>
            <a:endParaRPr lang="en-IN"/>
          </a:p>
        </p:txBody>
      </p:sp>
      <p:sp>
        <p:nvSpPr>
          <p:cNvPr id="29" name="Slide Number Placeholder 28"/>
          <p:cNvSpPr>
            <a:spLocks noGrp="1"/>
          </p:cNvSpPr>
          <p:nvPr>
            <p:ph type="sldNum" sz="quarter" idx="12"/>
          </p:nvPr>
        </p:nvSpPr>
        <p:spPr/>
        <p:txBody>
          <a:bodyPr/>
          <a:lstStyle/>
          <a:p>
            <a:fld id="{9A966C0A-D784-4141-A46F-63E297D2FFEF}" type="slidenum">
              <a:rPr lang="en-IN" smtClean="0"/>
              <a:pPr/>
              <a:t>‹#›</a:t>
            </a:fld>
            <a:endParaRPr lang="en-IN"/>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F90C488-650F-4ACD-BF2D-CA02F2AA7E39}" type="datetimeFigureOut">
              <a:rPr lang="en-IN" smtClean="0"/>
              <a:pPr/>
              <a:t>08-10-2021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A966C0A-D784-4141-A46F-63E297D2FFEF}"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F90C488-650F-4ACD-BF2D-CA02F2AA7E39}" type="datetimeFigureOut">
              <a:rPr lang="en-IN" smtClean="0"/>
              <a:pPr/>
              <a:t>08-10-2021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A966C0A-D784-4141-A46F-63E297D2FFEF}"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F90C488-650F-4ACD-BF2D-CA02F2AA7E39}" type="datetimeFigureOut">
              <a:rPr lang="en-IN" smtClean="0"/>
              <a:pPr/>
              <a:t>08-10-2021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A966C0A-D784-4141-A46F-63E297D2FFEF}"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F90C488-650F-4ACD-BF2D-CA02F2AA7E39}" type="datetimeFigureOut">
              <a:rPr lang="en-IN" smtClean="0"/>
              <a:pPr/>
              <a:t>08-10-2021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7924800" y="6416675"/>
            <a:ext cx="762000" cy="365125"/>
          </a:xfrm>
        </p:spPr>
        <p:txBody>
          <a:bodyPr/>
          <a:lstStyle/>
          <a:p>
            <a:fld id="{9A966C0A-D784-4141-A46F-63E297D2FFEF}"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F90C488-650F-4ACD-BF2D-CA02F2AA7E39}" type="datetimeFigureOut">
              <a:rPr lang="en-IN" smtClean="0"/>
              <a:pPr/>
              <a:t>08-10-2021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A966C0A-D784-4141-A46F-63E297D2FFEF}"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F90C488-650F-4ACD-BF2D-CA02F2AA7E39}" type="datetimeFigureOut">
              <a:rPr lang="en-IN" smtClean="0"/>
              <a:pPr/>
              <a:t>08-10-2021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A966C0A-D784-4141-A46F-63E297D2FFEF}"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F90C488-650F-4ACD-BF2D-CA02F2AA7E39}" type="datetimeFigureOut">
              <a:rPr lang="en-IN" smtClean="0"/>
              <a:pPr/>
              <a:t>08-10-2021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A966C0A-D784-4141-A46F-63E297D2FFEF}"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0C488-650F-4ACD-BF2D-CA02F2AA7E39}" type="datetimeFigureOut">
              <a:rPr lang="en-IN" smtClean="0"/>
              <a:pPr/>
              <a:t>08-10-2021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A966C0A-D784-4141-A46F-63E297D2FFEF}"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F90C488-650F-4ACD-BF2D-CA02F2AA7E39}" type="datetimeFigureOut">
              <a:rPr lang="en-IN" smtClean="0"/>
              <a:pPr/>
              <a:t>08-10-2021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A966C0A-D784-4141-A46F-63E297D2FFEF}"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F90C488-650F-4ACD-BF2D-CA02F2AA7E39}" type="datetimeFigureOut">
              <a:rPr lang="en-IN" smtClean="0"/>
              <a:pPr/>
              <a:t>08-10-2021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A966C0A-D784-4141-A46F-63E297D2FFEF}"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F90C488-650F-4ACD-BF2D-CA02F2AA7E39}" type="datetimeFigureOut">
              <a:rPr lang="en-IN" smtClean="0"/>
              <a:pPr/>
              <a:t>08-10-2021</a:t>
            </a:fld>
            <a:endParaRPr lang="en-IN"/>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IN"/>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A966C0A-D784-4141-A46F-63E297D2FFEF}"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88640"/>
            <a:ext cx="8352928" cy="864096"/>
          </a:xfrm>
        </p:spPr>
        <p:txBody>
          <a:bodyPr/>
          <a:lstStyle/>
          <a:p>
            <a:r>
              <a:rPr lang="en-IN" dirty="0" err="1">
                <a:solidFill>
                  <a:schemeClr val="accent6">
                    <a:lumMod val="60000"/>
                    <a:lumOff val="40000"/>
                  </a:schemeClr>
                </a:solidFill>
              </a:rPr>
              <a:t>राजयक्ष्मा</a:t>
            </a:r>
            <a:r>
              <a:rPr lang="en-IN" dirty="0">
                <a:solidFill>
                  <a:schemeClr val="accent6">
                    <a:lumMod val="60000"/>
                    <a:lumOff val="40000"/>
                  </a:schemeClr>
                </a:solidFill>
              </a:rPr>
              <a:t>(tuberculosis)</a:t>
            </a:r>
          </a:p>
        </p:txBody>
      </p:sp>
      <p:sp>
        <p:nvSpPr>
          <p:cNvPr id="3" name="Subtitle 2"/>
          <p:cNvSpPr>
            <a:spLocks noGrp="1"/>
          </p:cNvSpPr>
          <p:nvPr>
            <p:ph type="subTitle" idx="1"/>
          </p:nvPr>
        </p:nvSpPr>
        <p:spPr>
          <a:xfrm>
            <a:off x="467544" y="1196752"/>
            <a:ext cx="8424936" cy="5400600"/>
          </a:xfrm>
        </p:spPr>
        <p:txBody>
          <a:bodyPr>
            <a:normAutofit fontScale="92500"/>
          </a:bodyPr>
          <a:lstStyle/>
          <a:p>
            <a:endParaRPr lang="en-IN" dirty="0"/>
          </a:p>
          <a:p>
            <a:endParaRPr lang="en-IN" dirty="0"/>
          </a:p>
          <a:p>
            <a:endParaRPr lang="en-IN" dirty="0"/>
          </a:p>
          <a:p>
            <a:endParaRPr lang="en-IN" dirty="0"/>
          </a:p>
          <a:p>
            <a:endParaRPr lang="en-IN" dirty="0"/>
          </a:p>
          <a:p>
            <a:endParaRPr lang="en-IN" dirty="0"/>
          </a:p>
          <a:p>
            <a:endParaRPr lang="en-IN" dirty="0"/>
          </a:p>
          <a:p>
            <a:endParaRPr lang="en-IN" dirty="0"/>
          </a:p>
          <a:p>
            <a:pPr algn="l"/>
            <a:r>
              <a:rPr lang="en-IN" b="1" dirty="0">
                <a:solidFill>
                  <a:schemeClr val="bg1"/>
                </a:solidFill>
              </a:rPr>
              <a:t>Presented by:                                     Guided by:</a:t>
            </a:r>
          </a:p>
          <a:p>
            <a:r>
              <a:rPr lang="en-IN" dirty="0" err="1"/>
              <a:t>Tiwari</a:t>
            </a:r>
            <a:r>
              <a:rPr lang="en-IN" dirty="0"/>
              <a:t> </a:t>
            </a:r>
            <a:r>
              <a:rPr lang="en-IN" dirty="0" err="1"/>
              <a:t>Alok</a:t>
            </a:r>
            <a:r>
              <a:rPr lang="en-IN" dirty="0"/>
              <a:t>                                       </a:t>
            </a:r>
            <a:r>
              <a:rPr lang="en-IN" dirty="0" err="1"/>
              <a:t>Dr.</a:t>
            </a:r>
            <a:r>
              <a:rPr lang="en-IN" dirty="0"/>
              <a:t> </a:t>
            </a:r>
            <a:r>
              <a:rPr lang="en-IN" dirty="0" err="1"/>
              <a:t>Gopal</a:t>
            </a:r>
            <a:r>
              <a:rPr lang="en-IN" dirty="0"/>
              <a:t> Das Gupta</a:t>
            </a:r>
          </a:p>
          <a:p>
            <a:pPr algn="l"/>
            <a:r>
              <a:rPr lang="en-IN" dirty="0"/>
              <a:t> </a:t>
            </a:r>
            <a:r>
              <a:rPr lang="en-IN" dirty="0" err="1"/>
              <a:t>Akanksha</a:t>
            </a:r>
            <a:r>
              <a:rPr lang="en-IN" dirty="0"/>
              <a:t> Singh                               </a:t>
            </a:r>
            <a:r>
              <a:rPr lang="en-IN" dirty="0" err="1"/>
              <a:t>Dr.</a:t>
            </a:r>
            <a:r>
              <a:rPr lang="en-IN" dirty="0"/>
              <a:t> </a:t>
            </a:r>
            <a:r>
              <a:rPr lang="en-IN" dirty="0" err="1"/>
              <a:t>Divya</a:t>
            </a:r>
            <a:r>
              <a:rPr lang="en-IN" dirty="0"/>
              <a:t> Singh</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07704" y="1196753"/>
            <a:ext cx="5184576" cy="3458072"/>
          </a:xfrm>
          <a:prstGeom prst="rect">
            <a:avLst/>
          </a:prstGeom>
        </p:spPr>
      </p:pic>
    </p:spTree>
    <p:extLst>
      <p:ext uri="{BB962C8B-B14F-4D97-AF65-F5344CB8AC3E}">
        <p14:creationId xmlns:p14="http://schemas.microsoft.com/office/powerpoint/2010/main" xmlns="" val="1674393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5022"/>
            <a:ext cx="3826768" cy="922114"/>
          </a:xfrm>
        </p:spPr>
        <p:txBody>
          <a:bodyPr/>
          <a:lstStyle/>
          <a:p>
            <a:pPr algn="l"/>
            <a:r>
              <a:rPr lang="en-IN" dirty="0" err="1">
                <a:solidFill>
                  <a:schemeClr val="accent6">
                    <a:lumMod val="60000"/>
                    <a:lumOff val="40000"/>
                  </a:schemeClr>
                </a:solidFill>
              </a:rPr>
              <a:t>सम्प्राप्ति</a:t>
            </a:r>
            <a:r>
              <a:rPr lang="en-IN" dirty="0">
                <a:solidFill>
                  <a:schemeClr val="accent6">
                    <a:lumMod val="60000"/>
                    <a:lumOff val="40000"/>
                  </a:schemeClr>
                </a:solidFill>
              </a:rPr>
              <a:t> </a:t>
            </a:r>
            <a:r>
              <a:rPr lang="en-IN" dirty="0" err="1">
                <a:solidFill>
                  <a:schemeClr val="accent6">
                    <a:lumMod val="60000"/>
                    <a:lumOff val="40000"/>
                  </a:schemeClr>
                </a:solidFill>
              </a:rPr>
              <a:t>घटक</a:t>
            </a:r>
            <a:r>
              <a:rPr lang="en-IN" dirty="0">
                <a:solidFill>
                  <a:schemeClr val="accent6">
                    <a:lumMod val="60000"/>
                    <a:lumOff val="40000"/>
                  </a:schemeClr>
                </a:solidFill>
              </a:rPr>
              <a:t>:-</a:t>
            </a:r>
          </a:p>
        </p:txBody>
      </p:sp>
      <p:sp>
        <p:nvSpPr>
          <p:cNvPr id="3" name="Content Placeholder 2"/>
          <p:cNvSpPr>
            <a:spLocks noGrp="1"/>
          </p:cNvSpPr>
          <p:nvPr>
            <p:ph idx="1"/>
          </p:nvPr>
        </p:nvSpPr>
        <p:spPr>
          <a:xfrm>
            <a:off x="0" y="836712"/>
            <a:ext cx="9108504" cy="5904656"/>
          </a:xfrm>
        </p:spPr>
        <p:txBody>
          <a:bodyPr/>
          <a:lstStyle/>
          <a:p>
            <a:pPr lvl="0"/>
            <a:r>
              <a:rPr lang="en-IN" b="1" dirty="0" err="1">
                <a:solidFill>
                  <a:schemeClr val="bg1"/>
                </a:solidFill>
              </a:rPr>
              <a:t>दोष</a:t>
            </a:r>
            <a:r>
              <a:rPr lang="en-IN" dirty="0"/>
              <a:t> - </a:t>
            </a:r>
            <a:r>
              <a:rPr lang="en-IN" dirty="0" err="1"/>
              <a:t>त्रिदोष</a:t>
            </a:r>
            <a:r>
              <a:rPr lang="en-IN" dirty="0"/>
              <a:t> (</a:t>
            </a:r>
            <a:r>
              <a:rPr lang="en-IN" dirty="0" err="1"/>
              <a:t>कफ़</a:t>
            </a:r>
            <a:r>
              <a:rPr lang="en-IN" dirty="0"/>
              <a:t> </a:t>
            </a:r>
            <a:r>
              <a:rPr lang="en-IN" dirty="0" err="1"/>
              <a:t>प्रधान</a:t>
            </a:r>
            <a:r>
              <a:rPr lang="en-IN" dirty="0"/>
              <a:t>)</a:t>
            </a:r>
          </a:p>
          <a:p>
            <a:pPr lvl="0"/>
            <a:r>
              <a:rPr lang="en-IN" dirty="0"/>
              <a:t> </a:t>
            </a:r>
            <a:r>
              <a:rPr lang="en-IN" b="1" dirty="0" err="1">
                <a:solidFill>
                  <a:schemeClr val="bg1"/>
                </a:solidFill>
              </a:rPr>
              <a:t>दूष्य</a:t>
            </a:r>
            <a:r>
              <a:rPr lang="en-IN" dirty="0"/>
              <a:t>- </a:t>
            </a:r>
            <a:r>
              <a:rPr lang="en-IN" dirty="0" err="1"/>
              <a:t>रसादि</a:t>
            </a:r>
            <a:r>
              <a:rPr lang="en-IN" dirty="0"/>
              <a:t> </a:t>
            </a:r>
            <a:r>
              <a:rPr lang="en-IN" dirty="0" err="1"/>
              <a:t>धातुयें</a:t>
            </a:r>
            <a:r>
              <a:rPr lang="en-IN" dirty="0"/>
              <a:t>(</a:t>
            </a:r>
            <a:r>
              <a:rPr lang="en-IN" dirty="0" err="1"/>
              <a:t>समस्त</a:t>
            </a:r>
            <a:r>
              <a:rPr lang="en-IN" dirty="0"/>
              <a:t> </a:t>
            </a:r>
            <a:r>
              <a:rPr lang="en-IN" dirty="0" err="1"/>
              <a:t>धातुयें</a:t>
            </a:r>
            <a:r>
              <a:rPr lang="en-IN" dirty="0"/>
              <a:t>) </a:t>
            </a:r>
          </a:p>
          <a:p>
            <a:pPr lvl="0"/>
            <a:r>
              <a:rPr lang="en-IN" b="1" dirty="0" err="1">
                <a:solidFill>
                  <a:schemeClr val="bg1"/>
                </a:solidFill>
              </a:rPr>
              <a:t>अग्नि</a:t>
            </a:r>
            <a:r>
              <a:rPr lang="en-IN" dirty="0"/>
              <a:t>- </a:t>
            </a:r>
            <a:r>
              <a:rPr lang="hi-IN" dirty="0"/>
              <a:t>अग्निमांद्य </a:t>
            </a:r>
            <a:endParaRPr lang="en-IN" dirty="0"/>
          </a:p>
          <a:p>
            <a:pPr lvl="0"/>
            <a:r>
              <a:rPr lang="en-IN" b="1" dirty="0" err="1">
                <a:solidFill>
                  <a:schemeClr val="bg1"/>
                </a:solidFill>
              </a:rPr>
              <a:t>स्रोतस्</a:t>
            </a:r>
            <a:r>
              <a:rPr lang="en-IN" dirty="0"/>
              <a:t> -</a:t>
            </a:r>
            <a:r>
              <a:rPr lang="en-IN" dirty="0" err="1"/>
              <a:t>रस</a:t>
            </a:r>
            <a:r>
              <a:rPr lang="en-IN" dirty="0"/>
              <a:t>, </a:t>
            </a:r>
            <a:r>
              <a:rPr lang="en-IN" dirty="0" err="1"/>
              <a:t>रक्तवह</a:t>
            </a:r>
            <a:r>
              <a:rPr lang="en-IN" dirty="0"/>
              <a:t>(</a:t>
            </a:r>
            <a:r>
              <a:rPr lang="en-IN" dirty="0" err="1"/>
              <a:t>समस्त</a:t>
            </a:r>
            <a:r>
              <a:rPr lang="en-IN" dirty="0"/>
              <a:t> </a:t>
            </a:r>
            <a:r>
              <a:rPr lang="en-IN" dirty="0" err="1"/>
              <a:t>स्रोतस्</a:t>
            </a:r>
            <a:r>
              <a:rPr lang="en-IN" dirty="0"/>
              <a:t>)</a:t>
            </a:r>
          </a:p>
          <a:p>
            <a:pPr lvl="0"/>
            <a:r>
              <a:rPr lang="en-IN" b="1" dirty="0" err="1">
                <a:solidFill>
                  <a:schemeClr val="bg1"/>
                </a:solidFill>
              </a:rPr>
              <a:t>स्रोतोदुष्टि</a:t>
            </a:r>
            <a:r>
              <a:rPr lang="en-IN" dirty="0"/>
              <a:t>- </a:t>
            </a:r>
            <a:r>
              <a:rPr lang="en-IN" dirty="0" err="1"/>
              <a:t>संग</a:t>
            </a:r>
            <a:endParaRPr lang="en-IN" dirty="0"/>
          </a:p>
          <a:p>
            <a:pPr lvl="0"/>
            <a:r>
              <a:rPr lang="en-IN" b="1" dirty="0" err="1">
                <a:solidFill>
                  <a:schemeClr val="bg1"/>
                </a:solidFill>
              </a:rPr>
              <a:t>अधिष्ठान</a:t>
            </a:r>
            <a:r>
              <a:rPr lang="en-IN" dirty="0"/>
              <a:t>- </a:t>
            </a:r>
            <a:r>
              <a:rPr lang="en-IN" dirty="0" err="1"/>
              <a:t>सर्वशरीर</a:t>
            </a:r>
            <a:r>
              <a:rPr lang="en-IN" dirty="0"/>
              <a:t> </a:t>
            </a:r>
            <a:r>
              <a:rPr lang="en-IN" dirty="0" err="1"/>
              <a:t>एवं</a:t>
            </a:r>
            <a:r>
              <a:rPr lang="en-IN" dirty="0"/>
              <a:t> </a:t>
            </a:r>
            <a:r>
              <a:rPr lang="en-IN" dirty="0" err="1"/>
              <a:t>फ़ुफ़्फ़ुस</a:t>
            </a:r>
            <a:endParaRPr lang="en-IN" dirty="0"/>
          </a:p>
          <a:p>
            <a:pPr lvl="0"/>
            <a:r>
              <a:rPr lang="en-IN" b="1" dirty="0" err="1">
                <a:solidFill>
                  <a:schemeClr val="bg1"/>
                </a:solidFill>
              </a:rPr>
              <a:t>आशय</a:t>
            </a:r>
            <a:r>
              <a:rPr lang="en-IN" dirty="0"/>
              <a:t> - </a:t>
            </a:r>
            <a:r>
              <a:rPr lang="en-IN" dirty="0" err="1"/>
              <a:t>आमपक्वाशायोत्थ</a:t>
            </a:r>
            <a:endParaRPr lang="en-IN" dirty="0"/>
          </a:p>
          <a:p>
            <a:pPr lvl="0"/>
            <a:r>
              <a:rPr lang="en-IN" b="1" dirty="0" err="1">
                <a:solidFill>
                  <a:schemeClr val="bg1"/>
                </a:solidFill>
              </a:rPr>
              <a:t>स्वभाव</a:t>
            </a:r>
            <a:r>
              <a:rPr lang="en-IN" dirty="0"/>
              <a:t>- </a:t>
            </a:r>
            <a:r>
              <a:rPr lang="en-IN" dirty="0" err="1"/>
              <a:t>दारुण</a:t>
            </a:r>
            <a:r>
              <a:rPr lang="en-IN" dirty="0"/>
              <a:t> </a:t>
            </a:r>
            <a:r>
              <a:rPr lang="en-IN" dirty="0" err="1"/>
              <a:t>एवं</a:t>
            </a:r>
            <a:r>
              <a:rPr lang="en-IN" dirty="0"/>
              <a:t> </a:t>
            </a:r>
            <a:r>
              <a:rPr lang="en-IN" dirty="0" err="1"/>
              <a:t>चिरकारी</a:t>
            </a:r>
            <a:endParaRPr lang="en-IN" dirty="0"/>
          </a:p>
          <a:p>
            <a:pPr lvl="0"/>
            <a:r>
              <a:rPr lang="en-IN" b="1" dirty="0" err="1">
                <a:solidFill>
                  <a:schemeClr val="bg1"/>
                </a:solidFill>
              </a:rPr>
              <a:t>साध्य-असाध्य</a:t>
            </a:r>
            <a:r>
              <a:rPr lang="en-IN" dirty="0"/>
              <a:t>- </a:t>
            </a:r>
            <a:r>
              <a:rPr lang="hi-IN" dirty="0"/>
              <a:t>कृच्छसाध्य </a:t>
            </a:r>
            <a:endParaRPr lang="en-IN" dirty="0"/>
          </a:p>
          <a:p>
            <a:endParaRPr lang="en-IN" dirty="0"/>
          </a:p>
        </p:txBody>
      </p:sp>
    </p:spTree>
    <p:extLst>
      <p:ext uri="{BB962C8B-B14F-4D97-AF65-F5344CB8AC3E}">
        <p14:creationId xmlns:p14="http://schemas.microsoft.com/office/powerpoint/2010/main" xmlns="" val="977732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4636"/>
            <a:ext cx="2314600" cy="936104"/>
          </a:xfrm>
        </p:spPr>
        <p:txBody>
          <a:bodyPr/>
          <a:lstStyle/>
          <a:p>
            <a:pPr algn="l"/>
            <a:r>
              <a:rPr lang="en-IN" dirty="0" err="1">
                <a:solidFill>
                  <a:schemeClr val="accent6">
                    <a:lumMod val="60000"/>
                    <a:lumOff val="40000"/>
                  </a:schemeClr>
                </a:solidFill>
              </a:rPr>
              <a:t>भेद</a:t>
            </a:r>
            <a:r>
              <a:rPr lang="en-IN" dirty="0">
                <a:solidFill>
                  <a:schemeClr val="accent6">
                    <a:lumMod val="60000"/>
                    <a:lumOff val="40000"/>
                  </a:schemeClr>
                </a:solidFill>
              </a:rPr>
              <a:t>:</a:t>
            </a:r>
          </a:p>
        </p:txBody>
      </p:sp>
      <p:sp>
        <p:nvSpPr>
          <p:cNvPr id="3" name="Content Placeholder 2"/>
          <p:cNvSpPr>
            <a:spLocks noGrp="1"/>
          </p:cNvSpPr>
          <p:nvPr>
            <p:ph idx="1"/>
          </p:nvPr>
        </p:nvSpPr>
        <p:spPr>
          <a:xfrm>
            <a:off x="107504" y="908720"/>
            <a:ext cx="8856984" cy="5760640"/>
          </a:xfrm>
        </p:spPr>
        <p:txBody>
          <a:bodyPr/>
          <a:lstStyle/>
          <a:p>
            <a:r>
              <a:rPr lang="en-IN" sz="2400" b="1" dirty="0" err="1">
                <a:solidFill>
                  <a:schemeClr val="bg1"/>
                </a:solidFill>
              </a:rPr>
              <a:t>कारणों</a:t>
            </a:r>
            <a:r>
              <a:rPr lang="en-IN" sz="2400" b="1" dirty="0">
                <a:solidFill>
                  <a:schemeClr val="bg1"/>
                </a:solidFill>
              </a:rPr>
              <a:t> </a:t>
            </a:r>
            <a:r>
              <a:rPr lang="en-IN" sz="2400" b="1" dirty="0" err="1">
                <a:solidFill>
                  <a:schemeClr val="bg1"/>
                </a:solidFill>
              </a:rPr>
              <a:t>के</a:t>
            </a:r>
            <a:r>
              <a:rPr lang="en-IN" sz="2400" b="1" dirty="0">
                <a:solidFill>
                  <a:schemeClr val="bg1"/>
                </a:solidFill>
              </a:rPr>
              <a:t> </a:t>
            </a:r>
            <a:r>
              <a:rPr lang="en-IN" sz="2400" b="1" dirty="0" err="1">
                <a:solidFill>
                  <a:schemeClr val="bg1"/>
                </a:solidFill>
              </a:rPr>
              <a:t>आधार</a:t>
            </a:r>
            <a:r>
              <a:rPr lang="en-IN" sz="2400" b="1" dirty="0">
                <a:solidFill>
                  <a:schemeClr val="bg1"/>
                </a:solidFill>
              </a:rPr>
              <a:t> </a:t>
            </a:r>
            <a:r>
              <a:rPr lang="en-IN" sz="2400" b="1" dirty="0" err="1">
                <a:solidFill>
                  <a:schemeClr val="bg1"/>
                </a:solidFill>
              </a:rPr>
              <a:t>पर</a:t>
            </a:r>
            <a:r>
              <a:rPr lang="en-IN" sz="2400" b="1" dirty="0">
                <a:solidFill>
                  <a:schemeClr val="bg1"/>
                </a:solidFill>
              </a:rPr>
              <a:t>:-</a:t>
            </a:r>
          </a:p>
          <a:p>
            <a:pPr marL="651510" indent="-514350">
              <a:buAutoNum type="arabicPeriod"/>
            </a:pPr>
            <a:r>
              <a:rPr lang="en-IN" sz="2400" dirty="0" err="1"/>
              <a:t>साहस</a:t>
            </a:r>
            <a:r>
              <a:rPr lang="en-IN" sz="2400" dirty="0"/>
              <a:t> </a:t>
            </a:r>
            <a:r>
              <a:rPr lang="en-IN" sz="2400" dirty="0" err="1"/>
              <a:t>जन्य</a:t>
            </a:r>
            <a:endParaRPr lang="en-IN" sz="2400" dirty="0"/>
          </a:p>
          <a:p>
            <a:pPr marL="651510" indent="-514350">
              <a:buAutoNum type="arabicPeriod"/>
            </a:pPr>
            <a:r>
              <a:rPr lang="en-IN" sz="2400" dirty="0" err="1"/>
              <a:t>वेगसंधारण</a:t>
            </a:r>
            <a:endParaRPr lang="en-IN" sz="2400" dirty="0"/>
          </a:p>
          <a:p>
            <a:pPr marL="651510" indent="-514350">
              <a:buAutoNum type="arabicPeriod"/>
            </a:pPr>
            <a:r>
              <a:rPr lang="en-IN" sz="2400" dirty="0" err="1"/>
              <a:t>क्षय</a:t>
            </a:r>
            <a:r>
              <a:rPr lang="en-IN" sz="2400" dirty="0"/>
              <a:t> </a:t>
            </a:r>
            <a:r>
              <a:rPr lang="en-IN" sz="2400" dirty="0" err="1"/>
              <a:t>जन्य</a:t>
            </a:r>
            <a:endParaRPr lang="en-IN" sz="2400" dirty="0"/>
          </a:p>
          <a:p>
            <a:pPr marL="651510" indent="-514350">
              <a:buFont typeface="Wingdings 2"/>
              <a:buAutoNum type="arabicPeriod"/>
            </a:pPr>
            <a:r>
              <a:rPr lang="en-IN" sz="2400" dirty="0" err="1"/>
              <a:t>विषमाशन</a:t>
            </a:r>
            <a:r>
              <a:rPr lang="en-IN" sz="2400" dirty="0"/>
              <a:t>  </a:t>
            </a:r>
          </a:p>
          <a:p>
            <a:r>
              <a:rPr lang="en-IN" sz="2400" b="1" dirty="0" err="1">
                <a:solidFill>
                  <a:schemeClr val="bg1"/>
                </a:solidFill>
              </a:rPr>
              <a:t>लक्षओं</a:t>
            </a:r>
            <a:r>
              <a:rPr lang="en-IN" sz="2400" b="1" dirty="0">
                <a:solidFill>
                  <a:schemeClr val="bg1"/>
                </a:solidFill>
              </a:rPr>
              <a:t> </a:t>
            </a:r>
            <a:r>
              <a:rPr lang="en-IN" sz="2400" b="1" dirty="0" err="1">
                <a:solidFill>
                  <a:schemeClr val="bg1"/>
                </a:solidFill>
              </a:rPr>
              <a:t>के</a:t>
            </a:r>
            <a:r>
              <a:rPr lang="en-IN" sz="2400" b="1" dirty="0">
                <a:solidFill>
                  <a:schemeClr val="bg1"/>
                </a:solidFill>
              </a:rPr>
              <a:t> </a:t>
            </a:r>
            <a:r>
              <a:rPr lang="en-IN" sz="2400" b="1" dirty="0" err="1">
                <a:solidFill>
                  <a:schemeClr val="bg1"/>
                </a:solidFill>
              </a:rPr>
              <a:t>आधार</a:t>
            </a:r>
            <a:r>
              <a:rPr lang="en-IN" sz="2400" b="1" dirty="0">
                <a:solidFill>
                  <a:schemeClr val="bg1"/>
                </a:solidFill>
              </a:rPr>
              <a:t> </a:t>
            </a:r>
            <a:r>
              <a:rPr lang="en-IN" sz="2400" b="1" dirty="0" err="1">
                <a:solidFill>
                  <a:schemeClr val="bg1"/>
                </a:solidFill>
              </a:rPr>
              <a:t>पर</a:t>
            </a:r>
            <a:r>
              <a:rPr lang="en-IN" sz="2400" b="1" dirty="0">
                <a:solidFill>
                  <a:schemeClr val="bg1"/>
                </a:solidFill>
              </a:rPr>
              <a:t>:</a:t>
            </a:r>
          </a:p>
          <a:p>
            <a:pPr marL="594360" indent="-457200">
              <a:buFont typeface="+mj-lt"/>
              <a:buAutoNum type="arabicPeriod"/>
            </a:pPr>
            <a:r>
              <a:rPr lang="en-IN" sz="2400" dirty="0" err="1"/>
              <a:t>त्रिरुप</a:t>
            </a:r>
            <a:r>
              <a:rPr lang="en-IN" sz="2400" dirty="0"/>
              <a:t> </a:t>
            </a:r>
            <a:r>
              <a:rPr lang="en-IN" sz="2400" dirty="0" err="1"/>
              <a:t>राजयक्ष्मा</a:t>
            </a:r>
            <a:endParaRPr lang="en-IN" sz="2400" dirty="0"/>
          </a:p>
          <a:p>
            <a:pPr marL="594360" indent="-457200">
              <a:buFont typeface="+mj-lt"/>
              <a:buAutoNum type="arabicPeriod"/>
            </a:pPr>
            <a:r>
              <a:rPr lang="en-IN" sz="2400" dirty="0" err="1"/>
              <a:t>षड्</a:t>
            </a:r>
            <a:r>
              <a:rPr lang="en-IN" sz="2400" dirty="0"/>
              <a:t> </a:t>
            </a:r>
            <a:r>
              <a:rPr lang="en-IN" sz="2400" dirty="0" err="1"/>
              <a:t>रुप</a:t>
            </a:r>
            <a:r>
              <a:rPr lang="en-IN" sz="2400" dirty="0"/>
              <a:t> </a:t>
            </a:r>
            <a:r>
              <a:rPr lang="en-IN" sz="2400" dirty="0" err="1"/>
              <a:t>राजयक्ष्मा</a:t>
            </a:r>
            <a:endParaRPr lang="en-IN" sz="2400" dirty="0"/>
          </a:p>
          <a:p>
            <a:pPr marL="594360" indent="-457200">
              <a:buFont typeface="+mj-lt"/>
              <a:buAutoNum type="arabicPeriod"/>
            </a:pPr>
            <a:r>
              <a:rPr lang="en-IN" sz="2400" dirty="0" err="1"/>
              <a:t>एकादश</a:t>
            </a:r>
            <a:r>
              <a:rPr lang="en-IN" sz="2400" b="1" dirty="0">
                <a:solidFill>
                  <a:schemeClr val="bg1"/>
                </a:solidFill>
              </a:rPr>
              <a:t> </a:t>
            </a:r>
            <a:r>
              <a:rPr lang="en-IN" sz="2400" dirty="0" err="1"/>
              <a:t>राजयक्ष्मा</a:t>
            </a:r>
            <a:endParaRPr lang="en-IN" sz="2400" b="1" dirty="0"/>
          </a:p>
          <a:p>
            <a:endParaRPr lang="en-IN" dirty="0"/>
          </a:p>
          <a:p>
            <a:pPr marL="651510" indent="-514350">
              <a:buAutoNum type="arabicPeriod"/>
            </a:pPr>
            <a:endParaRPr lang="en-IN" dirty="0"/>
          </a:p>
        </p:txBody>
      </p:sp>
    </p:spTree>
    <p:extLst>
      <p:ext uri="{BB962C8B-B14F-4D97-AF65-F5344CB8AC3E}">
        <p14:creationId xmlns:p14="http://schemas.microsoft.com/office/powerpoint/2010/main" xmlns="" val="3364381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3034680" cy="922114"/>
          </a:xfrm>
        </p:spPr>
        <p:txBody>
          <a:bodyPr>
            <a:normAutofit/>
          </a:bodyPr>
          <a:lstStyle/>
          <a:p>
            <a:pPr algn="l"/>
            <a:r>
              <a:rPr lang="en-IN" dirty="0" err="1">
                <a:solidFill>
                  <a:schemeClr val="accent6">
                    <a:lumMod val="60000"/>
                    <a:lumOff val="40000"/>
                  </a:schemeClr>
                </a:solidFill>
              </a:rPr>
              <a:t>पूर्वरुप</a:t>
            </a:r>
            <a:r>
              <a:rPr lang="en-IN" dirty="0">
                <a:solidFill>
                  <a:schemeClr val="accent6">
                    <a:lumMod val="60000"/>
                    <a:lumOff val="40000"/>
                  </a:schemeClr>
                </a:solidFill>
              </a:rPr>
              <a:t>:</a:t>
            </a:r>
          </a:p>
        </p:txBody>
      </p:sp>
      <p:sp>
        <p:nvSpPr>
          <p:cNvPr id="3" name="Content Placeholder 2"/>
          <p:cNvSpPr>
            <a:spLocks noGrp="1"/>
          </p:cNvSpPr>
          <p:nvPr>
            <p:ph idx="1"/>
          </p:nvPr>
        </p:nvSpPr>
        <p:spPr>
          <a:xfrm>
            <a:off x="1100030" y="1209192"/>
            <a:ext cx="9108504" cy="5760640"/>
          </a:xfrm>
        </p:spPr>
        <p:txBody>
          <a:bodyPr/>
          <a:lstStyle/>
          <a:p>
            <a:r>
              <a:rPr lang="en-US"/>
              <a:t>प्रतिशाय</a:t>
            </a:r>
            <a:endParaRPr lang="en-IN" dirty="0"/>
          </a:p>
          <a:p>
            <a:r>
              <a:rPr lang="en-IN" dirty="0" err="1"/>
              <a:t>बीभत्सदर्शनम्</a:t>
            </a:r>
            <a:endParaRPr lang="en-IN" dirty="0"/>
          </a:p>
          <a:p>
            <a:r>
              <a:rPr lang="hi-IN" dirty="0"/>
              <a:t>घृणित्वम</a:t>
            </a:r>
            <a:r>
              <a:rPr lang="en-IN" dirty="0" err="1"/>
              <a:t>श्नतश्चापि</a:t>
            </a:r>
            <a:endParaRPr lang="en-IN" dirty="0"/>
          </a:p>
          <a:p>
            <a:r>
              <a:rPr lang="en-IN" dirty="0" err="1"/>
              <a:t>बलमांसपरि</a:t>
            </a:r>
            <a:r>
              <a:rPr lang="en-IN" dirty="0"/>
              <a:t>‌‍</a:t>
            </a:r>
            <a:r>
              <a:rPr lang="en-IN" dirty="0" err="1"/>
              <a:t>क्षय</a:t>
            </a:r>
            <a:r>
              <a:rPr lang="en-IN" dirty="0"/>
              <a:t>:</a:t>
            </a:r>
          </a:p>
          <a:p>
            <a:r>
              <a:rPr lang="en-US"/>
              <a:t>स्त्रीमघमांसप्रियता</a:t>
            </a:r>
            <a:endParaRPr lang="en-IN" dirty="0"/>
          </a:p>
          <a:p>
            <a:r>
              <a:rPr lang="en-IN" dirty="0" err="1"/>
              <a:t>प्रियता</a:t>
            </a:r>
            <a:r>
              <a:rPr lang="en-IN" dirty="0"/>
              <a:t> </a:t>
            </a:r>
            <a:r>
              <a:rPr lang="en-IN" dirty="0" err="1"/>
              <a:t>चावगुण्ठने</a:t>
            </a:r>
            <a:endParaRPr lang="en-IN" dirty="0"/>
          </a:p>
          <a:p>
            <a:r>
              <a:rPr lang="en-IN" dirty="0" err="1"/>
              <a:t>मक्षिका</a:t>
            </a:r>
            <a:r>
              <a:rPr lang="en-IN" dirty="0"/>
              <a:t>  </a:t>
            </a:r>
            <a:r>
              <a:rPr lang="en-IN" dirty="0" err="1"/>
              <a:t>घुण</a:t>
            </a:r>
            <a:r>
              <a:rPr lang="en-IN" dirty="0"/>
              <a:t> </a:t>
            </a:r>
            <a:r>
              <a:rPr lang="en-IN" dirty="0" err="1"/>
              <a:t>केशानां</a:t>
            </a:r>
            <a:r>
              <a:rPr lang="en-IN" dirty="0"/>
              <a:t> </a:t>
            </a:r>
            <a:r>
              <a:rPr lang="hi-IN" dirty="0"/>
              <a:t>तृणा</a:t>
            </a:r>
            <a:r>
              <a:rPr lang="en-IN" dirty="0" err="1"/>
              <a:t>नां</a:t>
            </a:r>
            <a:r>
              <a:rPr lang="en-IN" dirty="0"/>
              <a:t> </a:t>
            </a:r>
            <a:r>
              <a:rPr lang="en-IN" dirty="0" err="1"/>
              <a:t>पतनानि</a:t>
            </a:r>
            <a:r>
              <a:rPr lang="en-IN" dirty="0"/>
              <a:t> च</a:t>
            </a:r>
          </a:p>
          <a:p>
            <a:r>
              <a:rPr lang="en-IN" dirty="0" err="1"/>
              <a:t>केशानां</a:t>
            </a:r>
            <a:r>
              <a:rPr lang="en-IN" dirty="0"/>
              <a:t> </a:t>
            </a:r>
            <a:r>
              <a:rPr lang="en-IN" dirty="0" err="1"/>
              <a:t>नखानां</a:t>
            </a:r>
            <a:r>
              <a:rPr lang="en-IN" dirty="0"/>
              <a:t> च </a:t>
            </a:r>
            <a:r>
              <a:rPr lang="en-IN" dirty="0" err="1"/>
              <a:t>अभिवर्धनम्</a:t>
            </a:r>
            <a:endParaRPr lang="en-IN" dirty="0"/>
          </a:p>
          <a:p>
            <a:pPr marL="137160" indent="0">
              <a:buNone/>
            </a:pPr>
            <a:endParaRPr lang="en-IN" dirty="0"/>
          </a:p>
        </p:txBody>
      </p:sp>
    </p:spTree>
    <p:extLst>
      <p:ext uri="{BB962C8B-B14F-4D97-AF65-F5344CB8AC3E}">
        <p14:creationId xmlns:p14="http://schemas.microsoft.com/office/powerpoint/2010/main" xmlns="" val="1747750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859"/>
            <a:ext cx="2098576" cy="1008112"/>
          </a:xfrm>
        </p:spPr>
        <p:txBody>
          <a:bodyPr/>
          <a:lstStyle/>
          <a:p>
            <a:pPr algn="l"/>
            <a:r>
              <a:rPr lang="en-IN" dirty="0" err="1">
                <a:solidFill>
                  <a:schemeClr val="accent6">
                    <a:lumMod val="60000"/>
                    <a:lumOff val="40000"/>
                  </a:schemeClr>
                </a:solidFill>
              </a:rPr>
              <a:t>लक्षण</a:t>
            </a:r>
            <a:r>
              <a:rPr lang="en-IN" dirty="0">
                <a:solidFill>
                  <a:schemeClr val="accent6">
                    <a:lumMod val="60000"/>
                    <a:lumOff val="40000"/>
                  </a:schemeClr>
                </a:solidFill>
              </a:rPr>
              <a:t>:</a:t>
            </a:r>
          </a:p>
        </p:txBody>
      </p:sp>
      <p:sp>
        <p:nvSpPr>
          <p:cNvPr id="3" name="Content Placeholder 2"/>
          <p:cNvSpPr>
            <a:spLocks noGrp="1"/>
          </p:cNvSpPr>
          <p:nvPr>
            <p:ph idx="1"/>
          </p:nvPr>
        </p:nvSpPr>
        <p:spPr>
          <a:xfrm>
            <a:off x="0" y="908720"/>
            <a:ext cx="9036496" cy="5760640"/>
          </a:xfrm>
        </p:spPr>
        <p:txBody>
          <a:bodyPr>
            <a:normAutofit fontScale="92500" lnSpcReduction="20000"/>
          </a:bodyPr>
          <a:lstStyle/>
          <a:p>
            <a:r>
              <a:rPr lang="en-IN" b="1" dirty="0" err="1">
                <a:solidFill>
                  <a:schemeClr val="bg1"/>
                </a:solidFill>
              </a:rPr>
              <a:t>त्रिरुप</a:t>
            </a:r>
            <a:r>
              <a:rPr lang="en-IN" b="1" dirty="0">
                <a:solidFill>
                  <a:schemeClr val="bg1"/>
                </a:solidFill>
              </a:rPr>
              <a:t> </a:t>
            </a:r>
            <a:r>
              <a:rPr lang="en-IN" b="1" dirty="0" err="1">
                <a:solidFill>
                  <a:schemeClr val="bg1"/>
                </a:solidFill>
              </a:rPr>
              <a:t>राजयक्ष्मा</a:t>
            </a:r>
            <a:r>
              <a:rPr lang="en-IN" b="1" dirty="0">
                <a:solidFill>
                  <a:schemeClr val="bg1"/>
                </a:solidFill>
              </a:rPr>
              <a:t>:-</a:t>
            </a:r>
          </a:p>
          <a:p>
            <a:pPr>
              <a:buFont typeface="Wingdings" pitchFamily="2" charset="2"/>
              <a:buChar char="Ø"/>
            </a:pPr>
            <a:r>
              <a:rPr lang="en-IN" sz="2600" dirty="0">
                <a:solidFill>
                  <a:srgbClr val="FF0000"/>
                </a:solidFill>
              </a:rPr>
              <a:t>            </a:t>
            </a:r>
            <a:r>
              <a:rPr lang="en-IN" sz="2600" dirty="0" err="1">
                <a:solidFill>
                  <a:srgbClr val="FF0000"/>
                </a:solidFill>
              </a:rPr>
              <a:t>अंस</a:t>
            </a:r>
            <a:r>
              <a:rPr lang="sa-IN" sz="2600" b="1" dirty="0">
                <a:solidFill>
                  <a:srgbClr val="FF0000"/>
                </a:solidFill>
                <a:cs typeface="Mangal" pitchFamily="2" charset="0"/>
              </a:rPr>
              <a:t>पार्श्व</a:t>
            </a:r>
            <a:r>
              <a:rPr lang="en-IN" sz="2600" b="1" dirty="0" err="1">
                <a:solidFill>
                  <a:srgbClr val="FF0000"/>
                </a:solidFill>
                <a:cs typeface="Mangal" pitchFamily="2" charset="0"/>
              </a:rPr>
              <a:t>र्वाभितापश्च</a:t>
            </a:r>
            <a:r>
              <a:rPr lang="en-IN" sz="2600" b="1" dirty="0">
                <a:solidFill>
                  <a:srgbClr val="FF0000"/>
                </a:solidFill>
                <a:cs typeface="Mangal" pitchFamily="2" charset="0"/>
              </a:rPr>
              <a:t> </a:t>
            </a:r>
            <a:r>
              <a:rPr lang="en-IN" sz="2600" b="1" dirty="0" err="1">
                <a:solidFill>
                  <a:srgbClr val="FF0000"/>
                </a:solidFill>
                <a:cs typeface="Mangal" pitchFamily="2" charset="0"/>
              </a:rPr>
              <a:t>संताप</a:t>
            </a:r>
            <a:r>
              <a:rPr lang="en-IN" sz="2600" b="1" dirty="0">
                <a:solidFill>
                  <a:srgbClr val="FF0000"/>
                </a:solidFill>
                <a:cs typeface="Mangal" pitchFamily="2" charset="0"/>
              </a:rPr>
              <a:t>: </a:t>
            </a:r>
            <a:r>
              <a:rPr lang="en-IN" sz="2600" b="1" dirty="0" err="1">
                <a:solidFill>
                  <a:srgbClr val="FF0000"/>
                </a:solidFill>
                <a:cs typeface="Mangal" pitchFamily="2" charset="0"/>
              </a:rPr>
              <a:t>करपादयो</a:t>
            </a:r>
            <a:r>
              <a:rPr lang="en-IN" sz="2600" b="1" dirty="0">
                <a:solidFill>
                  <a:srgbClr val="FF0000"/>
                </a:solidFill>
                <a:cs typeface="Mangal" pitchFamily="2" charset="0"/>
              </a:rPr>
              <a:t>:|</a:t>
            </a:r>
          </a:p>
          <a:p>
            <a:pPr marL="137160" indent="0">
              <a:buNone/>
            </a:pPr>
            <a:r>
              <a:rPr lang="en-IN" sz="2600" b="1" dirty="0">
                <a:solidFill>
                  <a:srgbClr val="FF0000"/>
                </a:solidFill>
                <a:cs typeface="Mangal" pitchFamily="2" charset="0"/>
              </a:rPr>
              <a:t>                  </a:t>
            </a:r>
            <a:r>
              <a:rPr lang="en-IN" sz="2600" b="1" dirty="0" err="1">
                <a:solidFill>
                  <a:srgbClr val="FF0000"/>
                </a:solidFill>
                <a:cs typeface="Mangal" pitchFamily="2" charset="0"/>
              </a:rPr>
              <a:t>ज्वर</a:t>
            </a:r>
            <a:r>
              <a:rPr lang="en-IN" sz="2600" b="1" dirty="0">
                <a:solidFill>
                  <a:srgbClr val="FF0000"/>
                </a:solidFill>
                <a:cs typeface="Mangal" pitchFamily="2" charset="0"/>
              </a:rPr>
              <a:t>: </a:t>
            </a:r>
            <a:r>
              <a:rPr lang="en-IN" sz="2600" b="1" dirty="0" err="1">
                <a:solidFill>
                  <a:srgbClr val="FF0000"/>
                </a:solidFill>
                <a:cs typeface="Mangal" pitchFamily="2" charset="0"/>
              </a:rPr>
              <a:t>सर्वांड्ग्श्चेति</a:t>
            </a:r>
            <a:r>
              <a:rPr lang="en-IN" sz="2600" b="1" dirty="0">
                <a:solidFill>
                  <a:srgbClr val="FF0000"/>
                </a:solidFill>
                <a:cs typeface="Mangal" pitchFamily="2" charset="0"/>
              </a:rPr>
              <a:t> </a:t>
            </a:r>
            <a:r>
              <a:rPr lang="en-IN" sz="2600" b="1" dirty="0" err="1">
                <a:solidFill>
                  <a:srgbClr val="FF0000"/>
                </a:solidFill>
                <a:cs typeface="Mangal" pitchFamily="2" charset="0"/>
              </a:rPr>
              <a:t>लक्षणं</a:t>
            </a:r>
            <a:r>
              <a:rPr lang="en-IN" sz="2600" b="1" dirty="0">
                <a:solidFill>
                  <a:srgbClr val="FF0000"/>
                </a:solidFill>
                <a:cs typeface="Mangal" pitchFamily="2" charset="0"/>
              </a:rPr>
              <a:t> </a:t>
            </a:r>
            <a:r>
              <a:rPr lang="en-IN" sz="2600" b="1" dirty="0" err="1">
                <a:solidFill>
                  <a:srgbClr val="FF0000"/>
                </a:solidFill>
                <a:cs typeface="Mangal" pitchFamily="2" charset="0"/>
              </a:rPr>
              <a:t>राजयक्ष्मण</a:t>
            </a:r>
            <a:r>
              <a:rPr lang="en-IN" sz="2600" b="1" dirty="0">
                <a:solidFill>
                  <a:srgbClr val="FF0000"/>
                </a:solidFill>
                <a:cs typeface="Mangal" pitchFamily="2" charset="0"/>
              </a:rPr>
              <a:t>:||(</a:t>
            </a:r>
            <a:r>
              <a:rPr lang="en-IN" sz="2600" b="1" dirty="0" err="1">
                <a:solidFill>
                  <a:srgbClr val="FF0000"/>
                </a:solidFill>
                <a:cs typeface="Mangal" pitchFamily="2" charset="0"/>
              </a:rPr>
              <a:t>च.चि.8</a:t>
            </a:r>
            <a:r>
              <a:rPr lang="en-IN" sz="2600" b="1" dirty="0">
                <a:solidFill>
                  <a:srgbClr val="FF0000"/>
                </a:solidFill>
                <a:cs typeface="Mangal" pitchFamily="2" charset="0"/>
              </a:rPr>
              <a:t>/52)</a:t>
            </a:r>
            <a:endParaRPr lang="en-IN" sz="2600" dirty="0"/>
          </a:p>
          <a:p>
            <a:pPr>
              <a:buFont typeface="Arial" pitchFamily="34" charset="0"/>
              <a:buChar char="•"/>
            </a:pPr>
            <a:r>
              <a:rPr lang="hi-IN" dirty="0"/>
              <a:t>अंस तथा पार्श्व में </a:t>
            </a:r>
            <a:r>
              <a:rPr lang="en-IN" dirty="0" err="1"/>
              <a:t>अभिताप</a:t>
            </a:r>
            <a:r>
              <a:rPr lang="hi-IN" dirty="0"/>
              <a:t> </a:t>
            </a:r>
            <a:endParaRPr lang="en-IN" dirty="0"/>
          </a:p>
          <a:p>
            <a:pPr>
              <a:buFont typeface="Arial" pitchFamily="34" charset="0"/>
              <a:buChar char="•"/>
            </a:pPr>
            <a:r>
              <a:rPr lang="hi-IN" dirty="0"/>
              <a:t>हस्तपाद में </a:t>
            </a:r>
            <a:r>
              <a:rPr lang="en-IN" dirty="0" err="1"/>
              <a:t>सं</a:t>
            </a:r>
            <a:r>
              <a:rPr lang="hi-IN" dirty="0"/>
              <a:t>ताप</a:t>
            </a:r>
            <a:endParaRPr lang="en-IN" dirty="0"/>
          </a:p>
          <a:p>
            <a:pPr>
              <a:buFont typeface="Arial" pitchFamily="34" charset="0"/>
              <a:buChar char="•"/>
            </a:pPr>
            <a:r>
              <a:rPr lang="hi-IN" dirty="0"/>
              <a:t>सर्वाङ्ग</a:t>
            </a:r>
            <a:r>
              <a:rPr lang="en-IN" dirty="0"/>
              <a:t> </a:t>
            </a:r>
            <a:r>
              <a:rPr lang="en-IN" dirty="0" err="1"/>
              <a:t>शरीर</a:t>
            </a:r>
            <a:r>
              <a:rPr lang="en-IN" dirty="0"/>
              <a:t> </a:t>
            </a:r>
            <a:r>
              <a:rPr lang="hi-IN" dirty="0"/>
              <a:t>में</a:t>
            </a:r>
            <a:r>
              <a:rPr lang="en-IN" dirty="0"/>
              <a:t> </a:t>
            </a:r>
            <a:r>
              <a:rPr lang="en-IN" dirty="0" err="1"/>
              <a:t>ज्वर</a:t>
            </a:r>
            <a:endParaRPr lang="en-IN" dirty="0"/>
          </a:p>
          <a:p>
            <a:r>
              <a:rPr lang="en-IN" b="1" dirty="0" err="1">
                <a:solidFill>
                  <a:schemeClr val="bg1"/>
                </a:solidFill>
              </a:rPr>
              <a:t>षड्</a:t>
            </a:r>
            <a:r>
              <a:rPr lang="en-IN" b="1" dirty="0">
                <a:solidFill>
                  <a:schemeClr val="bg1"/>
                </a:solidFill>
              </a:rPr>
              <a:t> </a:t>
            </a:r>
            <a:r>
              <a:rPr lang="en-IN" b="1" dirty="0" err="1">
                <a:solidFill>
                  <a:schemeClr val="bg1"/>
                </a:solidFill>
              </a:rPr>
              <a:t>रुप</a:t>
            </a:r>
            <a:r>
              <a:rPr lang="en-IN" b="1" dirty="0">
                <a:solidFill>
                  <a:schemeClr val="bg1"/>
                </a:solidFill>
              </a:rPr>
              <a:t> </a:t>
            </a:r>
            <a:r>
              <a:rPr lang="en-IN" b="1" dirty="0" err="1">
                <a:solidFill>
                  <a:schemeClr val="bg1"/>
                </a:solidFill>
              </a:rPr>
              <a:t>राजयक्ष्मा</a:t>
            </a:r>
            <a:r>
              <a:rPr lang="en-IN" b="1" dirty="0">
                <a:solidFill>
                  <a:schemeClr val="bg1"/>
                </a:solidFill>
              </a:rPr>
              <a:t>:-</a:t>
            </a:r>
          </a:p>
          <a:p>
            <a:pPr>
              <a:buFont typeface="Wingdings" pitchFamily="2" charset="2"/>
              <a:buChar char="Ø"/>
            </a:pPr>
            <a:r>
              <a:rPr lang="en-IN" b="1" dirty="0">
                <a:solidFill>
                  <a:srgbClr val="FF0000"/>
                </a:solidFill>
                <a:cs typeface="Mangal" pitchFamily="2" charset="0"/>
              </a:rPr>
              <a:t>            </a:t>
            </a:r>
            <a:r>
              <a:rPr lang="sa-IN" b="1" dirty="0">
                <a:solidFill>
                  <a:srgbClr val="FF0000"/>
                </a:solidFill>
                <a:cs typeface="Mangal" pitchFamily="2" charset="0"/>
              </a:rPr>
              <a:t>कासो ज्वर: पार्श्वशूलं स्वरवर्चोगदो अरुचि:</a:t>
            </a:r>
            <a:r>
              <a:rPr lang="en-IN" b="1" dirty="0">
                <a:solidFill>
                  <a:srgbClr val="FF0000"/>
                </a:solidFill>
                <a:cs typeface="Mangal" pitchFamily="2" charset="0"/>
              </a:rPr>
              <a:t> (</a:t>
            </a:r>
            <a:r>
              <a:rPr lang="en-IN" b="1" dirty="0" err="1">
                <a:solidFill>
                  <a:srgbClr val="FF0000"/>
                </a:solidFill>
                <a:cs typeface="Mangal" pitchFamily="2" charset="0"/>
              </a:rPr>
              <a:t>च.चि</a:t>
            </a:r>
            <a:r>
              <a:rPr lang="en-IN" b="1" dirty="0">
                <a:solidFill>
                  <a:srgbClr val="FF0000"/>
                </a:solidFill>
                <a:cs typeface="Mangal" pitchFamily="2" charset="0"/>
              </a:rPr>
              <a:t>. 8/46)</a:t>
            </a:r>
            <a:endParaRPr lang="en-IN" b="1" dirty="0">
              <a:solidFill>
                <a:srgbClr val="FF0000"/>
              </a:solidFill>
            </a:endParaRPr>
          </a:p>
          <a:p>
            <a:pPr>
              <a:buFont typeface="Arial" pitchFamily="34" charset="0"/>
              <a:buChar char="•"/>
            </a:pPr>
            <a:r>
              <a:rPr lang="hi-IN" dirty="0"/>
              <a:t>कास</a:t>
            </a:r>
            <a:endParaRPr lang="en-IN" dirty="0"/>
          </a:p>
          <a:p>
            <a:pPr>
              <a:buFont typeface="Arial" pitchFamily="34" charset="0"/>
              <a:buChar char="•"/>
            </a:pPr>
            <a:r>
              <a:rPr lang="hi-IN" dirty="0"/>
              <a:t>पार्श्वशूल</a:t>
            </a:r>
            <a:endParaRPr lang="en-IN" dirty="0"/>
          </a:p>
          <a:p>
            <a:pPr>
              <a:buFont typeface="Arial" pitchFamily="34" charset="0"/>
              <a:buChar char="•"/>
            </a:pPr>
            <a:r>
              <a:rPr lang="hi-IN" dirty="0"/>
              <a:t>अतिसार </a:t>
            </a:r>
            <a:endParaRPr lang="en-IN" dirty="0"/>
          </a:p>
          <a:p>
            <a:pPr>
              <a:buFont typeface="Arial" pitchFamily="34" charset="0"/>
              <a:buChar char="•"/>
            </a:pPr>
            <a:r>
              <a:rPr lang="hi-IN" dirty="0"/>
              <a:t>ज्वर </a:t>
            </a:r>
            <a:endParaRPr lang="en-IN" dirty="0"/>
          </a:p>
          <a:p>
            <a:pPr>
              <a:buFont typeface="Arial" pitchFamily="34" charset="0"/>
              <a:buChar char="•"/>
            </a:pPr>
            <a:r>
              <a:rPr lang="hi-IN" dirty="0"/>
              <a:t>स्वरभेद </a:t>
            </a:r>
            <a:endParaRPr lang="en-IN" dirty="0"/>
          </a:p>
          <a:p>
            <a:pPr>
              <a:buFont typeface="Arial" pitchFamily="34" charset="0"/>
              <a:buChar char="•"/>
            </a:pPr>
            <a:r>
              <a:rPr lang="hi-IN" dirty="0"/>
              <a:t>अरु</a:t>
            </a:r>
            <a:r>
              <a:rPr lang="en-IN" dirty="0" err="1"/>
              <a:t>चि</a:t>
            </a:r>
            <a:endParaRPr lang="en-IN" dirty="0"/>
          </a:p>
        </p:txBody>
      </p:sp>
    </p:spTree>
    <p:extLst>
      <p:ext uri="{BB962C8B-B14F-4D97-AF65-F5344CB8AC3E}">
        <p14:creationId xmlns:p14="http://schemas.microsoft.com/office/powerpoint/2010/main" xmlns="" val="349296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2818656" cy="778098"/>
          </a:xfrm>
        </p:spPr>
        <p:txBody>
          <a:bodyPr/>
          <a:lstStyle/>
          <a:p>
            <a:pPr algn="l"/>
            <a:r>
              <a:rPr lang="en-IN" dirty="0" err="1">
                <a:solidFill>
                  <a:schemeClr val="accent6">
                    <a:lumMod val="60000"/>
                    <a:lumOff val="40000"/>
                  </a:schemeClr>
                </a:solidFill>
              </a:rPr>
              <a:t>लक्षण</a:t>
            </a:r>
            <a:endParaRPr lang="en-IN" dirty="0">
              <a:solidFill>
                <a:schemeClr val="accent6">
                  <a:lumMod val="60000"/>
                  <a:lumOff val="40000"/>
                </a:schemeClr>
              </a:solidFill>
            </a:endParaRPr>
          </a:p>
        </p:txBody>
      </p:sp>
      <p:sp>
        <p:nvSpPr>
          <p:cNvPr id="3" name="Content Placeholder 2"/>
          <p:cNvSpPr>
            <a:spLocks noGrp="1"/>
          </p:cNvSpPr>
          <p:nvPr>
            <p:ph idx="1"/>
          </p:nvPr>
        </p:nvSpPr>
        <p:spPr>
          <a:xfrm>
            <a:off x="251520" y="980728"/>
            <a:ext cx="8496944" cy="5760640"/>
          </a:xfrm>
        </p:spPr>
        <p:txBody>
          <a:bodyPr>
            <a:normAutofit fontScale="92500" lnSpcReduction="10000"/>
          </a:bodyPr>
          <a:lstStyle/>
          <a:p>
            <a:pPr>
              <a:buFont typeface="Wingdings" pitchFamily="2" charset="2"/>
              <a:buChar char="q"/>
            </a:pPr>
            <a:r>
              <a:rPr lang="en-IN" b="1" dirty="0" err="1">
                <a:solidFill>
                  <a:schemeClr val="bg1"/>
                </a:solidFill>
              </a:rPr>
              <a:t>एकादश</a:t>
            </a:r>
            <a:r>
              <a:rPr lang="en-IN" b="1" dirty="0">
                <a:solidFill>
                  <a:schemeClr val="bg1"/>
                </a:solidFill>
              </a:rPr>
              <a:t> </a:t>
            </a:r>
            <a:r>
              <a:rPr lang="en-IN" b="1" dirty="0" err="1">
                <a:solidFill>
                  <a:schemeClr val="bg1"/>
                </a:solidFill>
              </a:rPr>
              <a:t>रुप</a:t>
            </a:r>
            <a:r>
              <a:rPr lang="en-IN" b="1" dirty="0">
                <a:solidFill>
                  <a:schemeClr val="bg1"/>
                </a:solidFill>
              </a:rPr>
              <a:t>:- </a:t>
            </a:r>
          </a:p>
          <a:p>
            <a:pPr>
              <a:buFontTx/>
              <a:buNone/>
            </a:pPr>
            <a:r>
              <a:rPr lang="sa-IN" b="1" dirty="0">
                <a:solidFill>
                  <a:srgbClr val="FF0000"/>
                </a:solidFill>
                <a:cs typeface="Mangal" pitchFamily="2" charset="0"/>
              </a:rPr>
              <a:t>कासो</a:t>
            </a:r>
            <a:r>
              <a:rPr lang="en-IN" b="1" dirty="0">
                <a:solidFill>
                  <a:srgbClr val="FF0000"/>
                </a:solidFill>
                <a:cs typeface="Mangal" pitchFamily="2" charset="0"/>
              </a:rPr>
              <a:t>अ</a:t>
            </a:r>
            <a:r>
              <a:rPr lang="sa-IN" b="1" dirty="0">
                <a:solidFill>
                  <a:srgbClr val="FF0000"/>
                </a:solidFill>
                <a:cs typeface="Mangal" pitchFamily="2" charset="0"/>
              </a:rPr>
              <a:t>संतापो वैस्वर्यं ज्वर: पार्श्वशिरोरुजा:</a:t>
            </a:r>
          </a:p>
          <a:p>
            <a:pPr>
              <a:buFontTx/>
              <a:buNone/>
            </a:pPr>
            <a:r>
              <a:rPr lang="sa-IN" b="1" dirty="0">
                <a:solidFill>
                  <a:srgbClr val="FF0000"/>
                </a:solidFill>
                <a:cs typeface="Mangal" pitchFamily="2" charset="0"/>
              </a:rPr>
              <a:t>छर्दनं रक्तकफयो: श्वास वर्चोगदो अरुचि:</a:t>
            </a:r>
            <a:r>
              <a:rPr lang="en-IN" b="1" dirty="0">
                <a:solidFill>
                  <a:srgbClr val="FF0000"/>
                </a:solidFill>
                <a:cs typeface="Mangal" pitchFamily="2" charset="0"/>
              </a:rPr>
              <a:t>(</a:t>
            </a:r>
            <a:r>
              <a:rPr lang="en-IN" b="1" dirty="0" err="1">
                <a:solidFill>
                  <a:srgbClr val="FF0000"/>
                </a:solidFill>
                <a:cs typeface="Mangal" pitchFamily="2" charset="0"/>
              </a:rPr>
              <a:t>च.चि.8</a:t>
            </a:r>
            <a:r>
              <a:rPr lang="en-IN" b="1" dirty="0">
                <a:solidFill>
                  <a:srgbClr val="FF0000"/>
                </a:solidFill>
                <a:cs typeface="Mangal" pitchFamily="2" charset="0"/>
              </a:rPr>
              <a:t>/45)</a:t>
            </a:r>
            <a:endParaRPr lang="en-IN" b="1" dirty="0">
              <a:solidFill>
                <a:srgbClr val="FF0000"/>
              </a:solidFill>
            </a:endParaRPr>
          </a:p>
          <a:p>
            <a:pPr>
              <a:buFont typeface="Arial" pitchFamily="34" charset="0"/>
              <a:buChar char="•"/>
            </a:pPr>
            <a:r>
              <a:rPr lang="hi-IN" sz="2400" dirty="0"/>
              <a:t>कास </a:t>
            </a:r>
            <a:endParaRPr lang="en-IN" sz="2400" dirty="0"/>
          </a:p>
          <a:p>
            <a:pPr>
              <a:buFont typeface="Arial" pitchFamily="34" charset="0"/>
              <a:buChar char="•"/>
            </a:pPr>
            <a:r>
              <a:rPr lang="hi-IN" sz="2400" dirty="0"/>
              <a:t>अंसताप</a:t>
            </a:r>
            <a:endParaRPr lang="en-IN" sz="2400" dirty="0"/>
          </a:p>
          <a:p>
            <a:pPr>
              <a:buFont typeface="Arial" pitchFamily="34" charset="0"/>
              <a:buChar char="•"/>
            </a:pPr>
            <a:r>
              <a:rPr lang="hi-IN" sz="2400" dirty="0"/>
              <a:t>स्वरभेद </a:t>
            </a:r>
            <a:endParaRPr lang="en-IN" sz="2400" dirty="0"/>
          </a:p>
          <a:p>
            <a:pPr>
              <a:buFont typeface="Arial" pitchFamily="34" charset="0"/>
              <a:buChar char="•"/>
            </a:pPr>
            <a:r>
              <a:rPr lang="hi-IN" sz="2400" dirty="0"/>
              <a:t>ज्वर </a:t>
            </a:r>
            <a:endParaRPr lang="en-IN" sz="2400" dirty="0"/>
          </a:p>
          <a:p>
            <a:pPr>
              <a:buFont typeface="Arial" pitchFamily="34" charset="0"/>
              <a:buChar char="•"/>
            </a:pPr>
            <a:r>
              <a:rPr lang="sa-IN" sz="2400" dirty="0">
                <a:cs typeface="Mangal" pitchFamily="2" charset="0"/>
              </a:rPr>
              <a:t>पार्श्व</a:t>
            </a:r>
            <a:r>
              <a:rPr lang="en-IN" sz="2400" dirty="0" err="1"/>
              <a:t>शूल</a:t>
            </a:r>
            <a:endParaRPr lang="en-IN" sz="2400" dirty="0"/>
          </a:p>
          <a:p>
            <a:pPr>
              <a:buFont typeface="Arial" pitchFamily="34" charset="0"/>
              <a:buChar char="•"/>
            </a:pPr>
            <a:r>
              <a:rPr lang="hi-IN" sz="2400" dirty="0"/>
              <a:t>शिर:शू</a:t>
            </a:r>
            <a:r>
              <a:rPr lang="en-IN" sz="2400" dirty="0"/>
              <a:t>ल</a:t>
            </a:r>
          </a:p>
          <a:p>
            <a:pPr>
              <a:buFont typeface="Arial" pitchFamily="34" charset="0"/>
              <a:buChar char="•"/>
            </a:pPr>
            <a:r>
              <a:rPr lang="hi-IN" sz="2400" dirty="0"/>
              <a:t>रक्तवमन </a:t>
            </a:r>
            <a:endParaRPr lang="en-IN" sz="2400" dirty="0"/>
          </a:p>
          <a:p>
            <a:pPr>
              <a:buFont typeface="Arial" pitchFamily="34" charset="0"/>
              <a:buChar char="•"/>
            </a:pPr>
            <a:r>
              <a:rPr lang="hi-IN" sz="2400" dirty="0"/>
              <a:t>श्लेष्म छ्</a:t>
            </a:r>
            <a:r>
              <a:rPr lang="en-IN" sz="2400" dirty="0" err="1"/>
              <a:t>रर्दि</a:t>
            </a:r>
            <a:r>
              <a:rPr lang="hi-IN" sz="2400" dirty="0"/>
              <a:t> </a:t>
            </a:r>
            <a:endParaRPr lang="en-IN" sz="2400" dirty="0"/>
          </a:p>
          <a:p>
            <a:pPr>
              <a:buFont typeface="Arial" pitchFamily="34" charset="0"/>
              <a:buChar char="•"/>
            </a:pPr>
            <a:r>
              <a:rPr lang="hi-IN" sz="2400" dirty="0"/>
              <a:t>श्वास </a:t>
            </a:r>
            <a:endParaRPr lang="en-IN" sz="2400" dirty="0"/>
          </a:p>
          <a:p>
            <a:pPr>
              <a:buFont typeface="Arial" pitchFamily="34" charset="0"/>
              <a:buChar char="•"/>
            </a:pPr>
            <a:r>
              <a:rPr lang="hi-IN" sz="2400" dirty="0"/>
              <a:t>अतिसार </a:t>
            </a:r>
            <a:endParaRPr lang="en-IN" sz="2400" dirty="0"/>
          </a:p>
          <a:p>
            <a:pPr>
              <a:buFont typeface="Arial" pitchFamily="34" charset="0"/>
              <a:buChar char="•"/>
            </a:pPr>
            <a:r>
              <a:rPr lang="hi-IN" sz="2400" dirty="0"/>
              <a:t>अरुचि </a:t>
            </a:r>
            <a:endParaRPr lang="en-IN" sz="2400" dirty="0"/>
          </a:p>
          <a:p>
            <a:endParaRPr lang="en-IN" dirty="0"/>
          </a:p>
        </p:txBody>
      </p:sp>
    </p:spTree>
    <p:extLst>
      <p:ext uri="{BB962C8B-B14F-4D97-AF65-F5344CB8AC3E}">
        <p14:creationId xmlns:p14="http://schemas.microsoft.com/office/powerpoint/2010/main" xmlns="" val="2017831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98776" cy="850106"/>
          </a:xfrm>
        </p:spPr>
        <p:txBody>
          <a:bodyPr/>
          <a:lstStyle/>
          <a:p>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226284284"/>
              </p:ext>
            </p:extLst>
          </p:nvPr>
        </p:nvGraphicFramePr>
        <p:xfrm>
          <a:off x="24064" y="16048"/>
          <a:ext cx="9036495" cy="7356462"/>
        </p:xfrm>
        <a:graphic>
          <a:graphicData uri="http://schemas.openxmlformats.org/drawingml/2006/table">
            <a:tbl>
              <a:tblPr firstRow="1" bandRow="1">
                <a:tableStyleId>{5C22544A-7EE6-4342-B048-85BDC9FD1C3A}</a:tableStyleId>
              </a:tblPr>
              <a:tblGrid>
                <a:gridCol w="2022993">
                  <a:extLst>
                    <a:ext uri="{9D8B030D-6E8A-4147-A177-3AD203B41FA5}">
                      <a16:colId xmlns:a16="http://schemas.microsoft.com/office/drawing/2014/main" xmlns="" val="20000"/>
                    </a:ext>
                  </a:extLst>
                </a:gridCol>
                <a:gridCol w="2022993">
                  <a:extLst>
                    <a:ext uri="{9D8B030D-6E8A-4147-A177-3AD203B41FA5}">
                      <a16:colId xmlns:a16="http://schemas.microsoft.com/office/drawing/2014/main" xmlns="" val="20001"/>
                    </a:ext>
                  </a:extLst>
                </a:gridCol>
                <a:gridCol w="2022993">
                  <a:extLst>
                    <a:ext uri="{9D8B030D-6E8A-4147-A177-3AD203B41FA5}">
                      <a16:colId xmlns:a16="http://schemas.microsoft.com/office/drawing/2014/main" xmlns="" val="20002"/>
                    </a:ext>
                  </a:extLst>
                </a:gridCol>
                <a:gridCol w="2967516">
                  <a:extLst>
                    <a:ext uri="{9D8B030D-6E8A-4147-A177-3AD203B41FA5}">
                      <a16:colId xmlns:a16="http://schemas.microsoft.com/office/drawing/2014/main" xmlns="" val="20003"/>
                    </a:ext>
                  </a:extLst>
                </a:gridCol>
              </a:tblGrid>
              <a:tr h="8187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kern="1200" dirty="0">
                          <a:effectLst/>
                        </a:rPr>
                        <a:t>साहसजन्य यक्ष्मा के लक्षण-</a:t>
                      </a:r>
                      <a:endParaRPr kumimoji="0" lang="hi-IN" b="1" i="0" kern="1200" dirty="0">
                        <a:solidFill>
                          <a:schemeClr val="lt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b="1" i="0" kern="1200" dirty="0">
                          <a:solidFill>
                            <a:schemeClr val="lt1"/>
                          </a:solidFill>
                          <a:effectLst/>
                          <a:latin typeface="+mn-lt"/>
                          <a:ea typeface="+mn-ea"/>
                          <a:cs typeface="+mn-cs"/>
                        </a:rPr>
                        <a:t>वेगसंधारणजन्य राजयक्ष्मा के लक्षण-</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b="1" i="0" kern="1200" dirty="0">
                          <a:solidFill>
                            <a:schemeClr val="lt1"/>
                          </a:solidFill>
                          <a:effectLst/>
                          <a:latin typeface="+mn-lt"/>
                          <a:ea typeface="+mn-ea"/>
                          <a:cs typeface="+mn-cs"/>
                        </a:rPr>
                        <a:t>धातुक्षय जन्य यक्ष्मा के लक्षण</a:t>
                      </a:r>
                      <a:r>
                        <a:rPr kumimoji="0" lang="en-IN" b="1" i="0" kern="1200" dirty="0">
                          <a:solidFill>
                            <a:schemeClr val="lt1"/>
                          </a:solidFill>
                          <a:effectLst/>
                          <a:latin typeface="+mn-lt"/>
                          <a:ea typeface="+mn-ea"/>
                          <a:cs typeface="+mn-cs"/>
                        </a:rPr>
                        <a:t>-</a:t>
                      </a:r>
                      <a:endParaRPr kumimoji="0" lang="hi-IN" b="1" i="0" kern="1200" dirty="0">
                        <a:solidFill>
                          <a:schemeClr val="lt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b="1" i="0" kern="1200" dirty="0">
                          <a:solidFill>
                            <a:schemeClr val="lt1"/>
                          </a:solidFill>
                          <a:effectLst/>
                          <a:latin typeface="+mn-lt"/>
                          <a:ea typeface="+mn-ea"/>
                          <a:cs typeface="+mn-cs"/>
                        </a:rPr>
                        <a:t>विषमाशन जन्य यक्ष्मा के लक्षण-</a:t>
                      </a:r>
                    </a:p>
                  </a:txBody>
                  <a:tcPr/>
                </a:tc>
                <a:extLst>
                  <a:ext uri="{0D108BD9-81ED-4DB2-BD59-A6C34878D82A}">
                    <a16:rowId xmlns:a16="http://schemas.microsoft.com/office/drawing/2014/main" xmlns="" val="10000"/>
                  </a:ext>
                </a:extLst>
              </a:tr>
              <a:tr h="736911">
                <a:tc>
                  <a:txBody>
                    <a:bodyPr/>
                    <a:lstStyle/>
                    <a:p>
                      <a:r>
                        <a:rPr kumimoji="0" lang="hi-IN" sz="1600" b="0" i="0" kern="1200" dirty="0">
                          <a:solidFill>
                            <a:schemeClr val="dk1"/>
                          </a:solidFill>
                          <a:effectLst/>
                          <a:latin typeface="+mn-lt"/>
                          <a:ea typeface="+mn-ea"/>
                          <a:cs typeface="+mn-cs"/>
                        </a:rPr>
                        <a:t>शिर: शूल (</a:t>
                      </a:r>
                      <a:r>
                        <a:rPr kumimoji="0" lang="en-IN" sz="1600" b="0" i="0" kern="1200" dirty="0">
                          <a:solidFill>
                            <a:schemeClr val="dk1"/>
                          </a:solidFill>
                          <a:effectLst/>
                          <a:latin typeface="+mn-lt"/>
                          <a:ea typeface="+mn-ea"/>
                          <a:cs typeface="+mn-cs"/>
                        </a:rPr>
                        <a:t>Headache)</a:t>
                      </a:r>
                    </a:p>
                    <a:p>
                      <a:endParaRPr lang="en-IN" sz="1600" dirty="0"/>
                    </a:p>
                  </a:txBody>
                  <a:tcPr/>
                </a:tc>
                <a:tc>
                  <a:txBody>
                    <a:bodyPr/>
                    <a:lstStyle/>
                    <a:p>
                      <a:r>
                        <a:rPr kumimoji="0" lang="hi-IN" sz="1600" b="0" i="0" kern="1200" dirty="0">
                          <a:solidFill>
                            <a:schemeClr val="dk1"/>
                          </a:solidFill>
                          <a:effectLst/>
                          <a:latin typeface="+mn-lt"/>
                          <a:ea typeface="+mn-ea"/>
                          <a:cs typeface="+mn-cs"/>
                        </a:rPr>
                        <a:t>प्रतिश्याय (</a:t>
                      </a:r>
                      <a:r>
                        <a:rPr kumimoji="0" lang="en-IN" sz="1600" b="0" i="0" kern="1200" dirty="0">
                          <a:solidFill>
                            <a:schemeClr val="dk1"/>
                          </a:solidFill>
                          <a:effectLst/>
                          <a:latin typeface="+mn-lt"/>
                          <a:ea typeface="+mn-ea"/>
                          <a:cs typeface="+mn-cs"/>
                        </a:rPr>
                        <a:t>Rhinitis)</a:t>
                      </a:r>
                    </a:p>
                    <a:p>
                      <a:endParaRPr lang="en-IN" sz="1600" dirty="0"/>
                    </a:p>
                  </a:txBody>
                  <a:tcPr/>
                </a:tc>
                <a:tc>
                  <a:txBody>
                    <a:bodyPr/>
                    <a:lstStyle/>
                    <a:p>
                      <a:r>
                        <a:rPr kumimoji="0" lang="hi-IN" sz="1600" b="0" i="0" kern="1200" dirty="0">
                          <a:solidFill>
                            <a:schemeClr val="dk1"/>
                          </a:solidFill>
                          <a:effectLst/>
                          <a:latin typeface="+mn-lt"/>
                          <a:ea typeface="+mn-ea"/>
                          <a:cs typeface="+mn-cs"/>
                        </a:rPr>
                        <a:t>प्रतिश्याय (</a:t>
                      </a:r>
                      <a:r>
                        <a:rPr kumimoji="0" lang="en-IN" sz="1600" b="0" i="0" kern="1200" dirty="0">
                          <a:solidFill>
                            <a:schemeClr val="dk1"/>
                          </a:solidFill>
                          <a:effectLst/>
                          <a:latin typeface="+mn-lt"/>
                          <a:ea typeface="+mn-ea"/>
                          <a:cs typeface="+mn-cs"/>
                        </a:rPr>
                        <a:t>Rhinitis)</a:t>
                      </a:r>
                    </a:p>
                    <a:p>
                      <a:r>
                        <a:rPr lang="en-IN" sz="1600" dirty="0"/>
                        <a:t/>
                      </a:r>
                      <a:br>
                        <a:rPr lang="en-IN" sz="1600" dirty="0"/>
                      </a:br>
                      <a:endParaRPr lang="en-IN" sz="1600" dirty="0"/>
                    </a:p>
                  </a:txBody>
                  <a:tcPr/>
                </a:tc>
                <a:tc>
                  <a:txBody>
                    <a:bodyPr/>
                    <a:lstStyle/>
                    <a:p>
                      <a:r>
                        <a:rPr kumimoji="0" lang="hi-IN" sz="1600" b="0" i="0" kern="1200" dirty="0">
                          <a:solidFill>
                            <a:schemeClr val="dk1"/>
                          </a:solidFill>
                          <a:effectLst/>
                          <a:latin typeface="+mn-lt"/>
                          <a:ea typeface="+mn-ea"/>
                          <a:cs typeface="+mn-cs"/>
                        </a:rPr>
                        <a:t>प्रतिश्याय (</a:t>
                      </a:r>
                      <a:r>
                        <a:rPr kumimoji="0" lang="en-IN" sz="1600" b="0" i="0" kern="1200" dirty="0">
                          <a:solidFill>
                            <a:schemeClr val="dk1"/>
                          </a:solidFill>
                          <a:effectLst/>
                          <a:latin typeface="+mn-lt"/>
                          <a:ea typeface="+mn-ea"/>
                          <a:cs typeface="+mn-cs"/>
                        </a:rPr>
                        <a:t>Rhinitis)</a:t>
                      </a:r>
                    </a:p>
                  </a:txBody>
                  <a:tcPr/>
                </a:tc>
                <a:extLst>
                  <a:ext uri="{0D108BD9-81ED-4DB2-BD59-A6C34878D82A}">
                    <a16:rowId xmlns:a16="http://schemas.microsoft.com/office/drawing/2014/main" xmlns="" val="10001"/>
                  </a:ext>
                </a:extLst>
              </a:tr>
              <a:tr h="7369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sz="1600" b="0" i="0" kern="1200" dirty="0">
                          <a:solidFill>
                            <a:schemeClr val="dk1"/>
                          </a:solidFill>
                          <a:effectLst/>
                          <a:latin typeface="+mn-lt"/>
                          <a:ea typeface="+mn-ea"/>
                          <a:cs typeface="+mn-cs"/>
                        </a:rPr>
                        <a:t>कास (</a:t>
                      </a:r>
                      <a:r>
                        <a:rPr kumimoji="0" lang="en-IN" sz="1600" b="0" i="0" kern="1200" dirty="0">
                          <a:solidFill>
                            <a:schemeClr val="dk1"/>
                          </a:solidFill>
                          <a:effectLst/>
                          <a:latin typeface="+mn-lt"/>
                          <a:ea typeface="+mn-ea"/>
                          <a:cs typeface="+mn-cs"/>
                        </a:rPr>
                        <a:t>Cough)</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sz="1600" b="0" i="0" kern="1200" dirty="0">
                          <a:solidFill>
                            <a:schemeClr val="dk1"/>
                          </a:solidFill>
                          <a:effectLst/>
                          <a:latin typeface="+mn-lt"/>
                          <a:ea typeface="+mn-ea"/>
                          <a:cs typeface="+mn-cs"/>
                        </a:rPr>
                        <a:t>स्वरभेद (</a:t>
                      </a:r>
                      <a:r>
                        <a:rPr kumimoji="0" lang="en-IN" sz="1600" b="0" i="0" kern="1200" dirty="0">
                          <a:solidFill>
                            <a:schemeClr val="dk1"/>
                          </a:solidFill>
                          <a:effectLst/>
                          <a:latin typeface="+mn-lt"/>
                          <a:ea typeface="+mn-ea"/>
                          <a:cs typeface="+mn-cs"/>
                        </a:rPr>
                        <a:t>Hoarseness of voice)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sz="1600" b="0" i="0" kern="1200" dirty="0">
                          <a:solidFill>
                            <a:schemeClr val="dk1"/>
                          </a:solidFill>
                          <a:effectLst/>
                          <a:latin typeface="+mn-lt"/>
                          <a:ea typeface="+mn-ea"/>
                          <a:cs typeface="+mn-cs"/>
                        </a:rPr>
                        <a:t>ज्वर (</a:t>
                      </a:r>
                      <a:r>
                        <a:rPr kumimoji="0" lang="en-IN" sz="1600" b="0" i="0" kern="1200" dirty="0">
                          <a:solidFill>
                            <a:schemeClr val="dk1"/>
                          </a:solidFill>
                          <a:effectLst/>
                          <a:latin typeface="+mn-lt"/>
                          <a:ea typeface="+mn-ea"/>
                          <a:cs typeface="+mn-cs"/>
                        </a:rPr>
                        <a:t>Fever)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sz="1600" b="0" i="0" kern="1200" dirty="0">
                          <a:solidFill>
                            <a:schemeClr val="dk1"/>
                          </a:solidFill>
                          <a:effectLst/>
                          <a:latin typeface="+mn-lt"/>
                          <a:ea typeface="+mn-ea"/>
                          <a:cs typeface="+mn-cs"/>
                        </a:rPr>
                        <a:t>प्रसेक (</a:t>
                      </a:r>
                      <a:r>
                        <a:rPr kumimoji="0" lang="en-IN" sz="1600" b="0" i="0" kern="1200" dirty="0">
                          <a:solidFill>
                            <a:schemeClr val="dk1"/>
                          </a:solidFill>
                          <a:effectLst/>
                          <a:latin typeface="+mn-lt"/>
                          <a:ea typeface="+mn-ea"/>
                          <a:cs typeface="+mn-cs"/>
                        </a:rPr>
                        <a:t>Excessive salivation)</a:t>
                      </a:r>
                    </a:p>
                  </a:txBody>
                  <a:tcPr/>
                </a:tc>
                <a:extLst>
                  <a:ext uri="{0D108BD9-81ED-4DB2-BD59-A6C34878D82A}">
                    <a16:rowId xmlns:a16="http://schemas.microsoft.com/office/drawing/2014/main" xmlns="" val="10002"/>
                  </a:ext>
                </a:extLst>
              </a:tr>
              <a:tr h="3002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sz="1600" b="0" i="0" kern="1200" dirty="0">
                          <a:solidFill>
                            <a:schemeClr val="dk1"/>
                          </a:solidFill>
                          <a:effectLst/>
                          <a:latin typeface="+mn-lt"/>
                          <a:ea typeface="+mn-ea"/>
                          <a:cs typeface="+mn-cs"/>
                        </a:rPr>
                        <a:t>अरुचि (</a:t>
                      </a:r>
                      <a:r>
                        <a:rPr kumimoji="0" lang="en-IN" sz="1600" b="0" i="0" kern="1200" dirty="0">
                          <a:solidFill>
                            <a:schemeClr val="dk1"/>
                          </a:solidFill>
                          <a:effectLst/>
                          <a:latin typeface="+mn-lt"/>
                          <a:ea typeface="+mn-ea"/>
                          <a:cs typeface="+mn-cs"/>
                        </a:rPr>
                        <a:t>Anorexia)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sz="1600" b="0" i="0" kern="1200" dirty="0">
                          <a:solidFill>
                            <a:schemeClr val="dk1"/>
                          </a:solidFill>
                          <a:effectLst/>
                          <a:latin typeface="+mn-lt"/>
                          <a:ea typeface="+mn-ea"/>
                          <a:cs typeface="+mn-cs"/>
                        </a:rPr>
                        <a:t>अरोचक ( </a:t>
                      </a:r>
                      <a:r>
                        <a:rPr kumimoji="0" lang="en-IN" sz="1600" b="0" i="0" kern="1200" dirty="0">
                          <a:solidFill>
                            <a:schemeClr val="dk1"/>
                          </a:solidFill>
                          <a:effectLst/>
                          <a:latin typeface="+mn-lt"/>
                          <a:ea typeface="+mn-ea"/>
                          <a:cs typeface="+mn-cs"/>
                        </a:rPr>
                        <a:t>Anorexia)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sz="1600" b="0" i="0" kern="1200" dirty="0">
                          <a:solidFill>
                            <a:schemeClr val="dk1"/>
                          </a:solidFill>
                          <a:effectLst/>
                          <a:latin typeface="+mn-lt"/>
                          <a:ea typeface="+mn-ea"/>
                          <a:cs typeface="+mn-cs"/>
                        </a:rPr>
                        <a:t>अंगमर्द (</a:t>
                      </a:r>
                      <a:r>
                        <a:rPr kumimoji="0" lang="en-IN" sz="1600" b="0" i="0" kern="1200" dirty="0" err="1">
                          <a:solidFill>
                            <a:schemeClr val="dk1"/>
                          </a:solidFill>
                          <a:effectLst/>
                          <a:latin typeface="+mn-lt"/>
                          <a:ea typeface="+mn-ea"/>
                          <a:cs typeface="+mn-cs"/>
                        </a:rPr>
                        <a:t>Bodyache</a:t>
                      </a:r>
                      <a:r>
                        <a:rPr kumimoji="0" lang="en-IN" sz="1600" b="0" i="0" kern="1200" dirty="0">
                          <a:solidFill>
                            <a:schemeClr val="dk1"/>
                          </a:solidFill>
                          <a:effectLst/>
                          <a:latin typeface="+mn-lt"/>
                          <a:ea typeface="+mn-ea"/>
                          <a:cs typeface="+mn-cs"/>
                        </a:rPr>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sz="1600" b="0" i="0" kern="1200" dirty="0">
                          <a:solidFill>
                            <a:schemeClr val="dk1"/>
                          </a:solidFill>
                          <a:effectLst/>
                          <a:latin typeface="+mn-lt"/>
                          <a:ea typeface="+mn-ea"/>
                          <a:cs typeface="+mn-cs"/>
                        </a:rPr>
                        <a:t>कास (</a:t>
                      </a:r>
                      <a:r>
                        <a:rPr kumimoji="0" lang="en-IN" sz="1600" b="0" i="0" kern="1200" dirty="0">
                          <a:solidFill>
                            <a:schemeClr val="dk1"/>
                          </a:solidFill>
                          <a:effectLst/>
                          <a:latin typeface="+mn-lt"/>
                          <a:ea typeface="+mn-ea"/>
                          <a:cs typeface="+mn-cs"/>
                        </a:rPr>
                        <a:t>Cough)</a:t>
                      </a:r>
                    </a:p>
                  </a:txBody>
                  <a:tcPr/>
                </a:tc>
                <a:extLst>
                  <a:ext uri="{0D108BD9-81ED-4DB2-BD59-A6C34878D82A}">
                    <a16:rowId xmlns:a16="http://schemas.microsoft.com/office/drawing/2014/main" xmlns="" val="10003"/>
                  </a:ext>
                </a:extLst>
              </a:tr>
              <a:tr h="5185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sz="1600" b="0" i="0" kern="1200" dirty="0">
                          <a:solidFill>
                            <a:schemeClr val="dk1"/>
                          </a:solidFill>
                          <a:effectLst/>
                          <a:latin typeface="+mn-lt"/>
                          <a:ea typeface="+mn-ea"/>
                          <a:cs typeface="+mn-cs"/>
                        </a:rPr>
                        <a:t>अतिसार (</a:t>
                      </a:r>
                      <a:r>
                        <a:rPr kumimoji="0" lang="en-IN" sz="1600" b="0" i="0" kern="1200" dirty="0">
                          <a:solidFill>
                            <a:schemeClr val="dk1"/>
                          </a:solidFill>
                          <a:effectLst/>
                          <a:latin typeface="+mn-lt"/>
                          <a:ea typeface="+mn-ea"/>
                          <a:cs typeface="+mn-cs"/>
                        </a:rPr>
                        <a:t>Diarrhoea)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sz="1600" b="0" i="0" kern="1200" dirty="0">
                          <a:solidFill>
                            <a:schemeClr val="dk1"/>
                          </a:solidFill>
                          <a:effectLst/>
                          <a:latin typeface="+mn-lt"/>
                          <a:ea typeface="+mn-ea"/>
                          <a:cs typeface="+mn-cs"/>
                        </a:rPr>
                        <a:t>कास (</a:t>
                      </a:r>
                      <a:r>
                        <a:rPr kumimoji="0" lang="en-IN" sz="1600" b="0" i="0" kern="1200" dirty="0">
                          <a:solidFill>
                            <a:schemeClr val="dk1"/>
                          </a:solidFill>
                          <a:effectLst/>
                          <a:latin typeface="+mn-lt"/>
                          <a:ea typeface="+mn-ea"/>
                          <a:cs typeface="+mn-cs"/>
                        </a:rPr>
                        <a:t>Cough)</a:t>
                      </a:r>
                    </a:p>
                    <a:p>
                      <a:endParaRPr lang="en-IN"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sz="1600" b="0" i="0" kern="1200" dirty="0">
                          <a:solidFill>
                            <a:schemeClr val="dk1"/>
                          </a:solidFill>
                          <a:effectLst/>
                          <a:latin typeface="+mn-lt"/>
                          <a:ea typeface="+mn-ea"/>
                          <a:cs typeface="+mn-cs"/>
                        </a:rPr>
                        <a:t>कास (</a:t>
                      </a:r>
                      <a:r>
                        <a:rPr kumimoji="0" lang="en-IN" sz="1600" b="0" i="0" kern="1200" dirty="0">
                          <a:solidFill>
                            <a:schemeClr val="dk1"/>
                          </a:solidFill>
                          <a:effectLst/>
                          <a:latin typeface="+mn-lt"/>
                          <a:ea typeface="+mn-ea"/>
                          <a:cs typeface="+mn-cs"/>
                        </a:rPr>
                        <a:t>Cough)</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sz="1600" b="0" i="0" kern="1200" dirty="0">
                          <a:solidFill>
                            <a:schemeClr val="dk1"/>
                          </a:solidFill>
                          <a:effectLst/>
                          <a:latin typeface="+mn-lt"/>
                          <a:ea typeface="+mn-ea"/>
                          <a:cs typeface="+mn-cs"/>
                        </a:rPr>
                        <a:t>वमन (</a:t>
                      </a:r>
                      <a:r>
                        <a:rPr kumimoji="0" lang="en-IN" sz="1600" b="0" i="0" kern="1200" dirty="0">
                          <a:solidFill>
                            <a:schemeClr val="dk1"/>
                          </a:solidFill>
                          <a:effectLst/>
                          <a:latin typeface="+mn-lt"/>
                          <a:ea typeface="+mn-ea"/>
                          <a:cs typeface="+mn-cs"/>
                        </a:rPr>
                        <a:t>Vomiting)</a:t>
                      </a:r>
                    </a:p>
                  </a:txBody>
                  <a:tcPr/>
                </a:tc>
                <a:extLst>
                  <a:ext uri="{0D108BD9-81ED-4DB2-BD59-A6C34878D82A}">
                    <a16:rowId xmlns:a16="http://schemas.microsoft.com/office/drawing/2014/main" xmlns="" val="10004"/>
                  </a:ext>
                </a:extLst>
              </a:tr>
              <a:tr h="5185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sz="1600" b="0" i="0" kern="1200" dirty="0">
                          <a:solidFill>
                            <a:schemeClr val="dk1"/>
                          </a:solidFill>
                          <a:effectLst/>
                          <a:latin typeface="+mn-lt"/>
                          <a:ea typeface="+mn-ea"/>
                          <a:cs typeface="+mn-cs"/>
                        </a:rPr>
                        <a:t>कण्ठो</a:t>
                      </a:r>
                      <a:r>
                        <a:rPr kumimoji="0" lang="en-IN" sz="1600" b="0" i="0" kern="1200" dirty="0" err="1">
                          <a:solidFill>
                            <a:schemeClr val="dk1"/>
                          </a:solidFill>
                          <a:effectLst/>
                          <a:latin typeface="+mn-lt"/>
                          <a:ea typeface="+mn-ea"/>
                          <a:cs typeface="+mn-cs"/>
                        </a:rPr>
                        <a:t>द्</a:t>
                      </a:r>
                      <a:r>
                        <a:rPr kumimoji="0" lang="hi-IN" sz="1600" b="0" i="0" kern="1200" dirty="0">
                          <a:solidFill>
                            <a:schemeClr val="dk1"/>
                          </a:solidFill>
                          <a:effectLst/>
                          <a:latin typeface="+mn-lt"/>
                          <a:ea typeface="+mn-ea"/>
                          <a:cs typeface="+mn-cs"/>
                        </a:rPr>
                        <a:t>ध्वंस (</a:t>
                      </a:r>
                      <a:r>
                        <a:rPr kumimoji="0" lang="en-IN" sz="1600" b="0" i="0" kern="1200" dirty="0">
                          <a:solidFill>
                            <a:schemeClr val="dk1"/>
                          </a:solidFill>
                          <a:effectLst/>
                          <a:latin typeface="+mn-lt"/>
                          <a:ea typeface="+mn-ea"/>
                          <a:cs typeface="+mn-cs"/>
                        </a:rPr>
                        <a:t>Apnoea)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sz="1600" b="0" i="0" kern="1200" dirty="0">
                          <a:solidFill>
                            <a:schemeClr val="dk1"/>
                          </a:solidFill>
                          <a:effectLst/>
                          <a:latin typeface="+mn-lt"/>
                          <a:ea typeface="+mn-ea"/>
                          <a:cs typeface="+mn-cs"/>
                        </a:rPr>
                        <a:t>पार्श्वशूल (</a:t>
                      </a:r>
                      <a:r>
                        <a:rPr kumimoji="0" lang="en-IN" sz="1600" b="0" i="0" kern="1200" dirty="0">
                          <a:solidFill>
                            <a:schemeClr val="dk1"/>
                          </a:solidFill>
                          <a:effectLst/>
                          <a:latin typeface="+mn-lt"/>
                          <a:ea typeface="+mn-ea"/>
                          <a:cs typeface="+mn-cs"/>
                        </a:rPr>
                        <a:t>Costal pain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sz="1600" b="0" i="0" kern="1200" dirty="0">
                          <a:solidFill>
                            <a:schemeClr val="dk1"/>
                          </a:solidFill>
                          <a:effectLst/>
                          <a:latin typeface="+mn-lt"/>
                          <a:ea typeface="+mn-ea"/>
                          <a:cs typeface="+mn-cs"/>
                        </a:rPr>
                        <a:t>शिरो</a:t>
                      </a:r>
                      <a:r>
                        <a:rPr kumimoji="0" lang="en-IN" sz="1600" b="0" i="0" kern="1200" dirty="0">
                          <a:solidFill>
                            <a:schemeClr val="dk1"/>
                          </a:solidFill>
                          <a:effectLst/>
                          <a:latin typeface="+mn-lt"/>
                          <a:ea typeface="+mn-ea"/>
                          <a:cs typeface="+mn-cs"/>
                        </a:rPr>
                        <a:t>:</a:t>
                      </a:r>
                      <a:r>
                        <a:rPr kumimoji="0" lang="en-IN" sz="1600" b="0" i="0" kern="1200" dirty="0" err="1">
                          <a:solidFill>
                            <a:schemeClr val="dk1"/>
                          </a:solidFill>
                          <a:effectLst/>
                          <a:latin typeface="+mn-lt"/>
                          <a:ea typeface="+mn-ea"/>
                          <a:cs typeface="+mn-cs"/>
                        </a:rPr>
                        <a:t>शूल</a:t>
                      </a:r>
                      <a:r>
                        <a:rPr kumimoji="0" lang="hi-IN" sz="1600" b="0" i="0" kern="1200" dirty="0">
                          <a:solidFill>
                            <a:schemeClr val="dk1"/>
                          </a:solidFill>
                          <a:effectLst/>
                          <a:latin typeface="+mn-lt"/>
                          <a:ea typeface="+mn-ea"/>
                          <a:cs typeface="+mn-cs"/>
                        </a:rPr>
                        <a:t>(</a:t>
                      </a:r>
                      <a:r>
                        <a:rPr kumimoji="0" lang="en-IN" sz="1600" b="0" i="0" kern="1200" dirty="0">
                          <a:solidFill>
                            <a:schemeClr val="dk1"/>
                          </a:solidFill>
                          <a:effectLst/>
                          <a:latin typeface="+mn-lt"/>
                          <a:ea typeface="+mn-ea"/>
                          <a:cs typeface="+mn-cs"/>
                        </a:rPr>
                        <a:t>Headache)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sz="1600" b="0" i="0" kern="1200" dirty="0">
                          <a:solidFill>
                            <a:schemeClr val="dk1"/>
                          </a:solidFill>
                          <a:effectLst/>
                          <a:latin typeface="+mn-lt"/>
                          <a:ea typeface="+mn-ea"/>
                          <a:cs typeface="+mn-cs"/>
                        </a:rPr>
                        <a:t>अरोचक (</a:t>
                      </a:r>
                      <a:r>
                        <a:rPr kumimoji="0" lang="en-IN" sz="1600" b="0" i="0" kern="1200" dirty="0">
                          <a:solidFill>
                            <a:schemeClr val="dk1"/>
                          </a:solidFill>
                          <a:effectLst/>
                          <a:latin typeface="+mn-lt"/>
                          <a:ea typeface="+mn-ea"/>
                          <a:cs typeface="+mn-cs"/>
                        </a:rPr>
                        <a:t>Anorexia)</a:t>
                      </a:r>
                    </a:p>
                  </a:txBody>
                  <a:tcPr/>
                </a:tc>
                <a:extLst>
                  <a:ext uri="{0D108BD9-81ED-4DB2-BD59-A6C34878D82A}">
                    <a16:rowId xmlns:a16="http://schemas.microsoft.com/office/drawing/2014/main" xmlns="" val="10005"/>
                  </a:ext>
                </a:extLst>
              </a:tr>
              <a:tr h="7369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sz="1600" b="0" i="0" kern="1200" dirty="0">
                          <a:solidFill>
                            <a:schemeClr val="dk1"/>
                          </a:solidFill>
                          <a:effectLst/>
                          <a:latin typeface="+mn-lt"/>
                          <a:ea typeface="+mn-ea"/>
                          <a:cs typeface="+mn-cs"/>
                        </a:rPr>
                        <a:t>स्वरभेद (</a:t>
                      </a:r>
                      <a:r>
                        <a:rPr kumimoji="0" lang="en-IN" sz="1600" b="0" i="0" kern="1200" dirty="0">
                          <a:solidFill>
                            <a:schemeClr val="dk1"/>
                          </a:solidFill>
                          <a:effectLst/>
                          <a:latin typeface="+mn-lt"/>
                          <a:ea typeface="+mn-ea"/>
                          <a:cs typeface="+mn-cs"/>
                        </a:rPr>
                        <a:t>Hoarseness of voice)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sz="1600" b="0" i="0" kern="1200" dirty="0">
                          <a:solidFill>
                            <a:schemeClr val="dk1"/>
                          </a:solidFill>
                          <a:effectLst/>
                          <a:latin typeface="+mn-lt"/>
                          <a:ea typeface="+mn-ea"/>
                          <a:cs typeface="+mn-cs"/>
                        </a:rPr>
                        <a:t>शिर:शूल (</a:t>
                      </a:r>
                      <a:r>
                        <a:rPr kumimoji="0" lang="en-IN" sz="1600" b="0" i="0" kern="1200" dirty="0">
                          <a:solidFill>
                            <a:schemeClr val="dk1"/>
                          </a:solidFill>
                          <a:effectLst/>
                          <a:latin typeface="+mn-lt"/>
                          <a:ea typeface="+mn-ea"/>
                          <a:cs typeface="+mn-cs"/>
                        </a:rPr>
                        <a:t>Headache)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sz="1600" b="0" i="0" kern="1200" dirty="0">
                          <a:solidFill>
                            <a:schemeClr val="dk1"/>
                          </a:solidFill>
                          <a:effectLst/>
                          <a:latin typeface="+mn-lt"/>
                          <a:ea typeface="+mn-ea"/>
                          <a:cs typeface="+mn-cs"/>
                        </a:rPr>
                        <a:t>अतिसार (</a:t>
                      </a:r>
                      <a:r>
                        <a:rPr kumimoji="0" lang="en-IN" sz="1600" b="0" i="0" kern="1200" dirty="0">
                          <a:solidFill>
                            <a:schemeClr val="dk1"/>
                          </a:solidFill>
                          <a:effectLst/>
                          <a:latin typeface="+mn-lt"/>
                          <a:ea typeface="+mn-ea"/>
                          <a:cs typeface="+mn-cs"/>
                        </a:rPr>
                        <a:t>Diarrhoea)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sz="1600" b="0" i="0" kern="1200" dirty="0">
                          <a:solidFill>
                            <a:schemeClr val="dk1"/>
                          </a:solidFill>
                          <a:effectLst/>
                          <a:latin typeface="+mn-lt"/>
                          <a:ea typeface="+mn-ea"/>
                          <a:cs typeface="+mn-cs"/>
                        </a:rPr>
                        <a:t>ज्वर (</a:t>
                      </a:r>
                      <a:r>
                        <a:rPr kumimoji="0" lang="en-IN" sz="1600" b="0" i="0" kern="1200" dirty="0">
                          <a:solidFill>
                            <a:schemeClr val="dk1"/>
                          </a:solidFill>
                          <a:effectLst/>
                          <a:latin typeface="+mn-lt"/>
                          <a:ea typeface="+mn-ea"/>
                          <a:cs typeface="+mn-cs"/>
                        </a:rPr>
                        <a:t>Fever)</a:t>
                      </a:r>
                    </a:p>
                    <a:p>
                      <a:endParaRPr lang="en-IN" sz="1600" dirty="0"/>
                    </a:p>
                  </a:txBody>
                  <a:tcPr/>
                </a:tc>
                <a:extLst>
                  <a:ext uri="{0D108BD9-81ED-4DB2-BD59-A6C34878D82A}">
                    <a16:rowId xmlns:a16="http://schemas.microsoft.com/office/drawing/2014/main" xmlns="" val="10006"/>
                  </a:ext>
                </a:extLst>
              </a:tr>
              <a:tr h="5185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sz="1600" b="0" i="0" kern="1200" dirty="0">
                          <a:solidFill>
                            <a:schemeClr val="dk1"/>
                          </a:solidFill>
                          <a:effectLst/>
                          <a:latin typeface="+mn-lt"/>
                          <a:ea typeface="+mn-ea"/>
                          <a:cs typeface="+mn-cs"/>
                        </a:rPr>
                        <a:t>पार्श्वशूल (</a:t>
                      </a:r>
                      <a:r>
                        <a:rPr kumimoji="0" lang="en-IN" sz="1600" b="0" i="0" kern="1200" dirty="0">
                          <a:solidFill>
                            <a:schemeClr val="dk1"/>
                          </a:solidFill>
                          <a:effectLst/>
                          <a:latin typeface="+mn-lt"/>
                          <a:ea typeface="+mn-ea"/>
                          <a:cs typeface="+mn-cs"/>
                        </a:rPr>
                        <a:t>Pain in costal region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sz="1600" b="0" i="0" kern="1200" dirty="0">
                          <a:solidFill>
                            <a:schemeClr val="dk1"/>
                          </a:solidFill>
                          <a:effectLst/>
                          <a:latin typeface="+mn-lt"/>
                          <a:ea typeface="+mn-ea"/>
                          <a:cs typeface="+mn-cs"/>
                        </a:rPr>
                        <a:t>अंसावमर्द (</a:t>
                      </a:r>
                      <a:r>
                        <a:rPr kumimoji="0" lang="en-IN" sz="1600" b="0" i="0" kern="1200" dirty="0">
                          <a:solidFill>
                            <a:schemeClr val="dk1"/>
                          </a:solidFill>
                          <a:effectLst/>
                          <a:latin typeface="+mn-lt"/>
                          <a:ea typeface="+mn-ea"/>
                          <a:cs typeface="+mn-cs"/>
                        </a:rPr>
                        <a:t>Shoulder pain)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sz="1600" b="0" i="0" kern="1200" dirty="0">
                          <a:solidFill>
                            <a:schemeClr val="dk1"/>
                          </a:solidFill>
                          <a:effectLst/>
                          <a:latin typeface="+mn-lt"/>
                          <a:ea typeface="+mn-ea"/>
                          <a:cs typeface="+mn-cs"/>
                        </a:rPr>
                        <a:t>श्वास (</a:t>
                      </a:r>
                      <a:r>
                        <a:rPr kumimoji="0" lang="en-IN" sz="1600" b="0" i="0" kern="1200" dirty="0">
                          <a:solidFill>
                            <a:schemeClr val="dk1"/>
                          </a:solidFill>
                          <a:effectLst/>
                          <a:latin typeface="+mn-lt"/>
                          <a:ea typeface="+mn-ea"/>
                          <a:cs typeface="+mn-cs"/>
                        </a:rPr>
                        <a:t>Dyspnoea)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sz="1600" b="0" i="0" kern="1200" dirty="0">
                          <a:solidFill>
                            <a:schemeClr val="dk1"/>
                          </a:solidFill>
                          <a:effectLst/>
                          <a:latin typeface="+mn-lt"/>
                          <a:ea typeface="+mn-ea"/>
                          <a:cs typeface="+mn-cs"/>
                        </a:rPr>
                        <a:t>अंसाभिताप (</a:t>
                      </a:r>
                      <a:r>
                        <a:rPr kumimoji="0" lang="en-IN" sz="1600" b="0" i="0" kern="1200" dirty="0">
                          <a:solidFill>
                            <a:schemeClr val="dk1"/>
                          </a:solidFill>
                          <a:effectLst/>
                          <a:latin typeface="+mn-lt"/>
                          <a:ea typeface="+mn-ea"/>
                          <a:cs typeface="+mn-cs"/>
                        </a:rPr>
                        <a:t>Pain in shoulder region)</a:t>
                      </a:r>
                    </a:p>
                  </a:txBody>
                  <a:tcPr/>
                </a:tc>
                <a:extLst>
                  <a:ext uri="{0D108BD9-81ED-4DB2-BD59-A6C34878D82A}">
                    <a16:rowId xmlns:a16="http://schemas.microsoft.com/office/drawing/2014/main" xmlns="" val="10007"/>
                  </a:ext>
                </a:extLst>
              </a:tr>
              <a:tr h="5185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sz="1600" b="0" i="0" kern="1200" dirty="0">
                          <a:solidFill>
                            <a:schemeClr val="dk1"/>
                          </a:solidFill>
                          <a:effectLst/>
                          <a:latin typeface="+mn-lt"/>
                          <a:ea typeface="+mn-ea"/>
                          <a:cs typeface="+mn-cs"/>
                        </a:rPr>
                        <a:t>जृम्भा (</a:t>
                      </a:r>
                      <a:r>
                        <a:rPr kumimoji="0" lang="en-IN" sz="1600" b="0" i="0" kern="1200" dirty="0">
                          <a:solidFill>
                            <a:schemeClr val="dk1"/>
                          </a:solidFill>
                          <a:effectLst/>
                          <a:latin typeface="+mn-lt"/>
                          <a:ea typeface="+mn-ea"/>
                          <a:cs typeface="+mn-cs"/>
                        </a:rPr>
                        <a:t>Yawning)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sz="1600" b="0" i="0" kern="1200" dirty="0">
                          <a:solidFill>
                            <a:schemeClr val="dk1"/>
                          </a:solidFill>
                          <a:effectLst/>
                          <a:latin typeface="+mn-lt"/>
                          <a:ea typeface="+mn-ea"/>
                          <a:cs typeface="+mn-cs"/>
                        </a:rPr>
                        <a:t>ज्वर (</a:t>
                      </a:r>
                      <a:r>
                        <a:rPr kumimoji="0" lang="en-IN" sz="1600" b="0" i="0" kern="1200" dirty="0">
                          <a:solidFill>
                            <a:schemeClr val="dk1"/>
                          </a:solidFill>
                          <a:effectLst/>
                          <a:latin typeface="+mn-lt"/>
                          <a:ea typeface="+mn-ea"/>
                          <a:cs typeface="+mn-cs"/>
                        </a:rPr>
                        <a:t>Fever)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sz="1600" b="0" i="0" kern="1200" dirty="0">
                          <a:solidFill>
                            <a:schemeClr val="dk1"/>
                          </a:solidFill>
                          <a:effectLst/>
                          <a:latin typeface="+mn-lt"/>
                          <a:ea typeface="+mn-ea"/>
                          <a:cs typeface="+mn-cs"/>
                        </a:rPr>
                        <a:t>पार्श्वशूल (</a:t>
                      </a:r>
                      <a:r>
                        <a:rPr kumimoji="0" lang="en-IN" sz="1600" b="0" i="0" kern="1200" dirty="0">
                          <a:solidFill>
                            <a:schemeClr val="dk1"/>
                          </a:solidFill>
                          <a:effectLst/>
                          <a:latin typeface="+mn-lt"/>
                          <a:ea typeface="+mn-ea"/>
                          <a:cs typeface="+mn-cs"/>
                        </a:rPr>
                        <a:t>Costal pain)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sz="1600" b="0" i="0" kern="1200" dirty="0">
                          <a:solidFill>
                            <a:schemeClr val="dk1"/>
                          </a:solidFill>
                          <a:effectLst/>
                          <a:latin typeface="+mn-lt"/>
                          <a:ea typeface="+mn-ea"/>
                          <a:cs typeface="+mn-cs"/>
                        </a:rPr>
                        <a:t>रक्तष्ठीवन (</a:t>
                      </a:r>
                      <a:r>
                        <a:rPr kumimoji="0" lang="en-IN" sz="1600" b="0" i="0" kern="1200" dirty="0">
                          <a:solidFill>
                            <a:schemeClr val="dk1"/>
                          </a:solidFill>
                          <a:effectLst/>
                          <a:latin typeface="+mn-lt"/>
                          <a:ea typeface="+mn-ea"/>
                          <a:cs typeface="+mn-cs"/>
                        </a:rPr>
                        <a:t>Haemoptysis)</a:t>
                      </a:r>
                    </a:p>
                  </a:txBody>
                  <a:tcPr/>
                </a:tc>
                <a:extLst>
                  <a:ext uri="{0D108BD9-81ED-4DB2-BD59-A6C34878D82A}">
                    <a16:rowId xmlns:a16="http://schemas.microsoft.com/office/drawing/2014/main" xmlns="" val="10008"/>
                  </a:ext>
                </a:extLst>
              </a:tr>
              <a:tr h="3002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sz="1600" b="0" i="0" kern="1200" dirty="0">
                          <a:solidFill>
                            <a:schemeClr val="dk1"/>
                          </a:solidFill>
                          <a:effectLst/>
                          <a:latin typeface="+mn-lt"/>
                          <a:ea typeface="+mn-ea"/>
                          <a:cs typeface="+mn-cs"/>
                        </a:rPr>
                        <a:t>उर:शूल</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sz="1600" b="0" i="0" kern="1200" dirty="0">
                          <a:solidFill>
                            <a:schemeClr val="dk1"/>
                          </a:solidFill>
                          <a:effectLst/>
                          <a:latin typeface="+mn-lt"/>
                          <a:ea typeface="+mn-ea"/>
                          <a:cs typeface="+mn-cs"/>
                        </a:rPr>
                        <a:t>अंगमर्द (</a:t>
                      </a:r>
                      <a:r>
                        <a:rPr kumimoji="0" lang="en-IN" sz="1600" b="0" i="0" kern="1200" dirty="0" err="1">
                          <a:solidFill>
                            <a:schemeClr val="dk1"/>
                          </a:solidFill>
                          <a:effectLst/>
                          <a:latin typeface="+mn-lt"/>
                          <a:ea typeface="+mn-ea"/>
                          <a:cs typeface="+mn-cs"/>
                        </a:rPr>
                        <a:t>Bodyache</a:t>
                      </a:r>
                      <a:r>
                        <a:rPr kumimoji="0" lang="en-IN" sz="1600" b="0" i="0" kern="1200" dirty="0">
                          <a:solidFill>
                            <a:schemeClr val="dk1"/>
                          </a:solidFill>
                          <a:effectLst/>
                          <a:latin typeface="+mn-lt"/>
                          <a:ea typeface="+mn-ea"/>
                          <a:cs typeface="+mn-cs"/>
                        </a:rPr>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sz="1600" b="0" i="0" kern="1200" dirty="0">
                          <a:solidFill>
                            <a:schemeClr val="dk1"/>
                          </a:solidFill>
                          <a:effectLst/>
                          <a:latin typeface="+mn-lt"/>
                          <a:ea typeface="+mn-ea"/>
                          <a:cs typeface="+mn-cs"/>
                        </a:rPr>
                        <a:t>अरुचि (</a:t>
                      </a:r>
                      <a:r>
                        <a:rPr kumimoji="0" lang="en-IN" sz="1600" b="0" i="0" kern="1200" dirty="0">
                          <a:solidFill>
                            <a:schemeClr val="dk1"/>
                          </a:solidFill>
                          <a:effectLst/>
                          <a:latin typeface="+mn-lt"/>
                          <a:ea typeface="+mn-ea"/>
                          <a:cs typeface="+mn-cs"/>
                        </a:rPr>
                        <a:t>Anorexia)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sz="1600" b="0" i="0" kern="1200" dirty="0">
                          <a:solidFill>
                            <a:schemeClr val="dk1"/>
                          </a:solidFill>
                          <a:effectLst/>
                          <a:latin typeface="+mn-lt"/>
                          <a:ea typeface="+mn-ea"/>
                          <a:cs typeface="+mn-cs"/>
                        </a:rPr>
                        <a:t>पार्श्वशूल</a:t>
                      </a:r>
                      <a:r>
                        <a:rPr kumimoji="0" lang="en-IN" sz="1600" b="0" i="0" kern="1200" dirty="0">
                          <a:solidFill>
                            <a:schemeClr val="dk1"/>
                          </a:solidFill>
                          <a:effectLst/>
                          <a:latin typeface="+mn-lt"/>
                          <a:ea typeface="+mn-ea"/>
                          <a:cs typeface="+mn-cs"/>
                        </a:rPr>
                        <a:t> </a:t>
                      </a:r>
                      <a:r>
                        <a:rPr kumimoji="0" lang="hi-IN" sz="1600" b="0" i="0" kern="1200" dirty="0">
                          <a:solidFill>
                            <a:schemeClr val="dk1"/>
                          </a:solidFill>
                          <a:effectLst/>
                          <a:latin typeface="+mn-lt"/>
                          <a:ea typeface="+mn-ea"/>
                          <a:cs typeface="+mn-cs"/>
                        </a:rPr>
                        <a:t>(</a:t>
                      </a:r>
                      <a:r>
                        <a:rPr kumimoji="0" lang="en-IN" sz="1600" b="0" i="0" kern="1200" dirty="0">
                          <a:solidFill>
                            <a:schemeClr val="dk1"/>
                          </a:solidFill>
                          <a:effectLst/>
                          <a:latin typeface="+mn-lt"/>
                          <a:ea typeface="+mn-ea"/>
                          <a:cs typeface="+mn-cs"/>
                        </a:rPr>
                        <a:t>Chest pain)</a:t>
                      </a:r>
                    </a:p>
                  </a:txBody>
                  <a:tcPr/>
                </a:tc>
                <a:extLst>
                  <a:ext uri="{0D108BD9-81ED-4DB2-BD59-A6C34878D82A}">
                    <a16:rowId xmlns:a16="http://schemas.microsoft.com/office/drawing/2014/main" xmlns="" val="10009"/>
                  </a:ext>
                </a:extLst>
              </a:tr>
              <a:tr h="5185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sz="1600" b="0" i="0" kern="1200" dirty="0">
                          <a:solidFill>
                            <a:schemeClr val="dk1"/>
                          </a:solidFill>
                          <a:effectLst/>
                          <a:latin typeface="+mn-lt"/>
                          <a:ea typeface="+mn-ea"/>
                          <a:cs typeface="+mn-cs"/>
                        </a:rPr>
                        <a:t>ज्वर (</a:t>
                      </a:r>
                      <a:r>
                        <a:rPr kumimoji="0" lang="en-IN" sz="1600" b="0" i="0" kern="1200" dirty="0">
                          <a:solidFill>
                            <a:schemeClr val="dk1"/>
                          </a:solidFill>
                          <a:effectLst/>
                          <a:latin typeface="+mn-lt"/>
                          <a:ea typeface="+mn-ea"/>
                          <a:cs typeface="+mn-cs"/>
                        </a:rPr>
                        <a:t>Fever)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sz="1600" b="0" i="0" kern="1200" dirty="0">
                          <a:solidFill>
                            <a:schemeClr val="dk1"/>
                          </a:solidFill>
                          <a:effectLst/>
                          <a:latin typeface="+mn-lt"/>
                          <a:ea typeface="+mn-ea"/>
                          <a:cs typeface="+mn-cs"/>
                        </a:rPr>
                        <a:t>अतिसार (</a:t>
                      </a:r>
                      <a:r>
                        <a:rPr kumimoji="0" lang="en-IN" sz="1600" b="0" i="0" kern="1200" dirty="0">
                          <a:solidFill>
                            <a:schemeClr val="dk1"/>
                          </a:solidFill>
                          <a:effectLst/>
                          <a:latin typeface="+mn-lt"/>
                          <a:ea typeface="+mn-ea"/>
                          <a:cs typeface="+mn-cs"/>
                        </a:rPr>
                        <a:t>Diarrhoea)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sz="1600" b="0" i="0" kern="1200" dirty="0">
                          <a:solidFill>
                            <a:schemeClr val="dk1"/>
                          </a:solidFill>
                          <a:effectLst/>
                          <a:latin typeface="+mn-lt"/>
                          <a:ea typeface="+mn-ea"/>
                          <a:cs typeface="+mn-cs"/>
                        </a:rPr>
                        <a:t>स्वरक्षय (</a:t>
                      </a:r>
                      <a:r>
                        <a:rPr kumimoji="0" lang="en-IN" sz="1600" b="0" i="0" kern="1200" dirty="0">
                          <a:solidFill>
                            <a:schemeClr val="dk1"/>
                          </a:solidFill>
                          <a:effectLst/>
                          <a:latin typeface="+mn-lt"/>
                          <a:ea typeface="+mn-ea"/>
                          <a:cs typeface="+mn-cs"/>
                        </a:rPr>
                        <a:t>Loss of voice)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sz="1600" b="0" i="0" kern="1200" dirty="0">
                          <a:solidFill>
                            <a:schemeClr val="dk1"/>
                          </a:solidFill>
                          <a:effectLst/>
                          <a:latin typeface="+mn-lt"/>
                          <a:ea typeface="+mn-ea"/>
                          <a:cs typeface="+mn-cs"/>
                        </a:rPr>
                        <a:t>शिर:शूल</a:t>
                      </a:r>
                      <a:r>
                        <a:rPr kumimoji="0" lang="en-IN" sz="1600" b="0" i="0" kern="1200" dirty="0">
                          <a:solidFill>
                            <a:schemeClr val="dk1"/>
                          </a:solidFill>
                          <a:effectLst/>
                          <a:latin typeface="+mn-lt"/>
                          <a:ea typeface="+mn-ea"/>
                          <a:cs typeface="+mn-cs"/>
                        </a:rPr>
                        <a:t> </a:t>
                      </a:r>
                      <a:r>
                        <a:rPr kumimoji="0" lang="en-IN" sz="1600" b="0" i="0" kern="1200" baseline="0" dirty="0">
                          <a:solidFill>
                            <a:schemeClr val="dk1"/>
                          </a:solidFill>
                          <a:effectLst/>
                          <a:latin typeface="+mn-lt"/>
                          <a:ea typeface="+mn-ea"/>
                          <a:cs typeface="+mn-cs"/>
                        </a:rPr>
                        <a:t> </a:t>
                      </a:r>
                      <a:r>
                        <a:rPr kumimoji="0" lang="hi-IN" sz="1600" b="0" i="0" kern="1200" dirty="0">
                          <a:solidFill>
                            <a:schemeClr val="dk1"/>
                          </a:solidFill>
                          <a:effectLst/>
                          <a:latin typeface="+mn-lt"/>
                          <a:ea typeface="+mn-ea"/>
                          <a:cs typeface="+mn-cs"/>
                        </a:rPr>
                        <a:t>(</a:t>
                      </a:r>
                      <a:r>
                        <a:rPr kumimoji="0" lang="en-IN" sz="1600" b="0" i="0" kern="1200" dirty="0">
                          <a:solidFill>
                            <a:schemeClr val="dk1"/>
                          </a:solidFill>
                          <a:effectLst/>
                          <a:latin typeface="+mn-lt"/>
                          <a:ea typeface="+mn-ea"/>
                          <a:cs typeface="+mn-cs"/>
                        </a:rPr>
                        <a:t>Headache)</a:t>
                      </a:r>
                    </a:p>
                  </a:txBody>
                  <a:tcPr/>
                </a:tc>
                <a:extLst>
                  <a:ext uri="{0D108BD9-81ED-4DB2-BD59-A6C34878D82A}">
                    <a16:rowId xmlns:a16="http://schemas.microsoft.com/office/drawing/2014/main" xmlns="" val="10010"/>
                  </a:ext>
                </a:extLst>
              </a:tr>
              <a:tr h="5185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sz="1600" b="0" i="0" kern="1200" dirty="0">
                          <a:solidFill>
                            <a:schemeClr val="dk1"/>
                          </a:solidFill>
                          <a:effectLst/>
                          <a:latin typeface="+mn-lt"/>
                          <a:ea typeface="+mn-ea"/>
                          <a:cs typeface="+mn-cs"/>
                        </a:rPr>
                        <a:t>रक्तष्ठीवन</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sz="1600" b="0" i="0" kern="1200" dirty="0">
                          <a:solidFill>
                            <a:schemeClr val="dk1"/>
                          </a:solidFill>
                          <a:effectLst/>
                          <a:latin typeface="+mn-lt"/>
                          <a:ea typeface="+mn-ea"/>
                          <a:cs typeface="+mn-cs"/>
                        </a:rPr>
                        <a:t>वमन (</a:t>
                      </a:r>
                      <a:r>
                        <a:rPr kumimoji="0" lang="en-IN" sz="1600" b="0" i="0" kern="1200" dirty="0">
                          <a:solidFill>
                            <a:schemeClr val="dk1"/>
                          </a:solidFill>
                          <a:effectLst/>
                          <a:latin typeface="+mn-lt"/>
                          <a:ea typeface="+mn-ea"/>
                          <a:cs typeface="+mn-cs"/>
                        </a:rPr>
                        <a:t>Vomiting)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sz="1600" b="0" i="0" kern="1200" dirty="0">
                          <a:solidFill>
                            <a:schemeClr val="dk1"/>
                          </a:solidFill>
                          <a:effectLst/>
                          <a:latin typeface="+mn-lt"/>
                          <a:ea typeface="+mn-ea"/>
                          <a:cs typeface="+mn-cs"/>
                        </a:rPr>
                        <a:t>अंसताप (</a:t>
                      </a:r>
                      <a:r>
                        <a:rPr kumimoji="0" lang="en-IN" sz="1600" b="0" i="0" kern="1200" dirty="0">
                          <a:solidFill>
                            <a:schemeClr val="dk1"/>
                          </a:solidFill>
                          <a:effectLst/>
                          <a:latin typeface="+mn-lt"/>
                          <a:ea typeface="+mn-ea"/>
                          <a:cs typeface="+mn-cs"/>
                        </a:rPr>
                        <a:t>Shoulder pain)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sz="1600" b="0" i="0" kern="1200" dirty="0">
                          <a:solidFill>
                            <a:schemeClr val="dk1"/>
                          </a:solidFill>
                          <a:effectLst/>
                          <a:latin typeface="+mn-lt"/>
                          <a:ea typeface="+mn-ea"/>
                          <a:cs typeface="+mn-cs"/>
                        </a:rPr>
                        <a:t>स्वरभेद (</a:t>
                      </a:r>
                      <a:r>
                        <a:rPr kumimoji="0" lang="en-IN" sz="1600" b="0" i="0" kern="1200" dirty="0">
                          <a:solidFill>
                            <a:schemeClr val="dk1"/>
                          </a:solidFill>
                          <a:effectLst/>
                          <a:latin typeface="+mn-lt"/>
                          <a:ea typeface="+mn-ea"/>
                          <a:cs typeface="+mn-cs"/>
                        </a:rPr>
                        <a:t>Hoarseness of voice)</a:t>
                      </a:r>
                    </a:p>
                  </a:txBody>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1071670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0"/>
            <a:ext cx="3034680" cy="274638"/>
          </a:xfrm>
        </p:spPr>
        <p:txBody>
          <a:bodyPr>
            <a:normAutofit fontScale="90000"/>
          </a:bodyPr>
          <a:lstStyle/>
          <a:p>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431385221"/>
              </p:ext>
            </p:extLst>
          </p:nvPr>
        </p:nvGraphicFramePr>
        <p:xfrm>
          <a:off x="0" y="0"/>
          <a:ext cx="9144000" cy="573024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gridCol w="2286000">
                  <a:extLst>
                    <a:ext uri="{9D8B030D-6E8A-4147-A177-3AD203B41FA5}">
                      <a16:colId xmlns:a16="http://schemas.microsoft.com/office/drawing/2014/main" xmlns="" val="20003"/>
                    </a:ext>
                  </a:extLst>
                </a:gridCol>
              </a:tblGrid>
              <a:tr h="370840">
                <a:tc>
                  <a:txBody>
                    <a:bodyPr/>
                    <a:lstStyle/>
                    <a:p>
                      <a:r>
                        <a:rPr lang="en-IN" sz="2400" dirty="0" err="1"/>
                        <a:t>रोग</a:t>
                      </a:r>
                      <a:endParaRPr lang="en-IN" sz="2400" dirty="0"/>
                    </a:p>
                  </a:txBody>
                  <a:tcPr/>
                </a:tc>
                <a:tc>
                  <a:txBody>
                    <a:bodyPr/>
                    <a:lstStyle/>
                    <a:p>
                      <a:r>
                        <a:rPr lang="en-IN" sz="2400" dirty="0" err="1"/>
                        <a:t>धातुक्षय</a:t>
                      </a:r>
                      <a:endParaRPr lang="en-IN" sz="2400" dirty="0"/>
                    </a:p>
                  </a:txBody>
                  <a:tcPr/>
                </a:tc>
                <a:tc>
                  <a:txBody>
                    <a:bodyPr/>
                    <a:lstStyle/>
                    <a:p>
                      <a:r>
                        <a:rPr lang="en-IN" sz="2400" dirty="0" err="1">
                          <a:solidFill>
                            <a:schemeClr val="tx1"/>
                          </a:solidFill>
                        </a:rPr>
                        <a:t>प्र</a:t>
                      </a:r>
                      <a:r>
                        <a:rPr lang="en-IN" sz="2400" baseline="0" dirty="0" err="1">
                          <a:solidFill>
                            <a:schemeClr val="tx1"/>
                          </a:solidFill>
                        </a:rPr>
                        <a:t>धान</a:t>
                      </a:r>
                      <a:r>
                        <a:rPr lang="en-IN" sz="2400" baseline="0" dirty="0">
                          <a:solidFill>
                            <a:schemeClr val="tx1"/>
                          </a:solidFill>
                        </a:rPr>
                        <a:t>/</a:t>
                      </a:r>
                      <a:r>
                        <a:rPr lang="en-IN" sz="2400" baseline="0" dirty="0" err="1">
                          <a:solidFill>
                            <a:schemeClr val="tx1"/>
                          </a:solidFill>
                        </a:rPr>
                        <a:t>विशि</a:t>
                      </a:r>
                      <a:r>
                        <a:rPr lang="hi-IN" sz="2400" b="1" dirty="0">
                          <a:solidFill>
                            <a:schemeClr val="tx1"/>
                          </a:solidFill>
                        </a:rPr>
                        <a:t>ष्ट</a:t>
                      </a:r>
                      <a:r>
                        <a:rPr lang="en-IN" sz="2400" b="1" baseline="0" dirty="0">
                          <a:solidFill>
                            <a:schemeClr val="tx1"/>
                          </a:solidFill>
                        </a:rPr>
                        <a:t> </a:t>
                      </a:r>
                      <a:r>
                        <a:rPr lang="en-IN" sz="2400" b="1" baseline="0" dirty="0" err="1">
                          <a:solidFill>
                            <a:schemeClr val="tx1"/>
                          </a:solidFill>
                        </a:rPr>
                        <a:t>लक्षण</a:t>
                      </a:r>
                      <a:endParaRPr lang="en-IN" sz="2400" dirty="0">
                        <a:solidFill>
                          <a:schemeClr val="tx1"/>
                        </a:solidFill>
                      </a:endParaRPr>
                    </a:p>
                  </a:txBody>
                  <a:tcPr/>
                </a:tc>
                <a:tc>
                  <a:txBody>
                    <a:bodyPr/>
                    <a:lstStyle/>
                    <a:p>
                      <a:r>
                        <a:rPr lang="en-IN" dirty="0" err="1"/>
                        <a:t>अन्य</a:t>
                      </a:r>
                      <a:r>
                        <a:rPr lang="en-IN" baseline="0" dirty="0"/>
                        <a:t> </a:t>
                      </a:r>
                      <a:r>
                        <a:rPr lang="en-IN" baseline="0" dirty="0" err="1"/>
                        <a:t>लक्षण</a:t>
                      </a:r>
                      <a:endParaRPr lang="en-IN" dirty="0"/>
                    </a:p>
                  </a:txBody>
                  <a:tcPr/>
                </a:tc>
                <a:extLst>
                  <a:ext uri="{0D108BD9-81ED-4DB2-BD59-A6C34878D82A}">
                    <a16:rowId xmlns:a16="http://schemas.microsoft.com/office/drawing/2014/main" xmlns="" val="10000"/>
                  </a:ext>
                </a:extLst>
              </a:tr>
              <a:tr h="370840">
                <a:tc>
                  <a:txBody>
                    <a:bodyPr/>
                    <a:lstStyle/>
                    <a:p>
                      <a:r>
                        <a:rPr lang="en-IN" sz="2000" dirty="0" err="1"/>
                        <a:t>शो</a:t>
                      </a:r>
                      <a:r>
                        <a:rPr lang="en-IN" sz="2000" baseline="0" dirty="0" err="1"/>
                        <a:t>ष</a:t>
                      </a:r>
                      <a:endParaRPr lang="en-IN" sz="2000" dirty="0"/>
                    </a:p>
                  </a:txBody>
                  <a:tcPr/>
                </a:tc>
                <a:tc>
                  <a:txBody>
                    <a:bodyPr/>
                    <a:lstStyle/>
                    <a:p>
                      <a:r>
                        <a:rPr lang="en-IN" sz="2000" dirty="0"/>
                        <a:t>++</a:t>
                      </a:r>
                    </a:p>
                  </a:txBody>
                  <a:tcPr/>
                </a:tc>
                <a:tc>
                  <a:txBody>
                    <a:bodyPr/>
                    <a:lstStyle/>
                    <a:p>
                      <a:r>
                        <a:rPr lang="en-IN" sz="2000" dirty="0" err="1"/>
                        <a:t>धातुक्षय</a:t>
                      </a:r>
                      <a:r>
                        <a:rPr lang="en-IN" sz="2000" baseline="0" dirty="0"/>
                        <a:t> </a:t>
                      </a:r>
                      <a:r>
                        <a:rPr lang="en-IN" sz="2000" baseline="0" dirty="0" err="1"/>
                        <a:t>एवं</a:t>
                      </a:r>
                      <a:r>
                        <a:rPr lang="en-IN" sz="2000" baseline="0" dirty="0"/>
                        <a:t> </a:t>
                      </a:r>
                      <a:r>
                        <a:rPr lang="en-IN" sz="2000" baseline="0" dirty="0" err="1"/>
                        <a:t>बलक्षय</a:t>
                      </a:r>
                      <a:endParaRPr lang="en-IN" sz="2000" dirty="0"/>
                    </a:p>
                  </a:txBody>
                  <a:tcPr/>
                </a:tc>
                <a:tc>
                  <a:txBody>
                    <a:bodyPr/>
                    <a:lstStyle/>
                    <a:p>
                      <a:r>
                        <a:rPr lang="en-IN" sz="2000" dirty="0" err="1"/>
                        <a:t>धातुक्षय</a:t>
                      </a:r>
                      <a:r>
                        <a:rPr lang="en-IN" sz="2000" dirty="0"/>
                        <a:t> </a:t>
                      </a:r>
                      <a:r>
                        <a:rPr lang="en-IN" sz="2000" dirty="0" err="1"/>
                        <a:t>जन्य</a:t>
                      </a:r>
                      <a:r>
                        <a:rPr lang="en-IN" sz="2000" dirty="0"/>
                        <a:t> </a:t>
                      </a:r>
                      <a:r>
                        <a:rPr lang="en-IN" sz="2000" dirty="0" err="1"/>
                        <a:t>ल</a:t>
                      </a:r>
                      <a:r>
                        <a:rPr lang="en-IN" sz="2000" baseline="0" dirty="0" err="1"/>
                        <a:t>क्षण</a:t>
                      </a:r>
                      <a:endParaRPr lang="en-IN" sz="2000" dirty="0"/>
                    </a:p>
                  </a:txBody>
                  <a:tcPr/>
                </a:tc>
                <a:extLst>
                  <a:ext uri="{0D108BD9-81ED-4DB2-BD59-A6C34878D82A}">
                    <a16:rowId xmlns:a16="http://schemas.microsoft.com/office/drawing/2014/main" xmlns="" val="10001"/>
                  </a:ext>
                </a:extLst>
              </a:tr>
              <a:tr h="370840">
                <a:tc>
                  <a:txBody>
                    <a:bodyPr/>
                    <a:lstStyle/>
                    <a:p>
                      <a:r>
                        <a:rPr lang="en-IN" sz="2000" dirty="0" err="1"/>
                        <a:t>राज</a:t>
                      </a:r>
                      <a:r>
                        <a:rPr lang="en-IN" sz="2000" baseline="0" dirty="0" err="1"/>
                        <a:t>यक्ष्मा</a:t>
                      </a:r>
                      <a:endParaRPr lang="en-IN" sz="2000" dirty="0"/>
                    </a:p>
                  </a:txBody>
                  <a:tcPr/>
                </a:tc>
                <a:tc>
                  <a:txBody>
                    <a:bodyPr/>
                    <a:lstStyle/>
                    <a:p>
                      <a:r>
                        <a:rPr lang="en-IN" sz="2000" dirty="0"/>
                        <a:t>++</a:t>
                      </a:r>
                    </a:p>
                  </a:txBody>
                  <a:tcPr/>
                </a:tc>
                <a:tc>
                  <a:txBody>
                    <a:bodyPr/>
                    <a:lstStyle/>
                    <a:p>
                      <a:r>
                        <a:rPr lang="en-IN" sz="2000" dirty="0" err="1"/>
                        <a:t>ज्वर</a:t>
                      </a:r>
                      <a:endParaRPr lang="en-IN" sz="2000" dirty="0"/>
                    </a:p>
                  </a:txBody>
                  <a:tcPr/>
                </a:tc>
                <a:tc>
                  <a:txBody>
                    <a:bodyPr/>
                    <a:lstStyle/>
                    <a:p>
                      <a:r>
                        <a:rPr lang="en-IN" sz="2000" dirty="0" err="1"/>
                        <a:t>कास,</a:t>
                      </a:r>
                      <a:r>
                        <a:rPr lang="en-IN" sz="2000" baseline="0" dirty="0" err="1"/>
                        <a:t>श्वास,रक्त</a:t>
                      </a:r>
                      <a:r>
                        <a:rPr lang="en-IN" sz="200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IN" sz="2000" dirty="0" err="1"/>
                        <a:t>अंश</a:t>
                      </a:r>
                      <a:r>
                        <a:rPr lang="en-IN" sz="2000" baseline="0" dirty="0" err="1"/>
                        <a:t>शूल</a:t>
                      </a:r>
                      <a:r>
                        <a:rPr lang="en-IN" sz="2000" baseline="0" dirty="0"/>
                        <a:t> </a:t>
                      </a:r>
                      <a:r>
                        <a:rPr lang="en-IN" sz="2000" baseline="0" dirty="0" err="1"/>
                        <a:t>आदि</a:t>
                      </a:r>
                      <a:endParaRPr lang="en-IN" sz="2000" dirty="0"/>
                    </a:p>
                  </a:txBody>
                  <a:tcPr/>
                </a:tc>
                <a:extLst>
                  <a:ext uri="{0D108BD9-81ED-4DB2-BD59-A6C34878D82A}">
                    <a16:rowId xmlns:a16="http://schemas.microsoft.com/office/drawing/2014/main" xmlns="" val="10002"/>
                  </a:ext>
                </a:extLst>
              </a:tr>
              <a:tr h="370840">
                <a:tc>
                  <a:txBody>
                    <a:bodyPr/>
                    <a:lstStyle/>
                    <a:p>
                      <a:r>
                        <a:rPr lang="en-IN" sz="2000" dirty="0" err="1"/>
                        <a:t>उर</a:t>
                      </a:r>
                      <a:r>
                        <a:rPr lang="en-IN" sz="2000" dirty="0"/>
                        <a:t>:‌‌</a:t>
                      </a:r>
                      <a:r>
                        <a:rPr lang="en-IN" sz="2000" dirty="0" err="1"/>
                        <a:t>क्षत</a:t>
                      </a:r>
                      <a:endParaRPr lang="en-IN" sz="2000" dirty="0"/>
                    </a:p>
                  </a:txBody>
                  <a:tcPr/>
                </a:tc>
                <a:tc>
                  <a:txBody>
                    <a:bodyPr/>
                    <a:lstStyle/>
                    <a:p>
                      <a:r>
                        <a:rPr lang="en-IN" sz="2000" dirty="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dirty="0" err="1"/>
                        <a:t>सरक्त</a:t>
                      </a:r>
                      <a:r>
                        <a:rPr lang="en-IN" sz="2000" baseline="0" dirty="0"/>
                        <a:t> </a:t>
                      </a:r>
                      <a:r>
                        <a:rPr lang="en-IN" sz="2000" baseline="0" dirty="0" err="1"/>
                        <a:t>एवं</a:t>
                      </a:r>
                      <a:r>
                        <a:rPr lang="en-IN" sz="2000" baseline="0" dirty="0"/>
                        <a:t> </a:t>
                      </a:r>
                      <a:r>
                        <a:rPr lang="en-IN" sz="2000" baseline="0" dirty="0" err="1"/>
                        <a:t>दुर्गन्धित</a:t>
                      </a:r>
                      <a:r>
                        <a:rPr lang="en-IN" sz="2000" baseline="0" dirty="0"/>
                        <a:t> </a:t>
                      </a:r>
                      <a:r>
                        <a:rPr lang="en-IN" sz="2000" baseline="0" dirty="0" err="1"/>
                        <a:t>कफ</a:t>
                      </a:r>
                      <a:r>
                        <a:rPr kumimoji="0" lang="hi-IN" sz="2000" b="0" i="0" kern="1200" dirty="0">
                          <a:solidFill>
                            <a:schemeClr val="dk1"/>
                          </a:solidFill>
                          <a:effectLst/>
                          <a:latin typeface="+mn-lt"/>
                          <a:ea typeface="+mn-ea"/>
                          <a:cs typeface="+mn-cs"/>
                        </a:rPr>
                        <a:t>ष्ठीवन</a:t>
                      </a:r>
                    </a:p>
                  </a:txBody>
                  <a:tcPr/>
                </a:tc>
                <a:tc>
                  <a:txBody>
                    <a:bodyPr/>
                    <a:lstStyle/>
                    <a:p>
                      <a:r>
                        <a:rPr lang="en-IN" sz="2000" dirty="0" err="1"/>
                        <a:t>उर:शूल,</a:t>
                      </a:r>
                      <a:r>
                        <a:rPr lang="en-IN" sz="2000" baseline="0" dirty="0" err="1"/>
                        <a:t>कास</a:t>
                      </a:r>
                      <a:r>
                        <a:rPr lang="en-IN" sz="2000" baseline="0" dirty="0"/>
                        <a:t> </a:t>
                      </a:r>
                      <a:r>
                        <a:rPr lang="en-IN" sz="2000" baseline="0" dirty="0" err="1"/>
                        <a:t>आदि</a:t>
                      </a:r>
                      <a:endParaRPr lang="en-IN" sz="2000" dirty="0"/>
                    </a:p>
                  </a:txBody>
                  <a:tcPr/>
                </a:tc>
                <a:extLst>
                  <a:ext uri="{0D108BD9-81ED-4DB2-BD59-A6C34878D82A}">
                    <a16:rowId xmlns:a16="http://schemas.microsoft.com/office/drawing/2014/main" xmlns="" val="10003"/>
                  </a:ext>
                </a:extLst>
              </a:tr>
              <a:tr h="370840">
                <a:tc>
                  <a:txBody>
                    <a:bodyPr/>
                    <a:lstStyle/>
                    <a:p>
                      <a:r>
                        <a:rPr lang="en-IN" sz="2000" dirty="0" err="1"/>
                        <a:t>क्षीण</a:t>
                      </a:r>
                      <a:endParaRPr lang="en-IN" sz="2000" dirty="0"/>
                    </a:p>
                  </a:txBody>
                  <a:tcPr/>
                </a:tc>
                <a:tc>
                  <a:txBody>
                    <a:bodyPr/>
                    <a:lstStyle/>
                    <a:p>
                      <a:r>
                        <a:rPr lang="en-IN" sz="2000" dirty="0"/>
                        <a:t>+</a:t>
                      </a:r>
                    </a:p>
                  </a:txBody>
                  <a:tcPr/>
                </a:tc>
                <a:tc>
                  <a:txBody>
                    <a:bodyPr/>
                    <a:lstStyle/>
                    <a:p>
                      <a:r>
                        <a:rPr lang="en-IN" sz="2000" dirty="0" err="1"/>
                        <a:t>सरक्त</a:t>
                      </a:r>
                      <a:r>
                        <a:rPr lang="en-IN" sz="2000" baseline="0" dirty="0"/>
                        <a:t> </a:t>
                      </a:r>
                      <a:r>
                        <a:rPr lang="en-IN" sz="2000" baseline="0" dirty="0" err="1"/>
                        <a:t>मूत्र</a:t>
                      </a:r>
                      <a:r>
                        <a:rPr lang="en-IN" sz="2000" baseline="0" dirty="0"/>
                        <a:t>,</a:t>
                      </a:r>
                      <a:r>
                        <a:rPr lang="sa-IN" sz="2000" dirty="0">
                          <a:cs typeface="Mangal" pitchFamily="2" charset="0"/>
                        </a:rPr>
                        <a:t>पार्श्व</a:t>
                      </a:r>
                      <a:r>
                        <a:rPr lang="en-IN" sz="2000" dirty="0">
                          <a:cs typeface="Mangal" pitchFamily="2" charset="0"/>
                        </a:rPr>
                        <a:t>,     </a:t>
                      </a:r>
                      <a:r>
                        <a:rPr lang="en-IN" sz="2000" dirty="0" err="1">
                          <a:cs typeface="Mangal" pitchFamily="2" charset="0"/>
                        </a:rPr>
                        <a:t>एवं</a:t>
                      </a:r>
                      <a:r>
                        <a:rPr lang="en-IN" sz="2000" baseline="0" dirty="0">
                          <a:cs typeface="Mangal" pitchFamily="2" charset="0"/>
                        </a:rPr>
                        <a:t> </a:t>
                      </a:r>
                      <a:r>
                        <a:rPr lang="en-IN" sz="2000" baseline="0" dirty="0" err="1">
                          <a:cs typeface="Mangal" pitchFamily="2" charset="0"/>
                        </a:rPr>
                        <a:t>कटि</a:t>
                      </a:r>
                      <a:r>
                        <a:rPr lang="en-IN" sz="2000" baseline="0" dirty="0">
                          <a:cs typeface="Mangal" pitchFamily="2" charset="0"/>
                        </a:rPr>
                        <a:t> </a:t>
                      </a:r>
                      <a:r>
                        <a:rPr lang="en-IN" sz="2000" baseline="0" dirty="0" err="1">
                          <a:cs typeface="Mangal" pitchFamily="2" charset="0"/>
                        </a:rPr>
                        <a:t>ग्रह</a:t>
                      </a:r>
                      <a:endParaRPr lang="en-IN"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dirty="0" err="1"/>
                        <a:t>क्षय</a:t>
                      </a:r>
                      <a:r>
                        <a:rPr lang="en-IN" sz="2000" baseline="0" dirty="0"/>
                        <a:t> </a:t>
                      </a:r>
                      <a:r>
                        <a:rPr lang="en-IN" sz="2000" baseline="0" dirty="0" err="1"/>
                        <a:t>के</a:t>
                      </a:r>
                      <a:r>
                        <a:rPr lang="en-IN" sz="2000" baseline="0" dirty="0"/>
                        <a:t> </a:t>
                      </a:r>
                      <a:r>
                        <a:rPr lang="en-IN" sz="2000" dirty="0" err="1"/>
                        <a:t>अन्य</a:t>
                      </a:r>
                      <a:r>
                        <a:rPr lang="en-IN" sz="2000" baseline="0" dirty="0"/>
                        <a:t> </a:t>
                      </a:r>
                      <a:r>
                        <a:rPr lang="en-IN" sz="2000" baseline="0" dirty="0" err="1"/>
                        <a:t>लक्षण</a:t>
                      </a:r>
                      <a:endParaRPr lang="en-IN" sz="2000" dirty="0"/>
                    </a:p>
                    <a:p>
                      <a:endParaRPr lang="en-IN" sz="2000" dirty="0"/>
                    </a:p>
                  </a:txBody>
                  <a:tcPr/>
                </a:tc>
                <a:extLst>
                  <a:ext uri="{0D108BD9-81ED-4DB2-BD59-A6C34878D82A}">
                    <a16:rowId xmlns:a16="http://schemas.microsoft.com/office/drawing/2014/main" xmlns="" val="10004"/>
                  </a:ext>
                </a:extLst>
              </a:tr>
              <a:tr h="370840">
                <a:tc>
                  <a:txBody>
                    <a:bodyPr/>
                    <a:lstStyle/>
                    <a:p>
                      <a:r>
                        <a:rPr lang="en-IN" sz="2000" dirty="0"/>
                        <a:t>‌</a:t>
                      </a:r>
                      <a:r>
                        <a:rPr lang="en-IN" sz="2000" dirty="0" err="1"/>
                        <a:t>क्षतज</a:t>
                      </a:r>
                      <a:r>
                        <a:rPr lang="en-IN" sz="2000" dirty="0"/>
                        <a:t> </a:t>
                      </a:r>
                      <a:r>
                        <a:rPr lang="en-IN" sz="2000" dirty="0" err="1"/>
                        <a:t>कास</a:t>
                      </a:r>
                      <a:endParaRPr lang="en-IN" sz="2000" dirty="0"/>
                    </a:p>
                  </a:txBody>
                  <a:tcPr/>
                </a:tc>
                <a:tc>
                  <a:txBody>
                    <a:bodyPr/>
                    <a:lstStyle/>
                    <a:p>
                      <a:r>
                        <a:rPr lang="en-IN" sz="2000" dirty="0"/>
                        <a:t>++</a:t>
                      </a:r>
                    </a:p>
                  </a:txBody>
                  <a:tcPr/>
                </a:tc>
                <a:tc>
                  <a:txBody>
                    <a:bodyPr/>
                    <a:lstStyle/>
                    <a:p>
                      <a:r>
                        <a:rPr lang="en-IN" sz="2000" dirty="0" err="1"/>
                        <a:t>उर:शूल</a:t>
                      </a:r>
                      <a:r>
                        <a:rPr lang="en-IN" sz="2000" baseline="0" dirty="0"/>
                        <a:t> </a:t>
                      </a:r>
                      <a:r>
                        <a:rPr lang="en-IN" sz="2000" baseline="0" dirty="0" err="1"/>
                        <a:t>युक्त</a:t>
                      </a:r>
                      <a:r>
                        <a:rPr lang="en-IN" sz="2000" baseline="0" dirty="0"/>
                        <a:t> </a:t>
                      </a:r>
                      <a:r>
                        <a:rPr lang="en-IN" sz="2000" baseline="0" dirty="0" err="1"/>
                        <a:t>भीषण</a:t>
                      </a:r>
                      <a:r>
                        <a:rPr lang="en-IN" sz="2000" baseline="0" dirty="0"/>
                        <a:t> </a:t>
                      </a:r>
                      <a:r>
                        <a:rPr lang="en-IN" sz="2000" baseline="0" dirty="0" err="1"/>
                        <a:t>कास</a:t>
                      </a:r>
                      <a:endParaRPr lang="en-IN"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baseline="0" dirty="0" err="1"/>
                        <a:t>रक्त</a:t>
                      </a:r>
                      <a:r>
                        <a:rPr kumimoji="0" lang="hi-IN" sz="2000" b="0" i="0" kern="1200" dirty="0">
                          <a:solidFill>
                            <a:schemeClr val="dk1"/>
                          </a:solidFill>
                          <a:effectLst/>
                          <a:latin typeface="+mn-lt"/>
                          <a:ea typeface="+mn-ea"/>
                          <a:cs typeface="+mn-cs"/>
                        </a:rPr>
                        <a:t>ष्ठीवन</a:t>
                      </a:r>
                      <a:r>
                        <a:rPr lang="en-IN" sz="2000" baseline="0" dirty="0"/>
                        <a:t> </a:t>
                      </a:r>
                      <a:r>
                        <a:rPr lang="en-IN" sz="2000" baseline="0" dirty="0" err="1"/>
                        <a:t>एवं</a:t>
                      </a:r>
                      <a:r>
                        <a:rPr lang="en-IN" sz="2000" baseline="0" dirty="0"/>
                        <a:t> </a:t>
                      </a:r>
                      <a:r>
                        <a:rPr lang="en-IN" sz="2000" dirty="0" err="1"/>
                        <a:t>अन्य</a:t>
                      </a:r>
                      <a:r>
                        <a:rPr lang="en-IN" sz="2000" baseline="0" dirty="0"/>
                        <a:t> </a:t>
                      </a:r>
                      <a:r>
                        <a:rPr lang="en-IN" sz="2000" baseline="0" dirty="0" err="1"/>
                        <a:t>लक्षण</a:t>
                      </a:r>
                      <a:endParaRPr lang="en-IN" sz="2000" dirty="0"/>
                    </a:p>
                    <a:p>
                      <a:endParaRPr lang="en-IN" sz="2000" dirty="0"/>
                    </a:p>
                  </a:txBody>
                  <a:tcPr/>
                </a:tc>
                <a:extLst>
                  <a:ext uri="{0D108BD9-81ED-4DB2-BD59-A6C34878D82A}">
                    <a16:rowId xmlns:a16="http://schemas.microsoft.com/office/drawing/2014/main" xmlns="" val="10005"/>
                  </a:ext>
                </a:extLst>
              </a:tr>
              <a:tr h="370840">
                <a:tc>
                  <a:txBody>
                    <a:bodyPr/>
                    <a:lstStyle/>
                    <a:p>
                      <a:r>
                        <a:rPr lang="en-IN" sz="2000" dirty="0" err="1"/>
                        <a:t>क्ष</a:t>
                      </a:r>
                      <a:r>
                        <a:rPr lang="en-IN" sz="2000" baseline="0" dirty="0" err="1"/>
                        <a:t>यज</a:t>
                      </a:r>
                      <a:r>
                        <a:rPr lang="en-IN" sz="2000" baseline="0" dirty="0"/>
                        <a:t> </a:t>
                      </a:r>
                      <a:r>
                        <a:rPr lang="en-IN" sz="2000" baseline="0" dirty="0" err="1"/>
                        <a:t>कास</a:t>
                      </a:r>
                      <a:endParaRPr lang="en-IN" sz="2000" dirty="0"/>
                    </a:p>
                  </a:txBody>
                  <a:tcPr/>
                </a:tc>
                <a:tc>
                  <a:txBody>
                    <a:bodyPr/>
                    <a:lstStyle/>
                    <a:p>
                      <a:r>
                        <a:rPr lang="en-IN" sz="2000" dirty="0"/>
                        <a:t>++++</a:t>
                      </a:r>
                    </a:p>
                  </a:txBody>
                  <a:tcPr/>
                </a:tc>
                <a:tc>
                  <a:txBody>
                    <a:bodyPr/>
                    <a:lstStyle/>
                    <a:p>
                      <a:r>
                        <a:rPr lang="en-IN" sz="2000" dirty="0" err="1"/>
                        <a:t>सरक्त</a:t>
                      </a:r>
                      <a:r>
                        <a:rPr lang="en-IN" sz="2000" baseline="0" dirty="0"/>
                        <a:t> </a:t>
                      </a:r>
                      <a:r>
                        <a:rPr lang="en-IN" sz="2000" baseline="0" dirty="0" err="1"/>
                        <a:t>एवं</a:t>
                      </a:r>
                      <a:r>
                        <a:rPr lang="en-IN" sz="2000" baseline="0" dirty="0"/>
                        <a:t> </a:t>
                      </a:r>
                      <a:r>
                        <a:rPr lang="en-IN" sz="2000" baseline="0" dirty="0" err="1"/>
                        <a:t>सपूय</a:t>
                      </a:r>
                      <a:r>
                        <a:rPr lang="en-IN" sz="2000" baseline="0" dirty="0"/>
                        <a:t> </a:t>
                      </a:r>
                      <a:r>
                        <a:rPr lang="en-IN" sz="2000" baseline="0" dirty="0" err="1"/>
                        <a:t>तीव्र</a:t>
                      </a:r>
                      <a:r>
                        <a:rPr lang="en-IN" sz="2000" baseline="0" dirty="0"/>
                        <a:t> </a:t>
                      </a:r>
                      <a:r>
                        <a:rPr lang="en-IN" sz="2000" baseline="0" dirty="0" err="1"/>
                        <a:t>कास</a:t>
                      </a:r>
                      <a:r>
                        <a:rPr lang="en-IN" sz="2000" baseline="0" dirty="0"/>
                        <a:t> </a:t>
                      </a:r>
                      <a:r>
                        <a:rPr lang="en-IN" sz="2000" baseline="0" dirty="0" err="1"/>
                        <a:t>एवं</a:t>
                      </a:r>
                      <a:r>
                        <a:rPr lang="en-IN" sz="2000" baseline="0" dirty="0"/>
                        <a:t> </a:t>
                      </a:r>
                      <a:r>
                        <a:rPr lang="en-IN" sz="2000" baseline="0" dirty="0" err="1"/>
                        <a:t>प्राणक्षय</a:t>
                      </a:r>
                      <a:endParaRPr lang="en-IN"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baseline="0" dirty="0" err="1"/>
                        <a:t>यक्ष्मा</a:t>
                      </a:r>
                      <a:r>
                        <a:rPr lang="en-IN" sz="2000" baseline="0" dirty="0"/>
                        <a:t> </a:t>
                      </a:r>
                      <a:r>
                        <a:rPr lang="en-IN" sz="2000" baseline="0" dirty="0" err="1"/>
                        <a:t>के</a:t>
                      </a:r>
                      <a:r>
                        <a:rPr lang="en-IN" sz="2000" baseline="0" dirty="0"/>
                        <a:t> </a:t>
                      </a:r>
                      <a:r>
                        <a:rPr lang="en-IN" sz="2000" dirty="0" err="1"/>
                        <a:t>अन्य</a:t>
                      </a:r>
                      <a:r>
                        <a:rPr lang="en-IN" sz="2000" baseline="0" dirty="0"/>
                        <a:t> </a:t>
                      </a:r>
                      <a:r>
                        <a:rPr lang="en-IN" sz="2000" baseline="0" dirty="0" err="1"/>
                        <a:t>लक्षण</a:t>
                      </a:r>
                      <a:endParaRPr lang="en-IN" sz="2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IN" sz="2000" dirty="0"/>
                    </a:p>
                  </a:txBody>
                  <a:tcPr/>
                </a:tc>
                <a:extLst>
                  <a:ext uri="{0D108BD9-81ED-4DB2-BD59-A6C34878D82A}">
                    <a16:rowId xmlns:a16="http://schemas.microsoft.com/office/drawing/2014/main" xmlns="" val="10006"/>
                  </a:ext>
                </a:extLst>
              </a:tr>
              <a:tr h="370840">
                <a:tc>
                  <a:txBody>
                    <a:bodyPr/>
                    <a:lstStyle/>
                    <a:p>
                      <a:r>
                        <a:rPr lang="en-IN" sz="2000" dirty="0" err="1"/>
                        <a:t>रक्तपित</a:t>
                      </a:r>
                      <a:endParaRPr lang="en-IN" sz="2000" dirty="0"/>
                    </a:p>
                  </a:txBody>
                  <a:tcPr/>
                </a:tc>
                <a:tc>
                  <a:txBody>
                    <a:bodyPr/>
                    <a:lstStyle/>
                    <a:p>
                      <a:r>
                        <a:rPr lang="en-IN" sz="2000" dirty="0"/>
                        <a:t>_+</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dirty="0" err="1"/>
                        <a:t>रक्त</a:t>
                      </a:r>
                      <a:r>
                        <a:rPr kumimoji="0" lang="hi-IN" sz="2000" b="0" i="0" kern="1200" dirty="0">
                          <a:solidFill>
                            <a:schemeClr val="dk1"/>
                          </a:solidFill>
                          <a:effectLst/>
                          <a:latin typeface="+mn-lt"/>
                          <a:ea typeface="+mn-ea"/>
                          <a:cs typeface="+mn-cs"/>
                        </a:rPr>
                        <a:t>ष्ठीवन</a:t>
                      </a:r>
                    </a:p>
                    <a:p>
                      <a:endParaRPr lang="en-IN" sz="2000" dirty="0"/>
                    </a:p>
                  </a:txBody>
                  <a:tcPr/>
                </a:tc>
                <a:tc>
                  <a:txBody>
                    <a:bodyPr/>
                    <a:lstStyle/>
                    <a:p>
                      <a:r>
                        <a:rPr lang="en-IN" sz="2000" dirty="0" err="1"/>
                        <a:t>अन्य</a:t>
                      </a:r>
                      <a:r>
                        <a:rPr lang="en-IN" sz="2000" baseline="0" dirty="0"/>
                        <a:t>  </a:t>
                      </a:r>
                      <a:r>
                        <a:rPr lang="en-IN" sz="2000" baseline="0" dirty="0" err="1"/>
                        <a:t>मार्गों</a:t>
                      </a:r>
                      <a:r>
                        <a:rPr lang="en-IN" sz="2000" baseline="0" dirty="0"/>
                        <a:t> </a:t>
                      </a:r>
                      <a:r>
                        <a:rPr lang="en-IN" sz="2000" baseline="0" dirty="0" err="1"/>
                        <a:t>से</a:t>
                      </a:r>
                      <a:r>
                        <a:rPr lang="en-IN" sz="2000" baseline="0" dirty="0"/>
                        <a:t> </a:t>
                      </a:r>
                      <a:r>
                        <a:rPr lang="en-IN" sz="2000" baseline="0" dirty="0" err="1"/>
                        <a:t>भी</a:t>
                      </a:r>
                      <a:r>
                        <a:rPr lang="en-IN" sz="2000" baseline="0" dirty="0"/>
                        <a:t> </a:t>
                      </a:r>
                      <a:r>
                        <a:rPr lang="en-IN" sz="2000" baseline="0" dirty="0" err="1"/>
                        <a:t>रक्त</a:t>
                      </a:r>
                      <a:r>
                        <a:rPr lang="en-IN" sz="2000" baseline="0" dirty="0"/>
                        <a:t>  </a:t>
                      </a:r>
                      <a:r>
                        <a:rPr lang="en-IN" sz="2000" baseline="0" dirty="0" err="1"/>
                        <a:t>स्राव</a:t>
                      </a:r>
                      <a:endParaRPr lang="en-IN" sz="2000" dirty="0"/>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2392004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dirty="0">
                <a:solidFill>
                  <a:schemeClr val="accent6">
                    <a:lumMod val="60000"/>
                    <a:lumOff val="40000"/>
                  </a:schemeClr>
                </a:solidFill>
                <a:effectLst/>
              </a:rPr>
              <a:t>साध्यासाध्यता</a:t>
            </a:r>
            <a:endParaRPr lang="en-IN" dirty="0">
              <a:solidFill>
                <a:schemeClr val="accent6">
                  <a:lumMod val="60000"/>
                  <a:lumOff val="40000"/>
                </a:schemeClr>
              </a:solidFill>
            </a:endParaRPr>
          </a:p>
        </p:txBody>
      </p:sp>
      <p:sp>
        <p:nvSpPr>
          <p:cNvPr id="3" name="Content Placeholder 2"/>
          <p:cNvSpPr>
            <a:spLocks noGrp="1"/>
          </p:cNvSpPr>
          <p:nvPr>
            <p:ph idx="1"/>
          </p:nvPr>
        </p:nvSpPr>
        <p:spPr>
          <a:xfrm>
            <a:off x="457200" y="1340768"/>
            <a:ext cx="8229600" cy="5328592"/>
          </a:xfrm>
        </p:spPr>
        <p:txBody>
          <a:bodyPr>
            <a:normAutofit fontScale="92500" lnSpcReduction="10000"/>
          </a:bodyPr>
          <a:lstStyle/>
          <a:p>
            <a:r>
              <a:rPr lang="hi-IN" b="1" dirty="0">
                <a:solidFill>
                  <a:schemeClr val="bg1"/>
                </a:solidFill>
              </a:rPr>
              <a:t>आचार्य चरक </a:t>
            </a:r>
            <a:r>
              <a:rPr lang="hi-IN" dirty="0"/>
              <a:t>मतानुसार बल तथा मांस क्षीण हो जाने पर यक्ष्मा रोगी असाध्य</a:t>
            </a:r>
            <a:r>
              <a:rPr lang="en-IN" dirty="0"/>
              <a:t> </a:t>
            </a:r>
            <a:r>
              <a:rPr lang="hi-IN" dirty="0"/>
              <a:t>हो जाता है।</a:t>
            </a:r>
            <a:br>
              <a:rPr lang="hi-IN" dirty="0"/>
            </a:br>
            <a:r>
              <a:rPr lang="hi-IN" b="1" dirty="0">
                <a:solidFill>
                  <a:schemeClr val="bg1"/>
                </a:solidFill>
              </a:rPr>
              <a:t>आचार्य सुश्रुत </a:t>
            </a:r>
            <a:r>
              <a:rPr lang="hi-IN" dirty="0"/>
              <a:t>ने चिकित्सा (साध्य) तथा वर्ज्य (असाध्य) यक्ष्मा रोगी के निम्न</a:t>
            </a:r>
            <a:br>
              <a:rPr lang="hi-IN" dirty="0"/>
            </a:br>
            <a:r>
              <a:rPr lang="hi-IN" dirty="0"/>
              <a:t>लक्षण वर्णित किये हैं-</a:t>
            </a:r>
            <a:endParaRPr lang="en-IN" dirty="0"/>
          </a:p>
          <a:p>
            <a:pPr marL="137160" indent="0">
              <a:buNone/>
            </a:pPr>
            <a:r>
              <a:rPr lang="hi-IN" b="1" dirty="0">
                <a:solidFill>
                  <a:srgbClr val="FF0000"/>
                </a:solidFill>
              </a:rPr>
              <a:t>1. साध्य यक्ष्मा रोगी के लक्षण</a:t>
            </a:r>
          </a:p>
          <a:p>
            <a:r>
              <a:rPr lang="hi-IN" dirty="0"/>
              <a:t>ज्वर अनुबन्ध रहित (</a:t>
            </a:r>
            <a:r>
              <a:rPr lang="en-IN" dirty="0"/>
              <a:t>Afebrile)</a:t>
            </a:r>
          </a:p>
          <a:p>
            <a:r>
              <a:rPr lang="hi-IN" dirty="0"/>
              <a:t>शारीरिक तथा मानसिक बलयुक्त (</a:t>
            </a:r>
            <a:r>
              <a:rPr lang="en-IN" dirty="0"/>
              <a:t>Good Health)</a:t>
            </a:r>
          </a:p>
          <a:p>
            <a:r>
              <a:rPr lang="hi-IN" dirty="0"/>
              <a:t>क्रियासह (</a:t>
            </a:r>
            <a:r>
              <a:rPr lang="en-IN" dirty="0"/>
              <a:t>Able to tolerate therapeutic procedures)</a:t>
            </a:r>
          </a:p>
          <a:p>
            <a:r>
              <a:rPr lang="hi-IN" dirty="0"/>
              <a:t>आत्मवान् (संयमी) (</a:t>
            </a:r>
            <a:r>
              <a:rPr lang="en-IN" dirty="0"/>
              <a:t>Self disciplined)</a:t>
            </a:r>
          </a:p>
          <a:p>
            <a:r>
              <a:rPr lang="hi-IN" dirty="0"/>
              <a:t>दीप्ताग्नि (</a:t>
            </a:r>
            <a:r>
              <a:rPr lang="en-IN" dirty="0"/>
              <a:t>Good digestion)</a:t>
            </a:r>
          </a:p>
          <a:p>
            <a:r>
              <a:rPr lang="hi-IN" dirty="0"/>
              <a:t>मांसक्षय रहित (</a:t>
            </a:r>
            <a:r>
              <a:rPr lang="en-IN" dirty="0"/>
              <a:t>Non-emaciated)</a:t>
            </a:r>
            <a:br>
              <a:rPr lang="en-IN" dirty="0"/>
            </a:br>
            <a:endParaRPr lang="en-IN" dirty="0"/>
          </a:p>
        </p:txBody>
      </p:sp>
    </p:spTree>
    <p:extLst>
      <p:ext uri="{BB962C8B-B14F-4D97-AF65-F5344CB8AC3E}">
        <p14:creationId xmlns:p14="http://schemas.microsoft.com/office/powerpoint/2010/main" xmlns="" val="128165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dirty="0">
                <a:solidFill>
                  <a:schemeClr val="accent6">
                    <a:lumMod val="40000"/>
                    <a:lumOff val="60000"/>
                  </a:schemeClr>
                </a:solidFill>
                <a:effectLst/>
              </a:rPr>
              <a:t>साध्यासाध्यता</a:t>
            </a:r>
            <a:endParaRPr lang="en-IN" dirty="0">
              <a:solidFill>
                <a:schemeClr val="accent6">
                  <a:lumMod val="40000"/>
                  <a:lumOff val="60000"/>
                </a:schemeClr>
              </a:solidFill>
            </a:endParaRPr>
          </a:p>
        </p:txBody>
      </p:sp>
      <p:sp>
        <p:nvSpPr>
          <p:cNvPr id="3" name="Content Placeholder 2"/>
          <p:cNvSpPr>
            <a:spLocks noGrp="1"/>
          </p:cNvSpPr>
          <p:nvPr>
            <p:ph idx="1"/>
          </p:nvPr>
        </p:nvSpPr>
        <p:spPr/>
        <p:txBody>
          <a:bodyPr/>
          <a:lstStyle/>
          <a:p>
            <a:pPr marL="137160" indent="0">
              <a:buNone/>
            </a:pPr>
            <a:r>
              <a:rPr lang="en-IN" b="1" dirty="0">
                <a:solidFill>
                  <a:srgbClr val="FF0000"/>
                </a:solidFill>
              </a:rPr>
              <a:t>2. </a:t>
            </a:r>
            <a:r>
              <a:rPr lang="hi-IN" b="1" dirty="0">
                <a:solidFill>
                  <a:srgbClr val="FF0000"/>
                </a:solidFill>
              </a:rPr>
              <a:t>असाध्य यक्ष्मा रोगी के लक्षण</a:t>
            </a:r>
          </a:p>
          <a:p>
            <a:r>
              <a:rPr lang="hi-IN" dirty="0"/>
              <a:t>श्वेत नेत्रता</a:t>
            </a:r>
            <a:endParaRPr lang="en-IN" dirty="0"/>
          </a:p>
          <a:p>
            <a:r>
              <a:rPr lang="hi-IN" dirty="0"/>
              <a:t>पर्याप्त भोजन करने पर भी जिसका शरीर</a:t>
            </a:r>
            <a:r>
              <a:rPr lang="en-IN" dirty="0"/>
              <a:t> </a:t>
            </a:r>
            <a:r>
              <a:rPr lang="en-IN" dirty="0" err="1"/>
              <a:t>निरंतर</a:t>
            </a:r>
            <a:r>
              <a:rPr lang="hi-IN" dirty="0"/>
              <a:t> क्षीण होता हो</a:t>
            </a:r>
            <a:endParaRPr lang="en-IN" dirty="0"/>
          </a:p>
          <a:p>
            <a:r>
              <a:rPr lang="hi-IN" dirty="0"/>
              <a:t>अण्डकोष तथा उदर पर शोथ</a:t>
            </a:r>
          </a:p>
          <a:p>
            <a:r>
              <a:rPr lang="hi-IN" dirty="0"/>
              <a:t>अन्न द्वेष </a:t>
            </a:r>
            <a:endParaRPr lang="en-IN" dirty="0"/>
          </a:p>
          <a:p>
            <a:r>
              <a:rPr lang="hi-IN" dirty="0"/>
              <a:t>ऊर्ध्वश्वास पीड़ित </a:t>
            </a:r>
            <a:endParaRPr lang="en-IN" dirty="0"/>
          </a:p>
          <a:p>
            <a:r>
              <a:rPr lang="hi-IN" dirty="0"/>
              <a:t>मूत्रकृच्छ्</a:t>
            </a:r>
            <a:r>
              <a:rPr lang="en-IN" dirty="0"/>
              <a:t>र</a:t>
            </a:r>
            <a:r>
              <a:rPr lang="hi-IN" dirty="0"/>
              <a:t> </a:t>
            </a:r>
            <a:endParaRPr lang="en-IN" dirty="0"/>
          </a:p>
          <a:p>
            <a:endParaRPr lang="en-IN" dirty="0"/>
          </a:p>
        </p:txBody>
      </p:sp>
    </p:spTree>
    <p:extLst>
      <p:ext uri="{BB962C8B-B14F-4D97-AF65-F5344CB8AC3E}">
        <p14:creationId xmlns:p14="http://schemas.microsoft.com/office/powerpoint/2010/main" xmlns="" val="364701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solidFill>
                  <a:schemeClr val="accent6">
                    <a:lumMod val="40000"/>
                    <a:lumOff val="60000"/>
                  </a:schemeClr>
                </a:solidFill>
                <a:effectLst/>
              </a:rPr>
              <a:t>साध्यासाध्यता</a:t>
            </a:r>
            <a:endParaRPr lang="en-IN" dirty="0">
              <a:solidFill>
                <a:schemeClr val="accent6">
                  <a:lumMod val="40000"/>
                  <a:lumOff val="60000"/>
                </a:schemeClr>
              </a:solidFill>
            </a:endParaRPr>
          </a:p>
        </p:txBody>
      </p:sp>
      <p:sp>
        <p:nvSpPr>
          <p:cNvPr id="3" name="Content Placeholder 2"/>
          <p:cNvSpPr>
            <a:spLocks noGrp="1"/>
          </p:cNvSpPr>
          <p:nvPr>
            <p:ph idx="1"/>
          </p:nvPr>
        </p:nvSpPr>
        <p:spPr/>
        <p:txBody>
          <a:bodyPr/>
          <a:lstStyle/>
          <a:p>
            <a:r>
              <a:rPr lang="en-IN" b="1" dirty="0" err="1">
                <a:solidFill>
                  <a:schemeClr val="bg1"/>
                </a:solidFill>
              </a:rPr>
              <a:t>आचार्य</a:t>
            </a:r>
            <a:r>
              <a:rPr lang="en-IN" b="1" dirty="0">
                <a:solidFill>
                  <a:schemeClr val="bg1"/>
                </a:solidFill>
              </a:rPr>
              <a:t> </a:t>
            </a:r>
            <a:r>
              <a:rPr lang="en-IN" b="1" dirty="0" err="1">
                <a:solidFill>
                  <a:schemeClr val="bg1"/>
                </a:solidFill>
              </a:rPr>
              <a:t>सुश्रुत</a:t>
            </a:r>
            <a:r>
              <a:rPr lang="en-IN" b="1" dirty="0">
                <a:solidFill>
                  <a:schemeClr val="bg1"/>
                </a:solidFill>
              </a:rPr>
              <a:t> </a:t>
            </a:r>
            <a:r>
              <a:rPr lang="en-IN" b="1" dirty="0" err="1">
                <a:solidFill>
                  <a:schemeClr val="bg1"/>
                </a:solidFill>
              </a:rPr>
              <a:t>के</a:t>
            </a:r>
            <a:r>
              <a:rPr lang="en-IN" b="1" dirty="0">
                <a:solidFill>
                  <a:schemeClr val="bg1"/>
                </a:solidFill>
              </a:rPr>
              <a:t> </a:t>
            </a:r>
            <a:r>
              <a:rPr lang="en-IN" b="1" dirty="0" err="1">
                <a:solidFill>
                  <a:schemeClr val="bg1"/>
                </a:solidFill>
              </a:rPr>
              <a:t>अनुसार</a:t>
            </a:r>
            <a:r>
              <a:rPr lang="en-IN" b="1" dirty="0">
                <a:solidFill>
                  <a:schemeClr val="bg1"/>
                </a:solidFill>
              </a:rPr>
              <a:t>:</a:t>
            </a:r>
          </a:p>
          <a:p>
            <a:pPr marL="137160" indent="0">
              <a:buNone/>
            </a:pPr>
            <a:r>
              <a:rPr lang="en-IN" b="1" dirty="0">
                <a:solidFill>
                  <a:srgbClr val="FF0000"/>
                </a:solidFill>
              </a:rPr>
              <a:t>1. </a:t>
            </a:r>
            <a:r>
              <a:rPr lang="hi-IN" b="1" dirty="0">
                <a:solidFill>
                  <a:srgbClr val="FF0000"/>
                </a:solidFill>
              </a:rPr>
              <a:t>साध्य यक्ष्मा रोगी के लक्षण</a:t>
            </a:r>
            <a:r>
              <a:rPr lang="en-IN" b="1" dirty="0">
                <a:solidFill>
                  <a:srgbClr val="FF0000"/>
                </a:solidFill>
              </a:rPr>
              <a:t>-</a:t>
            </a:r>
          </a:p>
          <a:p>
            <a:pPr>
              <a:buFont typeface="Wingdings" pitchFamily="2" charset="2"/>
              <a:buChar char="§"/>
            </a:pPr>
            <a:r>
              <a:rPr lang="en-IN" dirty="0" err="1"/>
              <a:t>ज्वरानुबंध</a:t>
            </a:r>
            <a:r>
              <a:rPr lang="en-IN" dirty="0"/>
              <a:t> </a:t>
            </a:r>
            <a:r>
              <a:rPr lang="en-IN" dirty="0" err="1"/>
              <a:t>रहित</a:t>
            </a:r>
            <a:endParaRPr lang="en-IN" dirty="0"/>
          </a:p>
          <a:p>
            <a:pPr>
              <a:buFont typeface="Wingdings" pitchFamily="2" charset="2"/>
              <a:buChar char="§"/>
            </a:pPr>
            <a:r>
              <a:rPr lang="en-IN" dirty="0" err="1"/>
              <a:t>क्रियासह</a:t>
            </a:r>
            <a:endParaRPr lang="en-IN" dirty="0"/>
          </a:p>
          <a:p>
            <a:pPr>
              <a:buFont typeface="Wingdings" pitchFamily="2" charset="2"/>
              <a:buChar char="§"/>
            </a:pPr>
            <a:r>
              <a:rPr lang="en-IN" dirty="0" err="1"/>
              <a:t>बलवान</a:t>
            </a:r>
            <a:endParaRPr lang="en-IN" dirty="0"/>
          </a:p>
          <a:p>
            <a:pPr>
              <a:buFont typeface="Wingdings" pitchFamily="2" charset="2"/>
              <a:buChar char="§"/>
            </a:pPr>
            <a:r>
              <a:rPr lang="en-IN" dirty="0" err="1"/>
              <a:t>संयमी</a:t>
            </a:r>
            <a:endParaRPr lang="en-IN" dirty="0"/>
          </a:p>
          <a:p>
            <a:pPr>
              <a:buFont typeface="Wingdings" pitchFamily="2" charset="2"/>
              <a:buChar char="§"/>
            </a:pPr>
            <a:r>
              <a:rPr lang="en-IN" dirty="0" err="1"/>
              <a:t>दीप्ताग्नि</a:t>
            </a:r>
            <a:endParaRPr lang="en-IN" dirty="0"/>
          </a:p>
          <a:p>
            <a:pPr>
              <a:buFont typeface="Wingdings" pitchFamily="2" charset="2"/>
              <a:buChar char="§"/>
            </a:pPr>
            <a:r>
              <a:rPr lang="en-IN" dirty="0" err="1"/>
              <a:t>मांस</a:t>
            </a:r>
            <a:r>
              <a:rPr lang="en-IN" dirty="0"/>
              <a:t> </a:t>
            </a:r>
            <a:r>
              <a:rPr lang="en-IN" dirty="0" err="1"/>
              <a:t>क्षय</a:t>
            </a:r>
            <a:endParaRPr lang="en-IN" dirty="0"/>
          </a:p>
          <a:p>
            <a:pPr marL="651510" indent="-514350">
              <a:buAutoNum type="arabicPeriod"/>
            </a:pPr>
            <a:endParaRPr lang="hi-IN" b="1" dirty="0"/>
          </a:p>
          <a:p>
            <a:pPr marL="137160" indent="0">
              <a:buNone/>
            </a:pPr>
            <a:endParaRPr lang="en-IN" b="1" dirty="0"/>
          </a:p>
          <a:p>
            <a:endParaRPr lang="en-IN" dirty="0"/>
          </a:p>
        </p:txBody>
      </p:sp>
    </p:spTree>
    <p:extLst>
      <p:ext uri="{BB962C8B-B14F-4D97-AF65-F5344CB8AC3E}">
        <p14:creationId xmlns:p14="http://schemas.microsoft.com/office/powerpoint/2010/main" xmlns="" val="3405356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err="1">
                <a:solidFill>
                  <a:schemeClr val="accent6">
                    <a:lumMod val="60000"/>
                    <a:lumOff val="40000"/>
                  </a:schemeClr>
                </a:solidFill>
              </a:rPr>
              <a:t>व्याधि</a:t>
            </a:r>
            <a:r>
              <a:rPr lang="en-IN" dirty="0">
                <a:solidFill>
                  <a:schemeClr val="accent6">
                    <a:lumMod val="60000"/>
                    <a:lumOff val="40000"/>
                  </a:schemeClr>
                </a:solidFill>
              </a:rPr>
              <a:t> </a:t>
            </a:r>
            <a:r>
              <a:rPr lang="en-IN" dirty="0" err="1">
                <a:solidFill>
                  <a:schemeClr val="accent6">
                    <a:lumMod val="60000"/>
                    <a:lumOff val="40000"/>
                  </a:schemeClr>
                </a:solidFill>
              </a:rPr>
              <a:t>परिचय</a:t>
            </a:r>
            <a:endParaRPr lang="en-IN" dirty="0">
              <a:solidFill>
                <a:schemeClr val="accent6">
                  <a:lumMod val="60000"/>
                  <a:lumOff val="40000"/>
                </a:schemeClr>
              </a:solidFill>
            </a:endParaRPr>
          </a:p>
        </p:txBody>
      </p:sp>
      <p:sp>
        <p:nvSpPr>
          <p:cNvPr id="3" name="Content Placeholder 2"/>
          <p:cNvSpPr>
            <a:spLocks noGrp="1"/>
          </p:cNvSpPr>
          <p:nvPr>
            <p:ph idx="1"/>
          </p:nvPr>
        </p:nvSpPr>
        <p:spPr/>
        <p:txBody>
          <a:bodyPr/>
          <a:lstStyle/>
          <a:p>
            <a:pPr marL="137160" indent="0" algn="ctr">
              <a:buNone/>
            </a:pPr>
            <a:r>
              <a:rPr lang="en-IN" dirty="0" err="1"/>
              <a:t>राजयक्ष्मा</a:t>
            </a:r>
            <a:r>
              <a:rPr lang="en-IN" dirty="0"/>
              <a:t> = </a:t>
            </a:r>
            <a:r>
              <a:rPr lang="en-IN" dirty="0" err="1"/>
              <a:t>राज</a:t>
            </a:r>
            <a:r>
              <a:rPr lang="en-IN" dirty="0"/>
              <a:t> + </a:t>
            </a:r>
            <a:r>
              <a:rPr lang="en-IN" dirty="0" err="1"/>
              <a:t>यक्ष्मा</a:t>
            </a:r>
            <a:endParaRPr lang="en-IN" dirty="0"/>
          </a:p>
          <a:p>
            <a:pPr algn="ctr"/>
            <a:endParaRPr lang="en-IN" dirty="0"/>
          </a:p>
          <a:p>
            <a:pPr marL="137160" indent="0">
              <a:buNone/>
            </a:pPr>
            <a:r>
              <a:rPr lang="en-IN" dirty="0"/>
              <a:t>              </a:t>
            </a:r>
            <a:r>
              <a:rPr lang="en-IN" dirty="0" err="1"/>
              <a:t>जो</a:t>
            </a:r>
            <a:r>
              <a:rPr lang="en-IN" dirty="0"/>
              <a:t> </a:t>
            </a:r>
            <a:r>
              <a:rPr lang="en-IN" dirty="0" err="1"/>
              <a:t>राज</a:t>
            </a:r>
            <a:r>
              <a:rPr lang="en-IN" dirty="0"/>
              <a:t> </a:t>
            </a:r>
            <a:r>
              <a:rPr lang="en-IN" dirty="0" err="1"/>
              <a:t>करे</a:t>
            </a:r>
            <a:r>
              <a:rPr lang="en-IN" dirty="0"/>
              <a:t> </a:t>
            </a:r>
            <a:r>
              <a:rPr lang="en-IN" dirty="0" err="1"/>
              <a:t>अर्थात्</a:t>
            </a:r>
            <a:r>
              <a:rPr lang="en-IN" dirty="0"/>
              <a:t> '</a:t>
            </a:r>
            <a:r>
              <a:rPr lang="en-IN" dirty="0" err="1"/>
              <a:t>राजा</a:t>
            </a:r>
            <a:r>
              <a:rPr lang="en-IN" dirty="0"/>
              <a:t>'       '</a:t>
            </a:r>
            <a:r>
              <a:rPr lang="en-IN" dirty="0" err="1"/>
              <a:t>रोग</a:t>
            </a:r>
            <a:r>
              <a:rPr lang="en-IN" dirty="0"/>
              <a:t>'</a:t>
            </a:r>
          </a:p>
          <a:p>
            <a:pPr marL="137160" indent="0">
              <a:buNone/>
            </a:pPr>
            <a:r>
              <a:rPr lang="en-IN" dirty="0"/>
              <a:t>   </a:t>
            </a:r>
          </a:p>
          <a:p>
            <a:pPr marL="137160" indent="0">
              <a:buNone/>
            </a:pPr>
            <a:endParaRPr lang="en-IN" dirty="0"/>
          </a:p>
          <a:p>
            <a:pPr marL="137160" indent="0">
              <a:buNone/>
            </a:pPr>
            <a:r>
              <a:rPr lang="en-IN" dirty="0"/>
              <a:t>                                               '</a:t>
            </a:r>
            <a:r>
              <a:rPr lang="en-IN" dirty="0" err="1"/>
              <a:t>राजा</a:t>
            </a:r>
            <a:r>
              <a:rPr lang="en-IN" dirty="0"/>
              <a:t> </a:t>
            </a:r>
            <a:r>
              <a:rPr lang="en-IN" dirty="0" err="1"/>
              <a:t>का</a:t>
            </a:r>
            <a:r>
              <a:rPr lang="en-IN" dirty="0"/>
              <a:t> </a:t>
            </a:r>
            <a:r>
              <a:rPr lang="en-IN" dirty="0" err="1"/>
              <a:t>रोग</a:t>
            </a:r>
            <a:r>
              <a:rPr lang="en-IN" dirty="0"/>
              <a:t>'</a:t>
            </a:r>
          </a:p>
          <a:p>
            <a:pPr marL="137160" indent="0">
              <a:buNone/>
            </a:pPr>
            <a:r>
              <a:rPr lang="en-IN" dirty="0" err="1"/>
              <a:t>सर्वप्रथम</a:t>
            </a:r>
            <a:r>
              <a:rPr lang="en-IN" dirty="0"/>
              <a:t> </a:t>
            </a:r>
            <a:r>
              <a:rPr lang="en-IN" dirty="0" err="1"/>
              <a:t>यह</a:t>
            </a:r>
            <a:r>
              <a:rPr lang="en-IN" dirty="0"/>
              <a:t> </a:t>
            </a:r>
            <a:r>
              <a:rPr lang="en-IN" dirty="0" err="1"/>
              <a:t>रोग</a:t>
            </a:r>
            <a:r>
              <a:rPr lang="en-IN" dirty="0"/>
              <a:t> </a:t>
            </a:r>
            <a:r>
              <a:rPr lang="en-IN" dirty="0" err="1"/>
              <a:t>नक्षत्रों</a:t>
            </a:r>
            <a:r>
              <a:rPr lang="en-IN" dirty="0"/>
              <a:t> </a:t>
            </a:r>
            <a:r>
              <a:rPr lang="en-IN" dirty="0" err="1"/>
              <a:t>के</a:t>
            </a:r>
            <a:r>
              <a:rPr lang="en-IN" dirty="0"/>
              <a:t> </a:t>
            </a:r>
            <a:r>
              <a:rPr lang="en-IN" dirty="0" err="1"/>
              <a:t>राजा</a:t>
            </a:r>
            <a:r>
              <a:rPr lang="en-IN" dirty="0"/>
              <a:t> </a:t>
            </a:r>
            <a:r>
              <a:rPr lang="en-IN" dirty="0" err="1"/>
              <a:t>चन्द्र्मा</a:t>
            </a:r>
            <a:r>
              <a:rPr lang="en-IN" dirty="0"/>
              <a:t> </a:t>
            </a:r>
            <a:r>
              <a:rPr lang="en-IN" dirty="0" err="1"/>
              <a:t>को</a:t>
            </a:r>
            <a:r>
              <a:rPr lang="en-IN" dirty="0"/>
              <a:t> </a:t>
            </a:r>
            <a:r>
              <a:rPr lang="en-IN" dirty="0" err="1"/>
              <a:t>हुआ</a:t>
            </a:r>
            <a:r>
              <a:rPr lang="en-IN" dirty="0"/>
              <a:t> </a:t>
            </a:r>
            <a:r>
              <a:rPr lang="en-IN" dirty="0" err="1"/>
              <a:t>था</a:t>
            </a:r>
            <a:r>
              <a:rPr lang="en-IN" dirty="0"/>
              <a:t>| </a:t>
            </a:r>
            <a:r>
              <a:rPr lang="en-IN" dirty="0" err="1"/>
              <a:t>इसलिये</a:t>
            </a:r>
            <a:r>
              <a:rPr lang="en-IN" dirty="0"/>
              <a:t> </a:t>
            </a:r>
            <a:r>
              <a:rPr lang="en-IN" dirty="0" err="1"/>
              <a:t>इस</a:t>
            </a:r>
            <a:r>
              <a:rPr lang="en-IN" dirty="0"/>
              <a:t> </a:t>
            </a:r>
            <a:r>
              <a:rPr lang="en-IN" dirty="0" err="1"/>
              <a:t>रोग</a:t>
            </a:r>
            <a:r>
              <a:rPr lang="en-IN" dirty="0"/>
              <a:t> </a:t>
            </a:r>
            <a:r>
              <a:rPr lang="en-IN" dirty="0" err="1"/>
              <a:t>का</a:t>
            </a:r>
            <a:r>
              <a:rPr lang="en-IN" dirty="0"/>
              <a:t> </a:t>
            </a:r>
            <a:r>
              <a:rPr lang="en-IN" dirty="0" err="1"/>
              <a:t>नाम</a:t>
            </a:r>
            <a:r>
              <a:rPr lang="en-IN" dirty="0"/>
              <a:t> </a:t>
            </a:r>
            <a:r>
              <a:rPr lang="en-IN" dirty="0" err="1"/>
              <a:t>राजयक्ष्मा</a:t>
            </a:r>
            <a:r>
              <a:rPr lang="en-IN" dirty="0"/>
              <a:t> </a:t>
            </a:r>
            <a:r>
              <a:rPr lang="en-IN" dirty="0" err="1"/>
              <a:t>रखा</a:t>
            </a:r>
            <a:r>
              <a:rPr lang="en-IN" dirty="0"/>
              <a:t> </a:t>
            </a:r>
            <a:r>
              <a:rPr lang="en-IN" dirty="0" err="1"/>
              <a:t>गया</a:t>
            </a:r>
            <a:r>
              <a:rPr lang="en-IN" dirty="0"/>
              <a:t>|</a:t>
            </a:r>
          </a:p>
        </p:txBody>
      </p:sp>
      <p:cxnSp>
        <p:nvCxnSpPr>
          <p:cNvPr id="5" name="Straight Arrow Connector 4"/>
          <p:cNvCxnSpPr/>
          <p:nvPr/>
        </p:nvCxnSpPr>
        <p:spPr>
          <a:xfrm>
            <a:off x="5076056" y="2060848"/>
            <a:ext cx="0" cy="57606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156176" y="2060848"/>
            <a:ext cx="0" cy="57606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932040" y="3068960"/>
            <a:ext cx="576064" cy="57606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508104" y="3068960"/>
            <a:ext cx="648072" cy="57606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508104" y="3645024"/>
            <a:ext cx="0" cy="5040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07704" y="3256972"/>
            <a:ext cx="2293620" cy="1280160"/>
          </a:xfrm>
          <a:prstGeom prst="rect">
            <a:avLst/>
          </a:prstGeom>
        </p:spPr>
      </p:pic>
    </p:spTree>
    <p:extLst>
      <p:ext uri="{BB962C8B-B14F-4D97-AF65-F5344CB8AC3E}">
        <p14:creationId xmlns:p14="http://schemas.microsoft.com/office/powerpoint/2010/main" xmlns="" val="2334140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solidFill>
                  <a:schemeClr val="accent6">
                    <a:lumMod val="60000"/>
                    <a:lumOff val="40000"/>
                  </a:schemeClr>
                </a:solidFill>
                <a:effectLst/>
              </a:rPr>
              <a:t>साध्यासाध्यता</a:t>
            </a:r>
            <a:endParaRPr lang="en-IN" dirty="0">
              <a:solidFill>
                <a:schemeClr val="accent6">
                  <a:lumMod val="60000"/>
                  <a:lumOff val="40000"/>
                </a:schemeClr>
              </a:solidFill>
            </a:endParaRPr>
          </a:p>
        </p:txBody>
      </p:sp>
      <p:sp>
        <p:nvSpPr>
          <p:cNvPr id="3" name="Content Placeholder 2"/>
          <p:cNvSpPr>
            <a:spLocks noGrp="1"/>
          </p:cNvSpPr>
          <p:nvPr>
            <p:ph idx="1"/>
          </p:nvPr>
        </p:nvSpPr>
        <p:spPr/>
        <p:txBody>
          <a:bodyPr/>
          <a:lstStyle/>
          <a:p>
            <a:r>
              <a:rPr lang="en-IN" b="1" dirty="0">
                <a:solidFill>
                  <a:srgbClr val="FF0000"/>
                </a:solidFill>
              </a:rPr>
              <a:t>2. </a:t>
            </a:r>
            <a:r>
              <a:rPr lang="hi-IN" b="1" dirty="0">
                <a:solidFill>
                  <a:srgbClr val="FF0000"/>
                </a:solidFill>
              </a:rPr>
              <a:t>असाध्य यक्ष्मा रोगी के लक्षण</a:t>
            </a:r>
            <a:r>
              <a:rPr lang="en-IN" b="1" dirty="0">
                <a:solidFill>
                  <a:srgbClr val="FF0000"/>
                </a:solidFill>
              </a:rPr>
              <a:t>:</a:t>
            </a:r>
          </a:p>
          <a:p>
            <a:pPr>
              <a:buFont typeface="Wingdings" pitchFamily="2" charset="2"/>
              <a:buChar char="§"/>
            </a:pPr>
            <a:r>
              <a:rPr lang="en-IN" dirty="0" err="1"/>
              <a:t>एकादश</a:t>
            </a:r>
            <a:r>
              <a:rPr lang="en-IN" dirty="0"/>
              <a:t> </a:t>
            </a:r>
            <a:r>
              <a:rPr lang="en-IN" dirty="0" err="1"/>
              <a:t>रुप</a:t>
            </a:r>
            <a:r>
              <a:rPr lang="en-IN" dirty="0"/>
              <a:t>, </a:t>
            </a:r>
            <a:r>
              <a:rPr lang="en-IN" dirty="0" err="1"/>
              <a:t>षड्</a:t>
            </a:r>
            <a:r>
              <a:rPr lang="en-IN" dirty="0"/>
              <a:t> </a:t>
            </a:r>
            <a:r>
              <a:rPr lang="en-IN" dirty="0" err="1"/>
              <a:t>रुप</a:t>
            </a:r>
            <a:r>
              <a:rPr lang="en-IN" dirty="0"/>
              <a:t> </a:t>
            </a:r>
            <a:r>
              <a:rPr lang="en-IN" dirty="0" err="1"/>
              <a:t>या</a:t>
            </a:r>
            <a:r>
              <a:rPr lang="en-IN" dirty="0"/>
              <a:t> </a:t>
            </a:r>
            <a:r>
              <a:rPr lang="en-IN" dirty="0" err="1"/>
              <a:t>त्रिरुप</a:t>
            </a:r>
            <a:r>
              <a:rPr lang="en-IN" dirty="0"/>
              <a:t> </a:t>
            </a:r>
            <a:r>
              <a:rPr lang="en-IN" dirty="0" err="1"/>
              <a:t>ल‌क्षणों</a:t>
            </a:r>
            <a:r>
              <a:rPr lang="en-IN" dirty="0"/>
              <a:t> </a:t>
            </a:r>
            <a:r>
              <a:rPr lang="en-IN" dirty="0" err="1"/>
              <a:t>से</a:t>
            </a:r>
            <a:r>
              <a:rPr lang="en-IN" dirty="0"/>
              <a:t> </a:t>
            </a:r>
            <a:r>
              <a:rPr lang="en-IN" dirty="0" err="1"/>
              <a:t>युक्त</a:t>
            </a:r>
            <a:r>
              <a:rPr lang="en-IN" dirty="0"/>
              <a:t> </a:t>
            </a:r>
            <a:r>
              <a:rPr lang="en-IN" dirty="0" err="1"/>
              <a:t>बल</a:t>
            </a:r>
            <a:r>
              <a:rPr lang="en-IN" dirty="0"/>
              <a:t> </a:t>
            </a:r>
            <a:r>
              <a:rPr lang="en-IN" dirty="0" err="1"/>
              <a:t>एवं</a:t>
            </a:r>
            <a:r>
              <a:rPr lang="en-IN" dirty="0"/>
              <a:t> </a:t>
            </a:r>
            <a:r>
              <a:rPr lang="en-IN" dirty="0" err="1"/>
              <a:t>मांस</a:t>
            </a:r>
            <a:r>
              <a:rPr lang="en-IN" dirty="0"/>
              <a:t> </a:t>
            </a:r>
            <a:r>
              <a:rPr lang="en-IN" dirty="0" err="1"/>
              <a:t>हीन</a:t>
            </a:r>
            <a:r>
              <a:rPr lang="en-IN" dirty="0"/>
              <a:t> </a:t>
            </a:r>
            <a:r>
              <a:rPr lang="en-IN" dirty="0" err="1"/>
              <a:t>रोगी</a:t>
            </a:r>
            <a:r>
              <a:rPr lang="en-IN" dirty="0"/>
              <a:t> </a:t>
            </a:r>
          </a:p>
          <a:p>
            <a:pPr>
              <a:buFont typeface="Wingdings" pitchFamily="2" charset="2"/>
              <a:buChar char="§"/>
            </a:pPr>
            <a:r>
              <a:rPr lang="en-IN" dirty="0" err="1"/>
              <a:t>पर्याप्त</a:t>
            </a:r>
            <a:r>
              <a:rPr lang="en-IN" dirty="0"/>
              <a:t> </a:t>
            </a:r>
            <a:r>
              <a:rPr lang="en-IN" dirty="0" err="1"/>
              <a:t>भोजन</a:t>
            </a:r>
            <a:r>
              <a:rPr lang="en-IN" dirty="0"/>
              <a:t> </a:t>
            </a:r>
            <a:r>
              <a:rPr lang="en-IN" dirty="0" err="1"/>
              <a:t>करने</a:t>
            </a:r>
            <a:r>
              <a:rPr lang="en-IN" dirty="0"/>
              <a:t> </a:t>
            </a:r>
            <a:r>
              <a:rPr lang="en-IN" dirty="0" err="1"/>
              <a:t>पर</a:t>
            </a:r>
            <a:r>
              <a:rPr lang="en-IN" dirty="0"/>
              <a:t> </a:t>
            </a:r>
            <a:r>
              <a:rPr lang="en-IN" dirty="0" err="1"/>
              <a:t>भी</a:t>
            </a:r>
            <a:r>
              <a:rPr lang="en-IN" dirty="0"/>
              <a:t> </a:t>
            </a:r>
            <a:r>
              <a:rPr lang="en-IN" dirty="0" err="1"/>
              <a:t>निरंतर</a:t>
            </a:r>
            <a:r>
              <a:rPr lang="en-IN" dirty="0"/>
              <a:t> </a:t>
            </a:r>
            <a:r>
              <a:rPr lang="en-IN" dirty="0" err="1"/>
              <a:t>क्षीण</a:t>
            </a:r>
            <a:r>
              <a:rPr lang="en-IN" dirty="0"/>
              <a:t> </a:t>
            </a:r>
            <a:r>
              <a:rPr lang="en-IN" dirty="0" err="1"/>
              <a:t>होने</a:t>
            </a:r>
            <a:r>
              <a:rPr lang="en-IN" dirty="0"/>
              <a:t> </a:t>
            </a:r>
            <a:r>
              <a:rPr lang="en-IN" dirty="0" err="1"/>
              <a:t>वाला</a:t>
            </a:r>
            <a:r>
              <a:rPr lang="en-IN" dirty="0"/>
              <a:t> </a:t>
            </a:r>
            <a:r>
              <a:rPr lang="en-IN" dirty="0" err="1"/>
              <a:t>रोगी</a:t>
            </a:r>
            <a:endParaRPr lang="en-IN" dirty="0"/>
          </a:p>
          <a:p>
            <a:pPr>
              <a:buFont typeface="Wingdings" pitchFamily="2" charset="2"/>
              <a:buChar char="§"/>
            </a:pPr>
            <a:r>
              <a:rPr lang="en-IN" dirty="0" err="1"/>
              <a:t>अतिसार</a:t>
            </a:r>
            <a:endParaRPr lang="en-IN" dirty="0"/>
          </a:p>
          <a:p>
            <a:pPr>
              <a:buFont typeface="Wingdings" pitchFamily="2" charset="2"/>
              <a:buChar char="§"/>
            </a:pPr>
            <a:r>
              <a:rPr lang="en-IN" dirty="0" err="1"/>
              <a:t>शुक्लाक्षता</a:t>
            </a:r>
            <a:endParaRPr lang="en-IN" dirty="0"/>
          </a:p>
          <a:p>
            <a:pPr>
              <a:buFont typeface="Wingdings" pitchFamily="2" charset="2"/>
              <a:buChar char="§"/>
            </a:pPr>
            <a:r>
              <a:rPr lang="en-IN" dirty="0" err="1"/>
              <a:t>अरुचि</a:t>
            </a:r>
            <a:endParaRPr lang="en-IN" dirty="0"/>
          </a:p>
          <a:p>
            <a:pPr>
              <a:buFont typeface="Wingdings" pitchFamily="2" charset="2"/>
              <a:buChar char="§"/>
            </a:pPr>
            <a:r>
              <a:rPr lang="en-IN" dirty="0" err="1"/>
              <a:t>उर्ध्वश्वास</a:t>
            </a:r>
            <a:r>
              <a:rPr lang="en-IN" dirty="0"/>
              <a:t> </a:t>
            </a:r>
            <a:r>
              <a:rPr lang="en-IN" dirty="0" err="1"/>
              <a:t>पीडित</a:t>
            </a:r>
            <a:endParaRPr lang="en-IN" dirty="0"/>
          </a:p>
          <a:p>
            <a:pPr>
              <a:buFont typeface="Wingdings" pitchFamily="2" charset="2"/>
              <a:buChar char="§"/>
            </a:pPr>
            <a:r>
              <a:rPr lang="en-IN" dirty="0" err="1"/>
              <a:t>मूत्र</a:t>
            </a:r>
            <a:r>
              <a:rPr lang="hi-IN" dirty="0"/>
              <a:t>कृच्छ</a:t>
            </a:r>
            <a:r>
              <a:rPr lang="en-IN" dirty="0"/>
              <a:t> </a:t>
            </a:r>
            <a:r>
              <a:rPr lang="en-IN" dirty="0" err="1"/>
              <a:t>एवं</a:t>
            </a:r>
            <a:r>
              <a:rPr lang="en-IN" dirty="0"/>
              <a:t> </a:t>
            </a:r>
            <a:r>
              <a:rPr lang="en-IN" dirty="0" err="1"/>
              <a:t>बहुमूत्रता</a:t>
            </a:r>
            <a:r>
              <a:rPr lang="en-IN" dirty="0"/>
              <a:t> </a:t>
            </a:r>
            <a:r>
              <a:rPr lang="en-IN" dirty="0" err="1"/>
              <a:t>से</a:t>
            </a:r>
            <a:r>
              <a:rPr lang="en-IN" dirty="0"/>
              <a:t> </a:t>
            </a:r>
            <a:r>
              <a:rPr lang="en-IN" dirty="0" err="1"/>
              <a:t>पीडित</a:t>
            </a:r>
            <a:endParaRPr lang="en-IN" dirty="0"/>
          </a:p>
          <a:p>
            <a:pPr marL="137160" indent="0">
              <a:buNone/>
            </a:pPr>
            <a:endParaRPr lang="hi-IN" dirty="0"/>
          </a:p>
          <a:p>
            <a:endParaRPr lang="en-IN" dirty="0"/>
          </a:p>
        </p:txBody>
      </p:sp>
    </p:spTree>
    <p:extLst>
      <p:ext uri="{BB962C8B-B14F-4D97-AF65-F5344CB8AC3E}">
        <p14:creationId xmlns:p14="http://schemas.microsoft.com/office/powerpoint/2010/main" xmlns="" val="2055074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lstStyle/>
          <a:p>
            <a:r>
              <a:rPr lang="en-IN" dirty="0" err="1">
                <a:solidFill>
                  <a:schemeClr val="accent6">
                    <a:lumMod val="40000"/>
                    <a:lumOff val="60000"/>
                  </a:schemeClr>
                </a:solidFill>
              </a:rPr>
              <a:t>चिकित्सा</a:t>
            </a:r>
            <a:endParaRPr lang="en-IN" dirty="0">
              <a:solidFill>
                <a:schemeClr val="accent6">
                  <a:lumMod val="40000"/>
                  <a:lumOff val="60000"/>
                </a:schemeClr>
              </a:solidFill>
            </a:endParaRPr>
          </a:p>
        </p:txBody>
      </p:sp>
      <p:sp>
        <p:nvSpPr>
          <p:cNvPr id="3" name="Content Placeholder 2"/>
          <p:cNvSpPr>
            <a:spLocks noGrp="1"/>
          </p:cNvSpPr>
          <p:nvPr>
            <p:ph idx="1"/>
          </p:nvPr>
        </p:nvSpPr>
        <p:spPr>
          <a:xfrm>
            <a:off x="539552" y="980728"/>
            <a:ext cx="8229600" cy="5544616"/>
          </a:xfrm>
        </p:spPr>
        <p:txBody>
          <a:bodyPr>
            <a:normAutofit/>
          </a:bodyPr>
          <a:lstStyle/>
          <a:p>
            <a:r>
              <a:rPr lang="en-IN" b="1" dirty="0" err="1">
                <a:solidFill>
                  <a:schemeClr val="bg1"/>
                </a:solidFill>
              </a:rPr>
              <a:t>राजयक्ष्मा</a:t>
            </a:r>
            <a:r>
              <a:rPr lang="en-IN" b="1" dirty="0">
                <a:solidFill>
                  <a:schemeClr val="bg1"/>
                </a:solidFill>
              </a:rPr>
              <a:t> </a:t>
            </a:r>
            <a:r>
              <a:rPr lang="en-IN" b="1" dirty="0" err="1">
                <a:solidFill>
                  <a:schemeClr val="bg1"/>
                </a:solidFill>
              </a:rPr>
              <a:t>चिकित्सा</a:t>
            </a:r>
            <a:r>
              <a:rPr lang="en-IN" b="1" dirty="0">
                <a:solidFill>
                  <a:schemeClr val="bg1"/>
                </a:solidFill>
              </a:rPr>
              <a:t> </a:t>
            </a:r>
            <a:r>
              <a:rPr lang="en-IN" b="1" dirty="0" err="1">
                <a:solidFill>
                  <a:schemeClr val="bg1"/>
                </a:solidFill>
              </a:rPr>
              <a:t>सूत्र</a:t>
            </a:r>
            <a:r>
              <a:rPr lang="en-IN" b="1" dirty="0">
                <a:solidFill>
                  <a:schemeClr val="bg1"/>
                </a:solidFill>
              </a:rPr>
              <a:t>:</a:t>
            </a:r>
          </a:p>
          <a:p>
            <a:pPr marL="137160" indent="0">
              <a:buNone/>
            </a:pPr>
            <a:r>
              <a:rPr lang="en-IN" b="1" dirty="0">
                <a:solidFill>
                  <a:srgbClr val="FF0000"/>
                </a:solidFill>
              </a:rPr>
              <a:t>      </a:t>
            </a:r>
            <a:r>
              <a:rPr lang="hi-IN" b="1" dirty="0">
                <a:solidFill>
                  <a:srgbClr val="FF0000"/>
                </a:solidFill>
              </a:rPr>
              <a:t>सर्वस्त्रि</a:t>
            </a:r>
            <a:r>
              <a:rPr lang="en-IN" b="1" dirty="0" err="1">
                <a:solidFill>
                  <a:srgbClr val="FF0000"/>
                </a:solidFill>
              </a:rPr>
              <a:t>दोषजो</a:t>
            </a:r>
            <a:r>
              <a:rPr lang="en-IN" b="1" dirty="0">
                <a:solidFill>
                  <a:srgbClr val="FF0000"/>
                </a:solidFill>
              </a:rPr>
              <a:t> </a:t>
            </a:r>
            <a:r>
              <a:rPr lang="en-IN" b="1" dirty="0" err="1">
                <a:solidFill>
                  <a:srgbClr val="FF0000"/>
                </a:solidFill>
              </a:rPr>
              <a:t>यक्ष्मा</a:t>
            </a:r>
            <a:r>
              <a:rPr lang="en-IN" b="1" dirty="0">
                <a:solidFill>
                  <a:srgbClr val="FF0000"/>
                </a:solidFill>
              </a:rPr>
              <a:t> </a:t>
            </a:r>
            <a:r>
              <a:rPr lang="en-IN" b="1" dirty="0" err="1">
                <a:solidFill>
                  <a:srgbClr val="FF0000"/>
                </a:solidFill>
              </a:rPr>
              <a:t>दोषणां</a:t>
            </a:r>
            <a:r>
              <a:rPr lang="en-IN" b="1" dirty="0">
                <a:solidFill>
                  <a:srgbClr val="FF0000"/>
                </a:solidFill>
              </a:rPr>
              <a:t> </a:t>
            </a:r>
            <a:r>
              <a:rPr lang="en-IN" b="1" dirty="0" err="1">
                <a:solidFill>
                  <a:srgbClr val="FF0000"/>
                </a:solidFill>
              </a:rPr>
              <a:t>तु</a:t>
            </a:r>
            <a:r>
              <a:rPr lang="en-IN" b="1" dirty="0">
                <a:solidFill>
                  <a:srgbClr val="FF0000"/>
                </a:solidFill>
              </a:rPr>
              <a:t> </a:t>
            </a:r>
            <a:r>
              <a:rPr lang="en-IN" b="1" dirty="0" err="1">
                <a:solidFill>
                  <a:srgbClr val="FF0000"/>
                </a:solidFill>
              </a:rPr>
              <a:t>बलाबलम्</a:t>
            </a:r>
            <a:endParaRPr lang="en-IN" b="1" dirty="0">
              <a:solidFill>
                <a:srgbClr val="FF0000"/>
              </a:solidFill>
            </a:endParaRPr>
          </a:p>
          <a:p>
            <a:pPr marL="137160" indent="0">
              <a:buNone/>
            </a:pPr>
            <a:r>
              <a:rPr lang="en-IN" b="1" dirty="0">
                <a:solidFill>
                  <a:srgbClr val="FF0000"/>
                </a:solidFill>
              </a:rPr>
              <a:t>      </a:t>
            </a:r>
            <a:r>
              <a:rPr lang="en-IN" b="1" dirty="0" err="1">
                <a:solidFill>
                  <a:srgbClr val="FF0000"/>
                </a:solidFill>
              </a:rPr>
              <a:t>परीक्ष्या</a:t>
            </a:r>
            <a:r>
              <a:rPr lang="hi-IN" b="1" dirty="0">
                <a:solidFill>
                  <a:srgbClr val="FF0000"/>
                </a:solidFill>
              </a:rPr>
              <a:t>वस्थिक</a:t>
            </a:r>
            <a:r>
              <a:rPr lang="en-IN" b="1" dirty="0">
                <a:solidFill>
                  <a:srgbClr val="FF0000"/>
                </a:solidFill>
              </a:rPr>
              <a:t>ं</a:t>
            </a:r>
            <a:r>
              <a:rPr lang="hi-IN" b="1" dirty="0">
                <a:solidFill>
                  <a:srgbClr val="FF0000"/>
                </a:solidFill>
              </a:rPr>
              <a:t> वैद्य</a:t>
            </a:r>
            <a:r>
              <a:rPr lang="en-IN" b="1">
                <a:solidFill>
                  <a:srgbClr val="FF0000"/>
                </a:solidFill>
              </a:rPr>
              <a:t>: </a:t>
            </a:r>
            <a:r>
              <a:rPr lang="en-IN" b="1" dirty="0" err="1">
                <a:solidFill>
                  <a:srgbClr val="FF0000"/>
                </a:solidFill>
              </a:rPr>
              <a:t>शोषिण</a:t>
            </a:r>
            <a:r>
              <a:rPr lang="en-IN" b="1" dirty="0">
                <a:solidFill>
                  <a:srgbClr val="FF0000"/>
                </a:solidFill>
              </a:rPr>
              <a:t>: </a:t>
            </a:r>
            <a:r>
              <a:rPr lang="en-IN" b="1" dirty="0" err="1">
                <a:solidFill>
                  <a:srgbClr val="FF0000"/>
                </a:solidFill>
              </a:rPr>
              <a:t>समुपाचरेत्</a:t>
            </a:r>
            <a:r>
              <a:rPr lang="en-IN" b="1" dirty="0">
                <a:solidFill>
                  <a:srgbClr val="FF0000"/>
                </a:solidFill>
              </a:rPr>
              <a:t>||</a:t>
            </a:r>
          </a:p>
          <a:p>
            <a:pPr marL="137160" indent="0">
              <a:buNone/>
            </a:pPr>
            <a:r>
              <a:rPr lang="en-IN" dirty="0"/>
              <a:t>                                                               (</a:t>
            </a:r>
            <a:r>
              <a:rPr lang="en-IN" dirty="0" err="1"/>
              <a:t>च.चि.8</a:t>
            </a:r>
            <a:r>
              <a:rPr lang="en-IN" dirty="0"/>
              <a:t>/63)</a:t>
            </a:r>
          </a:p>
          <a:p>
            <a:pPr marL="137160" indent="0">
              <a:buNone/>
            </a:pPr>
            <a:endParaRPr lang="en-IN" dirty="0"/>
          </a:p>
          <a:p>
            <a:r>
              <a:rPr lang="en-IN" b="1" dirty="0" err="1">
                <a:solidFill>
                  <a:schemeClr val="bg1"/>
                </a:solidFill>
              </a:rPr>
              <a:t>चिकित्सा</a:t>
            </a:r>
            <a:r>
              <a:rPr lang="en-IN" b="1" dirty="0">
                <a:solidFill>
                  <a:schemeClr val="bg1"/>
                </a:solidFill>
              </a:rPr>
              <a:t>:</a:t>
            </a:r>
          </a:p>
          <a:p>
            <a:pPr>
              <a:buFont typeface="Arial" pitchFamily="34" charset="0"/>
              <a:buChar char="•"/>
            </a:pPr>
            <a:r>
              <a:rPr lang="en-IN" sz="2400" dirty="0" err="1"/>
              <a:t>यक्ष्मा</a:t>
            </a:r>
            <a:r>
              <a:rPr lang="en-IN" sz="2400" dirty="0"/>
              <a:t> </a:t>
            </a:r>
            <a:r>
              <a:rPr lang="en-IN" sz="2400" dirty="0" err="1"/>
              <a:t>में</a:t>
            </a:r>
            <a:r>
              <a:rPr lang="en-IN" sz="2400" dirty="0"/>
              <a:t> </a:t>
            </a:r>
            <a:r>
              <a:rPr lang="en-IN" sz="2400" dirty="0" err="1"/>
              <a:t>विड</a:t>
            </a:r>
            <a:r>
              <a:rPr lang="en-IN" sz="2400" dirty="0"/>
              <a:t> </a:t>
            </a:r>
            <a:r>
              <a:rPr lang="en-IN" sz="2400" dirty="0" err="1"/>
              <a:t>मल</a:t>
            </a:r>
            <a:r>
              <a:rPr lang="en-IN" sz="2400" dirty="0"/>
              <a:t> </a:t>
            </a:r>
            <a:r>
              <a:rPr lang="en-IN" sz="2400" dirty="0" err="1"/>
              <a:t>कि</a:t>
            </a:r>
            <a:r>
              <a:rPr lang="en-IN" sz="2400" dirty="0"/>
              <a:t> </a:t>
            </a:r>
            <a:r>
              <a:rPr lang="en-IN" sz="2400" dirty="0" err="1"/>
              <a:t>रक्षा</a:t>
            </a:r>
            <a:endParaRPr lang="en-IN" sz="2400" dirty="0"/>
          </a:p>
          <a:p>
            <a:pPr>
              <a:buFont typeface="Arial" pitchFamily="34" charset="0"/>
              <a:buChar char="•"/>
            </a:pPr>
            <a:r>
              <a:rPr lang="en-IN" sz="2400" dirty="0" err="1"/>
              <a:t>यक्ष्मा</a:t>
            </a:r>
            <a:r>
              <a:rPr lang="en-IN" sz="2400" dirty="0"/>
              <a:t> </a:t>
            </a:r>
            <a:r>
              <a:rPr lang="en-IN" sz="2400" dirty="0" err="1"/>
              <a:t>में</a:t>
            </a:r>
            <a:r>
              <a:rPr lang="en-IN" sz="2400" dirty="0"/>
              <a:t> </a:t>
            </a:r>
            <a:r>
              <a:rPr lang="en-IN" sz="2400" dirty="0" err="1"/>
              <a:t>पथ्य</a:t>
            </a:r>
            <a:r>
              <a:rPr lang="en-IN" sz="2400" dirty="0"/>
              <a:t> </a:t>
            </a:r>
            <a:r>
              <a:rPr lang="en-IN" sz="2400" dirty="0" err="1"/>
              <a:t>प्रयोग</a:t>
            </a:r>
            <a:endParaRPr lang="en-IN" sz="2400" dirty="0"/>
          </a:p>
          <a:p>
            <a:pPr>
              <a:buFont typeface="Arial" pitchFamily="34" charset="0"/>
              <a:buChar char="•"/>
            </a:pPr>
            <a:r>
              <a:rPr lang="en-IN" sz="2400" dirty="0" err="1"/>
              <a:t>यक्ष्मा</a:t>
            </a:r>
            <a:r>
              <a:rPr lang="en-IN" sz="2400" dirty="0"/>
              <a:t> </a:t>
            </a:r>
            <a:r>
              <a:rPr lang="en-IN" sz="2400" dirty="0" err="1"/>
              <a:t>में</a:t>
            </a:r>
            <a:r>
              <a:rPr lang="en-IN" sz="2400" dirty="0"/>
              <a:t> </a:t>
            </a:r>
            <a:r>
              <a:rPr lang="en-IN" sz="2400" dirty="0" err="1"/>
              <a:t>मांस</a:t>
            </a:r>
            <a:r>
              <a:rPr lang="en-IN" sz="2400" dirty="0"/>
              <a:t> </a:t>
            </a:r>
            <a:r>
              <a:rPr lang="en-IN" sz="2400" dirty="0" err="1"/>
              <a:t>प्रयोग</a:t>
            </a:r>
            <a:endParaRPr lang="en-IN" sz="2400" dirty="0"/>
          </a:p>
          <a:p>
            <a:pPr marL="137160" indent="0">
              <a:buNone/>
            </a:pPr>
            <a:r>
              <a:rPr lang="en-IN" sz="2400" dirty="0"/>
              <a:t>     - </a:t>
            </a:r>
            <a:r>
              <a:rPr lang="en-IN" sz="2400" dirty="0" err="1"/>
              <a:t>बकरे</a:t>
            </a:r>
            <a:r>
              <a:rPr lang="en-IN" sz="2400" dirty="0"/>
              <a:t> </a:t>
            </a:r>
            <a:r>
              <a:rPr lang="en-IN" sz="2400" dirty="0" err="1"/>
              <a:t>का</a:t>
            </a:r>
            <a:r>
              <a:rPr lang="en-IN" sz="2400" dirty="0"/>
              <a:t> </a:t>
            </a:r>
            <a:r>
              <a:rPr lang="en-IN" sz="2400" dirty="0" err="1"/>
              <a:t>मांस</a:t>
            </a:r>
            <a:endParaRPr lang="en-IN" sz="2400" dirty="0"/>
          </a:p>
          <a:p>
            <a:pPr>
              <a:buFont typeface="Arial" pitchFamily="34" charset="0"/>
              <a:buChar char="•"/>
            </a:pPr>
            <a:r>
              <a:rPr lang="en-IN" sz="2400" dirty="0"/>
              <a:t> </a:t>
            </a:r>
            <a:r>
              <a:rPr lang="en-IN" sz="2400" dirty="0" err="1"/>
              <a:t>यक्ष्मा</a:t>
            </a:r>
            <a:r>
              <a:rPr lang="en-IN" sz="2400" dirty="0"/>
              <a:t> </a:t>
            </a:r>
            <a:r>
              <a:rPr lang="en-IN" sz="2400" dirty="0" err="1"/>
              <a:t>मे</a:t>
            </a:r>
            <a:r>
              <a:rPr lang="en-IN" sz="2400" dirty="0"/>
              <a:t> </a:t>
            </a:r>
            <a:r>
              <a:rPr lang="en-IN" sz="2400" dirty="0" err="1"/>
              <a:t>पान</a:t>
            </a:r>
            <a:r>
              <a:rPr lang="en-IN" sz="2400" dirty="0"/>
              <a:t> </a:t>
            </a:r>
            <a:r>
              <a:rPr lang="en-IN" sz="2400" dirty="0" err="1"/>
              <a:t>प्रयोग</a:t>
            </a:r>
            <a:endParaRPr lang="en-IN" sz="2400" dirty="0"/>
          </a:p>
          <a:p>
            <a:endParaRPr lang="en-IN" dirty="0"/>
          </a:p>
        </p:txBody>
      </p:sp>
    </p:spTree>
    <p:extLst>
      <p:ext uri="{BB962C8B-B14F-4D97-AF65-F5344CB8AC3E}">
        <p14:creationId xmlns:p14="http://schemas.microsoft.com/office/powerpoint/2010/main" xmlns="" val="2118678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16"/>
            <a:ext cx="8229600" cy="896104"/>
          </a:xfrm>
        </p:spPr>
        <p:txBody>
          <a:bodyPr/>
          <a:lstStyle/>
          <a:p>
            <a:r>
              <a:rPr lang="en-IN" dirty="0" err="1">
                <a:solidFill>
                  <a:schemeClr val="accent6">
                    <a:lumMod val="60000"/>
                    <a:lumOff val="40000"/>
                  </a:schemeClr>
                </a:solidFill>
              </a:rPr>
              <a:t>चिकित्सा</a:t>
            </a:r>
            <a:endParaRPr lang="en-IN" dirty="0">
              <a:solidFill>
                <a:schemeClr val="accent6">
                  <a:lumMod val="60000"/>
                  <a:lumOff val="40000"/>
                </a:schemeClr>
              </a:solidFill>
            </a:endParaRPr>
          </a:p>
        </p:txBody>
      </p:sp>
      <p:sp>
        <p:nvSpPr>
          <p:cNvPr id="3" name="Content Placeholder 2"/>
          <p:cNvSpPr>
            <a:spLocks noGrp="1"/>
          </p:cNvSpPr>
          <p:nvPr>
            <p:ph idx="1"/>
          </p:nvPr>
        </p:nvSpPr>
        <p:spPr>
          <a:xfrm>
            <a:off x="457200" y="764704"/>
            <a:ext cx="8229600" cy="5904656"/>
          </a:xfrm>
        </p:spPr>
        <p:txBody>
          <a:bodyPr>
            <a:normAutofit/>
          </a:bodyPr>
          <a:lstStyle/>
          <a:p>
            <a:r>
              <a:rPr lang="en-IN" b="1" dirty="0" err="1">
                <a:solidFill>
                  <a:schemeClr val="bg1"/>
                </a:solidFill>
              </a:rPr>
              <a:t>संशोधन</a:t>
            </a:r>
            <a:r>
              <a:rPr lang="en-IN" b="1" dirty="0">
                <a:solidFill>
                  <a:schemeClr val="bg1"/>
                </a:solidFill>
              </a:rPr>
              <a:t> </a:t>
            </a:r>
            <a:r>
              <a:rPr lang="en-IN" b="1" dirty="0" err="1">
                <a:solidFill>
                  <a:schemeClr val="bg1"/>
                </a:solidFill>
              </a:rPr>
              <a:t>चिकित्सा</a:t>
            </a:r>
            <a:r>
              <a:rPr lang="en-IN" dirty="0"/>
              <a:t>:</a:t>
            </a:r>
          </a:p>
          <a:p>
            <a:pPr marL="137160" indent="0">
              <a:buNone/>
            </a:pPr>
            <a:r>
              <a:rPr lang="en-IN" dirty="0">
                <a:solidFill>
                  <a:srgbClr val="FF0000"/>
                </a:solidFill>
              </a:rPr>
              <a:t>(1) </a:t>
            </a:r>
            <a:r>
              <a:rPr lang="en-IN" dirty="0" err="1">
                <a:solidFill>
                  <a:srgbClr val="FF0000"/>
                </a:solidFill>
              </a:rPr>
              <a:t>बलवान</a:t>
            </a:r>
            <a:r>
              <a:rPr lang="en-IN" dirty="0">
                <a:solidFill>
                  <a:srgbClr val="FF0000"/>
                </a:solidFill>
              </a:rPr>
              <a:t> व </a:t>
            </a:r>
            <a:r>
              <a:rPr lang="en-IN" dirty="0" err="1">
                <a:solidFill>
                  <a:srgbClr val="FF0000"/>
                </a:solidFill>
              </a:rPr>
              <a:t>बहुदोष</a:t>
            </a:r>
            <a:r>
              <a:rPr lang="en-IN" dirty="0">
                <a:solidFill>
                  <a:srgbClr val="FF0000"/>
                </a:solidFill>
              </a:rPr>
              <a:t> </a:t>
            </a:r>
            <a:r>
              <a:rPr lang="en-IN" dirty="0" err="1">
                <a:solidFill>
                  <a:srgbClr val="FF0000"/>
                </a:solidFill>
              </a:rPr>
              <a:t>रोगी</a:t>
            </a:r>
            <a:r>
              <a:rPr lang="en-IN" dirty="0">
                <a:solidFill>
                  <a:srgbClr val="FF0000"/>
                </a:solidFill>
              </a:rPr>
              <a:t>-</a:t>
            </a:r>
          </a:p>
          <a:p>
            <a:pPr>
              <a:buFont typeface="Arial" pitchFamily="34" charset="0"/>
              <a:buChar char="•"/>
            </a:pPr>
            <a:r>
              <a:rPr lang="en-IN" dirty="0"/>
              <a:t> </a:t>
            </a:r>
            <a:r>
              <a:rPr lang="en-IN" dirty="0" err="1">
                <a:solidFill>
                  <a:schemeClr val="bg1"/>
                </a:solidFill>
              </a:rPr>
              <a:t>स्नेह्न</a:t>
            </a:r>
            <a:endParaRPr lang="en-IN" dirty="0">
              <a:solidFill>
                <a:schemeClr val="bg1"/>
              </a:solidFill>
            </a:endParaRPr>
          </a:p>
          <a:p>
            <a:pPr>
              <a:buFont typeface="Arial" pitchFamily="34" charset="0"/>
              <a:buChar char="•"/>
            </a:pPr>
            <a:r>
              <a:rPr lang="en-IN" dirty="0">
                <a:solidFill>
                  <a:schemeClr val="bg1"/>
                </a:solidFill>
              </a:rPr>
              <a:t> </a:t>
            </a:r>
            <a:r>
              <a:rPr lang="en-IN" dirty="0" err="1">
                <a:solidFill>
                  <a:schemeClr val="bg1"/>
                </a:solidFill>
              </a:rPr>
              <a:t>स्वेदन</a:t>
            </a:r>
            <a:r>
              <a:rPr lang="en-IN" dirty="0">
                <a:solidFill>
                  <a:schemeClr val="bg1"/>
                </a:solidFill>
              </a:rPr>
              <a:t>-</a:t>
            </a:r>
          </a:p>
          <a:p>
            <a:pPr marL="651510" indent="-514350">
              <a:buFont typeface="+mj-lt"/>
              <a:buAutoNum type="alphaLcParenR"/>
            </a:pPr>
            <a:r>
              <a:rPr lang="en-IN" sz="2400" dirty="0" err="1"/>
              <a:t>परिषेक</a:t>
            </a:r>
            <a:r>
              <a:rPr lang="en-IN" sz="2400" dirty="0"/>
              <a:t> - </a:t>
            </a:r>
            <a:r>
              <a:rPr lang="en-IN" sz="2400" dirty="0" err="1"/>
              <a:t>शिर</a:t>
            </a:r>
            <a:r>
              <a:rPr lang="en-IN" sz="2400" dirty="0"/>
              <a:t> </a:t>
            </a:r>
            <a:r>
              <a:rPr lang="en-IN" sz="2400" dirty="0" err="1"/>
              <a:t>प्रदेश</a:t>
            </a:r>
            <a:endParaRPr lang="en-IN" sz="2400" dirty="0"/>
          </a:p>
          <a:p>
            <a:pPr marL="651510" indent="-514350">
              <a:buFont typeface="+mj-lt"/>
              <a:buAutoNum type="alphaLcParenR"/>
            </a:pPr>
            <a:r>
              <a:rPr lang="en-IN" sz="2400" dirty="0" err="1"/>
              <a:t>उपनाह</a:t>
            </a:r>
            <a:r>
              <a:rPr lang="en-IN" sz="2400" dirty="0"/>
              <a:t> - </a:t>
            </a:r>
            <a:r>
              <a:rPr lang="en-IN" sz="2400" dirty="0" err="1"/>
              <a:t>शिर</a:t>
            </a:r>
            <a:r>
              <a:rPr lang="en-IN" sz="2400" dirty="0"/>
              <a:t>,</a:t>
            </a:r>
            <a:r>
              <a:rPr lang="sa-IN" sz="2400" dirty="0">
                <a:cs typeface="Mangal" pitchFamily="2" charset="0"/>
              </a:rPr>
              <a:t>पार्श्व</a:t>
            </a:r>
            <a:r>
              <a:rPr lang="en-IN" sz="2400" dirty="0"/>
              <a:t> </a:t>
            </a:r>
            <a:r>
              <a:rPr lang="en-IN" sz="2400" dirty="0" err="1"/>
              <a:t>मे</a:t>
            </a:r>
            <a:r>
              <a:rPr lang="en-IN" sz="2400" dirty="0"/>
              <a:t>, </a:t>
            </a:r>
            <a:r>
              <a:rPr lang="en-IN" sz="2400" dirty="0" err="1"/>
              <a:t>अंस</a:t>
            </a:r>
            <a:r>
              <a:rPr lang="en-IN" sz="2400" dirty="0"/>
              <a:t> </a:t>
            </a:r>
            <a:r>
              <a:rPr lang="en-IN" sz="2400" dirty="0" err="1"/>
              <a:t>प्रदेश</a:t>
            </a:r>
            <a:r>
              <a:rPr lang="en-IN" sz="2400" dirty="0"/>
              <a:t> </a:t>
            </a:r>
            <a:r>
              <a:rPr lang="en-IN" sz="2400" dirty="0" err="1"/>
              <a:t>शूल</a:t>
            </a:r>
            <a:r>
              <a:rPr lang="en-IN" sz="2400" dirty="0"/>
              <a:t> </a:t>
            </a:r>
            <a:r>
              <a:rPr lang="en-IN" sz="2400" dirty="0" err="1"/>
              <a:t>मे</a:t>
            </a:r>
            <a:endParaRPr lang="en-IN" sz="2400" dirty="0"/>
          </a:p>
          <a:p>
            <a:pPr marL="651510" indent="-514350">
              <a:buFont typeface="+mj-lt"/>
              <a:buAutoNum type="alphaLcParenR"/>
            </a:pPr>
            <a:r>
              <a:rPr lang="en-IN" sz="2400" dirty="0" err="1"/>
              <a:t>नाडी</a:t>
            </a:r>
            <a:r>
              <a:rPr lang="en-IN" sz="2400" dirty="0"/>
              <a:t> </a:t>
            </a:r>
            <a:r>
              <a:rPr lang="en-IN" sz="2400" dirty="0" err="1"/>
              <a:t>स्वेद</a:t>
            </a:r>
            <a:r>
              <a:rPr lang="en-IN" sz="2400" dirty="0"/>
              <a:t> - </a:t>
            </a:r>
            <a:r>
              <a:rPr lang="en-IN" sz="2400" dirty="0" err="1"/>
              <a:t>कण्ठ</a:t>
            </a:r>
            <a:r>
              <a:rPr lang="en-IN" sz="2400" dirty="0"/>
              <a:t> </a:t>
            </a:r>
            <a:r>
              <a:rPr lang="en-IN" sz="2400" dirty="0" err="1"/>
              <a:t>शिर</a:t>
            </a:r>
            <a:r>
              <a:rPr lang="en-IN" sz="2400" dirty="0"/>
              <a:t> </a:t>
            </a:r>
            <a:r>
              <a:rPr lang="sa-IN" sz="2400" dirty="0">
                <a:cs typeface="Mangal" pitchFamily="2" charset="0"/>
              </a:rPr>
              <a:t>पार्श्व</a:t>
            </a:r>
            <a:r>
              <a:rPr lang="en-IN" sz="2400" dirty="0"/>
              <a:t> </a:t>
            </a:r>
            <a:r>
              <a:rPr lang="en-IN" sz="2400" dirty="0" err="1"/>
              <a:t>प्रदेश</a:t>
            </a:r>
            <a:endParaRPr lang="en-IN" sz="2400" dirty="0"/>
          </a:p>
          <a:p>
            <a:pPr marL="651510" indent="-514350">
              <a:buFont typeface="+mj-lt"/>
              <a:buAutoNum type="alphaLcParenR"/>
            </a:pPr>
            <a:r>
              <a:rPr lang="en-IN" sz="2400" dirty="0" err="1"/>
              <a:t>संकर</a:t>
            </a:r>
            <a:r>
              <a:rPr lang="en-IN" sz="2400" dirty="0"/>
              <a:t> </a:t>
            </a:r>
            <a:r>
              <a:rPr lang="en-IN" sz="2400" dirty="0" err="1"/>
              <a:t>स्वेद</a:t>
            </a:r>
            <a:r>
              <a:rPr lang="en-IN" sz="2400" dirty="0"/>
              <a:t> - </a:t>
            </a:r>
            <a:r>
              <a:rPr lang="en-IN" sz="2400" dirty="0" err="1"/>
              <a:t>कण्ठ</a:t>
            </a:r>
            <a:r>
              <a:rPr lang="en-IN" sz="2400" dirty="0"/>
              <a:t> </a:t>
            </a:r>
            <a:r>
              <a:rPr lang="sa-IN" sz="2400" dirty="0">
                <a:cs typeface="Mangal" pitchFamily="2" charset="0"/>
              </a:rPr>
              <a:t>पार्श्व</a:t>
            </a:r>
            <a:r>
              <a:rPr lang="en-IN" sz="2400" dirty="0"/>
              <a:t> </a:t>
            </a:r>
            <a:r>
              <a:rPr lang="en-IN" sz="2400" dirty="0" err="1"/>
              <a:t>शिर</a:t>
            </a:r>
            <a:endParaRPr lang="en-IN" sz="2400" dirty="0"/>
          </a:p>
          <a:p>
            <a:pPr>
              <a:buFont typeface="Arial" pitchFamily="34" charset="0"/>
              <a:buChar char="•"/>
            </a:pPr>
            <a:r>
              <a:rPr lang="en-IN" dirty="0" err="1">
                <a:solidFill>
                  <a:schemeClr val="bg1"/>
                </a:solidFill>
              </a:rPr>
              <a:t>मदु</a:t>
            </a:r>
            <a:r>
              <a:rPr lang="en-IN" dirty="0">
                <a:solidFill>
                  <a:schemeClr val="bg1"/>
                </a:solidFill>
              </a:rPr>
              <a:t> </a:t>
            </a:r>
            <a:r>
              <a:rPr lang="en-IN" dirty="0" err="1">
                <a:solidFill>
                  <a:schemeClr val="bg1"/>
                </a:solidFill>
              </a:rPr>
              <a:t>वमन</a:t>
            </a:r>
            <a:endParaRPr lang="en-IN" dirty="0">
              <a:solidFill>
                <a:schemeClr val="bg1"/>
              </a:solidFill>
            </a:endParaRPr>
          </a:p>
          <a:p>
            <a:pPr>
              <a:buFont typeface="Arial" pitchFamily="34" charset="0"/>
              <a:buChar char="•"/>
            </a:pPr>
            <a:r>
              <a:rPr lang="en-IN" dirty="0" err="1">
                <a:solidFill>
                  <a:schemeClr val="bg1"/>
                </a:solidFill>
              </a:rPr>
              <a:t>स्नेह्युक्त</a:t>
            </a:r>
            <a:r>
              <a:rPr lang="en-IN" dirty="0">
                <a:solidFill>
                  <a:schemeClr val="bg1"/>
                </a:solidFill>
              </a:rPr>
              <a:t> </a:t>
            </a:r>
            <a:r>
              <a:rPr lang="en-IN" dirty="0" err="1">
                <a:solidFill>
                  <a:schemeClr val="bg1"/>
                </a:solidFill>
              </a:rPr>
              <a:t>विरेचन</a:t>
            </a:r>
            <a:endParaRPr lang="en-IN" dirty="0">
              <a:solidFill>
                <a:schemeClr val="bg1"/>
              </a:solidFill>
            </a:endParaRPr>
          </a:p>
          <a:p>
            <a:pPr>
              <a:buFont typeface="Arial" pitchFamily="34" charset="0"/>
              <a:buChar char="•"/>
            </a:pPr>
            <a:r>
              <a:rPr lang="en-IN" dirty="0" err="1">
                <a:solidFill>
                  <a:schemeClr val="bg1"/>
                </a:solidFill>
              </a:rPr>
              <a:t>नस्य</a:t>
            </a:r>
            <a:r>
              <a:rPr lang="en-IN" dirty="0">
                <a:solidFill>
                  <a:schemeClr val="bg1"/>
                </a:solidFill>
              </a:rPr>
              <a:t> </a:t>
            </a:r>
            <a:r>
              <a:rPr lang="en-IN" dirty="0" err="1">
                <a:solidFill>
                  <a:schemeClr val="bg1"/>
                </a:solidFill>
              </a:rPr>
              <a:t>प्रयोग</a:t>
            </a:r>
            <a:endParaRPr lang="en-IN" dirty="0">
              <a:solidFill>
                <a:schemeClr val="bg1"/>
              </a:solidFill>
            </a:endParaRPr>
          </a:p>
          <a:p>
            <a:pPr>
              <a:buFont typeface="Arial" pitchFamily="34" charset="0"/>
              <a:buChar char="•"/>
            </a:pPr>
            <a:r>
              <a:rPr lang="hi-IN" dirty="0">
                <a:solidFill>
                  <a:schemeClr val="bg1"/>
                </a:solidFill>
              </a:rPr>
              <a:t>घृत</a:t>
            </a:r>
            <a:r>
              <a:rPr lang="en-IN" dirty="0">
                <a:solidFill>
                  <a:schemeClr val="bg1"/>
                </a:solidFill>
              </a:rPr>
              <a:t> </a:t>
            </a:r>
            <a:r>
              <a:rPr lang="en-IN" dirty="0" err="1">
                <a:solidFill>
                  <a:schemeClr val="bg1"/>
                </a:solidFill>
              </a:rPr>
              <a:t>पान</a:t>
            </a:r>
            <a:r>
              <a:rPr lang="en-IN" dirty="0">
                <a:solidFill>
                  <a:schemeClr val="bg1"/>
                </a:solidFill>
              </a:rPr>
              <a:t> </a:t>
            </a:r>
            <a:r>
              <a:rPr lang="en-IN" dirty="0" err="1">
                <a:solidFill>
                  <a:schemeClr val="bg1"/>
                </a:solidFill>
              </a:rPr>
              <a:t>प्रयोग</a:t>
            </a:r>
            <a:endParaRPr lang="en-IN" dirty="0">
              <a:solidFill>
                <a:schemeClr val="bg1"/>
              </a:solidFill>
            </a:endParaRPr>
          </a:p>
          <a:p>
            <a:pPr>
              <a:buFont typeface="Arial" pitchFamily="34" charset="0"/>
              <a:buChar char="•"/>
            </a:pPr>
            <a:endParaRPr lang="en-IN" dirty="0"/>
          </a:p>
        </p:txBody>
      </p:sp>
    </p:spTree>
    <p:extLst>
      <p:ext uri="{BB962C8B-B14F-4D97-AF65-F5344CB8AC3E}">
        <p14:creationId xmlns:p14="http://schemas.microsoft.com/office/powerpoint/2010/main" xmlns="" val="4156935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760"/>
            <a:ext cx="8229600" cy="966968"/>
          </a:xfrm>
        </p:spPr>
        <p:txBody>
          <a:bodyPr/>
          <a:lstStyle/>
          <a:p>
            <a:r>
              <a:rPr lang="en-IN" dirty="0" err="1">
                <a:solidFill>
                  <a:srgbClr val="CC9900"/>
                </a:solidFill>
              </a:rPr>
              <a:t>चिकित्सा</a:t>
            </a:r>
            <a:endParaRPr lang="en-IN" dirty="0"/>
          </a:p>
        </p:txBody>
      </p:sp>
      <p:sp>
        <p:nvSpPr>
          <p:cNvPr id="3" name="Content Placeholder 2"/>
          <p:cNvSpPr>
            <a:spLocks noGrp="1"/>
          </p:cNvSpPr>
          <p:nvPr>
            <p:ph idx="1"/>
          </p:nvPr>
        </p:nvSpPr>
        <p:spPr>
          <a:xfrm>
            <a:off x="457200" y="908720"/>
            <a:ext cx="8229600" cy="5760640"/>
          </a:xfrm>
        </p:spPr>
        <p:txBody>
          <a:bodyPr>
            <a:normAutofit lnSpcReduction="10000"/>
          </a:bodyPr>
          <a:lstStyle/>
          <a:p>
            <a:r>
              <a:rPr lang="en-IN" sz="3200" b="1" dirty="0" err="1">
                <a:solidFill>
                  <a:schemeClr val="bg1"/>
                </a:solidFill>
              </a:rPr>
              <a:t>राजयक्ष्मा</a:t>
            </a:r>
            <a:r>
              <a:rPr lang="en-IN" sz="3200" b="1" dirty="0">
                <a:solidFill>
                  <a:schemeClr val="bg1"/>
                </a:solidFill>
              </a:rPr>
              <a:t> </a:t>
            </a:r>
            <a:r>
              <a:rPr lang="en-IN" sz="3200" b="1" dirty="0" err="1">
                <a:solidFill>
                  <a:schemeClr val="bg1"/>
                </a:solidFill>
              </a:rPr>
              <a:t>योग</a:t>
            </a:r>
            <a:r>
              <a:rPr lang="en-IN" sz="3200" b="1" dirty="0">
                <a:solidFill>
                  <a:schemeClr val="bg1"/>
                </a:solidFill>
              </a:rPr>
              <a:t>:</a:t>
            </a:r>
          </a:p>
          <a:p>
            <a:pPr marL="651510" indent="-514350">
              <a:buFont typeface="+mj-lt"/>
              <a:buAutoNum type="arabicPeriod"/>
            </a:pPr>
            <a:r>
              <a:rPr lang="en-IN" sz="2600" dirty="0" err="1"/>
              <a:t>जीवन्त्यादि</a:t>
            </a:r>
            <a:r>
              <a:rPr lang="en-IN" sz="2600" dirty="0"/>
              <a:t> </a:t>
            </a:r>
            <a:r>
              <a:rPr lang="hi-IN" sz="2600" dirty="0"/>
              <a:t>घृ</a:t>
            </a:r>
            <a:r>
              <a:rPr lang="en-IN" sz="2600" dirty="0"/>
              <a:t>त</a:t>
            </a:r>
          </a:p>
          <a:p>
            <a:pPr marL="651510" indent="-514350">
              <a:buFont typeface="+mj-lt"/>
              <a:buAutoNum type="arabicPeriod"/>
            </a:pPr>
            <a:r>
              <a:rPr lang="en-IN" sz="2600" dirty="0" err="1"/>
              <a:t>दशमूलाघ</a:t>
            </a:r>
            <a:r>
              <a:rPr lang="en-IN" sz="2600" dirty="0"/>
              <a:t> </a:t>
            </a:r>
            <a:r>
              <a:rPr lang="hi-IN" sz="2600" dirty="0"/>
              <a:t>घृ</a:t>
            </a:r>
            <a:r>
              <a:rPr lang="en-IN" sz="2600" dirty="0"/>
              <a:t>त</a:t>
            </a:r>
          </a:p>
          <a:p>
            <a:pPr marL="651510" indent="-514350">
              <a:buFont typeface="+mj-lt"/>
              <a:buAutoNum type="arabicPeriod"/>
            </a:pPr>
            <a:r>
              <a:rPr lang="en-IN" sz="2600" dirty="0" err="1"/>
              <a:t>रास्ना</a:t>
            </a:r>
            <a:r>
              <a:rPr lang="en-IN" sz="2600" dirty="0"/>
              <a:t> </a:t>
            </a:r>
            <a:r>
              <a:rPr lang="hi-IN" sz="2600" dirty="0"/>
              <a:t>घृ</a:t>
            </a:r>
            <a:r>
              <a:rPr lang="en-IN" sz="2600" dirty="0"/>
              <a:t>त</a:t>
            </a:r>
          </a:p>
          <a:p>
            <a:pPr marL="651510" indent="-514350">
              <a:buFont typeface="+mj-lt"/>
              <a:buAutoNum type="arabicPeriod"/>
            </a:pPr>
            <a:r>
              <a:rPr lang="en-IN" sz="2600" dirty="0" err="1"/>
              <a:t>पज्च</a:t>
            </a:r>
            <a:r>
              <a:rPr lang="en-IN" sz="2600" dirty="0"/>
              <a:t> </a:t>
            </a:r>
            <a:r>
              <a:rPr lang="en-IN" sz="2600" dirty="0" err="1"/>
              <a:t>पज्चमूल</a:t>
            </a:r>
            <a:r>
              <a:rPr lang="en-IN" sz="2600" dirty="0"/>
              <a:t> </a:t>
            </a:r>
            <a:r>
              <a:rPr lang="hi-IN" sz="2600" dirty="0"/>
              <a:t>घृ</a:t>
            </a:r>
            <a:r>
              <a:rPr lang="en-IN" sz="2600" dirty="0"/>
              <a:t>त</a:t>
            </a:r>
          </a:p>
          <a:p>
            <a:pPr marL="651510" indent="-514350">
              <a:buFont typeface="+mj-lt"/>
              <a:buAutoNum type="arabicPeriod"/>
            </a:pPr>
            <a:r>
              <a:rPr lang="en-IN" sz="2600" dirty="0" err="1"/>
              <a:t>बला</a:t>
            </a:r>
            <a:r>
              <a:rPr lang="en-IN" sz="2600" dirty="0"/>
              <a:t> </a:t>
            </a:r>
            <a:r>
              <a:rPr lang="hi-IN" sz="2600" dirty="0"/>
              <a:t>घृ</a:t>
            </a:r>
            <a:r>
              <a:rPr lang="en-IN" sz="2600" dirty="0"/>
              <a:t>त</a:t>
            </a:r>
          </a:p>
          <a:p>
            <a:pPr marL="651510" indent="-514350">
              <a:buFont typeface="+mj-lt"/>
              <a:buAutoNum type="arabicPeriod"/>
            </a:pPr>
            <a:r>
              <a:rPr lang="en-IN" sz="2600" dirty="0" err="1"/>
              <a:t>यवानी</a:t>
            </a:r>
            <a:r>
              <a:rPr lang="en-IN" sz="2600" dirty="0"/>
              <a:t> </a:t>
            </a:r>
            <a:r>
              <a:rPr lang="en-IN" sz="2600" dirty="0" err="1"/>
              <a:t>षाड्व</a:t>
            </a:r>
            <a:r>
              <a:rPr lang="en-IN" sz="2600" dirty="0"/>
              <a:t> </a:t>
            </a:r>
            <a:r>
              <a:rPr lang="en-IN" sz="2600" dirty="0" err="1"/>
              <a:t>चूर्ण</a:t>
            </a:r>
            <a:r>
              <a:rPr lang="en-IN" sz="2600" dirty="0"/>
              <a:t>(</a:t>
            </a:r>
            <a:r>
              <a:rPr lang="en-IN" sz="2600" dirty="0" err="1"/>
              <a:t>अरुचि</a:t>
            </a:r>
            <a:r>
              <a:rPr lang="en-IN" sz="2600" dirty="0"/>
              <a:t>)</a:t>
            </a:r>
          </a:p>
          <a:p>
            <a:pPr marL="651510" indent="-514350">
              <a:buFont typeface="+mj-lt"/>
              <a:buAutoNum type="arabicPeriod"/>
            </a:pPr>
            <a:r>
              <a:rPr lang="en-IN" sz="2600" dirty="0" err="1"/>
              <a:t>सितोफलादि</a:t>
            </a:r>
            <a:r>
              <a:rPr lang="en-IN" sz="2600" dirty="0"/>
              <a:t> </a:t>
            </a:r>
            <a:r>
              <a:rPr lang="en-IN" sz="2600" dirty="0" err="1"/>
              <a:t>चूर्ण</a:t>
            </a:r>
            <a:r>
              <a:rPr lang="en-IN" sz="2600" dirty="0"/>
              <a:t>(</a:t>
            </a:r>
            <a:r>
              <a:rPr lang="en-IN" sz="2600" dirty="0" err="1"/>
              <a:t>आर्द्र</a:t>
            </a:r>
            <a:r>
              <a:rPr lang="en-IN" sz="2600" dirty="0"/>
              <a:t> </a:t>
            </a:r>
            <a:r>
              <a:rPr lang="en-IN" sz="2600" dirty="0" err="1"/>
              <a:t>कास</a:t>
            </a:r>
            <a:r>
              <a:rPr lang="en-IN" sz="2600" dirty="0"/>
              <a:t>)</a:t>
            </a:r>
          </a:p>
          <a:p>
            <a:pPr marL="651510" indent="-514350">
              <a:buFont typeface="+mj-lt"/>
              <a:buAutoNum type="arabicPeriod"/>
            </a:pPr>
            <a:r>
              <a:rPr lang="en-IN" sz="2600" dirty="0" err="1"/>
              <a:t>तालीशादि</a:t>
            </a:r>
            <a:r>
              <a:rPr lang="en-IN" sz="2600" dirty="0"/>
              <a:t> </a:t>
            </a:r>
            <a:r>
              <a:rPr lang="en-IN" sz="2600" dirty="0" err="1"/>
              <a:t>चूर्ण</a:t>
            </a:r>
            <a:r>
              <a:rPr lang="en-IN" sz="2600" dirty="0"/>
              <a:t>(</a:t>
            </a:r>
            <a:r>
              <a:rPr lang="en-IN" sz="2600" dirty="0" err="1"/>
              <a:t>शुष्क</a:t>
            </a:r>
            <a:r>
              <a:rPr lang="en-IN" sz="2600" dirty="0"/>
              <a:t> </a:t>
            </a:r>
            <a:r>
              <a:rPr lang="en-IN" sz="2600" dirty="0" err="1"/>
              <a:t>कास</a:t>
            </a:r>
            <a:r>
              <a:rPr lang="en-IN" sz="2600" dirty="0"/>
              <a:t>)</a:t>
            </a:r>
          </a:p>
          <a:p>
            <a:pPr marL="651510" indent="-514350">
              <a:buFont typeface="+mj-lt"/>
              <a:buAutoNum type="arabicPeriod"/>
            </a:pPr>
            <a:r>
              <a:rPr lang="en-IN" sz="2600" dirty="0" err="1"/>
              <a:t>यक्ष्मा</a:t>
            </a:r>
            <a:r>
              <a:rPr lang="en-IN" sz="2600" dirty="0"/>
              <a:t> </a:t>
            </a:r>
            <a:r>
              <a:rPr lang="en-IN" sz="2600" dirty="0" err="1"/>
              <a:t>मे</a:t>
            </a:r>
            <a:r>
              <a:rPr lang="en-IN" sz="2600" dirty="0"/>
              <a:t> </a:t>
            </a:r>
            <a:r>
              <a:rPr lang="en-IN" sz="2600" dirty="0" err="1"/>
              <a:t>ज्वर</a:t>
            </a:r>
            <a:r>
              <a:rPr lang="en-IN" sz="2600" dirty="0"/>
              <a:t> </a:t>
            </a:r>
            <a:r>
              <a:rPr lang="en-IN" sz="2600" dirty="0" err="1"/>
              <a:t>नाशक</a:t>
            </a:r>
            <a:r>
              <a:rPr lang="en-IN" sz="2600" dirty="0"/>
              <a:t> </a:t>
            </a:r>
            <a:r>
              <a:rPr lang="en-IN" sz="2600" dirty="0" err="1"/>
              <a:t>द्रव्यों</a:t>
            </a:r>
            <a:r>
              <a:rPr lang="en-IN" sz="2600" dirty="0"/>
              <a:t> </a:t>
            </a:r>
            <a:r>
              <a:rPr lang="en-IN" sz="2600" dirty="0" err="1"/>
              <a:t>का</a:t>
            </a:r>
            <a:r>
              <a:rPr lang="en-IN" sz="2600" dirty="0"/>
              <a:t> </a:t>
            </a:r>
            <a:r>
              <a:rPr lang="en-IN" sz="2600" dirty="0" err="1"/>
              <a:t>प्रयोग</a:t>
            </a:r>
            <a:endParaRPr lang="en-IN" sz="2600" dirty="0"/>
          </a:p>
          <a:p>
            <a:pPr marL="137160" indent="0">
              <a:buNone/>
            </a:pPr>
            <a:r>
              <a:rPr lang="en-IN" sz="2200" dirty="0"/>
              <a:t>      - </a:t>
            </a:r>
            <a:r>
              <a:rPr lang="en-IN" sz="2200" dirty="0" err="1"/>
              <a:t>पाठादि</a:t>
            </a:r>
            <a:r>
              <a:rPr lang="en-IN" sz="2200" dirty="0"/>
              <a:t> </a:t>
            </a:r>
            <a:r>
              <a:rPr lang="en-IN" sz="2200" dirty="0" err="1"/>
              <a:t>चूर्ण</a:t>
            </a:r>
            <a:endParaRPr lang="en-IN" sz="2200" dirty="0"/>
          </a:p>
          <a:p>
            <a:pPr marL="137160" indent="0">
              <a:buNone/>
            </a:pPr>
            <a:r>
              <a:rPr lang="en-IN" sz="2200" dirty="0"/>
              <a:t>      - </a:t>
            </a:r>
            <a:r>
              <a:rPr lang="en-IN" sz="2200" dirty="0" err="1"/>
              <a:t>जम्बादि</a:t>
            </a:r>
            <a:r>
              <a:rPr lang="en-IN" sz="2200" dirty="0"/>
              <a:t> </a:t>
            </a:r>
            <a:r>
              <a:rPr lang="en-IN" sz="2200" dirty="0" err="1"/>
              <a:t>चूर्ण</a:t>
            </a:r>
            <a:endParaRPr lang="en-IN" sz="2200" dirty="0"/>
          </a:p>
          <a:p>
            <a:pPr marL="137160" indent="0">
              <a:buNone/>
            </a:pPr>
            <a:r>
              <a:rPr lang="en-IN" sz="2200" dirty="0"/>
              <a:t>      - </a:t>
            </a:r>
            <a:r>
              <a:rPr lang="en-IN" sz="2200" dirty="0" err="1"/>
              <a:t>पज्चकोलादि</a:t>
            </a:r>
            <a:r>
              <a:rPr lang="en-IN" sz="2200" dirty="0"/>
              <a:t> </a:t>
            </a:r>
            <a:r>
              <a:rPr lang="hi-IN" sz="2200" dirty="0"/>
              <a:t>घृ</a:t>
            </a:r>
            <a:r>
              <a:rPr lang="en-IN" sz="2200" dirty="0"/>
              <a:t>त </a:t>
            </a:r>
          </a:p>
        </p:txBody>
      </p:sp>
    </p:spTree>
    <p:extLst>
      <p:ext uri="{BB962C8B-B14F-4D97-AF65-F5344CB8AC3E}">
        <p14:creationId xmlns:p14="http://schemas.microsoft.com/office/powerpoint/2010/main" xmlns="" val="373492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692696"/>
          </a:xfrm>
        </p:spPr>
        <p:txBody>
          <a:bodyPr>
            <a:normAutofit fontScale="90000"/>
          </a:bodyPr>
          <a:lstStyle/>
          <a:p>
            <a:r>
              <a:rPr lang="en-IN" dirty="0" err="1">
                <a:solidFill>
                  <a:srgbClr val="CC9900"/>
                </a:solidFill>
              </a:rPr>
              <a:t>चिकित्सा</a:t>
            </a:r>
            <a:endParaRPr lang="en-IN" dirty="0"/>
          </a:p>
        </p:txBody>
      </p:sp>
      <p:sp>
        <p:nvSpPr>
          <p:cNvPr id="3" name="Content Placeholder 2"/>
          <p:cNvSpPr>
            <a:spLocks noGrp="1"/>
          </p:cNvSpPr>
          <p:nvPr>
            <p:ph idx="1"/>
          </p:nvPr>
        </p:nvSpPr>
        <p:spPr>
          <a:xfrm>
            <a:off x="457200" y="692696"/>
            <a:ext cx="8229600" cy="5832648"/>
          </a:xfrm>
        </p:spPr>
        <p:txBody>
          <a:bodyPr>
            <a:normAutofit lnSpcReduction="10000"/>
          </a:bodyPr>
          <a:lstStyle/>
          <a:p>
            <a:pPr>
              <a:buFont typeface="Wingdings" pitchFamily="2" charset="2"/>
              <a:buChar char="Ø"/>
            </a:pPr>
            <a:r>
              <a:rPr lang="en-IN" b="1" dirty="0" err="1">
                <a:solidFill>
                  <a:schemeClr val="bg1"/>
                </a:solidFill>
              </a:rPr>
              <a:t>अवगाहन</a:t>
            </a:r>
            <a:endParaRPr lang="en-IN" b="1" dirty="0">
              <a:solidFill>
                <a:schemeClr val="bg1"/>
              </a:solidFill>
            </a:endParaRPr>
          </a:p>
          <a:p>
            <a:pPr>
              <a:buFontTx/>
              <a:buChar char="-"/>
            </a:pPr>
            <a:r>
              <a:rPr lang="en-IN" sz="2000" dirty="0" err="1"/>
              <a:t>स्रोतो</a:t>
            </a:r>
            <a:r>
              <a:rPr lang="en-IN" sz="2000" dirty="0"/>
              <a:t> </a:t>
            </a:r>
            <a:r>
              <a:rPr lang="en-IN" sz="2000" dirty="0" err="1"/>
              <a:t>के</a:t>
            </a:r>
            <a:r>
              <a:rPr lang="en-IN" sz="2000" dirty="0"/>
              <a:t> </a:t>
            </a:r>
            <a:r>
              <a:rPr lang="en-IN" sz="2000" dirty="0" err="1"/>
              <a:t>विबन्ध</a:t>
            </a:r>
            <a:r>
              <a:rPr lang="en-IN" sz="2000" dirty="0"/>
              <a:t> </a:t>
            </a:r>
            <a:r>
              <a:rPr lang="en-IN" sz="2000" dirty="0" err="1"/>
              <a:t>को</a:t>
            </a:r>
            <a:r>
              <a:rPr lang="en-IN" sz="2000" dirty="0"/>
              <a:t> </a:t>
            </a:r>
            <a:r>
              <a:rPr lang="en-IN" sz="2000" dirty="0" err="1"/>
              <a:t>दूर</a:t>
            </a:r>
            <a:r>
              <a:rPr lang="en-IN" sz="2000" dirty="0"/>
              <a:t> </a:t>
            </a:r>
            <a:r>
              <a:rPr lang="en-IN" sz="2000" dirty="0" err="1"/>
              <a:t>करने</a:t>
            </a:r>
            <a:r>
              <a:rPr lang="en-IN" sz="2000" dirty="0"/>
              <a:t> </a:t>
            </a:r>
            <a:r>
              <a:rPr lang="en-IN" sz="2000" dirty="0" err="1"/>
              <a:t>के</a:t>
            </a:r>
            <a:r>
              <a:rPr lang="en-IN" sz="2000" dirty="0"/>
              <a:t> </a:t>
            </a:r>
            <a:r>
              <a:rPr lang="en-IN" sz="2000" dirty="0" err="1"/>
              <a:t>लिये</a:t>
            </a:r>
            <a:endParaRPr lang="en-IN" sz="2000" dirty="0"/>
          </a:p>
          <a:p>
            <a:pPr>
              <a:buFont typeface="Wingdings" pitchFamily="2" charset="2"/>
              <a:buChar char="Ø"/>
            </a:pPr>
            <a:r>
              <a:rPr lang="en-IN" b="1" dirty="0" err="1">
                <a:solidFill>
                  <a:schemeClr val="bg1"/>
                </a:solidFill>
              </a:rPr>
              <a:t>मर्दन</a:t>
            </a:r>
            <a:endParaRPr lang="en-IN" b="1" dirty="0">
              <a:solidFill>
                <a:schemeClr val="bg1"/>
              </a:solidFill>
            </a:endParaRPr>
          </a:p>
          <a:p>
            <a:pPr>
              <a:buFontTx/>
              <a:buChar char="-"/>
            </a:pPr>
            <a:r>
              <a:rPr lang="hi-IN" sz="2000" dirty="0"/>
              <a:t>घृ</a:t>
            </a:r>
            <a:r>
              <a:rPr lang="en-IN" sz="2000" dirty="0"/>
              <a:t>त ,</a:t>
            </a:r>
            <a:r>
              <a:rPr lang="en-IN" sz="2000" dirty="0" err="1"/>
              <a:t>तैल</a:t>
            </a:r>
            <a:r>
              <a:rPr lang="en-IN" sz="2000" dirty="0"/>
              <a:t> </a:t>
            </a:r>
            <a:r>
              <a:rPr lang="en-IN" sz="2000" dirty="0" err="1"/>
              <a:t>से</a:t>
            </a:r>
            <a:r>
              <a:rPr lang="en-IN" sz="2000" dirty="0"/>
              <a:t> </a:t>
            </a:r>
            <a:r>
              <a:rPr lang="en-IN" sz="2000" dirty="0" err="1"/>
              <a:t>मर्दन</a:t>
            </a:r>
            <a:endParaRPr lang="en-IN" sz="2000" dirty="0"/>
          </a:p>
          <a:p>
            <a:pPr>
              <a:buFont typeface="Wingdings" pitchFamily="2" charset="2"/>
              <a:buChar char="Ø"/>
            </a:pPr>
            <a:r>
              <a:rPr lang="en-IN" b="1" dirty="0" err="1">
                <a:solidFill>
                  <a:schemeClr val="bg1"/>
                </a:solidFill>
              </a:rPr>
              <a:t>उत्सादन</a:t>
            </a:r>
            <a:r>
              <a:rPr lang="en-IN" b="1" dirty="0">
                <a:solidFill>
                  <a:schemeClr val="bg1"/>
                </a:solidFill>
              </a:rPr>
              <a:t> </a:t>
            </a:r>
          </a:p>
          <a:p>
            <a:pPr marL="137160" indent="0">
              <a:buNone/>
            </a:pPr>
            <a:r>
              <a:rPr lang="en-IN" dirty="0"/>
              <a:t>-    </a:t>
            </a:r>
            <a:r>
              <a:rPr lang="en-IN" sz="2000" dirty="0" err="1"/>
              <a:t>जीवन्ती</a:t>
            </a:r>
            <a:r>
              <a:rPr lang="en-IN" sz="2000" dirty="0"/>
              <a:t> </a:t>
            </a:r>
            <a:r>
              <a:rPr lang="en-IN" sz="2000" dirty="0" err="1"/>
              <a:t>शीतवीर्य</a:t>
            </a:r>
            <a:r>
              <a:rPr lang="en-IN" sz="2000" dirty="0"/>
              <a:t> </a:t>
            </a:r>
            <a:r>
              <a:rPr lang="en-IN" sz="2000" dirty="0" err="1"/>
              <a:t>विकासा</a:t>
            </a:r>
            <a:r>
              <a:rPr lang="en-IN" sz="2000" dirty="0"/>
              <a:t> </a:t>
            </a:r>
            <a:r>
              <a:rPr lang="en-IN" sz="2000" dirty="0" err="1"/>
              <a:t>आदि</a:t>
            </a:r>
            <a:r>
              <a:rPr lang="en-IN" sz="2000" dirty="0"/>
              <a:t> </a:t>
            </a:r>
            <a:r>
              <a:rPr lang="en-IN" sz="2000" dirty="0" err="1"/>
              <a:t>से</a:t>
            </a:r>
            <a:r>
              <a:rPr lang="en-IN" sz="2000" dirty="0"/>
              <a:t> </a:t>
            </a:r>
            <a:r>
              <a:rPr lang="en-IN" sz="2000" dirty="0" err="1"/>
              <a:t>उत्सादन</a:t>
            </a:r>
            <a:r>
              <a:rPr lang="en-IN" sz="2000" dirty="0"/>
              <a:t> </a:t>
            </a:r>
            <a:r>
              <a:rPr lang="en-IN" sz="2000" dirty="0" err="1"/>
              <a:t>करें</a:t>
            </a:r>
            <a:endParaRPr lang="en-IN" sz="2000" dirty="0"/>
          </a:p>
          <a:p>
            <a:pPr>
              <a:buFont typeface="Wingdings" pitchFamily="2" charset="2"/>
              <a:buChar char="Ø"/>
            </a:pPr>
            <a:r>
              <a:rPr lang="en-IN" b="1" dirty="0" err="1">
                <a:solidFill>
                  <a:schemeClr val="bg1"/>
                </a:solidFill>
              </a:rPr>
              <a:t>स्नान</a:t>
            </a:r>
            <a:endParaRPr lang="en-IN" b="1" dirty="0">
              <a:solidFill>
                <a:schemeClr val="bg1"/>
              </a:solidFill>
            </a:endParaRPr>
          </a:p>
          <a:p>
            <a:pPr>
              <a:buFontTx/>
              <a:buChar char="-"/>
            </a:pPr>
            <a:r>
              <a:rPr lang="en-IN" sz="2000" dirty="0" err="1"/>
              <a:t>जीवनीयगण</a:t>
            </a:r>
            <a:r>
              <a:rPr lang="en-IN" sz="2000" dirty="0"/>
              <a:t> </a:t>
            </a:r>
            <a:r>
              <a:rPr lang="en-IN" sz="2000" dirty="0" err="1"/>
              <a:t>के</a:t>
            </a:r>
            <a:r>
              <a:rPr lang="en-IN" sz="2000" dirty="0"/>
              <a:t> </a:t>
            </a:r>
            <a:r>
              <a:rPr lang="en-IN" sz="2000" dirty="0" err="1"/>
              <a:t>द्र्व्यों</a:t>
            </a:r>
            <a:r>
              <a:rPr lang="en-IN" sz="2000" dirty="0"/>
              <a:t> </a:t>
            </a:r>
            <a:r>
              <a:rPr lang="en-IN" sz="2000" dirty="0" err="1"/>
              <a:t>के</a:t>
            </a:r>
            <a:r>
              <a:rPr lang="en-IN" sz="2000" dirty="0"/>
              <a:t> </a:t>
            </a:r>
            <a:r>
              <a:rPr lang="en-IN" sz="2000" dirty="0" err="1"/>
              <a:t>क्वाथ</a:t>
            </a:r>
            <a:r>
              <a:rPr lang="en-IN" sz="2000" dirty="0"/>
              <a:t> </a:t>
            </a:r>
            <a:r>
              <a:rPr lang="en-IN" sz="2000" dirty="0" err="1"/>
              <a:t>से</a:t>
            </a:r>
            <a:r>
              <a:rPr lang="en-IN" sz="2000" dirty="0"/>
              <a:t> </a:t>
            </a:r>
            <a:r>
              <a:rPr lang="en-IN" sz="2000" dirty="0" err="1"/>
              <a:t>स्नान</a:t>
            </a:r>
            <a:endParaRPr lang="en-IN" sz="2000" dirty="0"/>
          </a:p>
          <a:p>
            <a:pPr>
              <a:buFont typeface="Wingdings" pitchFamily="2" charset="2"/>
              <a:buChar char="Ø"/>
            </a:pPr>
            <a:r>
              <a:rPr lang="en-IN" b="1" dirty="0" err="1">
                <a:solidFill>
                  <a:schemeClr val="bg1"/>
                </a:solidFill>
              </a:rPr>
              <a:t>हर्षण</a:t>
            </a:r>
            <a:endParaRPr lang="en-IN" b="1" dirty="0">
              <a:solidFill>
                <a:schemeClr val="bg1"/>
              </a:solidFill>
            </a:endParaRPr>
          </a:p>
          <a:p>
            <a:pPr>
              <a:buFontTx/>
              <a:buChar char="-"/>
            </a:pPr>
            <a:r>
              <a:rPr lang="en-IN" sz="2000" dirty="0" err="1"/>
              <a:t>हर्षण</a:t>
            </a:r>
            <a:r>
              <a:rPr lang="en-IN" sz="2000" dirty="0"/>
              <a:t> </a:t>
            </a:r>
            <a:r>
              <a:rPr lang="en-IN" sz="2000" dirty="0" err="1"/>
              <a:t>कारक</a:t>
            </a:r>
            <a:r>
              <a:rPr lang="en-IN" sz="2000" dirty="0"/>
              <a:t> </a:t>
            </a:r>
            <a:r>
              <a:rPr lang="en-IN" sz="2000" dirty="0" err="1"/>
              <a:t>द्र्व्यों</a:t>
            </a:r>
            <a:r>
              <a:rPr lang="en-IN" sz="2000" dirty="0"/>
              <a:t> </a:t>
            </a:r>
            <a:r>
              <a:rPr lang="en-IN" sz="2000" dirty="0" err="1"/>
              <a:t>का</a:t>
            </a:r>
            <a:r>
              <a:rPr lang="en-IN" sz="2000" dirty="0"/>
              <a:t> </a:t>
            </a:r>
            <a:r>
              <a:rPr lang="en-IN" sz="2000" dirty="0" err="1"/>
              <a:t>प्रयोग</a:t>
            </a:r>
            <a:endParaRPr lang="en-IN" sz="2000" dirty="0"/>
          </a:p>
          <a:p>
            <a:pPr>
              <a:buFont typeface="Wingdings" pitchFamily="2" charset="2"/>
              <a:buChar char="Ø"/>
            </a:pPr>
            <a:r>
              <a:rPr lang="en-IN" b="1" dirty="0" err="1">
                <a:solidFill>
                  <a:schemeClr val="bg1"/>
                </a:solidFill>
              </a:rPr>
              <a:t>वैदिक</a:t>
            </a:r>
            <a:r>
              <a:rPr lang="en-IN" b="1" dirty="0">
                <a:solidFill>
                  <a:schemeClr val="bg1"/>
                </a:solidFill>
              </a:rPr>
              <a:t> </a:t>
            </a:r>
            <a:r>
              <a:rPr lang="en-IN" b="1" dirty="0" err="1">
                <a:solidFill>
                  <a:schemeClr val="bg1"/>
                </a:solidFill>
              </a:rPr>
              <a:t>चिकित्सा</a:t>
            </a:r>
            <a:endParaRPr lang="en-IN" b="1" dirty="0">
              <a:solidFill>
                <a:schemeClr val="bg1"/>
              </a:solidFill>
            </a:endParaRPr>
          </a:p>
          <a:p>
            <a:pPr>
              <a:buFont typeface="Wingdings" pitchFamily="2" charset="2"/>
              <a:buChar char="Ø"/>
            </a:pPr>
            <a:r>
              <a:rPr lang="en-IN" b="1" dirty="0" err="1">
                <a:solidFill>
                  <a:schemeClr val="bg1"/>
                </a:solidFill>
              </a:rPr>
              <a:t>देवव्यापाश्रय</a:t>
            </a:r>
            <a:r>
              <a:rPr lang="en-IN" b="1" dirty="0">
                <a:solidFill>
                  <a:schemeClr val="bg1"/>
                </a:solidFill>
              </a:rPr>
              <a:t> </a:t>
            </a:r>
            <a:r>
              <a:rPr lang="en-IN" b="1" dirty="0" err="1">
                <a:solidFill>
                  <a:schemeClr val="bg1"/>
                </a:solidFill>
              </a:rPr>
              <a:t>चिकित्सा</a:t>
            </a:r>
            <a:endParaRPr lang="en-IN" b="1" dirty="0">
              <a:solidFill>
                <a:schemeClr val="bg1"/>
              </a:solidFill>
            </a:endParaRPr>
          </a:p>
          <a:p>
            <a:pPr>
              <a:buFont typeface="Wingdings" pitchFamily="2" charset="2"/>
              <a:buChar char="Ø"/>
            </a:pPr>
            <a:r>
              <a:rPr lang="en-IN" b="1" dirty="0" err="1">
                <a:solidFill>
                  <a:schemeClr val="bg1"/>
                </a:solidFill>
              </a:rPr>
              <a:t>जुगुप्त</a:t>
            </a:r>
            <a:r>
              <a:rPr lang="en-IN" b="1" dirty="0">
                <a:solidFill>
                  <a:schemeClr val="bg1"/>
                </a:solidFill>
              </a:rPr>
              <a:t> </a:t>
            </a:r>
            <a:r>
              <a:rPr lang="en-IN" b="1" dirty="0" err="1">
                <a:solidFill>
                  <a:schemeClr val="bg1"/>
                </a:solidFill>
              </a:rPr>
              <a:t>चिकित्सा</a:t>
            </a:r>
            <a:endParaRPr lang="en-IN" b="1" dirty="0">
              <a:solidFill>
                <a:schemeClr val="bg1"/>
              </a:solidFill>
            </a:endParaRPr>
          </a:p>
          <a:p>
            <a:pPr marL="137160" indent="0">
              <a:buNone/>
            </a:pPr>
            <a:endParaRPr lang="en-IN" sz="2400" dirty="0"/>
          </a:p>
          <a:p>
            <a:pPr marL="137160" indent="0">
              <a:buNone/>
            </a:pPr>
            <a:endParaRPr lang="en-IN" dirty="0"/>
          </a:p>
        </p:txBody>
      </p:sp>
    </p:spTree>
    <p:extLst>
      <p:ext uri="{BB962C8B-B14F-4D97-AF65-F5344CB8AC3E}">
        <p14:creationId xmlns:p14="http://schemas.microsoft.com/office/powerpoint/2010/main" xmlns="" val="3375288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70784" cy="994122"/>
          </a:xfrm>
        </p:spPr>
        <p:txBody>
          <a:bodyPr/>
          <a:lstStyle/>
          <a:p>
            <a:pPr algn="l"/>
            <a:r>
              <a:rPr lang="en-IN" dirty="0">
                <a:solidFill>
                  <a:schemeClr val="accent6">
                    <a:lumMod val="60000"/>
                    <a:lumOff val="40000"/>
                  </a:schemeClr>
                </a:solidFill>
              </a:rPr>
              <a:t>Introduction</a:t>
            </a:r>
          </a:p>
        </p:txBody>
      </p:sp>
      <p:sp>
        <p:nvSpPr>
          <p:cNvPr id="3" name="Content Placeholder 2"/>
          <p:cNvSpPr>
            <a:spLocks noGrp="1"/>
          </p:cNvSpPr>
          <p:nvPr>
            <p:ph idx="1"/>
          </p:nvPr>
        </p:nvSpPr>
        <p:spPr/>
        <p:txBody>
          <a:bodyPr>
            <a:normAutofit/>
          </a:bodyPr>
          <a:lstStyle/>
          <a:p>
            <a:r>
              <a:rPr lang="en-IN" dirty="0"/>
              <a:t>Tuberculosis (TB) is one of the most prevalent infection of human being and contributes considerably to illness  and the death around the world. It is spread by inhaling tiny droplets of saliva from the cough or sneezes of an infected person. It is slowly spreading slowly chronic granulomatous, bacterial infection.</a:t>
            </a:r>
          </a:p>
          <a:p>
            <a:r>
              <a:rPr lang="en-IN" dirty="0"/>
              <a:t>TB is the worlds second most common cause of death </a:t>
            </a:r>
            <a:r>
              <a:rPr lang="en-IN" dirty="0" err="1"/>
              <a:t>fron</a:t>
            </a:r>
            <a:r>
              <a:rPr lang="en-IN" dirty="0"/>
              <a:t> infection disease after HIV/AIDS</a:t>
            </a:r>
          </a:p>
        </p:txBody>
      </p:sp>
    </p:spTree>
    <p:extLst>
      <p:ext uri="{BB962C8B-B14F-4D97-AF65-F5344CB8AC3E}">
        <p14:creationId xmlns:p14="http://schemas.microsoft.com/office/powerpoint/2010/main" xmlns="" val="3379465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chemeClr val="accent6">
                    <a:lumMod val="60000"/>
                    <a:lumOff val="40000"/>
                  </a:schemeClr>
                </a:solidFill>
              </a:rPr>
              <a:t>Definition</a:t>
            </a:r>
          </a:p>
        </p:txBody>
      </p:sp>
      <p:sp>
        <p:nvSpPr>
          <p:cNvPr id="3" name="Content Placeholder 2"/>
          <p:cNvSpPr>
            <a:spLocks noGrp="1"/>
          </p:cNvSpPr>
          <p:nvPr>
            <p:ph idx="1"/>
          </p:nvPr>
        </p:nvSpPr>
        <p:spPr/>
        <p:txBody>
          <a:bodyPr/>
          <a:lstStyle/>
          <a:p>
            <a:r>
              <a:rPr lang="en-IN" dirty="0"/>
              <a:t>Tuberculosis is the infectious disease primarily affecting lung parenchyma is the most often caused by Mycobacterium Tuberculosis. It may spread to any part of the body including meninges, kidney, bones and lymph nodes.</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12160" y="4005064"/>
            <a:ext cx="2592288" cy="2592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508094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864096"/>
          </a:xfrm>
        </p:spPr>
        <p:txBody>
          <a:bodyPr/>
          <a:lstStyle/>
          <a:p>
            <a:r>
              <a:rPr lang="en-IN" dirty="0">
                <a:solidFill>
                  <a:schemeClr val="accent6">
                    <a:lumMod val="40000"/>
                    <a:lumOff val="60000"/>
                  </a:schemeClr>
                </a:solidFill>
              </a:rPr>
              <a:t>Types</a:t>
            </a:r>
          </a:p>
        </p:txBody>
      </p:sp>
      <p:sp>
        <p:nvSpPr>
          <p:cNvPr id="3" name="Content Placeholder 2"/>
          <p:cNvSpPr>
            <a:spLocks noGrp="1"/>
          </p:cNvSpPr>
          <p:nvPr>
            <p:ph idx="1"/>
          </p:nvPr>
        </p:nvSpPr>
        <p:spPr>
          <a:xfrm>
            <a:off x="457200" y="1052736"/>
            <a:ext cx="8229600" cy="5616624"/>
          </a:xfrm>
        </p:spPr>
        <p:txBody>
          <a:bodyPr>
            <a:normAutofit fontScale="92500" lnSpcReduction="20000"/>
          </a:bodyPr>
          <a:lstStyle/>
          <a:p>
            <a:r>
              <a:rPr lang="en-IN" b="1" dirty="0">
                <a:solidFill>
                  <a:schemeClr val="bg1"/>
                </a:solidFill>
              </a:rPr>
              <a:t>PULMONARY TUBERCULOSIS</a:t>
            </a:r>
          </a:p>
          <a:p>
            <a:endParaRPr lang="en-IN" dirty="0"/>
          </a:p>
          <a:p>
            <a:endParaRPr lang="en-IN" dirty="0"/>
          </a:p>
          <a:p>
            <a:r>
              <a:rPr lang="en-IN" b="1" dirty="0">
                <a:solidFill>
                  <a:schemeClr val="bg1"/>
                </a:solidFill>
              </a:rPr>
              <a:t>AVIAN TUBERCULOSIS</a:t>
            </a:r>
          </a:p>
          <a:p>
            <a:pPr marL="137160" indent="0">
              <a:buNone/>
            </a:pPr>
            <a:r>
              <a:rPr lang="en-IN" dirty="0"/>
              <a:t>(</a:t>
            </a:r>
            <a:r>
              <a:rPr lang="en-IN" dirty="0" err="1"/>
              <a:t>micobacterium</a:t>
            </a:r>
            <a:r>
              <a:rPr lang="en-IN" dirty="0"/>
              <a:t> </a:t>
            </a:r>
            <a:r>
              <a:rPr lang="en-IN" dirty="0" err="1"/>
              <a:t>avium</a:t>
            </a:r>
            <a:r>
              <a:rPr lang="en-IN" dirty="0"/>
              <a:t>; of birds)</a:t>
            </a:r>
          </a:p>
          <a:p>
            <a:endParaRPr lang="en-IN" dirty="0"/>
          </a:p>
          <a:p>
            <a:endParaRPr lang="en-IN" dirty="0"/>
          </a:p>
          <a:p>
            <a:r>
              <a:rPr lang="en-IN" b="1" dirty="0">
                <a:solidFill>
                  <a:schemeClr val="bg1"/>
                </a:solidFill>
              </a:rPr>
              <a:t>BOVINE TUBERCULOSIS</a:t>
            </a:r>
          </a:p>
          <a:p>
            <a:pPr marL="137160" indent="0">
              <a:buNone/>
            </a:pPr>
            <a:r>
              <a:rPr lang="en-IN" dirty="0"/>
              <a:t>(mycobacterium bovine </a:t>
            </a:r>
            <a:r>
              <a:rPr lang="en-IN" dirty="0" err="1"/>
              <a:t>i.e</a:t>
            </a:r>
            <a:r>
              <a:rPr lang="en-IN" dirty="0"/>
              <a:t> cattle)</a:t>
            </a:r>
          </a:p>
          <a:p>
            <a:endParaRPr lang="en-IN" dirty="0"/>
          </a:p>
          <a:p>
            <a:endParaRPr lang="en-IN" dirty="0"/>
          </a:p>
          <a:p>
            <a:r>
              <a:rPr lang="en-IN" b="1" dirty="0" err="1">
                <a:solidFill>
                  <a:schemeClr val="bg1"/>
                </a:solidFill>
              </a:rPr>
              <a:t>MILIARY</a:t>
            </a:r>
            <a:r>
              <a:rPr lang="en-IN" b="1" dirty="0">
                <a:solidFill>
                  <a:schemeClr val="bg1"/>
                </a:solidFill>
              </a:rPr>
              <a:t> TUBERCULOSIS/DISSEMINATED \TUBERCULOSIS</a:t>
            </a:r>
            <a:r>
              <a:rPr lang="en-IN" dirty="0"/>
              <a:t>(invade the blood stream and spread to all body organ).</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868144" y="2204864"/>
            <a:ext cx="2798440" cy="14327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868144" y="3771380"/>
            <a:ext cx="2798440" cy="1632710"/>
          </a:xfrm>
          <a:prstGeom prst="rect">
            <a:avLst/>
          </a:prstGeom>
        </p:spPr>
      </p:pic>
    </p:spTree>
    <p:extLst>
      <p:ext uri="{BB962C8B-B14F-4D97-AF65-F5344CB8AC3E}">
        <p14:creationId xmlns:p14="http://schemas.microsoft.com/office/powerpoint/2010/main" xmlns="" val="2461560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chemeClr val="accent6">
                    <a:lumMod val="60000"/>
                    <a:lumOff val="40000"/>
                  </a:schemeClr>
                </a:solidFill>
              </a:rPr>
              <a:t>Epidemiology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67544" y="1268760"/>
            <a:ext cx="8064896" cy="5328592"/>
          </a:xfrm>
        </p:spPr>
      </p:pic>
    </p:spTree>
    <p:extLst>
      <p:ext uri="{BB962C8B-B14F-4D97-AF65-F5344CB8AC3E}">
        <p14:creationId xmlns:p14="http://schemas.microsoft.com/office/powerpoint/2010/main" xmlns="" val="468007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4000" cy="6813376"/>
          </a:xfrm>
        </p:spPr>
      </p:pic>
    </p:spTree>
    <p:extLst>
      <p:ext uri="{BB962C8B-B14F-4D97-AF65-F5344CB8AC3E}">
        <p14:creationId xmlns:p14="http://schemas.microsoft.com/office/powerpoint/2010/main" xmlns="" val="2587440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a:solidFill>
                  <a:schemeClr val="accent6">
                    <a:lumMod val="60000"/>
                    <a:lumOff val="40000"/>
                  </a:schemeClr>
                </a:solidFill>
              </a:rPr>
              <a:t>निरुक्ति</a:t>
            </a:r>
            <a:endParaRPr lang="en-IN" dirty="0">
              <a:solidFill>
                <a:schemeClr val="accent6">
                  <a:lumMod val="60000"/>
                  <a:lumOff val="40000"/>
                </a:schemeClr>
              </a:solidFill>
            </a:endParaRPr>
          </a:p>
        </p:txBody>
      </p:sp>
      <p:sp>
        <p:nvSpPr>
          <p:cNvPr id="3" name="Content Placeholder 2"/>
          <p:cNvSpPr>
            <a:spLocks noGrp="1"/>
          </p:cNvSpPr>
          <p:nvPr>
            <p:ph idx="1"/>
          </p:nvPr>
        </p:nvSpPr>
        <p:spPr/>
        <p:txBody>
          <a:bodyPr/>
          <a:lstStyle/>
          <a:p>
            <a:r>
              <a:rPr lang="en-IN" b="1" dirty="0">
                <a:solidFill>
                  <a:schemeClr val="bg1"/>
                </a:solidFill>
              </a:rPr>
              <a:t>'</a:t>
            </a:r>
            <a:r>
              <a:rPr lang="en-IN" b="1" dirty="0" err="1">
                <a:solidFill>
                  <a:schemeClr val="bg1"/>
                </a:solidFill>
              </a:rPr>
              <a:t>यक्ष</a:t>
            </a:r>
            <a:r>
              <a:rPr lang="en-IN" b="1" dirty="0">
                <a:solidFill>
                  <a:schemeClr val="bg1"/>
                </a:solidFill>
              </a:rPr>
              <a:t> </a:t>
            </a:r>
            <a:r>
              <a:rPr lang="en-IN" b="1" dirty="0" err="1">
                <a:solidFill>
                  <a:schemeClr val="bg1"/>
                </a:solidFill>
              </a:rPr>
              <a:t>मनिन्</a:t>
            </a:r>
            <a:r>
              <a:rPr lang="en-IN" b="1" dirty="0">
                <a:solidFill>
                  <a:schemeClr val="bg1"/>
                </a:solidFill>
              </a:rPr>
              <a:t> </a:t>
            </a:r>
            <a:r>
              <a:rPr lang="en-IN" b="1" dirty="0" err="1">
                <a:solidFill>
                  <a:schemeClr val="bg1"/>
                </a:solidFill>
              </a:rPr>
              <a:t>य़क्ष्यते</a:t>
            </a:r>
            <a:r>
              <a:rPr lang="en-IN" b="1" dirty="0">
                <a:solidFill>
                  <a:schemeClr val="bg1"/>
                </a:solidFill>
              </a:rPr>
              <a:t> </a:t>
            </a:r>
            <a:r>
              <a:rPr lang="en-IN" b="1" dirty="0" err="1">
                <a:solidFill>
                  <a:schemeClr val="bg1"/>
                </a:solidFill>
              </a:rPr>
              <a:t>पुज्यते</a:t>
            </a:r>
            <a:r>
              <a:rPr lang="en-IN" b="1" dirty="0">
                <a:solidFill>
                  <a:schemeClr val="bg1"/>
                </a:solidFill>
              </a:rPr>
              <a:t> </a:t>
            </a:r>
            <a:r>
              <a:rPr lang="en-IN" b="1" dirty="0" err="1">
                <a:solidFill>
                  <a:schemeClr val="bg1"/>
                </a:solidFill>
              </a:rPr>
              <a:t>इति</a:t>
            </a:r>
            <a:r>
              <a:rPr lang="en-IN" b="1" dirty="0">
                <a:solidFill>
                  <a:schemeClr val="bg1"/>
                </a:solidFill>
              </a:rPr>
              <a:t> </a:t>
            </a:r>
            <a:r>
              <a:rPr lang="en-IN" b="1" dirty="0" err="1">
                <a:solidFill>
                  <a:schemeClr val="bg1"/>
                </a:solidFill>
              </a:rPr>
              <a:t>यक्षमा</a:t>
            </a:r>
            <a:r>
              <a:rPr lang="en-IN" b="1" dirty="0">
                <a:solidFill>
                  <a:schemeClr val="bg1"/>
                </a:solidFill>
              </a:rPr>
              <a:t>'</a:t>
            </a:r>
          </a:p>
          <a:p>
            <a:pPr marL="137160" indent="0">
              <a:buNone/>
            </a:pPr>
            <a:r>
              <a:rPr lang="en-IN" sz="2400" b="1" dirty="0"/>
              <a:t>      -</a:t>
            </a:r>
            <a:r>
              <a:rPr lang="en-IN" sz="2400" dirty="0" err="1"/>
              <a:t>अर्थात्</a:t>
            </a:r>
            <a:r>
              <a:rPr lang="en-IN" sz="2400" dirty="0"/>
              <a:t> </a:t>
            </a:r>
            <a:r>
              <a:rPr lang="en-IN" sz="2400" dirty="0" err="1"/>
              <a:t>जो</a:t>
            </a:r>
            <a:r>
              <a:rPr lang="en-IN" sz="2400" dirty="0"/>
              <a:t> </a:t>
            </a:r>
            <a:r>
              <a:rPr lang="en-IN" sz="2400" dirty="0" err="1"/>
              <a:t>पुजा</a:t>
            </a:r>
            <a:r>
              <a:rPr lang="en-IN" sz="2400" dirty="0"/>
              <a:t> </a:t>
            </a:r>
            <a:r>
              <a:rPr lang="en-IN" sz="2400" dirty="0" err="1"/>
              <a:t>जाता</a:t>
            </a:r>
            <a:r>
              <a:rPr lang="en-IN" sz="2400" dirty="0"/>
              <a:t> </a:t>
            </a:r>
            <a:r>
              <a:rPr lang="en-IN" sz="2400" dirty="0" err="1"/>
              <a:t>है|अधिक</a:t>
            </a:r>
            <a:r>
              <a:rPr lang="en-IN" sz="2400" dirty="0"/>
              <a:t> </a:t>
            </a:r>
            <a:r>
              <a:rPr lang="en-IN" sz="2400" dirty="0" err="1"/>
              <a:t>कष्टकारी</a:t>
            </a:r>
            <a:r>
              <a:rPr lang="en-IN" sz="2400" dirty="0"/>
              <a:t> </a:t>
            </a:r>
            <a:r>
              <a:rPr lang="en-IN" sz="2400" dirty="0" err="1"/>
              <a:t>होने</a:t>
            </a:r>
            <a:r>
              <a:rPr lang="en-IN" sz="2400" dirty="0"/>
              <a:t> </a:t>
            </a:r>
            <a:r>
              <a:rPr lang="en-IN" sz="2400" dirty="0" err="1"/>
              <a:t>के</a:t>
            </a:r>
            <a:r>
              <a:rPr lang="en-IN" sz="2400" dirty="0"/>
              <a:t> </a:t>
            </a:r>
            <a:r>
              <a:rPr lang="en-IN" sz="2400" dirty="0" err="1"/>
              <a:t>कारण</a:t>
            </a:r>
            <a:r>
              <a:rPr lang="en-IN" sz="2400" dirty="0"/>
              <a:t> </a:t>
            </a:r>
            <a:r>
              <a:rPr lang="en-IN" sz="2400" dirty="0" err="1"/>
              <a:t>यक्ष्मा</a:t>
            </a:r>
            <a:endParaRPr lang="en-IN" sz="2400" dirty="0"/>
          </a:p>
          <a:p>
            <a:pPr marL="137160" indent="0">
              <a:buNone/>
            </a:pPr>
            <a:r>
              <a:rPr lang="en-IN" sz="2400" dirty="0"/>
              <a:t>       </a:t>
            </a:r>
            <a:r>
              <a:rPr lang="en-IN" sz="2400" dirty="0" err="1"/>
              <a:t>की</a:t>
            </a:r>
            <a:r>
              <a:rPr lang="en-IN" sz="2400" dirty="0"/>
              <a:t> </a:t>
            </a:r>
            <a:r>
              <a:rPr lang="en-IN" sz="2400" dirty="0" err="1"/>
              <a:t>विशेष</a:t>
            </a:r>
            <a:r>
              <a:rPr lang="en-IN" sz="2400" dirty="0"/>
              <a:t> </a:t>
            </a:r>
            <a:r>
              <a:rPr lang="en-IN" sz="2400" dirty="0" err="1"/>
              <a:t>चिकित्सा</a:t>
            </a:r>
            <a:r>
              <a:rPr lang="en-IN" sz="2400" dirty="0"/>
              <a:t> </a:t>
            </a:r>
            <a:r>
              <a:rPr lang="en-IN" sz="2400" dirty="0" err="1"/>
              <a:t>की</a:t>
            </a:r>
            <a:r>
              <a:rPr lang="en-IN" sz="2400" dirty="0"/>
              <a:t> </a:t>
            </a:r>
            <a:r>
              <a:rPr lang="en-IN" sz="2400" dirty="0" err="1"/>
              <a:t>जाती</a:t>
            </a:r>
            <a:r>
              <a:rPr lang="en-IN" sz="2400" dirty="0"/>
              <a:t> </a:t>
            </a:r>
            <a:r>
              <a:rPr lang="en-IN" sz="2400" dirty="0" err="1"/>
              <a:t>है</a:t>
            </a:r>
            <a:r>
              <a:rPr lang="en-IN" sz="2400" dirty="0"/>
              <a:t>|</a:t>
            </a:r>
            <a:endParaRPr lang="en-IN" b="1" dirty="0">
              <a:solidFill>
                <a:schemeClr val="bg1"/>
              </a:solidFill>
            </a:endParaRPr>
          </a:p>
          <a:p>
            <a:pPr>
              <a:buFont typeface="Wingdings" pitchFamily="2" charset="2"/>
              <a:buChar char="Ø"/>
            </a:pPr>
            <a:r>
              <a:rPr lang="en-IN" sz="3200" b="1" dirty="0" err="1">
                <a:solidFill>
                  <a:schemeClr val="accent6">
                    <a:lumMod val="60000"/>
                    <a:lumOff val="40000"/>
                  </a:schemeClr>
                </a:solidFill>
              </a:rPr>
              <a:t>राजयक्ष्मा</a:t>
            </a:r>
            <a:r>
              <a:rPr lang="en-IN" sz="3200" b="1" dirty="0">
                <a:solidFill>
                  <a:schemeClr val="accent6">
                    <a:lumMod val="60000"/>
                    <a:lumOff val="40000"/>
                  </a:schemeClr>
                </a:solidFill>
              </a:rPr>
              <a:t> </a:t>
            </a:r>
            <a:r>
              <a:rPr lang="en-IN" sz="3200" b="1" dirty="0" err="1">
                <a:solidFill>
                  <a:schemeClr val="accent6">
                    <a:lumMod val="60000"/>
                    <a:lumOff val="40000"/>
                  </a:schemeClr>
                </a:solidFill>
              </a:rPr>
              <a:t>की</a:t>
            </a:r>
            <a:r>
              <a:rPr lang="en-IN" sz="3200" b="1" dirty="0">
                <a:solidFill>
                  <a:schemeClr val="accent6">
                    <a:lumMod val="60000"/>
                    <a:lumOff val="40000"/>
                  </a:schemeClr>
                </a:solidFill>
              </a:rPr>
              <a:t> </a:t>
            </a:r>
            <a:r>
              <a:rPr lang="en-IN" sz="3200" b="1" dirty="0" err="1">
                <a:solidFill>
                  <a:schemeClr val="accent6">
                    <a:lumMod val="60000"/>
                    <a:lumOff val="40000"/>
                  </a:schemeClr>
                </a:solidFill>
              </a:rPr>
              <a:t>पौराणिक</a:t>
            </a:r>
            <a:r>
              <a:rPr lang="en-IN" sz="3200" b="1" dirty="0">
                <a:solidFill>
                  <a:schemeClr val="accent6">
                    <a:lumMod val="60000"/>
                    <a:lumOff val="40000"/>
                  </a:schemeClr>
                </a:solidFill>
              </a:rPr>
              <a:t> </a:t>
            </a:r>
            <a:r>
              <a:rPr lang="en-IN" sz="3200" b="1" dirty="0" err="1">
                <a:solidFill>
                  <a:schemeClr val="accent6">
                    <a:lumMod val="60000"/>
                    <a:lumOff val="40000"/>
                  </a:schemeClr>
                </a:solidFill>
              </a:rPr>
              <a:t>कथा</a:t>
            </a:r>
            <a:endParaRPr lang="en-IN" sz="3200" b="1" dirty="0">
              <a:solidFill>
                <a:schemeClr val="accent6">
                  <a:lumMod val="60000"/>
                  <a:lumOff val="40000"/>
                </a:schemeClr>
              </a:solidFill>
            </a:endParaRPr>
          </a:p>
        </p:txBody>
      </p:sp>
    </p:spTree>
    <p:extLst>
      <p:ext uri="{BB962C8B-B14F-4D97-AF65-F5344CB8AC3E}">
        <p14:creationId xmlns:p14="http://schemas.microsoft.com/office/powerpoint/2010/main" xmlns="" val="1407854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4499992" cy="850106"/>
          </a:xfrm>
        </p:spPr>
        <p:txBody>
          <a:bodyPr/>
          <a:lstStyle/>
          <a:p>
            <a:pPr algn="l"/>
            <a:r>
              <a:rPr lang="en-IN" dirty="0">
                <a:solidFill>
                  <a:schemeClr val="accent6">
                    <a:lumMod val="60000"/>
                    <a:lumOff val="40000"/>
                  </a:schemeClr>
                </a:solidFill>
              </a:rPr>
              <a:t> Risk Factors</a:t>
            </a:r>
          </a:p>
        </p:txBody>
      </p:sp>
      <p:sp>
        <p:nvSpPr>
          <p:cNvPr id="3" name="Content Placeholder 2"/>
          <p:cNvSpPr>
            <a:spLocks noGrp="1"/>
          </p:cNvSpPr>
          <p:nvPr>
            <p:ph idx="1"/>
          </p:nvPr>
        </p:nvSpPr>
        <p:spPr>
          <a:xfrm>
            <a:off x="35496" y="1052736"/>
            <a:ext cx="9001000" cy="5472608"/>
          </a:xfrm>
        </p:spPr>
        <p:txBody>
          <a:bodyPr>
            <a:normAutofit/>
          </a:bodyPr>
          <a:lstStyle/>
          <a:p>
            <a:r>
              <a:rPr lang="en-IN" dirty="0"/>
              <a:t>Close contact with person who has active TB.</a:t>
            </a:r>
          </a:p>
          <a:p>
            <a:r>
              <a:rPr lang="en-IN" dirty="0" err="1"/>
              <a:t>Immuno</a:t>
            </a:r>
            <a:r>
              <a:rPr lang="en-IN" dirty="0"/>
              <a:t> compromised status. </a:t>
            </a:r>
          </a:p>
          <a:p>
            <a:r>
              <a:rPr lang="en-IN" dirty="0"/>
              <a:t>Drug abuse and alcoholism.</a:t>
            </a:r>
          </a:p>
          <a:p>
            <a:r>
              <a:rPr lang="en-IN" dirty="0"/>
              <a:t>Pre existing medical condition(diabetes </a:t>
            </a:r>
            <a:r>
              <a:rPr lang="en-IN" dirty="0" err="1"/>
              <a:t>milletus</a:t>
            </a:r>
            <a:r>
              <a:rPr lang="en-IN" dirty="0"/>
              <a:t>, chronic renal failure).</a:t>
            </a:r>
          </a:p>
          <a:p>
            <a:r>
              <a:rPr lang="en-IN" dirty="0"/>
              <a:t>Immigrates from countries with higher incidence of TB.</a:t>
            </a:r>
          </a:p>
          <a:p>
            <a:r>
              <a:rPr lang="en-IN" dirty="0"/>
              <a:t>Lack of adequate health care.</a:t>
            </a:r>
          </a:p>
          <a:p>
            <a:r>
              <a:rPr lang="en-IN" dirty="0"/>
              <a:t>Living in substandard condition.</a:t>
            </a:r>
          </a:p>
          <a:p>
            <a:r>
              <a:rPr lang="en-IN" dirty="0"/>
              <a:t>Occupation(health care workers.</a:t>
            </a:r>
          </a:p>
        </p:txBody>
      </p:sp>
    </p:spTree>
    <p:extLst>
      <p:ext uri="{BB962C8B-B14F-4D97-AF65-F5344CB8AC3E}">
        <p14:creationId xmlns:p14="http://schemas.microsoft.com/office/powerpoint/2010/main" xmlns="" val="3688819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78098"/>
          </a:xfrm>
        </p:spPr>
        <p:txBody>
          <a:bodyPr/>
          <a:lstStyle/>
          <a:p>
            <a:r>
              <a:rPr lang="en-IN" dirty="0" err="1">
                <a:solidFill>
                  <a:schemeClr val="accent6">
                    <a:lumMod val="60000"/>
                    <a:lumOff val="40000"/>
                  </a:schemeClr>
                </a:solidFill>
              </a:rPr>
              <a:t>Patho</a:t>
            </a:r>
            <a:r>
              <a:rPr lang="en-IN" dirty="0">
                <a:solidFill>
                  <a:schemeClr val="accent6">
                    <a:lumMod val="60000"/>
                    <a:lumOff val="40000"/>
                  </a:schemeClr>
                </a:solidFill>
              </a:rPr>
              <a:t>-Physiology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11560" y="1196752"/>
            <a:ext cx="7884368" cy="5534826"/>
          </a:xfrm>
        </p:spPr>
      </p:pic>
    </p:spTree>
    <p:extLst>
      <p:ext uri="{BB962C8B-B14F-4D97-AF65-F5344CB8AC3E}">
        <p14:creationId xmlns:p14="http://schemas.microsoft.com/office/powerpoint/2010/main" xmlns="" val="235442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618856" cy="850106"/>
          </a:xfrm>
        </p:spPr>
        <p:txBody>
          <a:bodyPr>
            <a:normAutofit fontScale="90000"/>
          </a:bodyPr>
          <a:lstStyle/>
          <a:p>
            <a:r>
              <a:rPr lang="en-IN" dirty="0" err="1">
                <a:solidFill>
                  <a:schemeClr val="accent6">
                    <a:lumMod val="60000"/>
                    <a:lumOff val="40000"/>
                  </a:schemeClr>
                </a:solidFill>
              </a:rPr>
              <a:t>Patho</a:t>
            </a:r>
            <a:r>
              <a:rPr lang="en-IN" dirty="0">
                <a:solidFill>
                  <a:schemeClr val="accent6">
                    <a:lumMod val="60000"/>
                    <a:lumOff val="40000"/>
                  </a:schemeClr>
                </a:solidFill>
              </a:rPr>
              <a:t>-Physiology</a:t>
            </a:r>
            <a:r>
              <a:rPr lang="en-IN" dirty="0"/>
              <a:t>: </a:t>
            </a:r>
          </a:p>
        </p:txBody>
      </p:sp>
      <p:sp>
        <p:nvSpPr>
          <p:cNvPr id="3" name="Content Placeholder 2"/>
          <p:cNvSpPr>
            <a:spLocks noGrp="1"/>
          </p:cNvSpPr>
          <p:nvPr>
            <p:ph idx="1"/>
          </p:nvPr>
        </p:nvSpPr>
        <p:spPr>
          <a:xfrm>
            <a:off x="467544" y="1196752"/>
            <a:ext cx="8352928" cy="5472608"/>
          </a:xfrm>
        </p:spPr>
        <p:txBody>
          <a:bodyPr>
            <a:normAutofit lnSpcReduction="10000"/>
          </a:bodyPr>
          <a:lstStyle/>
          <a:p>
            <a:pPr algn="ctr"/>
            <a:r>
              <a:rPr lang="en-IN" dirty="0"/>
              <a:t>Initial infection or primary infection.</a:t>
            </a:r>
          </a:p>
          <a:p>
            <a:pPr algn="ctr"/>
            <a:endParaRPr lang="en-IN" dirty="0"/>
          </a:p>
          <a:p>
            <a:pPr algn="ctr"/>
            <a:r>
              <a:rPr lang="en-IN" dirty="0"/>
              <a:t>Entry of </a:t>
            </a:r>
            <a:r>
              <a:rPr lang="en-IN" dirty="0" err="1"/>
              <a:t>microorgansim</a:t>
            </a:r>
            <a:r>
              <a:rPr lang="en-IN" dirty="0"/>
              <a:t> through droplet nuclei.</a:t>
            </a:r>
          </a:p>
          <a:p>
            <a:pPr algn="ctr"/>
            <a:endParaRPr lang="en-IN" dirty="0"/>
          </a:p>
          <a:p>
            <a:pPr algn="ctr"/>
            <a:r>
              <a:rPr lang="en-IN" dirty="0"/>
              <a:t>Bacteria is transmitted to alveoli through airways.</a:t>
            </a:r>
          </a:p>
          <a:p>
            <a:pPr algn="ctr"/>
            <a:endParaRPr lang="en-IN" dirty="0"/>
          </a:p>
          <a:p>
            <a:pPr algn="ctr"/>
            <a:r>
              <a:rPr lang="en-IN" dirty="0"/>
              <a:t>Deposition and multiplication of bacteria.</a:t>
            </a:r>
          </a:p>
          <a:p>
            <a:pPr algn="ctr"/>
            <a:endParaRPr lang="en-IN" dirty="0"/>
          </a:p>
          <a:p>
            <a:pPr algn="ctr"/>
            <a:r>
              <a:rPr lang="en-IN" dirty="0"/>
              <a:t>Bacilli are transported to other part of the body via blood stream and phagocytosis by neutrophils and macrophages.</a:t>
            </a:r>
          </a:p>
        </p:txBody>
      </p:sp>
      <p:cxnSp>
        <p:nvCxnSpPr>
          <p:cNvPr id="13" name="Straight Arrow Connector 12"/>
          <p:cNvCxnSpPr/>
          <p:nvPr/>
        </p:nvCxnSpPr>
        <p:spPr>
          <a:xfrm>
            <a:off x="4716016" y="1628800"/>
            <a:ext cx="0" cy="57606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4745728" y="2564904"/>
            <a:ext cx="0" cy="57606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4773152" y="3861048"/>
            <a:ext cx="0" cy="57606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a:off x="4773152" y="4869160"/>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773152" y="4869160"/>
            <a:ext cx="0" cy="57606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1182641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5431536" cy="706090"/>
          </a:xfrm>
        </p:spPr>
        <p:txBody>
          <a:bodyPr>
            <a:noAutofit/>
          </a:bodyPr>
          <a:lstStyle/>
          <a:p>
            <a:pPr algn="l"/>
            <a:r>
              <a:rPr lang="en-IN" sz="4400" dirty="0" err="1">
                <a:solidFill>
                  <a:schemeClr val="accent6">
                    <a:lumMod val="40000"/>
                    <a:lumOff val="60000"/>
                  </a:schemeClr>
                </a:solidFill>
              </a:rPr>
              <a:t>Patho</a:t>
            </a:r>
            <a:r>
              <a:rPr lang="en-IN" sz="4400" dirty="0">
                <a:solidFill>
                  <a:schemeClr val="accent6">
                    <a:lumMod val="40000"/>
                    <a:lumOff val="60000"/>
                  </a:schemeClr>
                </a:solidFill>
              </a:rPr>
              <a:t>-physiology:</a:t>
            </a:r>
          </a:p>
        </p:txBody>
      </p:sp>
      <p:sp>
        <p:nvSpPr>
          <p:cNvPr id="3" name="Content Placeholder 2"/>
          <p:cNvSpPr>
            <a:spLocks noGrp="1"/>
          </p:cNvSpPr>
          <p:nvPr>
            <p:ph idx="1"/>
          </p:nvPr>
        </p:nvSpPr>
        <p:spPr>
          <a:xfrm>
            <a:off x="251520" y="908720"/>
            <a:ext cx="8712968" cy="5832648"/>
          </a:xfrm>
        </p:spPr>
        <p:txBody>
          <a:bodyPr>
            <a:noAutofit/>
          </a:bodyPr>
          <a:lstStyle/>
          <a:p>
            <a:pPr algn="ctr"/>
            <a:r>
              <a:rPr lang="en-IN" dirty="0"/>
              <a:t>Mycobacterium.</a:t>
            </a:r>
          </a:p>
          <a:p>
            <a:pPr algn="ctr"/>
            <a:endParaRPr lang="en-IN" sz="1200" dirty="0"/>
          </a:p>
          <a:p>
            <a:pPr algn="ctr"/>
            <a:r>
              <a:rPr lang="en-IN" dirty="0"/>
              <a:t>Pulmonary alveoli.</a:t>
            </a:r>
          </a:p>
          <a:p>
            <a:pPr algn="ctr"/>
            <a:endParaRPr lang="en-IN" sz="1600" dirty="0"/>
          </a:p>
          <a:p>
            <a:pPr algn="ctr"/>
            <a:r>
              <a:rPr lang="en-IN" dirty="0"/>
              <a:t>Immune system has lodged in(alveolar macrophage.</a:t>
            </a:r>
          </a:p>
          <a:p>
            <a:pPr algn="ctr"/>
            <a:endParaRPr lang="en-IN" dirty="0"/>
          </a:p>
          <a:p>
            <a:pPr algn="ctr"/>
            <a:r>
              <a:rPr lang="en-IN" dirty="0"/>
              <a:t>Detect presence of pathogen and engulf the bacteria.</a:t>
            </a:r>
          </a:p>
          <a:p>
            <a:pPr algn="ctr"/>
            <a:endParaRPr lang="en-IN" dirty="0"/>
          </a:p>
          <a:p>
            <a:pPr algn="ctr"/>
            <a:r>
              <a:rPr lang="en-IN" dirty="0"/>
              <a:t>Mycobacterium bacteria inhibits the macrophages (</a:t>
            </a:r>
            <a:r>
              <a:rPr lang="en-IN" dirty="0" err="1"/>
              <a:t>phagosome</a:t>
            </a:r>
            <a:r>
              <a:rPr lang="en-IN" dirty="0"/>
              <a:t> + lysosome to forms </a:t>
            </a:r>
            <a:r>
              <a:rPr lang="en-IN" dirty="0" err="1"/>
              <a:t>phagolysosome</a:t>
            </a:r>
            <a:r>
              <a:rPr lang="en-IN" dirty="0"/>
              <a:t> and remains </a:t>
            </a:r>
            <a:r>
              <a:rPr lang="en-IN" dirty="0" err="1"/>
              <a:t>proteected</a:t>
            </a:r>
            <a:r>
              <a:rPr lang="en-IN" dirty="0"/>
              <a:t> inside the macrophages.</a:t>
            </a:r>
          </a:p>
        </p:txBody>
      </p:sp>
      <p:cxnSp>
        <p:nvCxnSpPr>
          <p:cNvPr id="9" name="Straight Arrow Connector 8"/>
          <p:cNvCxnSpPr/>
          <p:nvPr/>
        </p:nvCxnSpPr>
        <p:spPr>
          <a:xfrm>
            <a:off x="4860032" y="1340768"/>
            <a:ext cx="0" cy="4320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4860032" y="2132856"/>
            <a:ext cx="0" cy="4320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4860032" y="3356992"/>
            <a:ext cx="0" cy="6480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4860032" y="4725144"/>
            <a:ext cx="0" cy="7200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64772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4690864" cy="922114"/>
          </a:xfrm>
        </p:spPr>
        <p:txBody>
          <a:bodyPr>
            <a:normAutofit fontScale="90000"/>
          </a:bodyPr>
          <a:lstStyle/>
          <a:p>
            <a:r>
              <a:rPr lang="en-IN" dirty="0" err="1">
                <a:solidFill>
                  <a:schemeClr val="accent6">
                    <a:lumMod val="40000"/>
                    <a:lumOff val="60000"/>
                  </a:schemeClr>
                </a:solidFill>
              </a:rPr>
              <a:t>Patho</a:t>
            </a:r>
            <a:r>
              <a:rPr lang="en-IN" dirty="0">
                <a:solidFill>
                  <a:schemeClr val="accent6">
                    <a:lumMod val="40000"/>
                    <a:lumOff val="60000"/>
                  </a:schemeClr>
                </a:solidFill>
              </a:rPr>
              <a:t>-physiology</a:t>
            </a:r>
          </a:p>
        </p:txBody>
      </p:sp>
      <p:sp>
        <p:nvSpPr>
          <p:cNvPr id="3" name="Content Placeholder 2"/>
          <p:cNvSpPr>
            <a:spLocks noGrp="1"/>
          </p:cNvSpPr>
          <p:nvPr>
            <p:ph idx="1"/>
          </p:nvPr>
        </p:nvSpPr>
        <p:spPr>
          <a:xfrm>
            <a:off x="107504" y="980728"/>
            <a:ext cx="8928992" cy="5760640"/>
          </a:xfrm>
        </p:spPr>
        <p:txBody>
          <a:bodyPr>
            <a:normAutofit fontScale="92500" lnSpcReduction="10000"/>
          </a:bodyPr>
          <a:lstStyle/>
          <a:p>
            <a:pPr algn="ctr"/>
            <a:r>
              <a:rPr lang="en-IN" dirty="0"/>
              <a:t>Start replication inside macrophages</a:t>
            </a:r>
          </a:p>
          <a:p>
            <a:pPr algn="ctr"/>
            <a:endParaRPr lang="en-IN" dirty="0"/>
          </a:p>
          <a:p>
            <a:pPr algn="ctr"/>
            <a:r>
              <a:rPr lang="en-IN" dirty="0"/>
              <a:t>Primary infection occur</a:t>
            </a:r>
          </a:p>
          <a:p>
            <a:pPr algn="ctr"/>
            <a:endParaRPr lang="en-IN" dirty="0"/>
          </a:p>
          <a:p>
            <a:pPr algn="ctr"/>
            <a:r>
              <a:rPr lang="en-IN" dirty="0"/>
              <a:t>Cell mediated immunity gets activated, surrounds the cell to from granuloma (3 weeks)</a:t>
            </a:r>
          </a:p>
          <a:p>
            <a:pPr algn="ctr"/>
            <a:endParaRPr lang="en-IN" dirty="0"/>
          </a:p>
          <a:p>
            <a:pPr algn="ctr"/>
            <a:r>
              <a:rPr lang="en-IN" dirty="0"/>
              <a:t>Leads to necrosis of tissues at infection site ( TERMINUS GONE FOCUS)</a:t>
            </a:r>
            <a:br>
              <a:rPr lang="en-IN" dirty="0"/>
            </a:br>
            <a:endParaRPr lang="en-IN" dirty="0"/>
          </a:p>
          <a:p>
            <a:pPr algn="ctr"/>
            <a:r>
              <a:rPr lang="en-IN" dirty="0" err="1"/>
              <a:t>Invovle</a:t>
            </a:r>
            <a:r>
              <a:rPr lang="en-IN" dirty="0"/>
              <a:t> nearby lymph nodes (CONE COMPLEX)</a:t>
            </a:r>
          </a:p>
          <a:p>
            <a:pPr algn="ctr"/>
            <a:endParaRPr lang="en-IN" dirty="0"/>
          </a:p>
          <a:p>
            <a:pPr algn="ctr"/>
            <a:r>
              <a:rPr lang="en-IN" dirty="0"/>
              <a:t>Calcification of cone complex(LATENT .TB) </a:t>
            </a:r>
          </a:p>
        </p:txBody>
      </p:sp>
      <p:cxnSp>
        <p:nvCxnSpPr>
          <p:cNvPr id="7" name="Straight Arrow Connector 6"/>
          <p:cNvCxnSpPr/>
          <p:nvPr/>
        </p:nvCxnSpPr>
        <p:spPr>
          <a:xfrm>
            <a:off x="4572000" y="1340768"/>
            <a:ext cx="0" cy="57606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4572000" y="2204864"/>
            <a:ext cx="0" cy="57606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4572000" y="3429000"/>
            <a:ext cx="0" cy="57606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4572000" y="4653136"/>
            <a:ext cx="0" cy="57606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4572000" y="5445224"/>
            <a:ext cx="0" cy="6480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31836833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6275040" cy="850106"/>
          </a:xfrm>
        </p:spPr>
        <p:txBody>
          <a:bodyPr>
            <a:normAutofit fontScale="90000"/>
          </a:bodyPr>
          <a:lstStyle/>
          <a:p>
            <a:pPr algn="l"/>
            <a:r>
              <a:rPr lang="en-IN" dirty="0">
                <a:solidFill>
                  <a:schemeClr val="accent6">
                    <a:lumMod val="40000"/>
                    <a:lumOff val="60000"/>
                  </a:schemeClr>
                </a:solidFill>
              </a:rPr>
              <a:t>CLINICAL </a:t>
            </a:r>
            <a:r>
              <a:rPr lang="en-IN" dirty="0" err="1">
                <a:solidFill>
                  <a:schemeClr val="accent6">
                    <a:lumMod val="40000"/>
                    <a:lumOff val="60000"/>
                  </a:schemeClr>
                </a:solidFill>
              </a:rPr>
              <a:t>MANIFESATION</a:t>
            </a:r>
            <a:endParaRPr lang="en-IN" dirty="0">
              <a:solidFill>
                <a:schemeClr val="accent6">
                  <a:lumMod val="40000"/>
                  <a:lumOff val="60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216228" y="908050"/>
            <a:ext cx="6711543" cy="5949950"/>
          </a:xfrm>
        </p:spPr>
      </p:pic>
    </p:spTree>
    <p:extLst>
      <p:ext uri="{BB962C8B-B14F-4D97-AF65-F5344CB8AC3E}">
        <p14:creationId xmlns:p14="http://schemas.microsoft.com/office/powerpoint/2010/main" xmlns="" val="1279615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020272" cy="908720"/>
          </a:xfrm>
        </p:spPr>
        <p:txBody>
          <a:bodyPr/>
          <a:lstStyle/>
          <a:p>
            <a:pPr algn="l"/>
            <a:r>
              <a:rPr lang="en-IN" dirty="0">
                <a:solidFill>
                  <a:schemeClr val="accent6">
                    <a:lumMod val="40000"/>
                    <a:lumOff val="60000"/>
                  </a:schemeClr>
                </a:solidFill>
              </a:rPr>
              <a:t>Clinical </a:t>
            </a:r>
            <a:r>
              <a:rPr lang="en-IN" dirty="0" err="1">
                <a:solidFill>
                  <a:schemeClr val="accent6">
                    <a:lumMod val="40000"/>
                    <a:lumOff val="60000"/>
                  </a:schemeClr>
                </a:solidFill>
              </a:rPr>
              <a:t>manifesation</a:t>
            </a:r>
            <a:endParaRPr lang="en-IN" dirty="0">
              <a:solidFill>
                <a:schemeClr val="accent6">
                  <a:lumMod val="40000"/>
                  <a:lumOff val="60000"/>
                </a:schemeClr>
              </a:solidFill>
            </a:endParaRPr>
          </a:p>
        </p:txBody>
      </p:sp>
      <p:sp>
        <p:nvSpPr>
          <p:cNvPr id="3" name="Content Placeholder 2"/>
          <p:cNvSpPr>
            <a:spLocks noGrp="1"/>
          </p:cNvSpPr>
          <p:nvPr>
            <p:ph idx="1"/>
          </p:nvPr>
        </p:nvSpPr>
        <p:spPr>
          <a:xfrm>
            <a:off x="3432" y="764704"/>
            <a:ext cx="9033064" cy="5976664"/>
          </a:xfrm>
        </p:spPr>
        <p:txBody>
          <a:bodyPr/>
          <a:lstStyle/>
          <a:p>
            <a:r>
              <a:rPr lang="en-IN" dirty="0"/>
              <a:t>Persistent cough</a:t>
            </a:r>
          </a:p>
          <a:p>
            <a:r>
              <a:rPr lang="en-IN" dirty="0"/>
              <a:t>Chest pain.</a:t>
            </a:r>
          </a:p>
          <a:p>
            <a:r>
              <a:rPr lang="en-IN" dirty="0"/>
              <a:t>Coughing with bloody sputum.</a:t>
            </a:r>
          </a:p>
          <a:p>
            <a:r>
              <a:rPr lang="en-IN" dirty="0" err="1"/>
              <a:t>Dyspnea</a:t>
            </a:r>
            <a:r>
              <a:rPr lang="en-IN" dirty="0"/>
              <a:t>.</a:t>
            </a:r>
          </a:p>
          <a:p>
            <a:r>
              <a:rPr lang="en-IN" dirty="0"/>
              <a:t>Urine discoloration</a:t>
            </a:r>
          </a:p>
          <a:p>
            <a:r>
              <a:rPr lang="en-IN" dirty="0"/>
              <a:t>Fever with chills. </a:t>
            </a:r>
          </a:p>
          <a:p>
            <a:r>
              <a:rPr lang="en-IN" dirty="0"/>
              <a:t>Fatigue.</a:t>
            </a:r>
          </a:p>
          <a:p>
            <a:r>
              <a:rPr lang="en-GB" dirty="0"/>
              <a:t>Orthopnoea</a:t>
            </a:r>
            <a:r>
              <a:rPr lang="en-GB" b="1" dirty="0"/>
              <a:t> </a:t>
            </a:r>
            <a:r>
              <a:rPr lang="en-GB" dirty="0"/>
              <a:t>(discomfort in breathing in any position except sitting or standing position)</a:t>
            </a:r>
          </a:p>
          <a:p>
            <a:endParaRPr lang="en-IN"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xmlns="" val="0"/>
              </a:ext>
            </a:extLst>
          </a:blip>
          <a:srcRect b="47912"/>
          <a:stretch/>
        </p:blipFill>
        <p:spPr>
          <a:xfrm>
            <a:off x="4572000" y="2276872"/>
            <a:ext cx="4572000" cy="1956772"/>
          </a:xfrm>
          <a:prstGeom prst="rect">
            <a:avLst/>
          </a:prstGeom>
        </p:spPr>
      </p:pic>
    </p:spTree>
    <p:extLst>
      <p:ext uri="{BB962C8B-B14F-4D97-AF65-F5344CB8AC3E}">
        <p14:creationId xmlns:p14="http://schemas.microsoft.com/office/powerpoint/2010/main" xmlns="" val="1402666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err="1">
                <a:solidFill>
                  <a:schemeClr val="accent6">
                    <a:lumMod val="60000"/>
                    <a:lumOff val="40000"/>
                  </a:schemeClr>
                </a:solidFill>
              </a:rPr>
              <a:t>Milliary</a:t>
            </a:r>
            <a:r>
              <a:rPr lang="en-GB" sz="4400" dirty="0">
                <a:solidFill>
                  <a:schemeClr val="accent6">
                    <a:lumMod val="60000"/>
                    <a:lumOff val="40000"/>
                  </a:schemeClr>
                </a:solidFill>
              </a:rPr>
              <a:t> TB</a:t>
            </a:r>
            <a:endParaRPr lang="en-IN" dirty="0">
              <a:solidFill>
                <a:schemeClr val="accent6">
                  <a:lumMod val="60000"/>
                  <a:lumOff val="40000"/>
                </a:schemeClr>
              </a:solidFill>
            </a:endParaRPr>
          </a:p>
        </p:txBody>
      </p:sp>
      <p:sp>
        <p:nvSpPr>
          <p:cNvPr id="3" name="Content Placeholder 2"/>
          <p:cNvSpPr>
            <a:spLocks noGrp="1"/>
          </p:cNvSpPr>
          <p:nvPr>
            <p:ph idx="1"/>
          </p:nvPr>
        </p:nvSpPr>
        <p:spPr/>
        <p:txBody>
          <a:bodyPr/>
          <a:lstStyle/>
          <a:p>
            <a:pPr>
              <a:lnSpc>
                <a:spcPct val="90000"/>
              </a:lnSpc>
            </a:pPr>
            <a:r>
              <a:rPr lang="en-GB" dirty="0"/>
              <a:t>This disease is the result of acute diffuse tubercle bacilli via bloodstream.</a:t>
            </a:r>
          </a:p>
          <a:p>
            <a:pPr>
              <a:lnSpc>
                <a:spcPct val="90000"/>
              </a:lnSpc>
            </a:pPr>
            <a:r>
              <a:rPr lang="en-GB" dirty="0"/>
              <a:t>It is difficult to diagnose.</a:t>
            </a:r>
          </a:p>
          <a:p>
            <a:pPr>
              <a:lnSpc>
                <a:spcPct val="90000"/>
              </a:lnSpc>
            </a:pPr>
            <a:r>
              <a:rPr lang="en-GB" dirty="0"/>
              <a:t>Because chest X-ray may be entirely normal</a:t>
            </a:r>
          </a:p>
          <a:p>
            <a:pPr>
              <a:lnSpc>
                <a:spcPct val="90000"/>
              </a:lnSpc>
            </a:pPr>
            <a:r>
              <a:rPr lang="en-GB" dirty="0" err="1"/>
              <a:t>Mantoux</a:t>
            </a:r>
            <a:r>
              <a:rPr lang="en-GB" dirty="0"/>
              <a:t> test may also be negative.</a:t>
            </a:r>
          </a:p>
          <a:p>
            <a:endParaRPr lang="en-IN" dirty="0"/>
          </a:p>
        </p:txBody>
      </p:sp>
    </p:spTree>
    <p:extLst>
      <p:ext uri="{BB962C8B-B14F-4D97-AF65-F5344CB8AC3E}">
        <p14:creationId xmlns:p14="http://schemas.microsoft.com/office/powerpoint/2010/main" xmlns="" val="5962825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4906888" cy="706090"/>
          </a:xfrm>
        </p:spPr>
        <p:txBody>
          <a:bodyPr>
            <a:normAutofit fontScale="90000"/>
          </a:bodyPr>
          <a:lstStyle/>
          <a:p>
            <a:pPr algn="l"/>
            <a:r>
              <a:rPr lang="en-IN" dirty="0">
                <a:solidFill>
                  <a:schemeClr val="accent6">
                    <a:lumMod val="40000"/>
                    <a:lumOff val="60000"/>
                  </a:schemeClr>
                </a:solidFill>
              </a:rPr>
              <a:t>Diagnosis:</a:t>
            </a:r>
          </a:p>
        </p:txBody>
      </p:sp>
      <p:sp>
        <p:nvSpPr>
          <p:cNvPr id="3" name="Content Placeholder 2"/>
          <p:cNvSpPr>
            <a:spLocks noGrp="1"/>
          </p:cNvSpPr>
          <p:nvPr>
            <p:ph idx="1"/>
          </p:nvPr>
        </p:nvSpPr>
        <p:spPr>
          <a:xfrm>
            <a:off x="467544" y="764704"/>
            <a:ext cx="8229600" cy="5832648"/>
          </a:xfrm>
        </p:spPr>
        <p:txBody>
          <a:bodyPr/>
          <a:lstStyle/>
          <a:p>
            <a:r>
              <a:rPr lang="en-IN" dirty="0" err="1"/>
              <a:t>Mantoux</a:t>
            </a:r>
            <a:r>
              <a:rPr lang="en-IN" dirty="0"/>
              <a:t> tuberculin test(</a:t>
            </a:r>
            <a:r>
              <a:rPr lang="en-IN" dirty="0" err="1"/>
              <a:t>TST</a:t>
            </a:r>
            <a:r>
              <a:rPr lang="en-IN" dirty="0"/>
              <a:t>):</a:t>
            </a:r>
          </a:p>
          <a:p>
            <a:r>
              <a:rPr lang="en-GB" sz="2000" dirty="0"/>
              <a:t>It is carried out by injecting 1 </a:t>
            </a:r>
            <a:r>
              <a:rPr lang="en-GB" sz="2000" dirty="0" err="1"/>
              <a:t>TU</a:t>
            </a:r>
            <a:r>
              <a:rPr lang="en-GB" sz="2000" dirty="0"/>
              <a:t> of </a:t>
            </a:r>
            <a:r>
              <a:rPr lang="en-GB" sz="2000" dirty="0" err="1"/>
              <a:t>PPD</a:t>
            </a:r>
            <a:r>
              <a:rPr lang="en-GB" sz="2000" dirty="0"/>
              <a:t>(purified protein derivative) in 0.1 ml on the flexor surface of forearm </a:t>
            </a:r>
            <a:r>
              <a:rPr lang="en-GB" sz="2000" dirty="0" err="1"/>
              <a:t>intradermally</a:t>
            </a:r>
            <a:r>
              <a:rPr lang="en-GB" sz="2000" dirty="0"/>
              <a:t>.</a:t>
            </a:r>
          </a:p>
          <a:p>
            <a:r>
              <a:rPr lang="en-GB" sz="2000" dirty="0"/>
              <a:t>WHO advocates </a:t>
            </a:r>
            <a:r>
              <a:rPr lang="en-GB" sz="2000" b="1" dirty="0"/>
              <a:t>“</a:t>
            </a:r>
            <a:r>
              <a:rPr lang="en-GB" sz="2000" b="1" dirty="0" err="1"/>
              <a:t>PPD</a:t>
            </a:r>
            <a:r>
              <a:rPr lang="en-GB" sz="2000" b="1" dirty="0"/>
              <a:t>-</a:t>
            </a:r>
            <a:r>
              <a:rPr lang="en-GB" sz="2000" b="1" dirty="0" err="1"/>
              <a:t>RT</a:t>
            </a:r>
            <a:r>
              <a:rPr lang="en-GB" sz="2000" b="1" dirty="0"/>
              <a:t>-23 with tween 80”</a:t>
            </a:r>
            <a:r>
              <a:rPr lang="en-GB" sz="2000" dirty="0"/>
              <a:t> preparation for testing.</a:t>
            </a:r>
          </a:p>
          <a:p>
            <a:r>
              <a:rPr lang="en-GB" sz="2000" dirty="0"/>
              <a:t>Result is read out after 72 hours of injection by seeing the diameter of induration.</a:t>
            </a:r>
          </a:p>
          <a:p>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87624" y="3553295"/>
            <a:ext cx="6696744" cy="33047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73767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836712"/>
          </a:xfrm>
        </p:spPr>
        <p:txBody>
          <a:bodyPr/>
          <a:lstStyle/>
          <a:p>
            <a:pPr algn="l"/>
            <a:r>
              <a:rPr lang="en-IN" dirty="0">
                <a:solidFill>
                  <a:schemeClr val="accent6">
                    <a:lumMod val="40000"/>
                    <a:lumOff val="60000"/>
                  </a:schemeClr>
                </a:solidFill>
              </a:rPr>
              <a:t>Diagnosis:</a:t>
            </a:r>
          </a:p>
        </p:txBody>
      </p:sp>
      <p:sp>
        <p:nvSpPr>
          <p:cNvPr id="3" name="Content Placeholder 2"/>
          <p:cNvSpPr>
            <a:spLocks noGrp="1"/>
          </p:cNvSpPr>
          <p:nvPr>
            <p:ph idx="1"/>
          </p:nvPr>
        </p:nvSpPr>
        <p:spPr>
          <a:xfrm>
            <a:off x="457200" y="1196752"/>
            <a:ext cx="8003232" cy="5472608"/>
          </a:xfrm>
        </p:spPr>
        <p:txBody>
          <a:bodyPr>
            <a:normAutofit fontScale="92500" lnSpcReduction="10000"/>
          </a:bodyPr>
          <a:lstStyle/>
          <a:p>
            <a:r>
              <a:rPr lang="en-IN" dirty="0"/>
              <a:t>Sputum </a:t>
            </a:r>
            <a:r>
              <a:rPr lang="en-IN" dirty="0" err="1"/>
              <a:t>culuture</a:t>
            </a:r>
            <a:r>
              <a:rPr lang="en-IN" dirty="0"/>
              <a:t> test for AFB</a:t>
            </a:r>
          </a:p>
          <a:p>
            <a:pPr marL="137160" indent="0">
              <a:buNone/>
            </a:pPr>
            <a:r>
              <a:rPr lang="en-IN" dirty="0"/>
              <a:t>(acid fast bacillus)</a:t>
            </a:r>
          </a:p>
          <a:p>
            <a:r>
              <a:rPr lang="en-IN" dirty="0"/>
              <a:t>Blood test</a:t>
            </a:r>
          </a:p>
          <a:p>
            <a:r>
              <a:rPr lang="en-IN" dirty="0"/>
              <a:t>Biopsy of the affected tissue(rare)</a:t>
            </a:r>
          </a:p>
          <a:p>
            <a:r>
              <a:rPr lang="en-IN" dirty="0"/>
              <a:t>Chest CT scan</a:t>
            </a:r>
          </a:p>
          <a:p>
            <a:r>
              <a:rPr lang="en-IN" dirty="0"/>
              <a:t>Interferon- gamma release blood test such as the </a:t>
            </a:r>
            <a:r>
              <a:rPr lang="en-IN" dirty="0" err="1"/>
              <a:t>QFT</a:t>
            </a:r>
            <a:r>
              <a:rPr lang="en-IN" dirty="0"/>
              <a:t>(</a:t>
            </a:r>
            <a:r>
              <a:rPr lang="en-IN" dirty="0" err="1"/>
              <a:t>QuantiFERON</a:t>
            </a:r>
            <a:r>
              <a:rPr lang="en-IN" dirty="0"/>
              <a:t>- gold test) to test for TB infection.</a:t>
            </a:r>
          </a:p>
          <a:p>
            <a:endParaRPr lang="en-IN" dirty="0"/>
          </a:p>
          <a:p>
            <a:endParaRPr lang="en-IN" dirty="0"/>
          </a:p>
          <a:p>
            <a:endParaRPr lang="en-IN" dirty="0"/>
          </a:p>
          <a:p>
            <a:r>
              <a:rPr lang="en-IN" dirty="0" err="1"/>
              <a:t>Thoracentesis</a:t>
            </a:r>
            <a:r>
              <a:rPr lang="en-IN" dirty="0"/>
              <a:t>.</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924216" y="548680"/>
            <a:ext cx="3240360" cy="192871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31840" y="4162221"/>
            <a:ext cx="5472608" cy="1697907"/>
          </a:xfrm>
          <a:prstGeom prst="rect">
            <a:avLst/>
          </a:prstGeom>
        </p:spPr>
      </p:pic>
    </p:spTree>
    <p:extLst>
      <p:ext uri="{BB962C8B-B14F-4D97-AF65-F5344CB8AC3E}">
        <p14:creationId xmlns:p14="http://schemas.microsoft.com/office/powerpoint/2010/main" xmlns="" val="922758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a:solidFill>
                  <a:schemeClr val="accent6">
                    <a:lumMod val="60000"/>
                    <a:lumOff val="40000"/>
                  </a:schemeClr>
                </a:solidFill>
              </a:rPr>
              <a:t>प्रमुख</a:t>
            </a:r>
            <a:r>
              <a:rPr lang="en-IN" dirty="0">
                <a:solidFill>
                  <a:schemeClr val="accent6">
                    <a:lumMod val="60000"/>
                    <a:lumOff val="40000"/>
                  </a:schemeClr>
                </a:solidFill>
              </a:rPr>
              <a:t> </a:t>
            </a:r>
            <a:r>
              <a:rPr lang="hi-IN" dirty="0">
                <a:solidFill>
                  <a:schemeClr val="accent6">
                    <a:lumMod val="60000"/>
                    <a:lumOff val="40000"/>
                  </a:schemeClr>
                </a:solidFill>
              </a:rPr>
              <a:t>संदर्भ ग्रन्थ </a:t>
            </a:r>
            <a:endParaRPr lang="en-IN" dirty="0">
              <a:solidFill>
                <a:schemeClr val="accent6">
                  <a:lumMod val="60000"/>
                  <a:lumOff val="40000"/>
                </a:schemeClr>
              </a:solidFill>
            </a:endParaRPr>
          </a:p>
        </p:txBody>
      </p:sp>
      <p:sp>
        <p:nvSpPr>
          <p:cNvPr id="3" name="Content Placeholder 2"/>
          <p:cNvSpPr>
            <a:spLocks noGrp="1"/>
          </p:cNvSpPr>
          <p:nvPr>
            <p:ph idx="1"/>
          </p:nvPr>
        </p:nvSpPr>
        <p:spPr/>
        <p:txBody>
          <a:bodyPr/>
          <a:lstStyle/>
          <a:p>
            <a:r>
              <a:rPr lang="hi-IN" dirty="0"/>
              <a:t>चरक संहिता</a:t>
            </a:r>
            <a:r>
              <a:rPr lang="en-IN" dirty="0"/>
              <a:t>: </a:t>
            </a:r>
            <a:r>
              <a:rPr lang="en-IN" dirty="0" err="1"/>
              <a:t>निदान</a:t>
            </a:r>
            <a:r>
              <a:rPr lang="en-IN" dirty="0"/>
              <a:t> </a:t>
            </a:r>
            <a:r>
              <a:rPr lang="en-IN" dirty="0" err="1"/>
              <a:t>स्थान</a:t>
            </a:r>
            <a:r>
              <a:rPr lang="en-IN" dirty="0"/>
              <a:t> - </a:t>
            </a:r>
            <a:r>
              <a:rPr lang="en-IN" dirty="0" err="1"/>
              <a:t>अध्याय</a:t>
            </a:r>
            <a:r>
              <a:rPr lang="en-IN" dirty="0"/>
              <a:t> 6</a:t>
            </a:r>
          </a:p>
          <a:p>
            <a:r>
              <a:rPr lang="hi-IN" dirty="0"/>
              <a:t>चरक संहिता</a:t>
            </a:r>
            <a:r>
              <a:rPr lang="en-IN" dirty="0"/>
              <a:t>: </a:t>
            </a:r>
            <a:r>
              <a:rPr lang="en-IN" dirty="0" err="1"/>
              <a:t>चिकित्सा</a:t>
            </a:r>
            <a:r>
              <a:rPr lang="en-IN" dirty="0"/>
              <a:t> </a:t>
            </a:r>
            <a:r>
              <a:rPr lang="en-IN" dirty="0" err="1"/>
              <a:t>स्थान</a:t>
            </a:r>
            <a:r>
              <a:rPr lang="en-IN" dirty="0"/>
              <a:t>- </a:t>
            </a:r>
            <a:r>
              <a:rPr lang="en-IN" dirty="0" err="1"/>
              <a:t>अध्याय</a:t>
            </a:r>
            <a:r>
              <a:rPr lang="en-IN" dirty="0"/>
              <a:t> 8</a:t>
            </a:r>
          </a:p>
          <a:p>
            <a:r>
              <a:rPr lang="hi-IN" dirty="0"/>
              <a:t>सुश्रुत संहिता</a:t>
            </a:r>
            <a:r>
              <a:rPr lang="en-IN" dirty="0"/>
              <a:t>: </a:t>
            </a:r>
            <a:r>
              <a:rPr lang="en-IN" dirty="0" err="1"/>
              <a:t>उत्तर</a:t>
            </a:r>
            <a:r>
              <a:rPr lang="en-IN" dirty="0"/>
              <a:t> </a:t>
            </a:r>
            <a:r>
              <a:rPr lang="en-IN" dirty="0" err="1"/>
              <a:t>तन्त्र</a:t>
            </a:r>
            <a:r>
              <a:rPr lang="en-IN" dirty="0"/>
              <a:t> - </a:t>
            </a:r>
            <a:r>
              <a:rPr lang="en-IN" dirty="0" err="1"/>
              <a:t>अध्याय</a:t>
            </a:r>
            <a:r>
              <a:rPr lang="en-IN" dirty="0"/>
              <a:t> 41</a:t>
            </a:r>
          </a:p>
          <a:p>
            <a:r>
              <a:rPr lang="hi-IN" dirty="0"/>
              <a:t>अष्टाङ्ग हृदय</a:t>
            </a:r>
            <a:r>
              <a:rPr lang="en-IN" dirty="0"/>
              <a:t>: </a:t>
            </a:r>
            <a:r>
              <a:rPr lang="en-IN" dirty="0" err="1"/>
              <a:t>निदान</a:t>
            </a:r>
            <a:r>
              <a:rPr lang="en-IN" dirty="0"/>
              <a:t> </a:t>
            </a:r>
            <a:r>
              <a:rPr lang="en-IN" dirty="0" err="1"/>
              <a:t>स्थान</a:t>
            </a:r>
            <a:r>
              <a:rPr lang="en-IN" dirty="0"/>
              <a:t> - </a:t>
            </a:r>
            <a:r>
              <a:rPr lang="en-IN" dirty="0" err="1"/>
              <a:t>अध्याय</a:t>
            </a:r>
            <a:r>
              <a:rPr lang="en-IN" dirty="0"/>
              <a:t> 5</a:t>
            </a:r>
          </a:p>
          <a:p>
            <a:r>
              <a:rPr lang="hi-IN" dirty="0"/>
              <a:t>अष्टाङ्ग हृदय</a:t>
            </a:r>
            <a:r>
              <a:rPr lang="en-IN" dirty="0"/>
              <a:t>: </a:t>
            </a:r>
            <a:r>
              <a:rPr lang="en-IN" dirty="0" err="1"/>
              <a:t>चिकित्सा</a:t>
            </a:r>
            <a:r>
              <a:rPr lang="en-IN" dirty="0"/>
              <a:t> </a:t>
            </a:r>
            <a:r>
              <a:rPr lang="en-IN" dirty="0" err="1"/>
              <a:t>स्थान</a:t>
            </a:r>
            <a:r>
              <a:rPr lang="en-IN" dirty="0"/>
              <a:t>- </a:t>
            </a:r>
            <a:r>
              <a:rPr lang="en-IN" dirty="0" err="1"/>
              <a:t>अध्याय</a:t>
            </a:r>
            <a:r>
              <a:rPr lang="en-IN" dirty="0"/>
              <a:t> 5</a:t>
            </a:r>
          </a:p>
          <a:p>
            <a:r>
              <a:rPr lang="en-IN" dirty="0" err="1"/>
              <a:t>माधव</a:t>
            </a:r>
            <a:r>
              <a:rPr lang="en-IN" dirty="0"/>
              <a:t> </a:t>
            </a:r>
            <a:r>
              <a:rPr lang="en-IN" dirty="0" err="1"/>
              <a:t>निदान</a:t>
            </a:r>
            <a:r>
              <a:rPr lang="en-IN" dirty="0"/>
              <a:t> : (</a:t>
            </a:r>
            <a:r>
              <a:rPr lang="en-IN" dirty="0" err="1"/>
              <a:t>प्रथम</a:t>
            </a:r>
            <a:r>
              <a:rPr lang="en-IN" dirty="0"/>
              <a:t>  </a:t>
            </a:r>
            <a:r>
              <a:rPr lang="hi-IN" dirty="0"/>
              <a:t>खण्ड</a:t>
            </a:r>
            <a:r>
              <a:rPr lang="en-IN" dirty="0"/>
              <a:t>) </a:t>
            </a:r>
            <a:r>
              <a:rPr lang="en-IN" dirty="0" err="1"/>
              <a:t>अध्याय</a:t>
            </a:r>
            <a:r>
              <a:rPr lang="en-IN" dirty="0"/>
              <a:t> 10</a:t>
            </a:r>
          </a:p>
          <a:p>
            <a:r>
              <a:rPr lang="en-IN" dirty="0" err="1"/>
              <a:t>भाव</a:t>
            </a:r>
            <a:r>
              <a:rPr lang="en-IN" dirty="0"/>
              <a:t> </a:t>
            </a:r>
            <a:r>
              <a:rPr lang="en-IN" dirty="0" err="1"/>
              <a:t>प्रकाश</a:t>
            </a:r>
            <a:r>
              <a:rPr lang="en-IN" dirty="0"/>
              <a:t>: (</a:t>
            </a:r>
            <a:r>
              <a:rPr lang="en-IN" dirty="0" err="1"/>
              <a:t>प्रथम</a:t>
            </a:r>
            <a:r>
              <a:rPr lang="en-IN" dirty="0"/>
              <a:t>  </a:t>
            </a:r>
            <a:r>
              <a:rPr lang="hi-IN" dirty="0"/>
              <a:t>खण्ड</a:t>
            </a:r>
            <a:r>
              <a:rPr lang="en-IN" dirty="0"/>
              <a:t>) </a:t>
            </a:r>
            <a:r>
              <a:rPr lang="en-IN" dirty="0" err="1"/>
              <a:t>अध्याय</a:t>
            </a:r>
            <a:r>
              <a:rPr lang="en-IN" dirty="0"/>
              <a:t> 11</a:t>
            </a:r>
          </a:p>
          <a:p>
            <a:endParaRPr lang="en-IN" dirty="0"/>
          </a:p>
        </p:txBody>
      </p:sp>
    </p:spTree>
    <p:extLst>
      <p:ext uri="{BB962C8B-B14F-4D97-AF65-F5344CB8AC3E}">
        <p14:creationId xmlns:p14="http://schemas.microsoft.com/office/powerpoint/2010/main" xmlns="" val="16470045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8" y="12616"/>
            <a:ext cx="4113664" cy="968112"/>
          </a:xfrm>
        </p:spPr>
        <p:txBody>
          <a:bodyPr/>
          <a:lstStyle/>
          <a:p>
            <a:pPr algn="l"/>
            <a:r>
              <a:rPr lang="en-IN" dirty="0"/>
              <a:t>   </a:t>
            </a:r>
            <a:r>
              <a:rPr lang="en-IN" dirty="0">
                <a:solidFill>
                  <a:schemeClr val="accent6">
                    <a:lumMod val="40000"/>
                    <a:lumOff val="60000"/>
                  </a:schemeClr>
                </a:solidFill>
              </a:rPr>
              <a:t>Diagnosis</a:t>
            </a:r>
          </a:p>
        </p:txBody>
      </p:sp>
      <p:sp>
        <p:nvSpPr>
          <p:cNvPr id="3" name="Content Placeholder 2"/>
          <p:cNvSpPr>
            <a:spLocks noGrp="1"/>
          </p:cNvSpPr>
          <p:nvPr>
            <p:ph idx="1"/>
          </p:nvPr>
        </p:nvSpPr>
        <p:spPr>
          <a:xfrm>
            <a:off x="457200" y="1052736"/>
            <a:ext cx="8229600" cy="5472608"/>
          </a:xfrm>
        </p:spPr>
        <p:txBody>
          <a:bodyPr/>
          <a:lstStyle/>
          <a:p>
            <a:r>
              <a:rPr lang="en-IN" dirty="0"/>
              <a:t>X-ray-</a:t>
            </a:r>
          </a:p>
          <a:p>
            <a:pPr marL="137160" indent="0">
              <a:buNone/>
            </a:pPr>
            <a:r>
              <a:rPr lang="en-IN" dirty="0"/>
              <a:t> </a:t>
            </a:r>
          </a:p>
          <a:p>
            <a:endParaRPr lang="en-IN" dirty="0"/>
          </a:p>
          <a:p>
            <a:endParaRPr lang="en-IN" dirty="0"/>
          </a:p>
          <a:p>
            <a:endParaRPr lang="en-IN" dirty="0"/>
          </a:p>
          <a:p>
            <a:endParaRPr lang="en-IN"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7584" y="1700808"/>
            <a:ext cx="7344816" cy="37368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672106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chemeClr val="accent6">
                    <a:lumMod val="40000"/>
                    <a:lumOff val="60000"/>
                  </a:schemeClr>
                </a:solidFill>
              </a:rPr>
              <a:t>Management</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t="17012"/>
          <a:stretch/>
        </p:blipFill>
        <p:spPr>
          <a:xfrm>
            <a:off x="827584" y="1628800"/>
            <a:ext cx="7658762" cy="41764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9176821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t="30878" b="33583"/>
          <a:stretch/>
        </p:blipFill>
        <p:spPr>
          <a:xfrm>
            <a:off x="1" y="0"/>
            <a:ext cx="9144000" cy="6858000"/>
          </a:xfrm>
        </p:spPr>
      </p:pic>
    </p:spTree>
    <p:extLst>
      <p:ext uri="{BB962C8B-B14F-4D97-AF65-F5344CB8AC3E}">
        <p14:creationId xmlns:p14="http://schemas.microsoft.com/office/powerpoint/2010/main" xmlns="" val="10752247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t="31072" b="33389"/>
          <a:stretch/>
        </p:blipFill>
        <p:spPr>
          <a:xfrm>
            <a:off x="0" y="44624"/>
            <a:ext cx="9143999" cy="68133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3328334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rotWithShape="1">
          <a:blip r:embed="rId2" cstate="print">
            <a:extLst>
              <a:ext uri="{BEBA8EAE-BF5A-486C-A8C5-ECC9F3942E4B}">
                <a14:imgProps xmlns:a14="http://schemas.microsoft.com/office/drawing/2010/main" xmlns="">
                  <a14:imgLayer r:embed="rId3">
                    <a14:imgEffect>
                      <a14:colorTemperature colorTemp="5300"/>
                    </a14:imgEffect>
                  </a14:imgLayer>
                </a14:imgProps>
              </a:ext>
              <a:ext uri="{28A0092B-C50C-407E-A947-70E740481C1C}">
                <a14:useLocalDpi xmlns:a14="http://schemas.microsoft.com/office/drawing/2010/main" xmlns="" val="0"/>
              </a:ext>
            </a:extLst>
          </a:blip>
          <a:srcRect t="30684" b="33583"/>
          <a:stretch/>
        </p:blipFill>
        <p:spPr>
          <a:xfrm>
            <a:off x="0" y="0"/>
            <a:ext cx="9143999" cy="6858000"/>
          </a:xfrm>
        </p:spPr>
      </p:pic>
    </p:spTree>
    <p:extLst>
      <p:ext uri="{BB962C8B-B14F-4D97-AF65-F5344CB8AC3E}">
        <p14:creationId xmlns:p14="http://schemas.microsoft.com/office/powerpoint/2010/main" xmlns="" val="38074415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chemeClr val="accent6">
                    <a:lumMod val="40000"/>
                    <a:lumOff val="60000"/>
                  </a:schemeClr>
                </a:solidFill>
              </a:rPr>
              <a:t>Dosage regimen</a:t>
            </a:r>
          </a:p>
        </p:txBody>
      </p:sp>
      <p:sp>
        <p:nvSpPr>
          <p:cNvPr id="5" name="Content Placeholder 4"/>
          <p:cNvSpPr>
            <a:spLocks noGrp="1"/>
          </p:cNvSpPr>
          <p:nvPr>
            <p:ph idx="1"/>
          </p:nvPr>
        </p:nvSpPr>
        <p:spPr/>
        <p:txBody>
          <a:bodyPr/>
          <a:lstStyle/>
          <a:p>
            <a:r>
              <a:rPr lang="en-IN" dirty="0"/>
              <a:t>Intensive phase + continuation phase</a:t>
            </a:r>
          </a:p>
          <a:p>
            <a:r>
              <a:rPr lang="en-IN" dirty="0" err="1"/>
              <a:t>HREZ</a:t>
            </a:r>
            <a:r>
              <a:rPr lang="en-IN" dirty="0"/>
              <a:t>(2 month)+ </a:t>
            </a:r>
            <a:r>
              <a:rPr lang="en-IN" dirty="0" err="1"/>
              <a:t>HRE</a:t>
            </a:r>
            <a:r>
              <a:rPr lang="en-IN" dirty="0"/>
              <a:t> (4 month)</a:t>
            </a:r>
          </a:p>
          <a:p>
            <a:endParaRPr lang="en-IN" dirty="0"/>
          </a:p>
        </p:txBody>
      </p:sp>
      <p:pic>
        <p:nvPicPr>
          <p:cNvPr id="6"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6542" t="48939" r="8592" b="37273"/>
          <a:stretch/>
        </p:blipFill>
        <p:spPr>
          <a:xfrm>
            <a:off x="467544" y="2996952"/>
            <a:ext cx="7776864" cy="3065520"/>
          </a:xfrm>
          <a:prstGeom prst="rect">
            <a:avLst/>
          </a:prstGeom>
        </p:spPr>
      </p:pic>
    </p:spTree>
    <p:extLst>
      <p:ext uri="{BB962C8B-B14F-4D97-AF65-F5344CB8AC3E}">
        <p14:creationId xmlns:p14="http://schemas.microsoft.com/office/powerpoint/2010/main" xmlns="" val="34564854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dirty="0">
                <a:solidFill>
                  <a:schemeClr val="accent6">
                    <a:lumMod val="40000"/>
                    <a:lumOff val="60000"/>
                  </a:schemeClr>
                </a:solidFill>
              </a:rPr>
              <a:t>DOTS</a:t>
            </a:r>
          </a:p>
        </p:txBody>
      </p:sp>
      <p:sp>
        <p:nvSpPr>
          <p:cNvPr id="3" name="Content Placeholder 2"/>
          <p:cNvSpPr>
            <a:spLocks noGrp="1"/>
          </p:cNvSpPr>
          <p:nvPr>
            <p:ph idx="1"/>
          </p:nvPr>
        </p:nvSpPr>
        <p:spPr/>
        <p:txBody>
          <a:bodyPr/>
          <a:lstStyle/>
          <a:p>
            <a:r>
              <a:rPr lang="en-IN" dirty="0"/>
              <a:t>DOTS- Directly observed treatment, short- course</a:t>
            </a:r>
          </a:p>
          <a:p>
            <a:r>
              <a:rPr lang="en-IN" dirty="0"/>
              <a:t>DOT mean that a trained health care worker or other designated individual provides the prescribed TB drugs and watches the patient swallow every dose.</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644008" y="4158192"/>
            <a:ext cx="3348372" cy="2123688"/>
          </a:xfrm>
          <a:prstGeom prst="rect">
            <a:avLst/>
          </a:prstGeom>
        </p:spPr>
      </p:pic>
    </p:spTree>
    <p:extLst>
      <p:ext uri="{BB962C8B-B14F-4D97-AF65-F5344CB8AC3E}">
        <p14:creationId xmlns:p14="http://schemas.microsoft.com/office/powerpoint/2010/main" xmlns="" val="3006478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chemeClr val="accent6">
                    <a:lumMod val="40000"/>
                    <a:lumOff val="60000"/>
                  </a:schemeClr>
                </a:solidFill>
              </a:rPr>
              <a:t>Multi- Drug Resistance TB</a:t>
            </a:r>
          </a:p>
        </p:txBody>
      </p:sp>
      <p:sp>
        <p:nvSpPr>
          <p:cNvPr id="3" name="Content Placeholder 2"/>
          <p:cNvSpPr>
            <a:spLocks noGrp="1"/>
          </p:cNvSpPr>
          <p:nvPr>
            <p:ph idx="1"/>
          </p:nvPr>
        </p:nvSpPr>
        <p:spPr/>
        <p:txBody>
          <a:bodyPr/>
          <a:lstStyle/>
          <a:p>
            <a:r>
              <a:rPr lang="en-IN" dirty="0"/>
              <a:t>TB caused by strains of mycobacterium tuberculosis that are resistant to at least isoniazid and rifampicin, the most effective anti-TB drug.</a:t>
            </a:r>
          </a:p>
          <a:p>
            <a:r>
              <a:rPr lang="en-IN" dirty="0"/>
              <a:t>Globally, 3.6% are estimated to have </a:t>
            </a:r>
            <a:r>
              <a:rPr lang="en-IN" dirty="0" err="1"/>
              <a:t>MDR</a:t>
            </a:r>
            <a:r>
              <a:rPr lang="en-IN" dirty="0"/>
              <a:t>-TB.</a:t>
            </a:r>
          </a:p>
          <a:p>
            <a:r>
              <a:rPr lang="en-IN" dirty="0"/>
              <a:t>Almost 50% are </a:t>
            </a:r>
            <a:r>
              <a:rPr lang="en-IN" dirty="0" err="1"/>
              <a:t>MDR</a:t>
            </a:r>
            <a:r>
              <a:rPr lang="en-IN" dirty="0"/>
              <a:t>-TB cases worldwide are estimated to occur in china and </a:t>
            </a:r>
            <a:r>
              <a:rPr lang="en-IN" dirty="0" err="1"/>
              <a:t>india</a:t>
            </a:r>
            <a:r>
              <a:rPr lang="en-IN" dirty="0"/>
              <a:t>. </a:t>
            </a:r>
          </a:p>
        </p:txBody>
      </p:sp>
    </p:spTree>
    <p:extLst>
      <p:ext uri="{BB962C8B-B14F-4D97-AF65-F5344CB8AC3E}">
        <p14:creationId xmlns:p14="http://schemas.microsoft.com/office/powerpoint/2010/main" xmlns="" val="29334639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solidFill>
                  <a:schemeClr val="accent6">
                    <a:lumMod val="40000"/>
                    <a:lumOff val="60000"/>
                  </a:schemeClr>
                </a:solidFill>
              </a:rPr>
              <a:t>Extensively Drug Resistance TB</a:t>
            </a:r>
          </a:p>
        </p:txBody>
      </p:sp>
      <p:sp>
        <p:nvSpPr>
          <p:cNvPr id="3" name="Content Placeholder 2"/>
          <p:cNvSpPr>
            <a:spLocks noGrp="1"/>
          </p:cNvSpPr>
          <p:nvPr>
            <p:ph idx="1"/>
          </p:nvPr>
        </p:nvSpPr>
        <p:spPr/>
        <p:txBody>
          <a:bodyPr/>
          <a:lstStyle/>
          <a:p>
            <a:r>
              <a:rPr lang="en-IN" dirty="0"/>
              <a:t>Extensively Drug Resistance TB(</a:t>
            </a:r>
            <a:r>
              <a:rPr lang="en-IN" dirty="0" err="1"/>
              <a:t>XDR</a:t>
            </a:r>
            <a:r>
              <a:rPr lang="en-IN" dirty="0"/>
              <a:t>-TB) is a form of TB caused by bacteria that are resistant to isoniazid and rifampicin (</a:t>
            </a:r>
            <a:r>
              <a:rPr lang="en-IN" dirty="0" err="1"/>
              <a:t>i.e.MDR</a:t>
            </a:r>
            <a:r>
              <a:rPr lang="en-IN" dirty="0"/>
              <a:t>-TB) as well as  any </a:t>
            </a:r>
            <a:r>
              <a:rPr lang="en-IN" dirty="0" err="1"/>
              <a:t>fluoroquinolone</a:t>
            </a:r>
            <a:r>
              <a:rPr lang="en-IN" dirty="0"/>
              <a:t> and any kind of the second-line anti TB injectable drugs (</a:t>
            </a:r>
            <a:r>
              <a:rPr lang="en-IN" dirty="0" err="1"/>
              <a:t>amikacin,kanamycin</a:t>
            </a:r>
            <a:r>
              <a:rPr lang="en-IN" dirty="0"/>
              <a:t> or </a:t>
            </a:r>
            <a:r>
              <a:rPr lang="en-IN" dirty="0" err="1"/>
              <a:t>capreomycin</a:t>
            </a:r>
            <a:r>
              <a:rPr lang="en-IN" dirty="0"/>
              <a:t>)</a:t>
            </a:r>
          </a:p>
        </p:txBody>
      </p:sp>
    </p:spTree>
    <p:extLst>
      <p:ext uri="{BB962C8B-B14F-4D97-AF65-F5344CB8AC3E}">
        <p14:creationId xmlns:p14="http://schemas.microsoft.com/office/powerpoint/2010/main" xmlns="" val="17502112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p:spPr>
      </p:pic>
    </p:spTree>
    <p:extLst>
      <p:ext uri="{BB962C8B-B14F-4D97-AF65-F5344CB8AC3E}">
        <p14:creationId xmlns:p14="http://schemas.microsoft.com/office/powerpoint/2010/main" xmlns="" val="1756411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82752" cy="922114"/>
          </a:xfrm>
        </p:spPr>
        <p:txBody>
          <a:bodyPr/>
          <a:lstStyle/>
          <a:p>
            <a:pPr algn="l"/>
            <a:r>
              <a:rPr lang="en-IN" dirty="0" err="1">
                <a:solidFill>
                  <a:schemeClr val="accent6">
                    <a:lumMod val="40000"/>
                    <a:lumOff val="60000"/>
                  </a:schemeClr>
                </a:solidFill>
              </a:rPr>
              <a:t>यक्ष्मा</a:t>
            </a:r>
            <a:r>
              <a:rPr lang="en-IN" dirty="0">
                <a:solidFill>
                  <a:schemeClr val="accent6">
                    <a:lumMod val="40000"/>
                    <a:lumOff val="60000"/>
                  </a:schemeClr>
                </a:solidFill>
              </a:rPr>
              <a:t> </a:t>
            </a:r>
            <a:r>
              <a:rPr lang="en-IN" dirty="0" err="1">
                <a:solidFill>
                  <a:schemeClr val="accent6">
                    <a:lumMod val="40000"/>
                    <a:lumOff val="60000"/>
                  </a:schemeClr>
                </a:solidFill>
              </a:rPr>
              <a:t>के</a:t>
            </a:r>
            <a:r>
              <a:rPr lang="en-IN" dirty="0">
                <a:solidFill>
                  <a:schemeClr val="accent6">
                    <a:lumMod val="40000"/>
                    <a:lumOff val="60000"/>
                  </a:schemeClr>
                </a:solidFill>
              </a:rPr>
              <a:t> </a:t>
            </a:r>
            <a:r>
              <a:rPr lang="hi-IN" dirty="0">
                <a:solidFill>
                  <a:schemeClr val="accent6">
                    <a:lumMod val="40000"/>
                    <a:lumOff val="60000"/>
                  </a:schemeClr>
                </a:solidFill>
              </a:rPr>
              <a:t>पर्याय </a:t>
            </a:r>
            <a:endParaRPr lang="en-IN" dirty="0">
              <a:solidFill>
                <a:schemeClr val="accent6">
                  <a:lumMod val="40000"/>
                  <a:lumOff val="60000"/>
                </a:schemeClr>
              </a:solidFill>
            </a:endParaRPr>
          </a:p>
        </p:txBody>
      </p:sp>
      <p:sp>
        <p:nvSpPr>
          <p:cNvPr id="3" name="Content Placeholder 2"/>
          <p:cNvSpPr>
            <a:spLocks noGrp="1"/>
          </p:cNvSpPr>
          <p:nvPr>
            <p:ph idx="1"/>
          </p:nvPr>
        </p:nvSpPr>
        <p:spPr>
          <a:xfrm>
            <a:off x="467544" y="1124744"/>
            <a:ext cx="8229600" cy="5544616"/>
          </a:xfrm>
        </p:spPr>
        <p:txBody>
          <a:bodyPr>
            <a:normAutofit lnSpcReduction="10000"/>
          </a:bodyPr>
          <a:lstStyle/>
          <a:p>
            <a:pPr marL="137160" indent="0">
              <a:buNone/>
            </a:pPr>
            <a:r>
              <a:rPr lang="hi-IN" b="1" dirty="0">
                <a:solidFill>
                  <a:schemeClr val="bg1">
                    <a:lumMod val="95000"/>
                    <a:lumOff val="5000"/>
                  </a:schemeClr>
                </a:solidFill>
              </a:rPr>
              <a:t>आचार्य </a:t>
            </a:r>
            <a:r>
              <a:rPr lang="en-IN" b="1" dirty="0" err="1">
                <a:solidFill>
                  <a:schemeClr val="bg1">
                    <a:lumMod val="95000"/>
                    <a:lumOff val="5000"/>
                  </a:schemeClr>
                </a:solidFill>
              </a:rPr>
              <a:t>चरक</a:t>
            </a:r>
            <a:r>
              <a:rPr lang="en-IN" b="1" dirty="0">
                <a:solidFill>
                  <a:schemeClr val="bg1">
                    <a:lumMod val="95000"/>
                    <a:lumOff val="5000"/>
                  </a:schemeClr>
                </a:solidFill>
              </a:rPr>
              <a:t> </a:t>
            </a:r>
            <a:r>
              <a:rPr lang="en-IN" b="1" dirty="0" err="1">
                <a:solidFill>
                  <a:schemeClr val="bg1">
                    <a:lumMod val="95000"/>
                    <a:lumOff val="5000"/>
                  </a:schemeClr>
                </a:solidFill>
              </a:rPr>
              <a:t>के</a:t>
            </a:r>
            <a:r>
              <a:rPr lang="en-IN" b="1" dirty="0">
                <a:solidFill>
                  <a:schemeClr val="bg1">
                    <a:lumMod val="95000"/>
                    <a:lumOff val="5000"/>
                  </a:schemeClr>
                </a:solidFill>
              </a:rPr>
              <a:t> </a:t>
            </a:r>
            <a:r>
              <a:rPr lang="en-IN" b="1" dirty="0" err="1">
                <a:solidFill>
                  <a:schemeClr val="bg1">
                    <a:lumMod val="95000"/>
                    <a:lumOff val="5000"/>
                  </a:schemeClr>
                </a:solidFill>
              </a:rPr>
              <a:t>अनुसार</a:t>
            </a:r>
            <a:r>
              <a:rPr lang="en-IN" b="1" dirty="0">
                <a:solidFill>
                  <a:schemeClr val="bg1">
                    <a:lumMod val="95000"/>
                    <a:lumOff val="5000"/>
                  </a:schemeClr>
                </a:solidFill>
              </a:rPr>
              <a:t> (</a:t>
            </a:r>
            <a:r>
              <a:rPr lang="en-IN" b="1" dirty="0" err="1">
                <a:solidFill>
                  <a:schemeClr val="bg1">
                    <a:lumMod val="95000"/>
                    <a:lumOff val="5000"/>
                  </a:schemeClr>
                </a:solidFill>
              </a:rPr>
              <a:t>च.चि.8</a:t>
            </a:r>
            <a:r>
              <a:rPr lang="en-IN" b="1" dirty="0">
                <a:solidFill>
                  <a:schemeClr val="bg1">
                    <a:lumMod val="95000"/>
                    <a:lumOff val="5000"/>
                  </a:schemeClr>
                </a:solidFill>
              </a:rPr>
              <a:t>/11):</a:t>
            </a:r>
          </a:p>
          <a:p>
            <a:pPr marL="137160" indent="0">
              <a:buNone/>
            </a:pPr>
            <a:r>
              <a:rPr lang="en-IN" dirty="0"/>
              <a:t>1. </a:t>
            </a:r>
            <a:r>
              <a:rPr lang="en-IN" dirty="0" err="1"/>
              <a:t>क्रोध</a:t>
            </a:r>
            <a:r>
              <a:rPr lang="en-IN" dirty="0"/>
              <a:t>                           2. </a:t>
            </a:r>
            <a:r>
              <a:rPr lang="en-IN" dirty="0" err="1"/>
              <a:t>शो</a:t>
            </a:r>
            <a:r>
              <a:rPr lang="hi-IN" dirty="0"/>
              <a:t>ष </a:t>
            </a:r>
            <a:r>
              <a:rPr lang="en-IN" dirty="0"/>
              <a:t>                   3. </a:t>
            </a:r>
            <a:r>
              <a:rPr lang="en-IN" dirty="0" err="1"/>
              <a:t>रोगसमूह</a:t>
            </a:r>
            <a:endParaRPr lang="en-IN" dirty="0"/>
          </a:p>
          <a:p>
            <a:pPr marL="137160" indent="0">
              <a:buNone/>
            </a:pPr>
            <a:r>
              <a:rPr lang="en-IN" dirty="0"/>
              <a:t>4. </a:t>
            </a:r>
            <a:r>
              <a:rPr lang="en-IN" dirty="0" err="1"/>
              <a:t>यक्ष्मा</a:t>
            </a:r>
            <a:r>
              <a:rPr lang="en-IN" dirty="0"/>
              <a:t>                         5. </a:t>
            </a:r>
            <a:r>
              <a:rPr lang="en-IN" dirty="0" err="1"/>
              <a:t>क्षय</a:t>
            </a:r>
            <a:r>
              <a:rPr lang="en-IN" dirty="0"/>
              <a:t>                      6. </a:t>
            </a:r>
            <a:r>
              <a:rPr lang="en-IN" dirty="0" err="1"/>
              <a:t>तपेदिक</a:t>
            </a:r>
            <a:endParaRPr lang="en-IN" dirty="0"/>
          </a:p>
          <a:p>
            <a:pPr marL="137160" indent="0">
              <a:buNone/>
            </a:pPr>
            <a:r>
              <a:rPr lang="en-IN" dirty="0"/>
              <a:t>5. </a:t>
            </a:r>
            <a:r>
              <a:rPr lang="en-IN" dirty="0" err="1"/>
              <a:t>ज्वर</a:t>
            </a:r>
            <a:r>
              <a:rPr lang="en-IN" dirty="0"/>
              <a:t>                           8. </a:t>
            </a:r>
            <a:r>
              <a:rPr lang="en-IN" dirty="0" err="1"/>
              <a:t>रोगराट</a:t>
            </a:r>
            <a:r>
              <a:rPr lang="hi-IN" dirty="0"/>
              <a:t> </a:t>
            </a:r>
            <a:r>
              <a:rPr lang="en-IN" dirty="0"/>
              <a:t>                9. </a:t>
            </a:r>
            <a:r>
              <a:rPr lang="en-IN" dirty="0" err="1"/>
              <a:t>रोग</a:t>
            </a:r>
            <a:endParaRPr lang="en-IN" dirty="0"/>
          </a:p>
          <a:p>
            <a:pPr marL="137160" indent="0">
              <a:buNone/>
            </a:pPr>
            <a:r>
              <a:rPr lang="en-IN" dirty="0"/>
              <a:t>10. </a:t>
            </a:r>
            <a:r>
              <a:rPr lang="en-IN" dirty="0" err="1"/>
              <a:t>दु:ख</a:t>
            </a:r>
            <a:r>
              <a:rPr lang="en-IN" dirty="0"/>
              <a:t> </a:t>
            </a:r>
          </a:p>
          <a:p>
            <a:pPr marL="137160" indent="0">
              <a:buNone/>
            </a:pPr>
            <a:r>
              <a:rPr lang="hi-IN" b="1" dirty="0">
                <a:solidFill>
                  <a:schemeClr val="bg1">
                    <a:lumMod val="95000"/>
                    <a:lumOff val="5000"/>
                  </a:schemeClr>
                </a:solidFill>
              </a:rPr>
              <a:t>आचार्य</a:t>
            </a:r>
            <a:r>
              <a:rPr lang="en-IN" b="1" dirty="0">
                <a:solidFill>
                  <a:schemeClr val="bg1">
                    <a:lumMod val="95000"/>
                    <a:lumOff val="5000"/>
                  </a:schemeClr>
                </a:solidFill>
              </a:rPr>
              <a:t> </a:t>
            </a:r>
            <a:r>
              <a:rPr lang="hi-IN" b="1" dirty="0">
                <a:solidFill>
                  <a:schemeClr val="bg1">
                    <a:lumMod val="95000"/>
                    <a:lumOff val="5000"/>
                  </a:schemeClr>
                </a:solidFill>
              </a:rPr>
              <a:t>सुश्रुत</a:t>
            </a:r>
            <a:r>
              <a:rPr lang="en-IN" dirty="0">
                <a:solidFill>
                  <a:schemeClr val="bg1">
                    <a:lumMod val="95000"/>
                    <a:lumOff val="5000"/>
                  </a:schemeClr>
                </a:solidFill>
              </a:rPr>
              <a:t> </a:t>
            </a:r>
            <a:r>
              <a:rPr lang="en-IN" dirty="0" err="1"/>
              <a:t>ने</a:t>
            </a:r>
            <a:r>
              <a:rPr lang="en-IN" dirty="0"/>
              <a:t> </a:t>
            </a:r>
            <a:r>
              <a:rPr lang="en-IN" dirty="0" err="1"/>
              <a:t>इसे</a:t>
            </a:r>
            <a:r>
              <a:rPr lang="en-IN" dirty="0"/>
              <a:t> </a:t>
            </a:r>
            <a:r>
              <a:rPr lang="en-IN" dirty="0" err="1"/>
              <a:t>अनेक</a:t>
            </a:r>
            <a:r>
              <a:rPr lang="en-IN" dirty="0"/>
              <a:t> </a:t>
            </a:r>
            <a:r>
              <a:rPr lang="en-IN" dirty="0" err="1"/>
              <a:t>रोगो</a:t>
            </a:r>
            <a:r>
              <a:rPr lang="en-IN" dirty="0"/>
              <a:t> </a:t>
            </a:r>
            <a:r>
              <a:rPr lang="en-IN" dirty="0" err="1"/>
              <a:t>का</a:t>
            </a:r>
            <a:r>
              <a:rPr lang="en-IN" dirty="0"/>
              <a:t> </a:t>
            </a:r>
            <a:r>
              <a:rPr lang="en-IN" b="1" dirty="0" err="1">
                <a:solidFill>
                  <a:schemeClr val="bg1">
                    <a:lumMod val="95000"/>
                    <a:lumOff val="5000"/>
                  </a:schemeClr>
                </a:solidFill>
              </a:rPr>
              <a:t>अनुगामी</a:t>
            </a:r>
            <a:r>
              <a:rPr lang="en-IN" dirty="0">
                <a:solidFill>
                  <a:schemeClr val="bg1">
                    <a:lumMod val="95000"/>
                    <a:lumOff val="5000"/>
                  </a:schemeClr>
                </a:solidFill>
              </a:rPr>
              <a:t> </a:t>
            </a:r>
            <a:r>
              <a:rPr lang="en-IN" dirty="0" err="1"/>
              <a:t>होने</a:t>
            </a:r>
            <a:r>
              <a:rPr lang="en-IN" dirty="0"/>
              <a:t>  </a:t>
            </a:r>
            <a:r>
              <a:rPr lang="en-IN" dirty="0" err="1"/>
              <a:t>से</a:t>
            </a:r>
            <a:r>
              <a:rPr lang="en-IN" dirty="0"/>
              <a:t> </a:t>
            </a:r>
            <a:r>
              <a:rPr lang="en-IN" dirty="0" err="1"/>
              <a:t>तथा</a:t>
            </a:r>
            <a:r>
              <a:rPr lang="en-IN" dirty="0"/>
              <a:t> </a:t>
            </a:r>
            <a:r>
              <a:rPr lang="en-IN" dirty="0" err="1"/>
              <a:t>बहुत</a:t>
            </a:r>
            <a:r>
              <a:rPr lang="en-IN" dirty="0">
                <a:solidFill>
                  <a:schemeClr val="bg1">
                    <a:lumMod val="95000"/>
                    <a:lumOff val="5000"/>
                  </a:schemeClr>
                </a:solidFill>
              </a:rPr>
              <a:t> </a:t>
            </a:r>
            <a:r>
              <a:rPr lang="en-IN" dirty="0" err="1"/>
              <a:t>से</a:t>
            </a:r>
            <a:r>
              <a:rPr lang="en-IN" dirty="0"/>
              <a:t> </a:t>
            </a:r>
            <a:r>
              <a:rPr lang="en-IN" dirty="0" err="1"/>
              <a:t>रोगो</a:t>
            </a:r>
            <a:r>
              <a:rPr lang="en-IN" dirty="0"/>
              <a:t> </a:t>
            </a:r>
            <a:r>
              <a:rPr lang="en-IN" dirty="0" err="1"/>
              <a:t>के</a:t>
            </a:r>
            <a:r>
              <a:rPr lang="en-IN" dirty="0"/>
              <a:t> </a:t>
            </a:r>
            <a:r>
              <a:rPr lang="en-IN" b="1" dirty="0" err="1">
                <a:solidFill>
                  <a:schemeClr val="bg1"/>
                </a:solidFill>
              </a:rPr>
              <a:t>परोगामी</a:t>
            </a:r>
            <a:r>
              <a:rPr lang="en-IN" dirty="0"/>
              <a:t> </a:t>
            </a:r>
            <a:r>
              <a:rPr lang="en-IN" dirty="0" err="1"/>
              <a:t>होने</a:t>
            </a:r>
            <a:r>
              <a:rPr lang="en-IN" dirty="0"/>
              <a:t> </a:t>
            </a:r>
            <a:r>
              <a:rPr lang="en-IN" dirty="0" err="1"/>
              <a:t>से</a:t>
            </a:r>
            <a:r>
              <a:rPr lang="en-IN" dirty="0"/>
              <a:t> </a:t>
            </a:r>
            <a:r>
              <a:rPr lang="en-IN" dirty="0" err="1"/>
              <a:t>इसे</a:t>
            </a:r>
            <a:endParaRPr lang="en-IN" dirty="0"/>
          </a:p>
          <a:p>
            <a:pPr marL="137160" indent="0">
              <a:buNone/>
            </a:pPr>
            <a:r>
              <a:rPr lang="en-IN" dirty="0"/>
              <a:t>1. </a:t>
            </a:r>
            <a:r>
              <a:rPr lang="hi-IN" dirty="0"/>
              <a:t>दुर्विक्षेप </a:t>
            </a:r>
            <a:endParaRPr lang="en-IN" dirty="0"/>
          </a:p>
          <a:p>
            <a:pPr marL="137160" indent="0">
              <a:buNone/>
            </a:pPr>
            <a:r>
              <a:rPr lang="en-IN" dirty="0"/>
              <a:t>2. </a:t>
            </a:r>
            <a:r>
              <a:rPr lang="en-IN" dirty="0" err="1"/>
              <a:t>दुश्चिकित्स्य</a:t>
            </a:r>
            <a:endParaRPr lang="en-IN" dirty="0"/>
          </a:p>
          <a:p>
            <a:pPr marL="137160" indent="0">
              <a:buNone/>
            </a:pPr>
            <a:r>
              <a:rPr lang="en-IN" dirty="0"/>
              <a:t>3. </a:t>
            </a:r>
            <a:r>
              <a:rPr lang="en-IN" dirty="0" err="1"/>
              <a:t>महाव्याधि</a:t>
            </a:r>
            <a:endParaRPr lang="en-IN" dirty="0"/>
          </a:p>
          <a:p>
            <a:pPr marL="137160" indent="0">
              <a:buNone/>
            </a:pPr>
            <a:r>
              <a:rPr lang="en-IN" dirty="0"/>
              <a:t>4. </a:t>
            </a:r>
            <a:r>
              <a:rPr lang="en-IN" dirty="0" err="1"/>
              <a:t>महाबल</a:t>
            </a:r>
            <a:endParaRPr lang="en-IN" dirty="0"/>
          </a:p>
        </p:txBody>
      </p:sp>
    </p:spTree>
    <p:extLst>
      <p:ext uri="{BB962C8B-B14F-4D97-AF65-F5344CB8AC3E}">
        <p14:creationId xmlns:p14="http://schemas.microsoft.com/office/powerpoint/2010/main" xmlns="" val="32457396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chemeClr val="accent6">
                    <a:lumMod val="40000"/>
                    <a:lumOff val="60000"/>
                  </a:schemeClr>
                </a:solidFill>
              </a:rPr>
              <a:t>HIV associated TB</a:t>
            </a:r>
          </a:p>
        </p:txBody>
      </p:sp>
      <p:sp>
        <p:nvSpPr>
          <p:cNvPr id="3" name="Content Placeholder 2"/>
          <p:cNvSpPr>
            <a:spLocks noGrp="1"/>
          </p:cNvSpPr>
          <p:nvPr>
            <p:ph idx="1"/>
          </p:nvPr>
        </p:nvSpPr>
        <p:spPr/>
        <p:txBody>
          <a:bodyPr/>
          <a:lstStyle/>
          <a:p>
            <a:r>
              <a:rPr lang="en-IN" dirty="0"/>
              <a:t>The HIV virus damage the body's immune system and accelerates the speed at which TB progresses from a harmless infection to a life threatening condition.</a:t>
            </a:r>
          </a:p>
          <a:p>
            <a:r>
              <a:rPr lang="en-IN" dirty="0"/>
              <a:t>The estimated 10% activation of dormant TB infection over the life span of an infected person, is increased to 10% activation in one year ,if HIV infection is superimposed.</a:t>
            </a:r>
          </a:p>
          <a:p>
            <a:r>
              <a:rPr lang="en-IN" dirty="0"/>
              <a:t>It is the </a:t>
            </a:r>
            <a:r>
              <a:rPr lang="en-IN" dirty="0" err="1"/>
              <a:t>oppurtunistic</a:t>
            </a:r>
            <a:r>
              <a:rPr lang="en-IN" dirty="0"/>
              <a:t> infection that most frequently kills HIV- positive people.</a:t>
            </a:r>
          </a:p>
        </p:txBody>
      </p:sp>
    </p:spTree>
    <p:extLst>
      <p:ext uri="{BB962C8B-B14F-4D97-AF65-F5344CB8AC3E}">
        <p14:creationId xmlns:p14="http://schemas.microsoft.com/office/powerpoint/2010/main" xmlns="" val="6219770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8830816" cy="1143000"/>
          </a:xfrm>
        </p:spPr>
        <p:txBody>
          <a:bodyPr>
            <a:normAutofit fontScale="90000"/>
          </a:bodyPr>
          <a:lstStyle/>
          <a:p>
            <a:r>
              <a:rPr lang="en-IN" dirty="0">
                <a:solidFill>
                  <a:schemeClr val="accent6">
                    <a:lumMod val="40000"/>
                    <a:lumOff val="60000"/>
                  </a:schemeClr>
                </a:solidFill>
              </a:rPr>
              <a:t>Diagnosis of TB in people with HIV</a:t>
            </a:r>
          </a:p>
        </p:txBody>
      </p:sp>
      <p:sp>
        <p:nvSpPr>
          <p:cNvPr id="3" name="Content Placeholder 2"/>
          <p:cNvSpPr>
            <a:spLocks noGrp="1"/>
          </p:cNvSpPr>
          <p:nvPr>
            <p:ph idx="1"/>
          </p:nvPr>
        </p:nvSpPr>
        <p:spPr/>
        <p:txBody>
          <a:bodyPr/>
          <a:lstStyle/>
          <a:p>
            <a:r>
              <a:rPr lang="en-IN" dirty="0"/>
              <a:t>HIV positive people with pulmonary TB may have a higher frequency of having sputum negative smears.</a:t>
            </a:r>
          </a:p>
          <a:p>
            <a:r>
              <a:rPr lang="en-IN" dirty="0"/>
              <a:t>the tuberculin test often fails to work, because the immune system have been damaged by </a:t>
            </a:r>
            <a:r>
              <a:rPr lang="en-IN" dirty="0" err="1"/>
              <a:t>HIV;It</a:t>
            </a:r>
            <a:r>
              <a:rPr lang="en-IN" dirty="0"/>
              <a:t> may not even show a response  even though the person is infected with TB.</a:t>
            </a:r>
          </a:p>
          <a:p>
            <a:r>
              <a:rPr lang="en-IN" dirty="0"/>
              <a:t>chest </a:t>
            </a:r>
            <a:r>
              <a:rPr lang="en-IN" dirty="0" err="1"/>
              <a:t>Xray</a:t>
            </a:r>
            <a:r>
              <a:rPr lang="en-IN" dirty="0"/>
              <a:t> will show less </a:t>
            </a:r>
            <a:r>
              <a:rPr lang="en-IN" dirty="0" err="1"/>
              <a:t>cativation</a:t>
            </a:r>
            <a:r>
              <a:rPr lang="en-IN" dirty="0"/>
              <a:t>.</a:t>
            </a:r>
          </a:p>
          <a:p>
            <a:r>
              <a:rPr lang="en-IN" dirty="0"/>
              <a:t>cases of extra pulmonary TB are more common.</a:t>
            </a:r>
          </a:p>
        </p:txBody>
      </p:sp>
    </p:spTree>
    <p:extLst>
      <p:ext uri="{BB962C8B-B14F-4D97-AF65-F5344CB8AC3E}">
        <p14:creationId xmlns:p14="http://schemas.microsoft.com/office/powerpoint/2010/main" xmlns="" val="40168400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56688"/>
            <a:ext cx="8229600" cy="1143000"/>
          </a:xfrm>
        </p:spPr>
        <p:txBody>
          <a:bodyPr/>
          <a:lstStyle/>
          <a:p>
            <a:endParaRPr lang="en-IN" dirty="0"/>
          </a:p>
        </p:txBody>
      </p:sp>
      <p:sp>
        <p:nvSpPr>
          <p:cNvPr id="3" name="Content Placeholder 2"/>
          <p:cNvSpPr>
            <a:spLocks noGrp="1"/>
          </p:cNvSpPr>
          <p:nvPr>
            <p:ph idx="1"/>
          </p:nvPr>
        </p:nvSpPr>
        <p:spPr>
          <a:xfrm>
            <a:off x="457200" y="2636912"/>
            <a:ext cx="8229600" cy="1080120"/>
          </a:xfrm>
        </p:spPr>
        <p:txBody>
          <a:bodyPr>
            <a:normAutofit/>
          </a:bodyPr>
          <a:lstStyle/>
          <a:p>
            <a:pPr marL="137160" indent="0">
              <a:buNone/>
            </a:pPr>
            <a:r>
              <a:rPr lang="en-IN" sz="6000" dirty="0"/>
              <a:t>THANK YOU………..</a:t>
            </a:r>
          </a:p>
        </p:txBody>
      </p:sp>
    </p:spTree>
    <p:extLst>
      <p:ext uri="{BB962C8B-B14F-4D97-AF65-F5344CB8AC3E}">
        <p14:creationId xmlns:p14="http://schemas.microsoft.com/office/powerpoint/2010/main" xmlns="" val="1037421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3970784" cy="778098"/>
          </a:xfrm>
        </p:spPr>
        <p:txBody>
          <a:bodyPr>
            <a:normAutofit/>
          </a:bodyPr>
          <a:lstStyle/>
          <a:p>
            <a:pPr algn="l"/>
            <a:r>
              <a:rPr lang="en-IN" dirty="0" err="1">
                <a:solidFill>
                  <a:schemeClr val="accent6">
                    <a:lumMod val="60000"/>
                    <a:lumOff val="40000"/>
                  </a:schemeClr>
                </a:solidFill>
              </a:rPr>
              <a:t>निदान</a:t>
            </a:r>
            <a:endParaRPr lang="en-IN" dirty="0">
              <a:solidFill>
                <a:schemeClr val="accent6">
                  <a:lumMod val="60000"/>
                  <a:lumOff val="40000"/>
                </a:schemeClr>
              </a:solidFill>
            </a:endParaRPr>
          </a:p>
        </p:txBody>
      </p:sp>
      <p:sp>
        <p:nvSpPr>
          <p:cNvPr id="3" name="Content Placeholder 2"/>
          <p:cNvSpPr>
            <a:spLocks noGrp="1"/>
          </p:cNvSpPr>
          <p:nvPr>
            <p:ph idx="1"/>
          </p:nvPr>
        </p:nvSpPr>
        <p:spPr>
          <a:xfrm>
            <a:off x="251520" y="836712"/>
            <a:ext cx="8640960" cy="5832648"/>
          </a:xfrm>
        </p:spPr>
        <p:txBody>
          <a:bodyPr>
            <a:normAutofit/>
          </a:bodyPr>
          <a:lstStyle/>
          <a:p>
            <a:r>
              <a:rPr lang="hi-IN" b="1" dirty="0">
                <a:solidFill>
                  <a:schemeClr val="bg1"/>
                </a:solidFill>
              </a:rPr>
              <a:t>विप्रकृष्ट</a:t>
            </a:r>
            <a:r>
              <a:rPr lang="en-IN" b="1" dirty="0">
                <a:solidFill>
                  <a:schemeClr val="bg1"/>
                </a:solidFill>
              </a:rPr>
              <a:t> </a:t>
            </a:r>
            <a:r>
              <a:rPr lang="en-IN" b="1" dirty="0" err="1">
                <a:solidFill>
                  <a:schemeClr val="bg1"/>
                </a:solidFill>
              </a:rPr>
              <a:t>निदान</a:t>
            </a:r>
            <a:r>
              <a:rPr lang="en-IN" b="1" dirty="0">
                <a:solidFill>
                  <a:schemeClr val="bg1"/>
                </a:solidFill>
              </a:rPr>
              <a:t>:</a:t>
            </a:r>
          </a:p>
          <a:p>
            <a:pPr marL="651510" indent="-514350">
              <a:buAutoNum type="arabicPeriod"/>
            </a:pPr>
            <a:r>
              <a:rPr lang="en-IN" sz="2400" dirty="0" err="1"/>
              <a:t>साहस</a:t>
            </a:r>
            <a:endParaRPr lang="en-IN" sz="2400" dirty="0"/>
          </a:p>
          <a:p>
            <a:pPr marL="651510" indent="-514350">
              <a:buAutoNum type="arabicPeriod"/>
            </a:pPr>
            <a:r>
              <a:rPr lang="en-IN" sz="2400" dirty="0" err="1"/>
              <a:t>वेगावरोध</a:t>
            </a:r>
            <a:endParaRPr lang="en-IN" sz="2400" dirty="0"/>
          </a:p>
          <a:p>
            <a:pPr marL="651510" indent="-514350">
              <a:buAutoNum type="arabicPeriod"/>
            </a:pPr>
            <a:r>
              <a:rPr lang="en-IN" sz="2400" dirty="0" err="1"/>
              <a:t>विषमाशन</a:t>
            </a:r>
            <a:endParaRPr lang="en-IN" sz="2400" dirty="0"/>
          </a:p>
          <a:p>
            <a:pPr marL="651510" indent="-514350">
              <a:buAutoNum type="arabicPeriod"/>
            </a:pPr>
            <a:r>
              <a:rPr lang="en-IN" sz="2400" dirty="0" err="1"/>
              <a:t>क्षय</a:t>
            </a:r>
            <a:r>
              <a:rPr lang="en-IN" sz="2400" dirty="0"/>
              <a:t> </a:t>
            </a:r>
          </a:p>
          <a:p>
            <a:r>
              <a:rPr lang="hi-IN" b="1" dirty="0">
                <a:solidFill>
                  <a:schemeClr val="bg1"/>
                </a:solidFill>
              </a:rPr>
              <a:t>सन्निकृष्ट</a:t>
            </a:r>
            <a:r>
              <a:rPr lang="en-IN" b="1" dirty="0">
                <a:solidFill>
                  <a:schemeClr val="bg1"/>
                </a:solidFill>
              </a:rPr>
              <a:t> </a:t>
            </a:r>
            <a:r>
              <a:rPr lang="en-IN" b="1" dirty="0" err="1">
                <a:solidFill>
                  <a:schemeClr val="bg1"/>
                </a:solidFill>
              </a:rPr>
              <a:t>निदान</a:t>
            </a:r>
            <a:r>
              <a:rPr lang="en-IN" b="1" dirty="0">
                <a:solidFill>
                  <a:schemeClr val="bg1"/>
                </a:solidFill>
              </a:rPr>
              <a:t>:</a:t>
            </a:r>
          </a:p>
          <a:p>
            <a:pPr marL="651510" indent="-514350">
              <a:buFont typeface="+mj-lt"/>
              <a:buAutoNum type="arabicPeriod"/>
            </a:pPr>
            <a:r>
              <a:rPr lang="en-IN" sz="2400" dirty="0" err="1"/>
              <a:t>प्रतिश्याय</a:t>
            </a:r>
            <a:endParaRPr lang="en-IN" sz="2400" dirty="0"/>
          </a:p>
          <a:p>
            <a:pPr marL="651510" indent="-514350">
              <a:buFont typeface="+mj-lt"/>
              <a:buAutoNum type="arabicPeriod"/>
            </a:pPr>
            <a:r>
              <a:rPr lang="en-IN" sz="2400" dirty="0" err="1"/>
              <a:t>कास</a:t>
            </a:r>
            <a:endParaRPr lang="en-IN" sz="2400" dirty="0"/>
          </a:p>
          <a:p>
            <a:pPr marL="651510" indent="-514350">
              <a:buFont typeface="+mj-lt"/>
              <a:buAutoNum type="arabicPeriod"/>
            </a:pPr>
            <a:r>
              <a:rPr lang="en-IN" sz="2400" dirty="0" err="1"/>
              <a:t>प्रसूति</a:t>
            </a:r>
            <a:r>
              <a:rPr lang="en-IN" sz="2400" dirty="0"/>
              <a:t> </a:t>
            </a:r>
            <a:r>
              <a:rPr lang="en-IN" sz="2400" dirty="0" err="1"/>
              <a:t>रोग</a:t>
            </a:r>
            <a:endParaRPr lang="en-IN" sz="2400" dirty="0"/>
          </a:p>
          <a:p>
            <a:pPr marL="651510" indent="-514350">
              <a:buFont typeface="+mj-lt"/>
              <a:buAutoNum type="arabicPeriod"/>
            </a:pPr>
            <a:r>
              <a:rPr lang="en-IN" sz="2400" dirty="0" err="1"/>
              <a:t>मधुमेह</a:t>
            </a:r>
            <a:endParaRPr lang="en-IN" sz="2400" dirty="0"/>
          </a:p>
          <a:p>
            <a:pPr marL="651510" indent="-514350">
              <a:buFont typeface="+mj-lt"/>
              <a:buAutoNum type="arabicPeriod"/>
            </a:pPr>
            <a:r>
              <a:rPr lang="en-IN" sz="2400" dirty="0" err="1"/>
              <a:t>शारीरिक</a:t>
            </a:r>
            <a:r>
              <a:rPr lang="en-IN" sz="2400" dirty="0"/>
              <a:t> </a:t>
            </a:r>
            <a:r>
              <a:rPr lang="hi-IN" sz="2400" dirty="0"/>
              <a:t>कृ</a:t>
            </a:r>
            <a:r>
              <a:rPr lang="en-IN" sz="2400" dirty="0" err="1"/>
              <a:t>शता</a:t>
            </a:r>
            <a:r>
              <a:rPr lang="en-IN" sz="2400" dirty="0"/>
              <a:t> </a:t>
            </a:r>
          </a:p>
          <a:p>
            <a:pPr marL="651510" indent="-514350">
              <a:buFont typeface="+mj-lt"/>
              <a:buAutoNum type="arabicPeriod"/>
            </a:pPr>
            <a:r>
              <a:rPr lang="en-IN" sz="2400" dirty="0" err="1"/>
              <a:t>पोषणाभाव</a:t>
            </a:r>
            <a:endParaRPr lang="en-IN" sz="2400" dirty="0"/>
          </a:p>
        </p:txBody>
      </p:sp>
    </p:spTree>
    <p:extLst>
      <p:ext uri="{BB962C8B-B14F-4D97-AF65-F5344CB8AC3E}">
        <p14:creationId xmlns:p14="http://schemas.microsoft.com/office/powerpoint/2010/main" xmlns="" val="3884756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3312368" cy="936104"/>
          </a:xfrm>
        </p:spPr>
        <p:txBody>
          <a:bodyPr/>
          <a:lstStyle/>
          <a:p>
            <a:pPr algn="l"/>
            <a:r>
              <a:rPr lang="en-IN" dirty="0" err="1">
                <a:solidFill>
                  <a:schemeClr val="accent6">
                    <a:lumMod val="60000"/>
                    <a:lumOff val="40000"/>
                  </a:schemeClr>
                </a:solidFill>
              </a:rPr>
              <a:t>निदान</a:t>
            </a:r>
            <a:r>
              <a:rPr lang="en-IN" dirty="0"/>
              <a:t>:-</a:t>
            </a:r>
          </a:p>
        </p:txBody>
      </p:sp>
      <p:sp>
        <p:nvSpPr>
          <p:cNvPr id="3" name="Content Placeholder 2"/>
          <p:cNvSpPr>
            <a:spLocks noGrp="1"/>
          </p:cNvSpPr>
          <p:nvPr>
            <p:ph idx="1"/>
          </p:nvPr>
        </p:nvSpPr>
        <p:spPr>
          <a:xfrm>
            <a:off x="107504" y="1052736"/>
            <a:ext cx="8928992" cy="5760640"/>
          </a:xfrm>
        </p:spPr>
        <p:txBody>
          <a:bodyPr/>
          <a:lstStyle/>
          <a:p>
            <a:r>
              <a:rPr lang="en-IN" b="1" dirty="0" err="1">
                <a:solidFill>
                  <a:schemeClr val="bg1"/>
                </a:solidFill>
              </a:rPr>
              <a:t>अन्य</a:t>
            </a:r>
            <a:r>
              <a:rPr lang="en-IN" b="1" dirty="0">
                <a:solidFill>
                  <a:schemeClr val="bg1"/>
                </a:solidFill>
              </a:rPr>
              <a:t> </a:t>
            </a:r>
            <a:r>
              <a:rPr lang="en-IN" b="1" dirty="0" err="1">
                <a:solidFill>
                  <a:schemeClr val="bg1"/>
                </a:solidFill>
              </a:rPr>
              <a:t>सहायक</a:t>
            </a:r>
            <a:r>
              <a:rPr lang="en-IN" b="1" dirty="0">
                <a:solidFill>
                  <a:schemeClr val="bg1"/>
                </a:solidFill>
              </a:rPr>
              <a:t> </a:t>
            </a:r>
            <a:r>
              <a:rPr lang="en-IN" b="1" dirty="0" err="1">
                <a:solidFill>
                  <a:schemeClr val="bg1"/>
                </a:solidFill>
              </a:rPr>
              <a:t>कारण</a:t>
            </a:r>
            <a:r>
              <a:rPr lang="en-IN" dirty="0">
                <a:solidFill>
                  <a:schemeClr val="bg1"/>
                </a:solidFill>
              </a:rPr>
              <a:t>:</a:t>
            </a:r>
          </a:p>
          <a:p>
            <a:pPr marL="651510" indent="-514350">
              <a:buFont typeface="+mj-lt"/>
              <a:buAutoNum type="arabicPeriod"/>
            </a:pPr>
            <a:r>
              <a:rPr lang="en-IN" dirty="0" err="1"/>
              <a:t>धूम्रपान</a:t>
            </a:r>
            <a:endParaRPr lang="en-IN" dirty="0"/>
          </a:p>
          <a:p>
            <a:pPr marL="651510" indent="-514350">
              <a:buFont typeface="+mj-lt"/>
              <a:buAutoNum type="arabicPeriod"/>
            </a:pPr>
            <a:r>
              <a:rPr lang="en-IN" dirty="0" err="1"/>
              <a:t>अति</a:t>
            </a:r>
            <a:r>
              <a:rPr lang="hi-IN" dirty="0"/>
              <a:t>मैथुन</a:t>
            </a:r>
            <a:r>
              <a:rPr lang="en-IN" dirty="0"/>
              <a:t> </a:t>
            </a:r>
          </a:p>
          <a:p>
            <a:pPr marL="651510" indent="-514350">
              <a:buFont typeface="+mj-lt"/>
              <a:buAutoNum type="arabicPeriod"/>
            </a:pPr>
            <a:r>
              <a:rPr lang="en-IN" dirty="0" err="1"/>
              <a:t>अप्रा</a:t>
            </a:r>
            <a:r>
              <a:rPr lang="hi-IN" dirty="0"/>
              <a:t>कृतिक</a:t>
            </a:r>
            <a:r>
              <a:rPr lang="en-IN" dirty="0"/>
              <a:t> </a:t>
            </a:r>
            <a:r>
              <a:rPr lang="hi-IN" dirty="0"/>
              <a:t>मैथुन </a:t>
            </a:r>
            <a:endParaRPr lang="en-IN" dirty="0"/>
          </a:p>
          <a:p>
            <a:pPr marL="651510" indent="-514350">
              <a:buFont typeface="+mj-lt"/>
              <a:buAutoNum type="arabicPeriod"/>
            </a:pPr>
            <a:r>
              <a:rPr lang="en-IN" dirty="0" err="1"/>
              <a:t>बाल</a:t>
            </a:r>
            <a:r>
              <a:rPr lang="en-IN" dirty="0"/>
              <a:t> </a:t>
            </a:r>
            <a:r>
              <a:rPr lang="en-IN" dirty="0" err="1"/>
              <a:t>विवाह</a:t>
            </a:r>
            <a:endParaRPr lang="en-IN" dirty="0"/>
          </a:p>
        </p:txBody>
      </p:sp>
    </p:spTree>
    <p:extLst>
      <p:ext uri="{BB962C8B-B14F-4D97-AF65-F5344CB8AC3E}">
        <p14:creationId xmlns:p14="http://schemas.microsoft.com/office/powerpoint/2010/main" xmlns="" val="3850380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208912" cy="1008112"/>
          </a:xfrm>
        </p:spPr>
        <p:txBody>
          <a:bodyPr/>
          <a:lstStyle/>
          <a:p>
            <a:r>
              <a:rPr lang="en-IN" dirty="0" err="1">
                <a:solidFill>
                  <a:schemeClr val="accent6">
                    <a:lumMod val="40000"/>
                    <a:lumOff val="60000"/>
                  </a:schemeClr>
                </a:solidFill>
              </a:rPr>
              <a:t>सम्प्राप्ति</a:t>
            </a:r>
            <a:endParaRPr lang="en-IN" dirty="0">
              <a:solidFill>
                <a:schemeClr val="accent6">
                  <a:lumMod val="40000"/>
                  <a:lumOff val="60000"/>
                </a:schemeClr>
              </a:solidFill>
            </a:endParaRPr>
          </a:p>
        </p:txBody>
      </p:sp>
      <p:sp>
        <p:nvSpPr>
          <p:cNvPr id="3" name="Content Placeholder 2"/>
          <p:cNvSpPr>
            <a:spLocks noGrp="1"/>
          </p:cNvSpPr>
          <p:nvPr>
            <p:ph idx="1"/>
          </p:nvPr>
        </p:nvSpPr>
        <p:spPr>
          <a:xfrm>
            <a:off x="107504" y="908720"/>
            <a:ext cx="8856984" cy="5760640"/>
          </a:xfrm>
        </p:spPr>
        <p:txBody>
          <a:bodyPr>
            <a:normAutofit/>
          </a:bodyPr>
          <a:lstStyle/>
          <a:p>
            <a:pPr algn="ctr"/>
            <a:endParaRPr lang="en-IN" dirty="0"/>
          </a:p>
          <a:p>
            <a:pPr marL="137160" indent="0" algn="ctr">
              <a:buNone/>
            </a:pPr>
            <a:endParaRPr lang="en-IN" dirty="0"/>
          </a:p>
          <a:p>
            <a:pPr marL="137160" indent="0" algn="ctr">
              <a:buNone/>
            </a:pPr>
            <a:endParaRPr lang="en-IN" dirty="0"/>
          </a:p>
          <a:p>
            <a:pPr marL="137160" indent="0" algn="ctr">
              <a:buNone/>
            </a:pPr>
            <a:endParaRPr lang="en-IN" b="1" dirty="0">
              <a:solidFill>
                <a:srgbClr val="FF0000"/>
              </a:solidFill>
            </a:endParaRPr>
          </a:p>
          <a:p>
            <a:pPr marL="137160" indent="0" algn="ctr">
              <a:buNone/>
            </a:pPr>
            <a:r>
              <a:rPr lang="en-IN" b="1" dirty="0">
                <a:solidFill>
                  <a:srgbClr val="FF0000"/>
                </a:solidFill>
              </a:rPr>
              <a:t>"</a:t>
            </a:r>
            <a:r>
              <a:rPr lang="en-IN" b="1" dirty="0" err="1">
                <a:solidFill>
                  <a:srgbClr val="FF0000"/>
                </a:solidFill>
              </a:rPr>
              <a:t>स्त्रोतसां</a:t>
            </a:r>
            <a:r>
              <a:rPr lang="en-IN" b="1" dirty="0">
                <a:solidFill>
                  <a:srgbClr val="FF0000"/>
                </a:solidFill>
              </a:rPr>
              <a:t> </a:t>
            </a:r>
            <a:r>
              <a:rPr lang="hi-IN" b="1" dirty="0">
                <a:solidFill>
                  <a:srgbClr val="FF0000"/>
                </a:solidFill>
              </a:rPr>
              <a:t>सन्निरो</a:t>
            </a:r>
            <a:r>
              <a:rPr lang="en-IN" b="1" dirty="0" err="1">
                <a:solidFill>
                  <a:srgbClr val="FF0000"/>
                </a:solidFill>
              </a:rPr>
              <a:t>धां,च</a:t>
            </a:r>
            <a:r>
              <a:rPr lang="en-IN" b="1" dirty="0">
                <a:solidFill>
                  <a:srgbClr val="FF0000"/>
                </a:solidFill>
              </a:rPr>
              <a:t> </a:t>
            </a:r>
            <a:r>
              <a:rPr lang="en-IN" b="1" dirty="0" err="1">
                <a:solidFill>
                  <a:srgbClr val="FF0000"/>
                </a:solidFill>
              </a:rPr>
              <a:t>रक्तादीनां</a:t>
            </a:r>
            <a:r>
              <a:rPr lang="en-IN" b="1" dirty="0">
                <a:solidFill>
                  <a:srgbClr val="FF0000"/>
                </a:solidFill>
              </a:rPr>
              <a:t> च </a:t>
            </a:r>
            <a:r>
              <a:rPr lang="en-IN" b="1" dirty="0" err="1">
                <a:solidFill>
                  <a:srgbClr val="FF0000"/>
                </a:solidFill>
              </a:rPr>
              <a:t>संक्षयात्</a:t>
            </a:r>
            <a:r>
              <a:rPr lang="en-IN" b="1" dirty="0">
                <a:solidFill>
                  <a:srgbClr val="FF0000"/>
                </a:solidFill>
              </a:rPr>
              <a:t>|</a:t>
            </a:r>
          </a:p>
          <a:p>
            <a:pPr marL="137160" indent="0" algn="ctr">
              <a:buNone/>
            </a:pPr>
            <a:r>
              <a:rPr lang="en-IN" b="1" dirty="0">
                <a:solidFill>
                  <a:srgbClr val="FF0000"/>
                </a:solidFill>
              </a:rPr>
              <a:t> </a:t>
            </a:r>
            <a:r>
              <a:rPr lang="en-IN" b="1" dirty="0" err="1">
                <a:solidFill>
                  <a:srgbClr val="FF0000"/>
                </a:solidFill>
              </a:rPr>
              <a:t>धातुषमणां</a:t>
            </a:r>
            <a:r>
              <a:rPr lang="en-IN" b="1" dirty="0">
                <a:solidFill>
                  <a:srgbClr val="FF0000"/>
                </a:solidFill>
              </a:rPr>
              <a:t>‍ च </a:t>
            </a:r>
            <a:r>
              <a:rPr lang="en-IN" b="1" dirty="0" err="1">
                <a:solidFill>
                  <a:srgbClr val="FF0000"/>
                </a:solidFill>
              </a:rPr>
              <a:t>अपचयात्</a:t>
            </a:r>
            <a:r>
              <a:rPr lang="en-IN" b="1" dirty="0">
                <a:solidFill>
                  <a:srgbClr val="FF0000"/>
                </a:solidFill>
              </a:rPr>
              <a:t> </a:t>
            </a:r>
            <a:r>
              <a:rPr lang="en-IN" b="1" dirty="0" err="1">
                <a:solidFill>
                  <a:srgbClr val="FF0000"/>
                </a:solidFill>
              </a:rPr>
              <a:t>राजयक्ष्मा</a:t>
            </a:r>
            <a:r>
              <a:rPr lang="en-IN" b="1" dirty="0">
                <a:solidFill>
                  <a:srgbClr val="FF0000"/>
                </a:solidFill>
              </a:rPr>
              <a:t> </a:t>
            </a:r>
            <a:r>
              <a:rPr lang="en-IN" b="1" dirty="0" err="1">
                <a:solidFill>
                  <a:srgbClr val="FF0000"/>
                </a:solidFill>
              </a:rPr>
              <a:t>प्रवर्तते</a:t>
            </a:r>
            <a:r>
              <a:rPr lang="en-IN" b="1" dirty="0">
                <a:solidFill>
                  <a:srgbClr val="FF0000"/>
                </a:solidFill>
              </a:rPr>
              <a:t>||"</a:t>
            </a:r>
          </a:p>
          <a:p>
            <a:pPr marL="137160" indent="0" algn="ctr">
              <a:buNone/>
            </a:pPr>
            <a:r>
              <a:rPr lang="en-IN" dirty="0"/>
              <a:t>                                                                     (</a:t>
            </a:r>
            <a:r>
              <a:rPr lang="en-IN" dirty="0" err="1"/>
              <a:t>च.चि.8</a:t>
            </a:r>
            <a:r>
              <a:rPr lang="en-IN" dirty="0"/>
              <a:t>/40)</a:t>
            </a:r>
          </a:p>
        </p:txBody>
      </p:sp>
    </p:spTree>
    <p:extLst>
      <p:ext uri="{BB962C8B-B14F-4D97-AF65-F5344CB8AC3E}">
        <p14:creationId xmlns:p14="http://schemas.microsoft.com/office/powerpoint/2010/main" xmlns="" val="3187557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3960440" cy="908720"/>
          </a:xfrm>
        </p:spPr>
        <p:txBody>
          <a:bodyPr/>
          <a:lstStyle/>
          <a:p>
            <a:r>
              <a:rPr lang="en-IN" dirty="0" err="1">
                <a:solidFill>
                  <a:schemeClr val="accent6">
                    <a:lumMod val="60000"/>
                    <a:lumOff val="40000"/>
                  </a:schemeClr>
                </a:solidFill>
              </a:rPr>
              <a:t>सम्प्राप्ति</a:t>
            </a:r>
            <a:r>
              <a:rPr lang="en-IN" dirty="0">
                <a:solidFill>
                  <a:schemeClr val="accent6">
                    <a:lumMod val="60000"/>
                    <a:lumOff val="40000"/>
                  </a:schemeClr>
                </a:solidFill>
              </a:rPr>
              <a:t> </a:t>
            </a:r>
            <a:r>
              <a:rPr lang="en-IN" dirty="0" err="1">
                <a:solidFill>
                  <a:schemeClr val="accent6">
                    <a:lumMod val="60000"/>
                    <a:lumOff val="40000"/>
                  </a:schemeClr>
                </a:solidFill>
              </a:rPr>
              <a:t>चक्र</a:t>
            </a:r>
            <a:r>
              <a:rPr lang="en-IN" dirty="0">
                <a:solidFill>
                  <a:schemeClr val="accent6">
                    <a:lumMod val="60000"/>
                    <a:lumOff val="40000"/>
                  </a:schemeClr>
                </a:solidFill>
              </a:rPr>
              <a:t>:</a:t>
            </a:r>
          </a:p>
        </p:txBody>
      </p:sp>
      <p:sp>
        <p:nvSpPr>
          <p:cNvPr id="3" name="Content Placeholder 2"/>
          <p:cNvSpPr>
            <a:spLocks noGrp="1"/>
          </p:cNvSpPr>
          <p:nvPr>
            <p:ph idx="1"/>
          </p:nvPr>
        </p:nvSpPr>
        <p:spPr>
          <a:xfrm>
            <a:off x="179512" y="908720"/>
            <a:ext cx="8784976" cy="5760640"/>
          </a:xfrm>
        </p:spPr>
        <p:txBody>
          <a:bodyPr>
            <a:normAutofit/>
          </a:bodyPr>
          <a:lstStyle/>
          <a:p>
            <a:pPr algn="ctr">
              <a:lnSpc>
                <a:spcPct val="110000"/>
              </a:lnSpc>
            </a:pPr>
            <a:r>
              <a:rPr lang="en-IN" dirty="0" err="1"/>
              <a:t>निदान</a:t>
            </a:r>
            <a:r>
              <a:rPr lang="en-IN" dirty="0"/>
              <a:t> </a:t>
            </a:r>
            <a:r>
              <a:rPr lang="en-IN" dirty="0" err="1"/>
              <a:t>सेवन</a:t>
            </a:r>
            <a:endParaRPr lang="en-IN" dirty="0"/>
          </a:p>
          <a:p>
            <a:pPr marL="137160" indent="0" algn="ctr">
              <a:lnSpc>
                <a:spcPct val="110000"/>
              </a:lnSpc>
              <a:buNone/>
            </a:pPr>
            <a:r>
              <a:rPr lang="en-IN" dirty="0"/>
              <a:t>(</a:t>
            </a:r>
            <a:r>
              <a:rPr lang="hi-IN" dirty="0"/>
              <a:t>विप्रकृष्ट</a:t>
            </a:r>
            <a:r>
              <a:rPr lang="en-IN" dirty="0"/>
              <a:t> +</a:t>
            </a:r>
            <a:r>
              <a:rPr lang="hi-IN" dirty="0"/>
              <a:t> सन्निकृष्ट</a:t>
            </a:r>
            <a:r>
              <a:rPr lang="en-IN" dirty="0"/>
              <a:t> </a:t>
            </a:r>
            <a:r>
              <a:rPr lang="en-IN" b="1" dirty="0"/>
              <a:t>+</a:t>
            </a:r>
            <a:r>
              <a:rPr lang="en-IN" dirty="0"/>
              <a:t>+</a:t>
            </a:r>
            <a:r>
              <a:rPr lang="en-IN" dirty="0" err="1"/>
              <a:t>उपसर्ग</a:t>
            </a:r>
            <a:endParaRPr lang="en-IN" dirty="0"/>
          </a:p>
          <a:p>
            <a:pPr algn="ctr">
              <a:lnSpc>
                <a:spcPct val="150000"/>
              </a:lnSpc>
            </a:pPr>
            <a:r>
              <a:rPr lang="en-IN" dirty="0" err="1"/>
              <a:t>विषमाग्नि</a:t>
            </a:r>
            <a:endParaRPr lang="en-IN" dirty="0"/>
          </a:p>
          <a:p>
            <a:pPr algn="ctr">
              <a:lnSpc>
                <a:spcPct val="150000"/>
              </a:lnSpc>
            </a:pPr>
            <a:r>
              <a:rPr lang="en-IN" dirty="0" err="1"/>
              <a:t>आहार</a:t>
            </a:r>
            <a:r>
              <a:rPr lang="en-IN" dirty="0"/>
              <a:t> </a:t>
            </a:r>
            <a:r>
              <a:rPr lang="en-IN" dirty="0" err="1"/>
              <a:t>एवं</a:t>
            </a:r>
            <a:r>
              <a:rPr lang="en-IN" dirty="0"/>
              <a:t> </a:t>
            </a:r>
            <a:r>
              <a:rPr lang="en-IN" dirty="0" err="1"/>
              <a:t>धातुओं</a:t>
            </a:r>
            <a:r>
              <a:rPr lang="en-IN" dirty="0"/>
              <a:t> </a:t>
            </a:r>
            <a:r>
              <a:rPr lang="en-IN" dirty="0" err="1"/>
              <a:t>का</a:t>
            </a:r>
            <a:r>
              <a:rPr lang="en-IN" dirty="0"/>
              <a:t> </a:t>
            </a:r>
            <a:r>
              <a:rPr lang="en-IN" dirty="0" err="1"/>
              <a:t>उचित</a:t>
            </a:r>
            <a:r>
              <a:rPr lang="en-IN" dirty="0"/>
              <a:t> </a:t>
            </a:r>
            <a:r>
              <a:rPr lang="en-IN" dirty="0" err="1"/>
              <a:t>पाक</a:t>
            </a:r>
            <a:r>
              <a:rPr lang="en-IN" dirty="0"/>
              <a:t> </a:t>
            </a:r>
            <a:r>
              <a:rPr lang="en-IN" dirty="0" err="1"/>
              <a:t>नहीं</a:t>
            </a:r>
            <a:r>
              <a:rPr lang="en-IN" dirty="0"/>
              <a:t> </a:t>
            </a:r>
            <a:r>
              <a:rPr lang="en-IN" dirty="0" err="1"/>
              <a:t>हो</a:t>
            </a:r>
            <a:r>
              <a:rPr lang="en-IN" dirty="0"/>
              <a:t> </a:t>
            </a:r>
            <a:r>
              <a:rPr lang="en-IN" dirty="0" err="1"/>
              <a:t>पाता</a:t>
            </a:r>
            <a:endParaRPr lang="en-IN" dirty="0"/>
          </a:p>
          <a:p>
            <a:pPr algn="ctr">
              <a:lnSpc>
                <a:spcPct val="150000"/>
              </a:lnSpc>
            </a:pPr>
            <a:r>
              <a:rPr lang="en-IN" dirty="0" err="1"/>
              <a:t>कफ़</a:t>
            </a:r>
            <a:r>
              <a:rPr lang="en-IN" dirty="0"/>
              <a:t> </a:t>
            </a:r>
            <a:r>
              <a:rPr lang="en-IN" dirty="0" err="1"/>
              <a:t>द्वारा</a:t>
            </a:r>
            <a:r>
              <a:rPr lang="en-IN" dirty="0"/>
              <a:t> </a:t>
            </a:r>
            <a:r>
              <a:rPr lang="en-IN" dirty="0" err="1"/>
              <a:t>मार्गावरोध</a:t>
            </a:r>
            <a:endParaRPr lang="en-IN" dirty="0"/>
          </a:p>
          <a:p>
            <a:pPr algn="ctr">
              <a:lnSpc>
                <a:spcPct val="150000"/>
              </a:lnSpc>
            </a:pPr>
            <a:r>
              <a:rPr lang="en-IN" dirty="0" err="1"/>
              <a:t>वात</a:t>
            </a:r>
            <a:r>
              <a:rPr lang="en-IN" dirty="0"/>
              <a:t> </a:t>
            </a:r>
            <a:r>
              <a:rPr lang="en-IN" dirty="0" err="1"/>
              <a:t>प्रकोप</a:t>
            </a:r>
            <a:endParaRPr lang="en-IN" dirty="0"/>
          </a:p>
          <a:p>
            <a:pPr algn="ctr">
              <a:lnSpc>
                <a:spcPct val="150000"/>
              </a:lnSpc>
            </a:pPr>
            <a:r>
              <a:rPr lang="en-IN" dirty="0" err="1"/>
              <a:t>रसादि</a:t>
            </a:r>
            <a:r>
              <a:rPr lang="en-IN" dirty="0"/>
              <a:t> </a:t>
            </a:r>
            <a:r>
              <a:rPr lang="en-IN" dirty="0" err="1"/>
              <a:t>धातु</a:t>
            </a:r>
            <a:r>
              <a:rPr lang="en-IN" dirty="0"/>
              <a:t> </a:t>
            </a:r>
            <a:r>
              <a:rPr lang="en-IN" dirty="0" err="1"/>
              <a:t>क्षय</a:t>
            </a:r>
            <a:endParaRPr lang="en-IN" dirty="0"/>
          </a:p>
          <a:p>
            <a:pPr algn="ctr">
              <a:lnSpc>
                <a:spcPct val="150000"/>
              </a:lnSpc>
            </a:pPr>
            <a:r>
              <a:rPr lang="en-IN" dirty="0" err="1"/>
              <a:t>यक्ष्मा</a:t>
            </a:r>
            <a:endParaRPr lang="en-IN" dirty="0"/>
          </a:p>
          <a:p>
            <a:pPr algn="ctr"/>
            <a:endParaRPr lang="en-IN" dirty="0"/>
          </a:p>
          <a:p>
            <a:pPr algn="ctr"/>
            <a:endParaRPr lang="en-IN" dirty="0"/>
          </a:p>
        </p:txBody>
      </p:sp>
      <p:cxnSp>
        <p:nvCxnSpPr>
          <p:cNvPr id="5" name="Straight Arrow Connector 4"/>
          <p:cNvCxnSpPr/>
          <p:nvPr/>
        </p:nvCxnSpPr>
        <p:spPr>
          <a:xfrm>
            <a:off x="4716016" y="1988840"/>
            <a:ext cx="0" cy="28803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716016" y="2708920"/>
            <a:ext cx="0" cy="28803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716016" y="3356992"/>
            <a:ext cx="0" cy="43204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716016" y="4149080"/>
            <a:ext cx="0" cy="36004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716016" y="4869160"/>
            <a:ext cx="0" cy="43204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716016" y="5589240"/>
            <a:ext cx="0" cy="36004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643085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4664</TotalTime>
  <Words>1866</Words>
  <Application>Microsoft Office PowerPoint</Application>
  <PresentationFormat>On-screen Show (4:3)</PresentationFormat>
  <Paragraphs>430</Paragraphs>
  <Slides>52</Slides>
  <Notes>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Apex</vt:lpstr>
      <vt:lpstr>राजयक्ष्मा(tuberculosis)</vt:lpstr>
      <vt:lpstr>व्याधि परिचय</vt:lpstr>
      <vt:lpstr>निरुक्ति</vt:lpstr>
      <vt:lpstr>प्रमुख संदर्भ ग्रन्थ </vt:lpstr>
      <vt:lpstr>यक्ष्मा के पर्याय </vt:lpstr>
      <vt:lpstr>निदान</vt:lpstr>
      <vt:lpstr>निदान:-</vt:lpstr>
      <vt:lpstr>सम्प्राप्ति</vt:lpstr>
      <vt:lpstr>सम्प्राप्ति चक्र:</vt:lpstr>
      <vt:lpstr>सम्प्राप्ति घटक:-</vt:lpstr>
      <vt:lpstr>भेद:</vt:lpstr>
      <vt:lpstr>पूर्वरुप:</vt:lpstr>
      <vt:lpstr>लक्षण:</vt:lpstr>
      <vt:lpstr>लक्षण</vt:lpstr>
      <vt:lpstr>Slide 15</vt:lpstr>
      <vt:lpstr>Slide 16</vt:lpstr>
      <vt:lpstr>साध्यासाध्यता</vt:lpstr>
      <vt:lpstr>साध्यासाध्यता</vt:lpstr>
      <vt:lpstr>साध्यासाध्यता</vt:lpstr>
      <vt:lpstr>साध्यासाध्यता</vt:lpstr>
      <vt:lpstr>चिकित्सा</vt:lpstr>
      <vt:lpstr>चिकित्सा</vt:lpstr>
      <vt:lpstr>चिकित्सा</vt:lpstr>
      <vt:lpstr>चिकित्सा</vt:lpstr>
      <vt:lpstr>Introduction</vt:lpstr>
      <vt:lpstr>Definition</vt:lpstr>
      <vt:lpstr>Types</vt:lpstr>
      <vt:lpstr>Epidemiology</vt:lpstr>
      <vt:lpstr>Slide 29</vt:lpstr>
      <vt:lpstr> Risk Factors</vt:lpstr>
      <vt:lpstr>Patho-Physiology</vt:lpstr>
      <vt:lpstr>Patho-Physiology: </vt:lpstr>
      <vt:lpstr>Patho-physiology:</vt:lpstr>
      <vt:lpstr>Patho-physiology</vt:lpstr>
      <vt:lpstr>CLINICAL MANIFESATION</vt:lpstr>
      <vt:lpstr>Clinical manifesation</vt:lpstr>
      <vt:lpstr>Milliary TB</vt:lpstr>
      <vt:lpstr>Diagnosis:</vt:lpstr>
      <vt:lpstr>Diagnosis:</vt:lpstr>
      <vt:lpstr>   Diagnosis</vt:lpstr>
      <vt:lpstr>Management</vt:lpstr>
      <vt:lpstr>Slide 42</vt:lpstr>
      <vt:lpstr>Slide 43</vt:lpstr>
      <vt:lpstr>Slide 44</vt:lpstr>
      <vt:lpstr>Dosage regimen</vt:lpstr>
      <vt:lpstr>DOTS</vt:lpstr>
      <vt:lpstr>Multi- Drug Resistance TB</vt:lpstr>
      <vt:lpstr>Extensively Drug Resistance TB</vt:lpstr>
      <vt:lpstr>Slide 49</vt:lpstr>
      <vt:lpstr>HIV associated TB</vt:lpstr>
      <vt:lpstr>Diagnosis of TB in people with HIV</vt:lpstr>
      <vt:lpstr>Slide 52</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tuberculosis</dc:title>
  <dc:creator>HP</dc:creator>
  <cp:lastModifiedBy>user</cp:lastModifiedBy>
  <cp:revision>73</cp:revision>
  <dcterms:created xsi:type="dcterms:W3CDTF">2021-09-29T02:46:47Z</dcterms:created>
  <dcterms:modified xsi:type="dcterms:W3CDTF">2021-10-08T02:46:16Z</dcterms:modified>
</cp:coreProperties>
</file>