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44"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559" autoAdjust="0"/>
    <p:restoredTop sz="94660"/>
  </p:normalViewPr>
  <p:slideViewPr>
    <p:cSldViewPr snapToGrid="0">
      <p:cViewPr varScale="1">
        <p:scale>
          <a:sx n="101" d="100"/>
          <a:sy n="101" d="100"/>
        </p:scale>
        <p:origin x="-114" y="-288"/>
      </p:cViewPr>
      <p:guideLst>
        <p:guide orient="horz" pos="2160"/>
        <p:guide pos="3840"/>
      </p:guideLst>
    </p:cSldViewPr>
  </p:slideViewPr>
  <p:notesTextViewPr>
    <p:cViewPr>
      <p:scale>
        <a:sx n="1" d="1"/>
        <a:sy n="1" d="1"/>
      </p:scale>
      <p:origin x="0" y="0"/>
    </p:cViewPr>
  </p:notesTextViewPr>
  <p:sorterViewPr>
    <p:cViewPr>
      <p:scale>
        <a:sx n="100" d="100"/>
        <a:sy n="100" d="100"/>
      </p:scale>
      <p:origin x="0" y="-563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28"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829"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83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831"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32"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833"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104860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604"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605" name="Footer Placeholder 4"/>
          <p:cNvSpPr>
            <a:spLocks noGrp="1"/>
          </p:cNvSpPr>
          <p:nvPr>
            <p:ph type="ftr" sz="quarter" idx="11"/>
          </p:nvPr>
        </p:nvSpPr>
        <p:spPr/>
        <p:txBody>
          <a:bodyPr/>
          <a:lstStyle/>
          <a:p>
            <a:endParaRPr lang="en-IN"/>
          </a:p>
        </p:txBody>
      </p:sp>
      <p:sp>
        <p:nvSpPr>
          <p:cNvPr id="1048606"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801"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1048802"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803"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04" name="Date Placeholder 4"/>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805" name="Footer Placeholder 5"/>
          <p:cNvSpPr>
            <a:spLocks noGrp="1"/>
          </p:cNvSpPr>
          <p:nvPr>
            <p:ph type="ftr" sz="quarter" idx="11"/>
          </p:nvPr>
        </p:nvSpPr>
        <p:spPr/>
        <p:txBody>
          <a:bodyPr/>
          <a:lstStyle/>
          <a:p>
            <a:endParaRPr lang="en-IN"/>
          </a:p>
        </p:txBody>
      </p:sp>
      <p:sp>
        <p:nvSpPr>
          <p:cNvPr id="1048806" name="Slide Number Placeholder 6"/>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748"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1048749"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50"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51" name="Footer Placeholder 4"/>
          <p:cNvSpPr>
            <a:spLocks noGrp="1"/>
          </p:cNvSpPr>
          <p:nvPr>
            <p:ph type="ftr" sz="quarter" idx="11"/>
          </p:nvPr>
        </p:nvSpPr>
        <p:spPr/>
        <p:txBody>
          <a:bodyPr/>
          <a:lstStyle/>
          <a:p>
            <a:endParaRPr lang="en-IN"/>
          </a:p>
        </p:txBody>
      </p:sp>
      <p:sp>
        <p:nvSpPr>
          <p:cNvPr id="1048752"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793"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048794"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48795"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96"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97" name="Footer Placeholder 4"/>
          <p:cNvSpPr>
            <a:spLocks noGrp="1"/>
          </p:cNvSpPr>
          <p:nvPr>
            <p:ph type="ftr" sz="quarter" idx="11"/>
          </p:nvPr>
        </p:nvSpPr>
        <p:spPr/>
        <p:txBody>
          <a:bodyPr/>
          <a:lstStyle/>
          <a:p>
            <a:endParaRPr lang="en-IN"/>
          </a:p>
        </p:txBody>
      </p:sp>
      <p:sp>
        <p:nvSpPr>
          <p:cNvPr id="1048798"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
        <p:nvSpPr>
          <p:cNvPr id="1048799"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048800"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743"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1048744"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45"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46" name="Footer Placeholder 4"/>
          <p:cNvSpPr>
            <a:spLocks noGrp="1"/>
          </p:cNvSpPr>
          <p:nvPr>
            <p:ph type="ftr" sz="quarter" idx="11"/>
          </p:nvPr>
        </p:nvSpPr>
        <p:spPr/>
        <p:txBody>
          <a:bodyPr/>
          <a:lstStyle/>
          <a:p>
            <a:endParaRPr lang="en-IN"/>
          </a:p>
        </p:txBody>
      </p:sp>
      <p:sp>
        <p:nvSpPr>
          <p:cNvPr id="1048747"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807"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1048808"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09"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10"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11"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12"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13"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45730"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814"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815" name="Footer Placeholder 4"/>
          <p:cNvSpPr>
            <a:spLocks noGrp="1"/>
          </p:cNvSpPr>
          <p:nvPr>
            <p:ph type="ftr" sz="quarter" idx="11"/>
          </p:nvPr>
        </p:nvSpPr>
        <p:spPr/>
        <p:txBody>
          <a:bodyPr/>
          <a:lstStyle/>
          <a:p>
            <a:endParaRPr lang="en-IN"/>
          </a:p>
        </p:txBody>
      </p:sp>
      <p:sp>
        <p:nvSpPr>
          <p:cNvPr id="1048816"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759"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1048760"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1"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6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3"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4"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65"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6"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7"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68"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45728"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69"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70" name="Footer Placeholder 4"/>
          <p:cNvSpPr>
            <a:spLocks noGrp="1"/>
          </p:cNvSpPr>
          <p:nvPr>
            <p:ph type="ftr" sz="quarter" idx="11"/>
          </p:nvPr>
        </p:nvSpPr>
        <p:spPr/>
        <p:txBody>
          <a:bodyPr/>
          <a:lstStyle/>
          <a:p>
            <a:endParaRPr lang="en-IN"/>
          </a:p>
        </p:txBody>
      </p:sp>
      <p:sp>
        <p:nvSpPr>
          <p:cNvPr id="1048771"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23" name="Title 1"/>
          <p:cNvSpPr>
            <a:spLocks noGrp="1"/>
          </p:cNvSpPr>
          <p:nvPr>
            <p:ph type="title"/>
          </p:nvPr>
        </p:nvSpPr>
        <p:spPr/>
        <p:txBody>
          <a:bodyPr/>
          <a:lstStyle/>
          <a:p>
            <a:r>
              <a:rPr lang="en-US"/>
              <a:t>Click to edit Master title style</a:t>
            </a:r>
            <a:endParaRPr lang="en-US" dirty="0"/>
          </a:p>
        </p:txBody>
      </p:sp>
      <p:sp>
        <p:nvSpPr>
          <p:cNvPr id="1048824"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25"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826" name="Footer Placeholder 4"/>
          <p:cNvSpPr>
            <a:spLocks noGrp="1"/>
          </p:cNvSpPr>
          <p:nvPr>
            <p:ph type="ftr" sz="quarter" idx="11"/>
          </p:nvPr>
        </p:nvSpPr>
        <p:spPr/>
        <p:txBody>
          <a:bodyPr/>
          <a:lstStyle/>
          <a:p>
            <a:endParaRPr lang="en-IN"/>
          </a:p>
        </p:txBody>
      </p:sp>
      <p:sp>
        <p:nvSpPr>
          <p:cNvPr id="1048827"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88"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1048789"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90"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91" name="Footer Placeholder 4"/>
          <p:cNvSpPr>
            <a:spLocks noGrp="1"/>
          </p:cNvSpPr>
          <p:nvPr>
            <p:ph type="ftr" sz="quarter" idx="11"/>
          </p:nvPr>
        </p:nvSpPr>
        <p:spPr/>
        <p:txBody>
          <a:bodyPr/>
          <a:lstStyle/>
          <a:p>
            <a:endParaRPr lang="en-IN"/>
          </a:p>
        </p:txBody>
      </p:sp>
      <p:sp>
        <p:nvSpPr>
          <p:cNvPr id="1048792"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lang="en-US"/>
              <a:t>Click to edit Master title style</a:t>
            </a:r>
            <a:endParaRPr lang="en-US" dirty="0"/>
          </a:p>
        </p:txBody>
      </p:sp>
      <p:sp>
        <p:nvSpPr>
          <p:cNvPr id="104858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5"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586" name="Footer Placeholder 4"/>
          <p:cNvSpPr>
            <a:spLocks noGrp="1"/>
          </p:cNvSpPr>
          <p:nvPr>
            <p:ph type="ftr" sz="quarter" idx="11"/>
          </p:nvPr>
        </p:nvSpPr>
        <p:spPr/>
        <p:txBody>
          <a:bodyPr/>
          <a:lstStyle/>
          <a:p>
            <a:endParaRPr lang="en-IN"/>
          </a:p>
        </p:txBody>
      </p:sp>
      <p:sp>
        <p:nvSpPr>
          <p:cNvPr id="1048587"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7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104877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74" name="Date Placeholder 3"/>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75" name="Footer Placeholder 4"/>
          <p:cNvSpPr>
            <a:spLocks noGrp="1"/>
          </p:cNvSpPr>
          <p:nvPr>
            <p:ph type="ftr" sz="quarter" idx="11"/>
          </p:nvPr>
        </p:nvSpPr>
        <p:spPr/>
        <p:txBody>
          <a:bodyPr/>
          <a:lstStyle/>
          <a:p>
            <a:endParaRPr lang="en-IN"/>
          </a:p>
        </p:txBody>
      </p:sp>
      <p:sp>
        <p:nvSpPr>
          <p:cNvPr id="1048776" name="Slide Number Placeholder 5"/>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a:t>Click to edit Master title style</a:t>
            </a:r>
            <a:endParaRPr lang="en-US" dirty="0"/>
          </a:p>
        </p:txBody>
      </p:sp>
      <p:sp>
        <p:nvSpPr>
          <p:cNvPr id="1048654"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5"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6" name="Date Placeholder 4"/>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657" name="Footer Placeholder 5"/>
          <p:cNvSpPr>
            <a:spLocks noGrp="1"/>
          </p:cNvSpPr>
          <p:nvPr>
            <p:ph type="ftr" sz="quarter" idx="11"/>
          </p:nvPr>
        </p:nvSpPr>
        <p:spPr/>
        <p:txBody>
          <a:bodyPr/>
          <a:lstStyle/>
          <a:p>
            <a:endParaRPr lang="en-IN"/>
          </a:p>
        </p:txBody>
      </p:sp>
      <p:sp>
        <p:nvSpPr>
          <p:cNvPr id="1048658" name="Slide Number Placeholder 6"/>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77" name="Title 1"/>
          <p:cNvSpPr>
            <a:spLocks noGrp="1"/>
          </p:cNvSpPr>
          <p:nvPr>
            <p:ph type="title"/>
          </p:nvPr>
        </p:nvSpPr>
        <p:spPr/>
        <p:txBody>
          <a:bodyPr/>
          <a:lstStyle/>
          <a:p>
            <a:r>
              <a:rPr lang="en-US"/>
              <a:t>Click to edit Master title style</a:t>
            </a:r>
            <a:endParaRPr lang="en-US" dirty="0"/>
          </a:p>
        </p:txBody>
      </p:sp>
      <p:sp>
        <p:nvSpPr>
          <p:cNvPr id="1048778"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79"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0"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81"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2" name="Date Placeholder 6"/>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83" name="Footer Placeholder 7"/>
          <p:cNvSpPr>
            <a:spLocks noGrp="1"/>
          </p:cNvSpPr>
          <p:nvPr>
            <p:ph type="ftr" sz="quarter" idx="11"/>
          </p:nvPr>
        </p:nvSpPr>
        <p:spPr/>
        <p:txBody>
          <a:bodyPr/>
          <a:lstStyle/>
          <a:p>
            <a:endParaRPr lang="en-IN"/>
          </a:p>
        </p:txBody>
      </p:sp>
      <p:sp>
        <p:nvSpPr>
          <p:cNvPr id="1048784" name="Slide Number Placeholder 8"/>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39" name="Title 1"/>
          <p:cNvSpPr>
            <a:spLocks noGrp="1"/>
          </p:cNvSpPr>
          <p:nvPr>
            <p:ph type="title"/>
          </p:nvPr>
        </p:nvSpPr>
        <p:spPr/>
        <p:txBody>
          <a:bodyPr/>
          <a:lstStyle/>
          <a:p>
            <a:r>
              <a:rPr lang="en-US"/>
              <a:t>Click to edit Master title style</a:t>
            </a:r>
            <a:endParaRPr lang="en-US" dirty="0"/>
          </a:p>
        </p:txBody>
      </p:sp>
      <p:sp>
        <p:nvSpPr>
          <p:cNvPr id="1048740" name="Date Placeholder 2"/>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41" name="Footer Placeholder 3"/>
          <p:cNvSpPr>
            <a:spLocks noGrp="1"/>
          </p:cNvSpPr>
          <p:nvPr>
            <p:ph type="ftr" sz="quarter" idx="11"/>
          </p:nvPr>
        </p:nvSpPr>
        <p:spPr/>
        <p:txBody>
          <a:bodyPr/>
          <a:lstStyle/>
          <a:p>
            <a:endParaRPr lang="en-IN"/>
          </a:p>
        </p:txBody>
      </p:sp>
      <p:sp>
        <p:nvSpPr>
          <p:cNvPr id="1048742" name="Slide Number Placeholder 4"/>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85" name="Date Placeholder 1"/>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86" name="Footer Placeholder 2"/>
          <p:cNvSpPr>
            <a:spLocks noGrp="1"/>
          </p:cNvSpPr>
          <p:nvPr>
            <p:ph type="ftr" sz="quarter" idx="11"/>
          </p:nvPr>
        </p:nvSpPr>
        <p:spPr/>
        <p:txBody>
          <a:bodyPr/>
          <a:lstStyle/>
          <a:p>
            <a:endParaRPr lang="en-IN"/>
          </a:p>
        </p:txBody>
      </p:sp>
      <p:sp>
        <p:nvSpPr>
          <p:cNvPr id="1048787" name="Slide Number Placeholder 3"/>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17"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1048818"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19"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20" name="Date Placeholder 4"/>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821" name="Footer Placeholder 5"/>
          <p:cNvSpPr>
            <a:spLocks noGrp="1"/>
          </p:cNvSpPr>
          <p:nvPr>
            <p:ph type="ftr" sz="quarter" idx="11"/>
          </p:nvPr>
        </p:nvSpPr>
        <p:spPr/>
        <p:txBody>
          <a:bodyPr/>
          <a:lstStyle/>
          <a:p>
            <a:endParaRPr lang="en-IN"/>
          </a:p>
        </p:txBody>
      </p:sp>
      <p:sp>
        <p:nvSpPr>
          <p:cNvPr id="1048822" name="Slide Number Placeholder 6"/>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53"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1048754"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55"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56" name="Date Placeholder 4"/>
          <p:cNvSpPr>
            <a:spLocks noGrp="1"/>
          </p:cNvSpPr>
          <p:nvPr>
            <p:ph type="dt" sz="half" idx="10"/>
          </p:nvPr>
        </p:nvSpPr>
        <p:spPr/>
        <p:txBody>
          <a:bodyPr/>
          <a:lstStyle/>
          <a:p>
            <a:fld id="{A78B4B70-F465-44AA-9D06-25BF0ED02563}" type="datetimeFigureOut">
              <a:rPr lang="en-IN" smtClean="0"/>
              <a:pPr/>
              <a:t>15-02-2024</a:t>
            </a:fld>
            <a:endParaRPr lang="en-IN"/>
          </a:p>
        </p:txBody>
      </p:sp>
      <p:sp>
        <p:nvSpPr>
          <p:cNvPr id="1048757" name="Footer Placeholder 5"/>
          <p:cNvSpPr>
            <a:spLocks noGrp="1"/>
          </p:cNvSpPr>
          <p:nvPr>
            <p:ph type="ftr" sz="quarter" idx="11"/>
          </p:nvPr>
        </p:nvSpPr>
        <p:spPr/>
        <p:txBody>
          <a:bodyPr/>
          <a:lstStyle/>
          <a:p>
            <a:endParaRPr lang="en-IN"/>
          </a:p>
        </p:txBody>
      </p:sp>
      <p:sp>
        <p:nvSpPr>
          <p:cNvPr id="1048758" name="Slide Number Placeholder 6"/>
          <p:cNvSpPr>
            <a:spLocks noGrp="1"/>
          </p:cNvSpPr>
          <p:nvPr>
            <p:ph type="sldNum" sz="quarter" idx="12"/>
          </p:nvPr>
        </p:nvSpPr>
        <p:spPr/>
        <p:txBody>
          <a:bodyPr/>
          <a:lstStyle/>
          <a:p>
            <a:fld id="{56DE92D7-B76D-4AFB-BE17-36F76FBD68C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7"/>
          <p:cNvPicPr>
            <a:picLocks noChangeAspect="1"/>
          </p:cNvPicPr>
          <p:nvPr/>
        </p:nvPicPr>
        <p:blipFill rotWithShape="1">
          <a:blip r:embed="rId19"/>
          <a:srcRect l="3613"/>
          <a:stretch>
            <a:fillRect/>
          </a:stretch>
        </p:blipFill>
        <p:spPr>
          <a:xfrm>
            <a:off x="0" y="2669685"/>
            <a:ext cx="4037012" cy="4188315"/>
          </a:xfrm>
          <a:prstGeom prst="rect">
            <a:avLst/>
          </a:prstGeom>
        </p:spPr>
      </p:pic>
      <p:pic>
        <p:nvPicPr>
          <p:cNvPr id="2097153" name="Picture 6"/>
          <p:cNvPicPr>
            <a:picLocks noChangeAspect="1"/>
          </p:cNvPicPr>
          <p:nvPr/>
        </p:nvPicPr>
        <p:blipFill rotWithShape="1">
          <a:blip r:embed="rId20"/>
          <a:srcRect l="35640"/>
          <a:stretch>
            <a:fillRect/>
          </a:stretch>
        </p:blipFill>
        <p:spPr>
          <a:xfrm>
            <a:off x="0" y="2892347"/>
            <a:ext cx="1522412" cy="2365453"/>
          </a:xfrm>
          <a:prstGeom prst="rect">
            <a:avLst/>
          </a:prstGeom>
        </p:spPr>
      </p:pic>
      <p:sp>
        <p:nvSpPr>
          <p:cNvPr id="104857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r:embed="rId21"/>
          <a:srcRect t="28813"/>
          <a:stretch>
            <a:fillRect/>
          </a:stretch>
        </p:blipFill>
        <p:spPr>
          <a:xfrm>
            <a:off x="7999412" y="0"/>
            <a:ext cx="1603387" cy="1141407"/>
          </a:xfrm>
          <a:prstGeom prst="rect">
            <a:avLst/>
          </a:prstGeom>
        </p:spPr>
      </p:pic>
      <p:pic>
        <p:nvPicPr>
          <p:cNvPr id="2097155" name="Picture 9"/>
          <p:cNvPicPr>
            <a:picLocks noChangeAspect="1"/>
          </p:cNvPicPr>
          <p:nvPr/>
        </p:nvPicPr>
        <p:blipFill rotWithShape="1">
          <a:blip r:embed="rId22"/>
          <a:srcRect b="23320"/>
          <a:stretch>
            <a:fillRect/>
          </a:stretch>
        </p:blipFill>
        <p:spPr>
          <a:xfrm>
            <a:off x="8605878" y="6096000"/>
            <a:ext cx="993734" cy="762000"/>
          </a:xfrm>
          <a:prstGeom prst="rect">
            <a:avLst/>
          </a:prstGeom>
        </p:spPr>
      </p:pic>
      <p:sp>
        <p:nvSpPr>
          <p:cNvPr id="1048577"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48579"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0"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78B4B70-F465-44AA-9D06-25BF0ED02563}" type="datetimeFigureOut">
              <a:rPr lang="en-IN" smtClean="0"/>
              <a:pPr/>
              <a:t>15-02-2024</a:t>
            </a:fld>
            <a:endParaRPr lang="en-IN"/>
          </a:p>
        </p:txBody>
      </p:sp>
      <p:sp>
        <p:nvSpPr>
          <p:cNvPr id="1048581"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1048582"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6DE92D7-B76D-4AFB-BE17-36F76FBD68C7}"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ctrTitle"/>
          </p:nvPr>
        </p:nvSpPr>
        <p:spPr/>
        <p:txBody>
          <a:bodyPr/>
          <a:lstStyle/>
          <a:p>
            <a:endParaRPr lang="en-US"/>
          </a:p>
        </p:txBody>
      </p:sp>
      <p:sp>
        <p:nvSpPr>
          <p:cNvPr id="1048608" name="Subtitle 2"/>
          <p:cNvSpPr>
            <a:spLocks noGrp="1"/>
          </p:cNvSpPr>
          <p:nvPr>
            <p:ph type="subTitle" idx="1"/>
          </p:nvPr>
        </p:nvSpPr>
        <p:spPr/>
        <p:txBody>
          <a:bodyPr/>
          <a:lstStyle/>
          <a:p>
            <a:endParaRPr lang="en-US"/>
          </a:p>
        </p:txBody>
      </p:sp>
      <p:pic>
        <p:nvPicPr>
          <p:cNvPr id="2097158" name="Picture 3"/>
          <p:cNvPicPr>
            <a:picLocks noChangeAspect="1"/>
          </p:cNvPicPr>
          <p:nvPr/>
        </p:nvPicPr>
        <p:blipFill>
          <a:blip r:embed="rId2"/>
          <a:stretch>
            <a:fillRect/>
          </a:stretch>
        </p:blipFill>
        <p:spPr>
          <a:xfrm>
            <a:off x="88470" y="0"/>
            <a:ext cx="12192000" cy="6899671"/>
          </a:xfrm>
          <a:prstGeom prst="rect">
            <a:avLst/>
          </a:prstGeom>
        </p:spPr>
      </p:pic>
      <p:sp>
        <p:nvSpPr>
          <p:cNvPr id="1048609" name="Rectangle 5"/>
          <p:cNvSpPr/>
          <p:nvPr/>
        </p:nvSpPr>
        <p:spPr>
          <a:xfrm>
            <a:off x="1634726" y="134288"/>
            <a:ext cx="8922545" cy="1059180"/>
          </a:xfrm>
          <a:prstGeom prst="rect">
            <a:avLst/>
          </a:prstGeom>
        </p:spPr>
        <p:style>
          <a:lnRef idx="0">
            <a:schemeClr val="accent1"/>
          </a:lnRef>
          <a:fillRef idx="3">
            <a:schemeClr val="accent1"/>
          </a:fillRef>
          <a:effectRef idx="3">
            <a:schemeClr val="accent1"/>
          </a:effectRef>
          <a:fontRef idx="minor">
            <a:schemeClr val="lt1"/>
          </a:fontRef>
        </p:style>
        <p:txBody>
          <a:bodyPr wrap="square" lIns="68580" tIns="34290" rIns="68580" bIns="34290">
            <a:spAutoFit/>
          </a:bodyPr>
          <a:lstStyle/>
          <a:p>
            <a:pPr algn="ctr"/>
            <a:r>
              <a:rPr lang="en-US" sz="3300" b="1" dirty="0">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JEEVAK AYURVEDA MEDICAL COLLEGE</a:t>
            </a:r>
          </a:p>
          <a:p>
            <a:pPr algn="ctr"/>
            <a:r>
              <a:rPr lang="en-US" sz="3300" b="1" dirty="0">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KAMLAPUR</a:t>
            </a:r>
            <a:r>
              <a:rPr lang="en-US" sz="2700" b="1" dirty="0">
                <a:ln w="0"/>
                <a:solidFill>
                  <a:srgbClr val="FFFF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,AKAUNI ,CHANDAULI</a:t>
            </a:r>
          </a:p>
        </p:txBody>
      </p:sp>
      <p:sp>
        <p:nvSpPr>
          <p:cNvPr id="1048610" name="Rectangle 6"/>
          <p:cNvSpPr/>
          <p:nvPr/>
        </p:nvSpPr>
        <p:spPr>
          <a:xfrm>
            <a:off x="1771641" y="1532666"/>
            <a:ext cx="8825658" cy="2964181"/>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ctr"/>
            <a:r>
              <a:rPr lang="en-US" sz="6000" b="1" u="sng"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Triphala</a:t>
            </a:r>
            <a:r>
              <a:rPr lang="en-US" sz="6000" b="1" dirty="0">
                <a:solidFill>
                  <a:srgbClr val="FF0000"/>
                </a:solidFill>
                <a:latin typeface="Arial" panose="020B0604020202020204" pitchFamily="34" charset="0"/>
                <a:cs typeface="Arial" panose="020B0604020202020204" pitchFamily="34" charset="0"/>
              </a:rPr>
              <a:t> </a:t>
            </a:r>
          </a:p>
          <a:p>
            <a:pPr algn="ct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Detail Medicinal Use with New </a:t>
            </a:r>
          </a:p>
          <a:p>
            <a:pPr algn="ct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Scientific Researches</a:t>
            </a:r>
            <a:endParaRPr lang="en-US" sz="4000" b="1" dirty="0">
              <a:ln w="9525">
                <a:solidFill>
                  <a:schemeClr val="bg1"/>
                </a:solidFill>
                <a:prstDash val="solid"/>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5400" b="1" i="1" u="sng" dirty="0">
              <a:solidFill>
                <a:srgbClr val="FF0000"/>
              </a:solidFill>
              <a:latin typeface="Arial" panose="020B0604020202020204" pitchFamily="34" charset="0"/>
              <a:cs typeface="Arial" panose="020B0604020202020204" pitchFamily="34" charset="0"/>
            </a:endParaRPr>
          </a:p>
        </p:txBody>
      </p:sp>
      <p:sp>
        <p:nvSpPr>
          <p:cNvPr id="1048611" name="Rectangle 9"/>
          <p:cNvSpPr/>
          <p:nvPr/>
        </p:nvSpPr>
        <p:spPr>
          <a:xfrm>
            <a:off x="7548812" y="4652902"/>
            <a:ext cx="4643188" cy="218694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800" b="1" cap="none" spc="0" dirty="0">
                <a:ln w="0"/>
                <a:solidFill>
                  <a:srgbClr val="FFFF00"/>
                </a:solidFill>
                <a:effectLst>
                  <a:outerShdw blurRad="38100" dist="19050" dir="2700000" algn="tl" rotWithShape="0">
                    <a:schemeClr val="dk1">
                      <a:alpha val="40000"/>
                    </a:schemeClr>
                  </a:outerShdw>
                </a:effectLst>
              </a:rPr>
              <a:t>Presented By:-</a:t>
            </a:r>
          </a:p>
          <a:p>
            <a:pPr algn="ctr"/>
            <a:r>
              <a:rPr lang="en-US" sz="2800" b="1" dirty="0">
                <a:ln w="0"/>
                <a:solidFill>
                  <a:srgbClr val="FFFF00"/>
                </a:solidFill>
                <a:effectLst>
                  <a:outerShdw blurRad="38100" dist="19050" dir="2700000" algn="tl" rotWithShape="0">
                    <a:schemeClr val="dk1">
                      <a:alpha val="40000"/>
                    </a:schemeClr>
                  </a:outerShdw>
                </a:effectLst>
              </a:rPr>
              <a:t>Shubham Singh</a:t>
            </a:r>
          </a:p>
          <a:p>
            <a:pPr algn="ctr"/>
            <a:r>
              <a:rPr lang="en-US" sz="2800" b="1" cap="none" spc="0" dirty="0">
                <a:ln w="0"/>
                <a:solidFill>
                  <a:srgbClr val="FFFF00"/>
                </a:solidFill>
                <a:effectLst>
                  <a:outerShdw blurRad="38100" dist="19050" dir="2700000" algn="tl" rotWithShape="0">
                    <a:schemeClr val="dk1">
                      <a:alpha val="40000"/>
                    </a:schemeClr>
                  </a:outerShdw>
                </a:effectLst>
              </a:rPr>
              <a:t>Praveen kr. Yadav</a:t>
            </a:r>
          </a:p>
          <a:p>
            <a:pPr algn="ctr"/>
            <a:r>
              <a:rPr lang="en-US" sz="2800" b="1" cap="none" spc="0" dirty="0">
                <a:ln w="0"/>
                <a:solidFill>
                  <a:srgbClr val="FFFF00"/>
                </a:solidFill>
                <a:effectLst>
                  <a:outerShdw blurRad="38100" dist="19050" dir="2700000" algn="tl" rotWithShape="0">
                    <a:schemeClr val="dk1">
                      <a:alpha val="40000"/>
                    </a:schemeClr>
                  </a:outerShdw>
                </a:effectLst>
              </a:rPr>
              <a:t>(B.A.M.S. 2</a:t>
            </a:r>
            <a:r>
              <a:rPr lang="en-US" sz="2800" b="1" cap="none" spc="0" baseline="30000" dirty="0">
                <a:ln w="0"/>
                <a:solidFill>
                  <a:srgbClr val="FFFF00"/>
                </a:solidFill>
                <a:effectLst>
                  <a:outerShdw blurRad="38100" dist="19050" dir="2700000" algn="tl" rotWithShape="0">
                    <a:schemeClr val="dk1">
                      <a:alpha val="40000"/>
                    </a:schemeClr>
                  </a:outerShdw>
                </a:effectLst>
              </a:rPr>
              <a:t>nd</a:t>
            </a:r>
            <a:r>
              <a:rPr lang="en-US" sz="2800" b="1" cap="none" spc="0" dirty="0">
                <a:ln w="0"/>
                <a:solidFill>
                  <a:srgbClr val="FFFF00"/>
                </a:solidFill>
                <a:effectLst>
                  <a:outerShdw blurRad="38100" dist="19050" dir="2700000" algn="tl" rotWithShape="0">
                    <a:schemeClr val="dk1">
                      <a:alpha val="40000"/>
                    </a:schemeClr>
                  </a:outerShdw>
                </a:effectLst>
              </a:rPr>
              <a:t> year 2020-21 Batch)</a:t>
            </a:r>
          </a:p>
        </p:txBody>
      </p:sp>
      <p:sp>
        <p:nvSpPr>
          <p:cNvPr id="1048612" name="Rectangle 10"/>
          <p:cNvSpPr/>
          <p:nvPr/>
        </p:nvSpPr>
        <p:spPr>
          <a:xfrm>
            <a:off x="88469" y="5107992"/>
            <a:ext cx="4338388" cy="134874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800" b="1" cap="none" spc="0" dirty="0">
                <a:ln w="0"/>
                <a:solidFill>
                  <a:srgbClr val="FFFF00"/>
                </a:solidFill>
                <a:effectLst>
                  <a:outerShdw blurRad="38100" dist="19050" dir="2700000" algn="tl" rotWithShape="0">
                    <a:schemeClr val="dk1">
                      <a:alpha val="40000"/>
                    </a:schemeClr>
                  </a:outerShdw>
                </a:effectLst>
              </a:rPr>
              <a:t>Guided By:-</a:t>
            </a:r>
          </a:p>
          <a:p>
            <a:pPr algn="ctr"/>
            <a:r>
              <a:rPr lang="en-US" sz="2800" b="1" dirty="0">
                <a:ln w="0"/>
                <a:solidFill>
                  <a:srgbClr val="FFFF00"/>
                </a:solidFill>
                <a:effectLst>
                  <a:outerShdw blurRad="38100" dist="19050" dir="2700000" algn="tl" rotWithShape="0">
                    <a:schemeClr val="dk1">
                      <a:alpha val="40000"/>
                    </a:schemeClr>
                  </a:outerShdw>
                </a:effectLst>
              </a:rPr>
              <a:t>Dr. Pradeep Jain</a:t>
            </a:r>
          </a:p>
          <a:p>
            <a:pPr algn="ctr"/>
            <a:r>
              <a:rPr lang="en-US" sz="2800" b="1" dirty="0">
                <a:ln w="0"/>
                <a:solidFill>
                  <a:srgbClr val="FFFF00"/>
                </a:solidFill>
                <a:effectLst>
                  <a:outerShdw blurRad="38100" dist="19050" dir="2700000" algn="tl" rotWithShape="0">
                    <a:schemeClr val="dk1">
                      <a:alpha val="40000"/>
                    </a:schemeClr>
                  </a:outerShdw>
                </a:effectLst>
              </a:rPr>
              <a:t>Dr. Priya Singh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Content Placeholder 2"/>
          <p:cNvSpPr>
            <a:spLocks noGrp="1"/>
          </p:cNvSpPr>
          <p:nvPr>
            <p:ph idx="1"/>
          </p:nvPr>
        </p:nvSpPr>
        <p:spPr>
          <a:xfrm>
            <a:off x="384855" y="1139373"/>
            <a:ext cx="10923588" cy="5145313"/>
          </a:xfrm>
        </p:spPr>
        <p:txBody>
          <a:bodyPr/>
          <a:lstStyle/>
          <a:p>
            <a:r>
              <a:rPr lang="hi-IN" sz="2800" dirty="0">
                <a:solidFill>
                  <a:srgbClr val="00B0F0"/>
                </a:solidFill>
              </a:rPr>
              <a:t>एक भागो हरीतक्या द्वां भागौ च विभीतकम् । श्रामत क्या विभागश्च सहैक्न प्रयोजयेत् ।</a:t>
            </a:r>
            <a:r>
              <a:rPr lang="en-IN" sz="2800" dirty="0">
                <a:solidFill>
                  <a:srgbClr val="00B0F0"/>
                </a:solidFill>
              </a:rPr>
              <a:t>  </a:t>
            </a:r>
            <a:r>
              <a:rPr lang="en-IN" sz="2800" dirty="0">
                <a:solidFill>
                  <a:srgbClr val="FF0000"/>
                </a:solidFill>
              </a:rPr>
              <a:t>(</a:t>
            </a:r>
            <a:r>
              <a:rPr lang="hi-IN" sz="2800" dirty="0">
                <a:solidFill>
                  <a:srgbClr val="FF0000"/>
                </a:solidFill>
              </a:rPr>
              <a:t>हारीत</a:t>
            </a:r>
            <a:r>
              <a:rPr lang="en-US" sz="2800" dirty="0">
                <a:solidFill>
                  <a:srgbClr val="FF0000"/>
                </a:solidFill>
              </a:rPr>
              <a:t> </a:t>
            </a:r>
            <a:r>
              <a:rPr lang="hi-IN" sz="2800" dirty="0">
                <a:solidFill>
                  <a:srgbClr val="FF0000"/>
                </a:solidFill>
              </a:rPr>
              <a:t>संहिता</a:t>
            </a:r>
            <a:r>
              <a:rPr lang="en-IN" sz="2800" dirty="0">
                <a:solidFill>
                  <a:srgbClr val="FF0000"/>
                </a:solidFill>
              </a:rPr>
              <a:t> </a:t>
            </a:r>
            <a:r>
              <a:rPr lang="hi-IN" sz="2800" dirty="0">
                <a:solidFill>
                  <a:srgbClr val="FF0000"/>
                </a:solidFill>
              </a:rPr>
              <a:t>कल्पस्थान;</a:t>
            </a:r>
            <a:r>
              <a:rPr lang="en-IN" sz="2800" dirty="0">
                <a:solidFill>
                  <a:srgbClr val="FF0000"/>
                </a:solidFill>
              </a:rPr>
              <a:t>)</a:t>
            </a:r>
          </a:p>
          <a:p>
            <a:r>
              <a:rPr lang="hi-IN" sz="2800" dirty="0"/>
              <a:t>एक भाग हरड़, दो भाग बहेडा और तीन भाग </a:t>
            </a:r>
            <a:r>
              <a:rPr lang="hi-IN" sz="2800" b="0" i="0" dirty="0">
                <a:solidFill>
                  <a:srgbClr val="FFFFFF"/>
                </a:solidFill>
                <a:effectLst/>
                <a:latin typeface="Roboto" panose="02000000000000000000" pitchFamily="2" charset="0"/>
              </a:rPr>
              <a:t>आँवला</a:t>
            </a:r>
            <a:r>
              <a:rPr lang="en-US" sz="2400" b="1" i="0" dirty="0">
                <a:solidFill>
                  <a:srgbClr val="FFFFFF"/>
                </a:solidFill>
                <a:effectLst/>
                <a:latin typeface="Roboto" panose="02000000000000000000" pitchFamily="2" charset="0"/>
              </a:rPr>
              <a:t> </a:t>
            </a:r>
            <a:r>
              <a:rPr lang="hi-IN" sz="2800" dirty="0"/>
              <a:t>मिलाने</a:t>
            </a:r>
            <a:r>
              <a:rPr lang="en-IN" sz="2800" dirty="0"/>
              <a:t> </a:t>
            </a:r>
            <a:r>
              <a:rPr lang="hi-IN" sz="2800" dirty="0"/>
              <a:t>से त्रिफला बन जाता है </a:t>
            </a:r>
            <a:endParaRPr lang="en-US" sz="2800" dirty="0"/>
          </a:p>
          <a:p>
            <a:pPr marL="0" indent="0">
              <a:buNone/>
            </a:pPr>
            <a:endParaRPr lang="en-IN" sz="2800" dirty="0"/>
          </a:p>
          <a:p>
            <a:r>
              <a:rPr lang="hi-IN" sz="2800" dirty="0">
                <a:solidFill>
                  <a:srgbClr val="00B0F0"/>
                </a:solidFill>
              </a:rPr>
              <a:t>अतश्चामृतकल्पानि विद्यात् कर्मभिरीदृशैः । हरीतकीनां</a:t>
            </a:r>
            <a:r>
              <a:rPr lang="en-US" sz="2800" dirty="0">
                <a:solidFill>
                  <a:srgbClr val="00B0F0"/>
                </a:solidFill>
              </a:rPr>
              <a:t> </a:t>
            </a:r>
            <a:r>
              <a:rPr lang="hi-IN" sz="2800" dirty="0">
                <a:solidFill>
                  <a:srgbClr val="00B0F0"/>
                </a:solidFill>
              </a:rPr>
              <a:t>शस्यानि भिषगामलकस्य च ॥</a:t>
            </a:r>
            <a:r>
              <a:rPr lang="en-IN" sz="2800" dirty="0">
                <a:solidFill>
                  <a:srgbClr val="00B0F0"/>
                </a:solidFill>
              </a:rPr>
              <a:t>  </a:t>
            </a:r>
            <a:r>
              <a:rPr lang="en-IN" sz="2800" dirty="0">
                <a:solidFill>
                  <a:srgbClr val="FF0000"/>
                </a:solidFill>
              </a:rPr>
              <a:t>(</a:t>
            </a:r>
            <a:r>
              <a:rPr lang="hi-IN" sz="2800" dirty="0">
                <a:solidFill>
                  <a:srgbClr val="FF0000"/>
                </a:solidFill>
              </a:rPr>
              <a:t>च</a:t>
            </a:r>
            <a:r>
              <a:rPr lang="en-US" sz="2800" dirty="0">
                <a:solidFill>
                  <a:srgbClr val="FF0000"/>
                </a:solidFill>
              </a:rPr>
              <a:t>. </a:t>
            </a:r>
            <a:r>
              <a:rPr lang="hi-IN" sz="2800" dirty="0">
                <a:solidFill>
                  <a:srgbClr val="FF0000"/>
                </a:solidFill>
              </a:rPr>
              <a:t>चि</a:t>
            </a:r>
            <a:r>
              <a:rPr lang="en-US" sz="2800" dirty="0">
                <a:solidFill>
                  <a:srgbClr val="FF0000"/>
                </a:solidFill>
              </a:rPr>
              <a:t>. </a:t>
            </a:r>
            <a:r>
              <a:rPr lang="hi-IN" sz="2800" dirty="0">
                <a:solidFill>
                  <a:srgbClr val="FF0000"/>
                </a:solidFill>
              </a:rPr>
              <a:t>अध्याय</a:t>
            </a:r>
            <a:r>
              <a:rPr lang="en-US" sz="2800" dirty="0">
                <a:solidFill>
                  <a:srgbClr val="FF0000"/>
                </a:solidFill>
              </a:rPr>
              <a:t> </a:t>
            </a:r>
            <a:r>
              <a:rPr lang="hi-IN" sz="2800" dirty="0">
                <a:solidFill>
                  <a:srgbClr val="FF0000"/>
                </a:solidFill>
              </a:rPr>
              <a:t>1; श्लोक </a:t>
            </a:r>
            <a:r>
              <a:rPr lang="en-IN" sz="2800" dirty="0">
                <a:solidFill>
                  <a:srgbClr val="FF0000"/>
                </a:solidFill>
              </a:rPr>
              <a:t>37)</a:t>
            </a:r>
          </a:p>
          <a:p>
            <a:r>
              <a:rPr lang="hi-IN" sz="2800" dirty="0"/>
              <a:t>आचार्य चरक ने तीनों फलो को गुठली रहित लेने को कहे है</a:t>
            </a:r>
            <a:endParaRPr lang="en-IN" sz="2800" dirty="0"/>
          </a:p>
          <a:p>
            <a:endParaRPr lang="en-IN" sz="2800" dirty="0"/>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Content Placeholder 2"/>
          <p:cNvSpPr>
            <a:spLocks noGrp="1"/>
          </p:cNvSpPr>
          <p:nvPr>
            <p:ph idx="1"/>
          </p:nvPr>
        </p:nvSpPr>
        <p:spPr>
          <a:xfrm>
            <a:off x="275828" y="922638"/>
            <a:ext cx="11640344" cy="5935362"/>
          </a:xfrm>
        </p:spPr>
        <p:txBody>
          <a:bodyPr>
            <a:normAutofit/>
          </a:bodyPr>
          <a:lstStyle/>
          <a:p>
            <a:endParaRPr lang="en-IN" dirty="0"/>
          </a:p>
          <a:p>
            <a:r>
              <a:rPr lang="hi-IN" sz="2800" dirty="0">
                <a:solidFill>
                  <a:srgbClr val="00B0F0"/>
                </a:solidFill>
              </a:rPr>
              <a:t>पथ्याबिभीतकं</a:t>
            </a:r>
            <a:r>
              <a:rPr lang="en-IN" sz="2800" dirty="0">
                <a:solidFill>
                  <a:srgbClr val="00B0F0"/>
                </a:solidFill>
              </a:rPr>
              <a:t> </a:t>
            </a:r>
            <a:r>
              <a:rPr lang="hi-IN" sz="2800" dirty="0">
                <a:solidFill>
                  <a:srgbClr val="00B0F0"/>
                </a:solidFill>
              </a:rPr>
              <a:t>धात्री त्रिफला महती स्मृता।</a:t>
            </a:r>
            <a:r>
              <a:rPr lang="en-IN" sz="2800" dirty="0">
                <a:solidFill>
                  <a:srgbClr val="00B0F0"/>
                </a:solidFill>
              </a:rPr>
              <a:t> </a:t>
            </a:r>
            <a:r>
              <a:rPr lang="hi-IN" sz="2800" dirty="0">
                <a:solidFill>
                  <a:srgbClr val="00B0F0"/>
                </a:solidFill>
              </a:rPr>
              <a:t>ह्रस्वा काश्मर्यमृद्वीकापरुषकफलानि च॥</a:t>
            </a:r>
            <a:r>
              <a:rPr lang="en-IN" sz="2800" dirty="0">
                <a:solidFill>
                  <a:srgbClr val="FF0000"/>
                </a:solidFill>
              </a:rPr>
              <a:t>(</a:t>
            </a:r>
            <a:r>
              <a:rPr lang="hi-IN" sz="2800" dirty="0">
                <a:solidFill>
                  <a:srgbClr val="FF0000"/>
                </a:solidFill>
              </a:rPr>
              <a:t>भैषज्यरत्नावली; परिभाषाप्रकरण; श्लोक </a:t>
            </a:r>
            <a:r>
              <a:rPr lang="en-IN" sz="2800" dirty="0">
                <a:solidFill>
                  <a:srgbClr val="FF0000"/>
                </a:solidFill>
              </a:rPr>
              <a:t>15)</a:t>
            </a:r>
          </a:p>
          <a:p>
            <a:r>
              <a:rPr lang="hi-IN" sz="2800" dirty="0"/>
              <a:t>गोविन्ददास</a:t>
            </a:r>
            <a:r>
              <a:rPr lang="en-IN" sz="2800" dirty="0"/>
              <a:t> </a:t>
            </a:r>
            <a:r>
              <a:rPr lang="hi-IN" sz="2800" dirty="0"/>
              <a:t>ने हरड़, बहेडा और आंवला तिकड़ी मिले हुए फलो</a:t>
            </a:r>
            <a:r>
              <a:rPr lang="en-IN" sz="2800" dirty="0"/>
              <a:t> </a:t>
            </a:r>
            <a:r>
              <a:rPr lang="hi-IN" sz="2800" dirty="0"/>
              <a:t>को महती त्रिफला नाम दिया है।</a:t>
            </a:r>
            <a:endParaRPr lang="en-IN" sz="2800" dirty="0"/>
          </a:p>
          <a:p>
            <a:pPr marL="0" indent="0">
              <a:buNone/>
            </a:pPr>
            <a:endParaRPr lang="en-IN" sz="2800" dirty="0"/>
          </a:p>
          <a:p>
            <a:r>
              <a:rPr lang="hi-IN" sz="2800" dirty="0">
                <a:solidFill>
                  <a:srgbClr val="00B0F0"/>
                </a:solidFill>
              </a:rPr>
              <a:t>हरीतक्याः त्रयोभागाः शिवाः द्वादशभागिकाः</a:t>
            </a:r>
            <a:r>
              <a:rPr lang="en-US" sz="2800" dirty="0">
                <a:solidFill>
                  <a:srgbClr val="00B0F0"/>
                </a:solidFill>
              </a:rPr>
              <a:t> |</a:t>
            </a:r>
            <a:r>
              <a:rPr lang="hi-IN" sz="2800" dirty="0">
                <a:solidFill>
                  <a:srgbClr val="00B0F0"/>
                </a:solidFill>
              </a:rPr>
              <a:t>षड्भागाः स्युः बिभीतस्य, त्रिफलेयं प्रकीर्तिता </a:t>
            </a:r>
            <a:r>
              <a:rPr lang="en-US" sz="2800" dirty="0">
                <a:solidFill>
                  <a:srgbClr val="00B0F0"/>
                </a:solidFill>
              </a:rPr>
              <a:t>|</a:t>
            </a:r>
            <a:r>
              <a:rPr lang="en-IN" sz="2800" dirty="0">
                <a:solidFill>
                  <a:srgbClr val="FF0000"/>
                </a:solidFill>
              </a:rPr>
              <a:t>(</a:t>
            </a:r>
            <a:r>
              <a:rPr lang="hi-IN" sz="2800" dirty="0">
                <a:solidFill>
                  <a:srgbClr val="FF0000"/>
                </a:solidFill>
              </a:rPr>
              <a:t>मदन</a:t>
            </a:r>
            <a:r>
              <a:rPr lang="en-US" sz="2800" dirty="0">
                <a:solidFill>
                  <a:srgbClr val="FF0000"/>
                </a:solidFill>
              </a:rPr>
              <a:t>. </a:t>
            </a:r>
            <a:r>
              <a:rPr lang="hi-IN" sz="2800" dirty="0">
                <a:solidFill>
                  <a:srgbClr val="FF0000"/>
                </a:solidFill>
              </a:rPr>
              <a:t>नि</a:t>
            </a:r>
            <a:r>
              <a:rPr lang="en-US" sz="2800" dirty="0">
                <a:solidFill>
                  <a:srgbClr val="FF0000"/>
                </a:solidFill>
              </a:rPr>
              <a:t>.)</a:t>
            </a:r>
            <a:endParaRPr lang="en-IN" sz="2800" dirty="0">
              <a:solidFill>
                <a:srgbClr val="FF0000"/>
              </a:solidFill>
            </a:endParaRPr>
          </a:p>
          <a:p>
            <a:r>
              <a:rPr lang="hi-IN" sz="2800" dirty="0"/>
              <a:t>हरड़ ३ भाग,</a:t>
            </a:r>
            <a:r>
              <a:rPr lang="hi-IN" sz="2400" b="0" i="0" dirty="0">
                <a:solidFill>
                  <a:srgbClr val="FFFFFF"/>
                </a:solidFill>
                <a:effectLst/>
                <a:latin typeface="Roboto" panose="02000000000000000000" pitchFamily="2" charset="0"/>
              </a:rPr>
              <a:t> </a:t>
            </a:r>
            <a:r>
              <a:rPr lang="hi-IN" sz="2800" b="0" i="0" dirty="0">
                <a:solidFill>
                  <a:srgbClr val="FFFFFF"/>
                </a:solidFill>
                <a:effectLst/>
                <a:latin typeface="Roboto" panose="02000000000000000000" pitchFamily="2" charset="0"/>
              </a:rPr>
              <a:t>आँवला</a:t>
            </a:r>
            <a:r>
              <a:rPr lang="hi-IN" sz="2800" dirty="0"/>
              <a:t> १२ भाग, बहेड़ा ६ भाग, इन तीनों को मिलाने से त्रिफला कही जाती है। यह भाग</a:t>
            </a:r>
            <a:r>
              <a:rPr lang="en-US" sz="2800" dirty="0"/>
              <a:t> </a:t>
            </a:r>
            <a:r>
              <a:rPr lang="hi-IN" sz="2800" dirty="0"/>
              <a:t>शब्द फलों की गणना का वाचक है तोल का वाचक नहीं; भावमिश्र</a:t>
            </a:r>
            <a:r>
              <a:rPr lang="en-US" sz="2800" dirty="0"/>
              <a:t> </a:t>
            </a:r>
            <a:r>
              <a:rPr lang="hi-IN" sz="2800" dirty="0"/>
              <a:t>तो तीनों की समभाग छाल का ही प्रयोग मानते हैं।।</a:t>
            </a:r>
            <a:endParaRPr lang="en-IN"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
          <p:cNvSpPr>
            <a:spLocks noGrp="1"/>
          </p:cNvSpPr>
          <p:nvPr>
            <p:ph type="title"/>
          </p:nvPr>
        </p:nvSpPr>
        <p:spPr>
          <a:xfrm>
            <a:off x="511305" y="99746"/>
            <a:ext cx="4078289" cy="861075"/>
          </a:xfrm>
        </p:spPr>
        <p:txBody>
          <a:bodyPr/>
          <a:lstStyle/>
          <a:p>
            <a:r>
              <a:rPr lang="hi-IN" sz="4800" dirty="0">
                <a:solidFill>
                  <a:srgbClr val="FFFF00"/>
                </a:solidFill>
              </a:rPr>
              <a:t>त्रिफला के भेद</a:t>
            </a:r>
            <a:endParaRPr lang="en-IN" sz="4800" dirty="0">
              <a:solidFill>
                <a:srgbClr val="FFFF00"/>
              </a:solidFill>
            </a:endParaRPr>
          </a:p>
        </p:txBody>
      </p:sp>
      <p:sp>
        <p:nvSpPr>
          <p:cNvPr id="1048634" name="Content Placeholder 2"/>
          <p:cNvSpPr>
            <a:spLocks noGrp="1"/>
          </p:cNvSpPr>
          <p:nvPr>
            <p:ph idx="1"/>
          </p:nvPr>
        </p:nvSpPr>
        <p:spPr>
          <a:xfrm>
            <a:off x="270004" y="1278321"/>
            <a:ext cx="11375895" cy="5344537"/>
          </a:xfrm>
        </p:spPr>
        <p:txBody>
          <a:bodyPr>
            <a:normAutofit lnSpcReduction="10000"/>
          </a:bodyPr>
          <a:lstStyle/>
          <a:p>
            <a:pPr>
              <a:buFont typeface="Wingdings" panose="05000000000000000000" pitchFamily="2" charset="2"/>
              <a:buChar char="Ø"/>
            </a:pPr>
            <a:r>
              <a:rPr lang="hi-IN" sz="3500" dirty="0">
                <a:solidFill>
                  <a:srgbClr val="FF0000"/>
                </a:solidFill>
              </a:rPr>
              <a:t>स्वल्प त्रिफला –</a:t>
            </a:r>
            <a:endParaRPr lang="en-IN" sz="3500" dirty="0">
              <a:solidFill>
                <a:srgbClr val="FF0000"/>
              </a:solidFill>
            </a:endParaRPr>
          </a:p>
          <a:p>
            <a:pPr>
              <a:buFont typeface="Wingdings" panose="05000000000000000000" pitchFamily="2" charset="2"/>
              <a:buChar char="Ø"/>
            </a:pPr>
            <a:r>
              <a:rPr lang="hi-IN" sz="3000" dirty="0">
                <a:solidFill>
                  <a:srgbClr val="00B0F0"/>
                </a:solidFill>
              </a:rPr>
              <a:t>स्वल्पा काश्मर्यखर्जूरपरूषकफलैभवेत्'। </a:t>
            </a:r>
            <a:r>
              <a:rPr lang="hi-IN" sz="3000" dirty="0">
                <a:solidFill>
                  <a:srgbClr val="FF0000"/>
                </a:solidFill>
              </a:rPr>
              <a:t>(प</a:t>
            </a:r>
            <a:r>
              <a:rPr lang="en-US" sz="3000" dirty="0">
                <a:solidFill>
                  <a:srgbClr val="FF0000"/>
                </a:solidFill>
              </a:rPr>
              <a:t>.</a:t>
            </a:r>
            <a:r>
              <a:rPr lang="hi-IN" sz="3000" dirty="0">
                <a:solidFill>
                  <a:srgbClr val="FF0000"/>
                </a:solidFill>
              </a:rPr>
              <a:t> प्र</a:t>
            </a:r>
            <a:r>
              <a:rPr lang="en-US" sz="3000" dirty="0">
                <a:solidFill>
                  <a:srgbClr val="FF0000"/>
                </a:solidFill>
              </a:rPr>
              <a:t>.</a:t>
            </a:r>
            <a:r>
              <a:rPr lang="hi-IN" sz="3000" dirty="0">
                <a:solidFill>
                  <a:srgbClr val="FF0000"/>
                </a:solidFill>
              </a:rPr>
              <a:t> 3.149)</a:t>
            </a:r>
            <a:endParaRPr lang="en-IN" sz="3000" dirty="0">
              <a:solidFill>
                <a:srgbClr val="FF0000"/>
              </a:solidFill>
            </a:endParaRPr>
          </a:p>
          <a:p>
            <a:pPr>
              <a:buFont typeface="Wingdings" panose="05000000000000000000" pitchFamily="2" charset="2"/>
              <a:buChar char="Ø"/>
            </a:pPr>
            <a:r>
              <a:rPr lang="hi-IN" sz="3000" dirty="0"/>
              <a:t>गम्भारी, खर्जूर और परूषक के फलों को मिलाकर स्वल्प त्रिफला कहते हैं। यह पित्तशमन है।</a:t>
            </a:r>
            <a:endParaRPr lang="en-IN" sz="3000" dirty="0"/>
          </a:p>
          <a:p>
            <a:pPr marL="0" indent="0">
              <a:buNone/>
            </a:pPr>
            <a:endParaRPr lang="en-IN" sz="2800" dirty="0"/>
          </a:p>
          <a:p>
            <a:pPr marL="0" indent="0">
              <a:buNone/>
            </a:pPr>
            <a:r>
              <a:rPr lang="hi-IN" sz="3500" dirty="0">
                <a:solidFill>
                  <a:srgbClr val="FF0000"/>
                </a:solidFill>
              </a:rPr>
              <a:t>मधुर त्रिफला-</a:t>
            </a:r>
            <a:endParaRPr lang="en-IN" sz="3500" dirty="0">
              <a:solidFill>
                <a:srgbClr val="FF0000"/>
              </a:solidFill>
            </a:endParaRPr>
          </a:p>
          <a:p>
            <a:pPr>
              <a:buFont typeface="Wingdings" panose="05000000000000000000" pitchFamily="2" charset="2"/>
              <a:buChar char="Ø"/>
            </a:pPr>
            <a:r>
              <a:rPr lang="hi-IN" sz="3000" dirty="0">
                <a:solidFill>
                  <a:srgbClr val="00B0F0"/>
                </a:solidFill>
              </a:rPr>
              <a:t>द्राक्षाकाश्मर्यखर्जूरीफलानि मिलितानि तु । मधुरत्रिफला ज्ञेया मधुरादिफलत्रयम्।।</a:t>
            </a:r>
            <a:r>
              <a:rPr lang="en-IN" sz="3000" dirty="0">
                <a:solidFill>
                  <a:srgbClr val="00B0F0"/>
                </a:solidFill>
              </a:rPr>
              <a:t> </a:t>
            </a:r>
            <a:r>
              <a:rPr lang="hi-IN" sz="3000" dirty="0">
                <a:solidFill>
                  <a:srgbClr val="FF0000"/>
                </a:solidFill>
              </a:rPr>
              <a:t>(रा</a:t>
            </a:r>
            <a:r>
              <a:rPr lang="en-US" sz="3000" dirty="0">
                <a:solidFill>
                  <a:srgbClr val="FF0000"/>
                </a:solidFill>
              </a:rPr>
              <a:t>.</a:t>
            </a:r>
            <a:r>
              <a:rPr lang="hi-IN" sz="3000" dirty="0">
                <a:solidFill>
                  <a:srgbClr val="FF0000"/>
                </a:solidFill>
              </a:rPr>
              <a:t> नि</a:t>
            </a:r>
            <a:r>
              <a:rPr lang="en-US" sz="3000" dirty="0">
                <a:solidFill>
                  <a:srgbClr val="FF0000"/>
                </a:solidFill>
              </a:rPr>
              <a:t>. </a:t>
            </a:r>
            <a:r>
              <a:rPr lang="hi-IN" sz="3000" dirty="0">
                <a:solidFill>
                  <a:srgbClr val="FF0000"/>
                </a:solidFill>
              </a:rPr>
              <a:t>मि</a:t>
            </a:r>
            <a:r>
              <a:rPr lang="en-US" sz="3000" dirty="0">
                <a:solidFill>
                  <a:srgbClr val="FF0000"/>
                </a:solidFill>
              </a:rPr>
              <a:t>.</a:t>
            </a:r>
            <a:r>
              <a:rPr lang="hi-IN" sz="3000" dirty="0">
                <a:solidFill>
                  <a:srgbClr val="FF0000"/>
                </a:solidFill>
              </a:rPr>
              <a:t> 4</a:t>
            </a:r>
            <a:r>
              <a:rPr lang="en-US" sz="3000" dirty="0">
                <a:solidFill>
                  <a:srgbClr val="FF0000"/>
                </a:solidFill>
              </a:rPr>
              <a:t>)</a:t>
            </a:r>
            <a:endParaRPr lang="en-IN" sz="3000" dirty="0">
              <a:solidFill>
                <a:srgbClr val="FF0000"/>
              </a:solidFill>
            </a:endParaRPr>
          </a:p>
          <a:p>
            <a:r>
              <a:rPr lang="hi-IN" sz="3000" dirty="0"/>
              <a:t>श्रेणी योग में परूषक के स्थान पर द्राक्षा, का नाम राजनिघण्टु ने मधुर त्रिफला दिया है। यह पित्तशमन है।</a:t>
            </a:r>
            <a:endParaRPr lang="en-IN" sz="3000" dirty="0"/>
          </a:p>
          <a:p>
            <a:pPr>
              <a:buFont typeface="Wingdings" panose="05000000000000000000" pitchFamily="2" charset="2"/>
              <a:buChar char="Ø"/>
            </a:pP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a:xfrm>
            <a:off x="187927" y="3125986"/>
            <a:ext cx="11661173" cy="1454236"/>
          </a:xfrm>
        </p:spPr>
        <p:txBody>
          <a:bodyPr/>
          <a:lstStyle/>
          <a:p>
            <a:pPr marL="457200" indent="-457200">
              <a:buFont typeface="Wingdings" panose="05000000000000000000" pitchFamily="2" charset="2"/>
              <a:buChar char="Ø"/>
            </a:pPr>
            <a:r>
              <a:rPr lang="hi-IN" sz="3200" dirty="0">
                <a:solidFill>
                  <a:srgbClr val="FF0000"/>
                </a:solidFill>
              </a:rPr>
              <a:t>महती त्रिफला</a:t>
            </a:r>
            <a:r>
              <a:rPr lang="en-IN" sz="4400" dirty="0">
                <a:solidFill>
                  <a:srgbClr val="FFFF00"/>
                </a:solidFill>
              </a:rPr>
              <a:t/>
            </a:r>
            <a:br>
              <a:rPr lang="en-IN" sz="4400" dirty="0">
                <a:solidFill>
                  <a:srgbClr val="FFFF00"/>
                </a:solidFill>
              </a:rPr>
            </a:br>
            <a:r>
              <a:rPr lang="hi-IN" sz="2800" dirty="0">
                <a:solidFill>
                  <a:srgbClr val="00B0F0"/>
                </a:solidFill>
              </a:rPr>
              <a:t>पथ्याबिभीतकं</a:t>
            </a:r>
            <a:r>
              <a:rPr lang="en-IN" sz="2800" dirty="0">
                <a:solidFill>
                  <a:srgbClr val="00B0F0"/>
                </a:solidFill>
              </a:rPr>
              <a:t> </a:t>
            </a:r>
            <a:r>
              <a:rPr lang="hi-IN" sz="2800" dirty="0">
                <a:solidFill>
                  <a:srgbClr val="00B0F0"/>
                </a:solidFill>
              </a:rPr>
              <a:t>धात्री त्रिफला महती स्मृता।</a:t>
            </a:r>
            <a:r>
              <a:rPr lang="en-IN" sz="2800" dirty="0">
                <a:solidFill>
                  <a:srgbClr val="FF0000"/>
                </a:solidFill>
              </a:rPr>
              <a:t>(</a:t>
            </a:r>
            <a:r>
              <a:rPr lang="hi-IN" sz="2800" dirty="0">
                <a:solidFill>
                  <a:srgbClr val="FF0000"/>
                </a:solidFill>
              </a:rPr>
              <a:t>भैषज्यरत्नावली</a:t>
            </a:r>
            <a:r>
              <a:rPr lang="en-US" sz="2800" dirty="0">
                <a:solidFill>
                  <a:srgbClr val="FF0000"/>
                </a:solidFill>
              </a:rPr>
              <a:t> </a:t>
            </a:r>
            <a:r>
              <a:rPr lang="hi-IN" sz="2800" dirty="0">
                <a:solidFill>
                  <a:srgbClr val="FF0000"/>
                </a:solidFill>
              </a:rPr>
              <a:t>परिभाषाप्रकरण </a:t>
            </a:r>
            <a:r>
              <a:rPr lang="en-US" sz="2800" dirty="0">
                <a:solidFill>
                  <a:srgbClr val="FF0000"/>
                </a:solidFill>
              </a:rPr>
              <a:t/>
            </a:r>
            <a:br>
              <a:rPr lang="en-US" sz="2800" dirty="0">
                <a:solidFill>
                  <a:srgbClr val="FF0000"/>
                </a:solidFill>
              </a:rPr>
            </a:br>
            <a:r>
              <a:rPr lang="hi-IN" sz="2800" dirty="0">
                <a:solidFill>
                  <a:srgbClr val="FF0000"/>
                </a:solidFill>
              </a:rPr>
              <a:t>श्लोक </a:t>
            </a:r>
            <a:r>
              <a:rPr lang="en-IN" sz="2800" dirty="0">
                <a:solidFill>
                  <a:srgbClr val="FF0000"/>
                </a:solidFill>
              </a:rPr>
              <a:t>15)</a:t>
            </a:r>
            <a:br>
              <a:rPr lang="en-IN" sz="2800" dirty="0">
                <a:solidFill>
                  <a:srgbClr val="FF0000"/>
                </a:solidFill>
              </a:rPr>
            </a:br>
            <a:endParaRPr lang="en-IN" sz="2800" dirty="0">
              <a:solidFill>
                <a:srgbClr val="FF0000"/>
              </a:solidFill>
            </a:endParaRPr>
          </a:p>
        </p:txBody>
      </p:sp>
      <p:sp>
        <p:nvSpPr>
          <p:cNvPr id="1048636" name="Content Placeholder 2"/>
          <p:cNvSpPr>
            <a:spLocks noGrp="1"/>
          </p:cNvSpPr>
          <p:nvPr>
            <p:ph idx="1"/>
          </p:nvPr>
        </p:nvSpPr>
        <p:spPr>
          <a:xfrm>
            <a:off x="187927" y="4694522"/>
            <a:ext cx="11661173" cy="2049178"/>
          </a:xfrm>
        </p:spPr>
        <p:txBody>
          <a:bodyPr>
            <a:normAutofit/>
          </a:bodyPr>
          <a:lstStyle/>
          <a:p>
            <a:r>
              <a:rPr lang="hi-IN" sz="2800" dirty="0"/>
              <a:t>हरीतकी, बिभीतक,</a:t>
            </a:r>
            <a:r>
              <a:rPr lang="en-IN" sz="2800" dirty="0"/>
              <a:t> </a:t>
            </a:r>
            <a:r>
              <a:rPr lang="hi-IN" sz="2800" dirty="0"/>
              <a:t>आमलकी</a:t>
            </a:r>
            <a:endParaRPr lang="en-IN" sz="2800" dirty="0"/>
          </a:p>
          <a:p>
            <a:r>
              <a:rPr lang="hi-IN" sz="2800" dirty="0"/>
              <a:t> यह संशोधन और संशमन दोनों कर्मों के सम्पादन के कारण अतीव प्रशस्त योग है। इसे महती त्रिफला भी कहते हैं।</a:t>
            </a:r>
            <a:endParaRPr lang="en-IN" sz="2800" dirty="0"/>
          </a:p>
        </p:txBody>
      </p:sp>
      <p:sp>
        <p:nvSpPr>
          <p:cNvPr id="1048637" name="Content Placeholder 2"/>
          <p:cNvSpPr txBox="1"/>
          <p:nvPr/>
        </p:nvSpPr>
        <p:spPr>
          <a:xfrm>
            <a:off x="875201" y="4127156"/>
            <a:ext cx="8946541" cy="27308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IN" sz="2800" dirty="0"/>
          </a:p>
          <a:p>
            <a:pPr marL="0" indent="0">
              <a:buFont typeface="Wingdings 3" charset="2"/>
              <a:buNone/>
            </a:pPr>
            <a:endParaRPr lang="en-IN" dirty="0"/>
          </a:p>
        </p:txBody>
      </p:sp>
      <p:sp>
        <p:nvSpPr>
          <p:cNvPr id="1048638" name="TextBox 5"/>
          <p:cNvSpPr txBox="1"/>
          <p:nvPr/>
        </p:nvSpPr>
        <p:spPr>
          <a:xfrm>
            <a:off x="158750" y="700306"/>
            <a:ext cx="11874500" cy="2308324"/>
          </a:xfrm>
          <a:prstGeom prst="rect">
            <a:avLst/>
          </a:prstGeom>
          <a:noFill/>
        </p:spPr>
        <p:txBody>
          <a:bodyPr wrap="square">
            <a:spAutoFit/>
          </a:bodyPr>
          <a:lstStyle/>
          <a:p>
            <a:pPr>
              <a:buFont typeface="Wingdings" panose="05000000000000000000" pitchFamily="2" charset="2"/>
              <a:buChar char="Ø"/>
            </a:pPr>
            <a:r>
              <a:rPr lang="hi-IN" sz="3200" dirty="0">
                <a:solidFill>
                  <a:srgbClr val="FF0000"/>
                </a:solidFill>
              </a:rPr>
              <a:t>सुगन्धि त्रिफला :-</a:t>
            </a:r>
            <a:endParaRPr lang="en-IN" sz="3200" dirty="0">
              <a:solidFill>
                <a:srgbClr val="FF0000"/>
              </a:solidFill>
            </a:endParaRPr>
          </a:p>
          <a:p>
            <a:pPr>
              <a:buFont typeface="Wingdings" panose="05000000000000000000" pitchFamily="2" charset="2"/>
              <a:buChar char="Ø"/>
            </a:pPr>
            <a:r>
              <a:rPr lang="hi-IN" sz="2800" dirty="0">
                <a:solidFill>
                  <a:srgbClr val="00B0F0"/>
                </a:solidFill>
              </a:rPr>
              <a:t>जातीफलं पूगफलं लवङ्गकलिकाफलम्।</a:t>
            </a:r>
            <a:r>
              <a:rPr lang="en-US" sz="2800" dirty="0">
                <a:solidFill>
                  <a:srgbClr val="00B0F0"/>
                </a:solidFill>
              </a:rPr>
              <a:t> </a:t>
            </a:r>
            <a:r>
              <a:rPr lang="hi-IN" sz="2800" dirty="0">
                <a:solidFill>
                  <a:srgbClr val="00B0F0"/>
                </a:solidFill>
              </a:rPr>
              <a:t>सुगन्धित्रिफला ज्ञेया सुरभित्रिफला च सा।।</a:t>
            </a:r>
            <a:r>
              <a:rPr lang="en-US" sz="2800" dirty="0">
                <a:solidFill>
                  <a:srgbClr val="00B0F0"/>
                </a:solidFill>
              </a:rPr>
              <a:t> </a:t>
            </a:r>
            <a:r>
              <a:rPr lang="en-US" sz="2800" dirty="0">
                <a:solidFill>
                  <a:srgbClr val="FF0000"/>
                </a:solidFill>
              </a:rPr>
              <a:t>(</a:t>
            </a:r>
            <a:r>
              <a:rPr lang="hi-IN" sz="2800" dirty="0">
                <a:solidFill>
                  <a:srgbClr val="FF0000"/>
                </a:solidFill>
              </a:rPr>
              <a:t>रा0 नि0मि0 5) </a:t>
            </a:r>
            <a:endParaRPr lang="en-IN" sz="2800" dirty="0">
              <a:solidFill>
                <a:srgbClr val="FF0000"/>
              </a:solidFill>
            </a:endParaRPr>
          </a:p>
          <a:p>
            <a:pPr>
              <a:buFont typeface="Wingdings" panose="05000000000000000000" pitchFamily="2" charset="2"/>
              <a:buChar char="Ø"/>
            </a:pPr>
            <a:r>
              <a:rPr lang="en-US" sz="2800" dirty="0"/>
              <a:t> </a:t>
            </a:r>
            <a:r>
              <a:rPr lang="hi-IN" sz="2800" dirty="0"/>
              <a:t>जातिफल, लवंग, सुपारी (पूगफलं)</a:t>
            </a:r>
            <a:r>
              <a:rPr lang="en-US" sz="2800" dirty="0"/>
              <a:t> </a:t>
            </a:r>
            <a:r>
              <a:rPr lang="hi-IN" sz="2800" dirty="0"/>
              <a:t>ये तीनों 'सुगंधित्रिफला कहलाते हैं। इसका प्रयोग मुखदौर्गन्ध्यनाशन के लिए करते हैं।</a:t>
            </a:r>
            <a:endParaRPr lang="en-IN"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a:xfrm>
            <a:off x="544511" y="147918"/>
            <a:ext cx="9404723" cy="657625"/>
          </a:xfrm>
        </p:spPr>
        <p:txBody>
          <a:bodyPr/>
          <a:lstStyle/>
          <a:p>
            <a:r>
              <a:rPr lang="hi-IN" sz="4800" dirty="0">
                <a:solidFill>
                  <a:srgbClr val="FFFF00"/>
                </a:solidFill>
              </a:rPr>
              <a:t>त्रिफला के योग एवं आमयिक प्रयोग-</a:t>
            </a:r>
            <a:endParaRPr lang="en-IN" sz="4800" dirty="0">
              <a:solidFill>
                <a:srgbClr val="FFFF00"/>
              </a:solidFill>
            </a:endParaRPr>
          </a:p>
        </p:txBody>
      </p:sp>
      <p:sp>
        <p:nvSpPr>
          <p:cNvPr id="1048640" name="Content Placeholder 2"/>
          <p:cNvSpPr>
            <a:spLocks noGrp="1"/>
          </p:cNvSpPr>
          <p:nvPr>
            <p:ph idx="1"/>
          </p:nvPr>
        </p:nvSpPr>
        <p:spPr>
          <a:xfrm>
            <a:off x="125627" y="1092200"/>
            <a:ext cx="11940746" cy="5765800"/>
          </a:xfrm>
        </p:spPr>
        <p:txBody>
          <a:bodyPr>
            <a:normAutofit/>
          </a:bodyPr>
          <a:lstStyle/>
          <a:p>
            <a:r>
              <a:rPr lang="en-US" dirty="0"/>
              <a:t> </a:t>
            </a:r>
            <a:r>
              <a:rPr lang="hi-IN" sz="3200" dirty="0">
                <a:solidFill>
                  <a:srgbClr val="FF0000"/>
                </a:solidFill>
              </a:rPr>
              <a:t>त्रिफलादि क्वाथ </a:t>
            </a:r>
            <a:r>
              <a:rPr lang="hi-IN" sz="2800" dirty="0"/>
              <a:t>- त्रिफला, गिलोय, वासा, किराततिक्त</a:t>
            </a:r>
            <a:r>
              <a:rPr lang="en-IN" sz="2800" dirty="0"/>
              <a:t>,</a:t>
            </a:r>
            <a:r>
              <a:rPr lang="hi-IN" sz="2800" dirty="0"/>
              <a:t> कटुकी, निम्ब; सब समान भाग में लेकर कपाय</a:t>
            </a:r>
            <a:r>
              <a:rPr lang="en-IN" sz="2800" dirty="0"/>
              <a:t> </a:t>
            </a:r>
            <a:r>
              <a:rPr lang="hi-IN" sz="2800" dirty="0"/>
              <a:t>बनाएँ ।</a:t>
            </a:r>
            <a:endParaRPr lang="en-IN" sz="2800" dirty="0"/>
          </a:p>
          <a:p>
            <a:r>
              <a:rPr lang="hi-IN" sz="2800" dirty="0"/>
              <a:t>मात्रा--एक से चार औंस ।</a:t>
            </a:r>
            <a:endParaRPr lang="en-IN" sz="2800" dirty="0"/>
          </a:p>
          <a:p>
            <a:r>
              <a:rPr lang="hi-IN" sz="2800" dirty="0"/>
              <a:t>रोग - कामला, पाण्डु, रक्तपित्त, अम्लपित्त, </a:t>
            </a:r>
            <a:r>
              <a:rPr lang="hi-IN" sz="2800" b="0" i="0" dirty="0">
                <a:solidFill>
                  <a:srgbClr val="FFFFFF"/>
                </a:solidFill>
                <a:effectLst/>
                <a:latin typeface="Roboto" panose="02000000000000000000" pitchFamily="2" charset="0"/>
              </a:rPr>
              <a:t>त्वक्</a:t>
            </a:r>
            <a:r>
              <a:rPr lang="hi-IN" sz="2800" dirty="0"/>
              <a:t>-रोग</a:t>
            </a:r>
            <a:r>
              <a:rPr lang="en-IN" sz="2800" dirty="0"/>
              <a:t> </a:t>
            </a:r>
            <a:r>
              <a:rPr lang="hi-IN" sz="2800" dirty="0"/>
              <a:t>, ज्वर, आदि ।</a:t>
            </a:r>
            <a:endParaRPr lang="en-IN" sz="2800" dirty="0"/>
          </a:p>
          <a:p>
            <a:pPr marL="0" indent="0">
              <a:buNone/>
            </a:pPr>
            <a:endParaRPr lang="en-IN" sz="2800" dirty="0"/>
          </a:p>
          <a:p>
            <a:r>
              <a:rPr lang="hi-IN" sz="3200" dirty="0">
                <a:solidFill>
                  <a:srgbClr val="FF0000"/>
                </a:solidFill>
              </a:rPr>
              <a:t>त्रिफलादि चूर्णं- </a:t>
            </a:r>
            <a:r>
              <a:rPr lang="hi-IN" sz="2800" dirty="0"/>
              <a:t>त्रिफला चार तोला, मुलैठी दो</a:t>
            </a:r>
            <a:r>
              <a:rPr lang="en-IN" sz="2800" dirty="0"/>
              <a:t> </a:t>
            </a:r>
            <a:r>
              <a:rPr lang="hi-IN" sz="2800" dirty="0"/>
              <a:t>तोला, लोहभस्म एक तोला, चूर्ण बनाएँ ।</a:t>
            </a:r>
            <a:endParaRPr lang="en-IN" sz="2800" dirty="0"/>
          </a:p>
          <a:p>
            <a:r>
              <a:rPr lang="hi-IN" sz="2800" dirty="0"/>
              <a:t>मात्रा - चार से छह </a:t>
            </a:r>
            <a:r>
              <a:rPr lang="en-IN" sz="2800" dirty="0"/>
              <a:t> </a:t>
            </a:r>
            <a:r>
              <a:rPr lang="hi-IN" sz="2800" dirty="0"/>
              <a:t>रत्ती</a:t>
            </a:r>
            <a:endParaRPr lang="en-IN" sz="2800" dirty="0"/>
          </a:p>
          <a:p>
            <a:r>
              <a:rPr lang="hi-IN" sz="2800" dirty="0"/>
              <a:t>रोग - पाण्डु, कामला, अर्श, नेत्ररोग, पालित्य</a:t>
            </a:r>
            <a:r>
              <a:rPr lang="en-US" sz="2800" dirty="0"/>
              <a:t> </a:t>
            </a:r>
            <a:r>
              <a:rPr lang="hi-IN" sz="2800" dirty="0"/>
              <a:t>रोग ।</a:t>
            </a:r>
            <a:endParaRPr lang="en-IN" sz="2800" dirty="0"/>
          </a:p>
          <a:p>
            <a:r>
              <a:rPr lang="hi-IN" sz="2800" dirty="0"/>
              <a:t>अनुपान -- मधु- घृत</a:t>
            </a:r>
            <a:endParaRPr lang="en-IN" sz="2800" dirty="0"/>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Content Placeholder 2"/>
          <p:cNvSpPr>
            <a:spLocks noGrp="1"/>
          </p:cNvSpPr>
          <p:nvPr>
            <p:ph idx="1"/>
          </p:nvPr>
        </p:nvSpPr>
        <p:spPr>
          <a:xfrm>
            <a:off x="354149" y="918029"/>
            <a:ext cx="11168742" cy="5558971"/>
          </a:xfrm>
        </p:spPr>
        <p:txBody>
          <a:bodyPr>
            <a:normAutofit/>
          </a:bodyPr>
          <a:lstStyle/>
          <a:p>
            <a:pPr rtl="0" fontAlgn="ctr"/>
            <a:r>
              <a:rPr lang="en-US" sz="2800" dirty="0"/>
              <a:t> </a:t>
            </a:r>
            <a:r>
              <a:rPr lang="hi-IN" sz="3200" dirty="0">
                <a:solidFill>
                  <a:srgbClr val="FF0000"/>
                </a:solidFill>
              </a:rPr>
              <a:t>त्रिफलादि क्षार </a:t>
            </a:r>
            <a:r>
              <a:rPr lang="hi-IN" sz="2800" dirty="0"/>
              <a:t>- </a:t>
            </a:r>
            <a:r>
              <a:rPr lang="hi-IN" sz="2800" dirty="0">
                <a:effectLst/>
              </a:rPr>
              <a:t>हरड़</a:t>
            </a:r>
            <a:r>
              <a:rPr lang="hi-IN" sz="2800" dirty="0"/>
              <a:t>,</a:t>
            </a:r>
            <a:r>
              <a:rPr lang="en-US" sz="2800" dirty="0"/>
              <a:t> </a:t>
            </a:r>
            <a:r>
              <a:rPr lang="hi-IN" sz="2800" dirty="0"/>
              <a:t>बहेडा आँवला, अपराजिता, मध्य बिल्वगिरी, लोहभस्म, कटुकी, मोथा, कुष्ठ, पाठा, हींग, मुलैठी, मुष्कक्षार, यवक्षार, सोंठ कालीमिरच, पिप्पली, वच, 'वाय विढङ्ग, पिप्पलीमूल, सर्जक्षार, नीम</a:t>
            </a:r>
            <a:r>
              <a:rPr lang="en-US" sz="2800" dirty="0"/>
              <a:t> </a:t>
            </a:r>
            <a:r>
              <a:rPr lang="hi-IN" sz="2800" b="0" i="0" dirty="0">
                <a:solidFill>
                  <a:srgbClr val="FFFFFF"/>
                </a:solidFill>
                <a:effectLst/>
                <a:latin typeface="Roboto" panose="02000000000000000000" pitchFamily="2" charset="0"/>
              </a:rPr>
              <a:t>की</a:t>
            </a:r>
            <a:r>
              <a:rPr lang="hi-IN" sz="2800" dirty="0"/>
              <a:t> छाल, चित्रक, </a:t>
            </a:r>
            <a:r>
              <a:rPr lang="hi-IN" sz="2800" b="0" i="0" dirty="0">
                <a:solidFill>
                  <a:srgbClr val="FFFFFF"/>
                </a:solidFill>
                <a:effectLst/>
                <a:latin typeface="Roboto" panose="02000000000000000000" pitchFamily="2" charset="0"/>
              </a:rPr>
              <a:t>मूर्वा</a:t>
            </a:r>
            <a:r>
              <a:rPr lang="hi-IN" sz="2800" dirty="0"/>
              <a:t>मूल, अजवायन, इन्द्रजौ गिलोय और देवदारु , प्रत्येक १ तोला, सैन्धव, सौंचल, विड, औद्भिद और सामुद्र प्रत्येक नमक आठ तोला, इन्हें २ सेर ३२ तोला दही और १ सेर १६ तोले घी तथा इतने ही तेल में मिलाकर मंदाग्नि पर अन्तधूम जलायें ।</a:t>
            </a:r>
            <a:endParaRPr lang="en-IN" sz="2800" dirty="0"/>
          </a:p>
          <a:p>
            <a:r>
              <a:rPr lang="hi-IN" sz="2800" dirty="0"/>
              <a:t>मात्रा - एक से दो माशे तक ।</a:t>
            </a:r>
          </a:p>
          <a:p>
            <a:r>
              <a:rPr lang="hi-IN" sz="2800" dirty="0"/>
              <a:t>रोग-</a:t>
            </a:r>
            <a:r>
              <a:rPr lang="en-US" sz="2800" dirty="0"/>
              <a:t> </a:t>
            </a:r>
            <a:r>
              <a:rPr lang="hi-IN" sz="2800" dirty="0"/>
              <a:t>कफ वातज अर्श, ग्रहणी, पाण्डु रोग, प्लीहा, श्वास, कास, कृमि, अग्निमन्द आदि ।</a:t>
            </a:r>
            <a:endParaRPr lang="en-IN" sz="2800" dirty="0"/>
          </a:p>
          <a:p>
            <a:pPr marL="0" indent="0">
              <a:buNone/>
            </a:pP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Content Placeholder 2"/>
          <p:cNvSpPr>
            <a:spLocks noGrp="1"/>
          </p:cNvSpPr>
          <p:nvPr>
            <p:ph idx="1"/>
          </p:nvPr>
        </p:nvSpPr>
        <p:spPr>
          <a:xfrm>
            <a:off x="12700" y="393700"/>
            <a:ext cx="12065000" cy="6350000"/>
          </a:xfrm>
        </p:spPr>
        <p:txBody>
          <a:bodyPr>
            <a:normAutofit lnSpcReduction="10000"/>
          </a:bodyPr>
          <a:lstStyle/>
          <a:p>
            <a:r>
              <a:rPr lang="hi-IN" sz="3200" dirty="0">
                <a:solidFill>
                  <a:srgbClr val="FF0000"/>
                </a:solidFill>
              </a:rPr>
              <a:t>फलत्रिकाधारिष्ट </a:t>
            </a:r>
            <a:r>
              <a:rPr lang="hi-IN" sz="3200" dirty="0"/>
              <a:t>- </a:t>
            </a:r>
            <a:r>
              <a:rPr lang="hi-IN" sz="2800" dirty="0"/>
              <a:t>त्रिफला, चित्रक, पिप्पली, अजवाइन, लौहभस्म, वायविडङ्ग, प्रत्येक</a:t>
            </a:r>
            <a:r>
              <a:rPr lang="en-IN" sz="2800" dirty="0"/>
              <a:t> </a:t>
            </a:r>
            <a:r>
              <a:rPr lang="hi-IN" sz="2800" dirty="0"/>
              <a:t>का चूर्ण ३२ तोला मधु १२८ तोला, जल १ मन ११ सेर १६ तोला और १० सेर पुराने गुद्</a:t>
            </a:r>
            <a:r>
              <a:rPr lang="en-IN" sz="2800" dirty="0"/>
              <a:t> </a:t>
            </a:r>
            <a:r>
              <a:rPr lang="hi-IN" sz="2800" dirty="0"/>
              <a:t>को घृत भावित पात्र में डालकर मुख बन्द करें और </a:t>
            </a:r>
            <a:r>
              <a:rPr lang="hi-IN" sz="2800" b="0" i="0" dirty="0">
                <a:solidFill>
                  <a:srgbClr val="FFFFFF"/>
                </a:solidFill>
                <a:effectLst/>
                <a:latin typeface="Roboto" panose="02000000000000000000" pitchFamily="2" charset="0"/>
              </a:rPr>
              <a:t>ध</a:t>
            </a:r>
            <a:r>
              <a:rPr lang="hi-IN" sz="2800" dirty="0"/>
              <a:t>वराशि</a:t>
            </a:r>
            <a:r>
              <a:rPr lang="en-IN" sz="2800" dirty="0"/>
              <a:t> </a:t>
            </a:r>
            <a:r>
              <a:rPr lang="hi-IN" sz="2800" dirty="0"/>
              <a:t>में रक्खें ।</a:t>
            </a:r>
            <a:endParaRPr lang="en-IN" sz="2800" dirty="0"/>
          </a:p>
          <a:p>
            <a:r>
              <a:rPr lang="hi-IN" sz="2800" dirty="0"/>
              <a:t>मात्रा</a:t>
            </a:r>
            <a:r>
              <a:rPr lang="en-IN" sz="2800" dirty="0"/>
              <a:t> </a:t>
            </a:r>
            <a:r>
              <a:rPr lang="hi-IN" sz="2800" dirty="0"/>
              <a:t>एक</a:t>
            </a:r>
            <a:r>
              <a:rPr lang="en-US" sz="2800" dirty="0"/>
              <a:t> </a:t>
            </a:r>
            <a:r>
              <a:rPr lang="hi-IN" sz="2800" dirty="0"/>
              <a:t>से ढाई तोला ।</a:t>
            </a:r>
            <a:endParaRPr lang="en-IN" sz="2800" dirty="0"/>
          </a:p>
          <a:p>
            <a:r>
              <a:rPr lang="hi-IN" sz="2800" dirty="0"/>
              <a:t>रोग-</a:t>
            </a:r>
            <a:r>
              <a:rPr lang="en-IN" sz="2800" dirty="0"/>
              <a:t> </a:t>
            </a:r>
            <a:r>
              <a:rPr lang="hi-IN" sz="2800" dirty="0"/>
              <a:t>हृद्रोग, पाण्डुरोग, प्लीहा आदि के कारण</a:t>
            </a:r>
            <a:r>
              <a:rPr lang="en-IN" sz="2800" dirty="0"/>
              <a:t> </a:t>
            </a:r>
            <a:r>
              <a:rPr lang="hi-IN" sz="2800" dirty="0"/>
              <a:t>होने वाली शोथ, गुल्म</a:t>
            </a:r>
            <a:r>
              <a:rPr lang="en-IN" sz="2800" dirty="0"/>
              <a:t> </a:t>
            </a:r>
            <a:r>
              <a:rPr lang="hi-IN" sz="2800" dirty="0"/>
              <a:t>आदि ।</a:t>
            </a:r>
            <a:endParaRPr lang="en-IN" sz="2800" dirty="0"/>
          </a:p>
          <a:p>
            <a:pPr marL="0" indent="0">
              <a:buNone/>
            </a:pPr>
            <a:endParaRPr lang="en-IN" sz="2800" dirty="0"/>
          </a:p>
          <a:p>
            <a:r>
              <a:rPr lang="hi-IN" sz="3200" dirty="0">
                <a:solidFill>
                  <a:srgbClr val="FF0000"/>
                </a:solidFill>
              </a:rPr>
              <a:t>शिवा गुग्गुल </a:t>
            </a:r>
            <a:r>
              <a:rPr lang="hi-IN" sz="2800" dirty="0"/>
              <a:t>- हरड़, बहेड़ा और आँवला प्रत्येक ३२ तोला</a:t>
            </a:r>
            <a:r>
              <a:rPr lang="en-US" sz="2800" dirty="0"/>
              <a:t> </a:t>
            </a:r>
            <a:r>
              <a:rPr lang="hi-IN" sz="2800" dirty="0"/>
              <a:t>को ६ सेर १२ तोला जलमें चौथाई पानी शेष रहने तक पकाएँ । वस्त्रपूत क्वाथ</a:t>
            </a:r>
            <a:r>
              <a:rPr lang="en-US" sz="2800" dirty="0"/>
              <a:t> </a:t>
            </a:r>
            <a:r>
              <a:rPr lang="hi-IN" sz="2800" dirty="0"/>
              <a:t>में एरण्ड तेल १६ तोला शुद्ध गन्धक ३ तोला और शुद्ध गुग्गुलु १६ तोला डाल कर पकाएँ । पाक शेषके समय निम्न प्रत्येक द्रव्यका एक तोला चूर्ण डालकर मिला दें- रास्ना विदङ्ग, मिरच पिप्पली, दन्तीमूल, जटामांसी, सोंठ और देवदारु ।</a:t>
            </a:r>
            <a:endParaRPr lang="en-IN" sz="2800" dirty="0"/>
          </a:p>
          <a:p>
            <a:r>
              <a:rPr lang="hi-IN" sz="2800" dirty="0"/>
              <a:t>मात्रा-</a:t>
            </a:r>
            <a:r>
              <a:rPr lang="en-US" sz="2800" dirty="0"/>
              <a:t> </a:t>
            </a:r>
            <a:r>
              <a:rPr lang="hi-IN" sz="2800" dirty="0"/>
              <a:t>छः रत्ती से चार माशा ।</a:t>
            </a:r>
          </a:p>
          <a:p>
            <a:r>
              <a:rPr lang="hi-IN" sz="2800" dirty="0"/>
              <a:t>रोग - आमवात, कटिशूल, गृध्रसी आदि ।</a:t>
            </a:r>
            <a:endParaRPr lang="en-US" sz="2800" dirty="0"/>
          </a:p>
          <a:p>
            <a:endParaRPr lang="en-IN" sz="2800" dirty="0"/>
          </a:p>
          <a:p>
            <a:endParaRPr lang="en-IN" dirty="0"/>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Content Placeholder 2"/>
          <p:cNvSpPr>
            <a:spLocks noGrp="1"/>
          </p:cNvSpPr>
          <p:nvPr>
            <p:ph idx="1"/>
          </p:nvPr>
        </p:nvSpPr>
        <p:spPr>
          <a:xfrm>
            <a:off x="127000" y="101601"/>
            <a:ext cx="11963400" cy="6385696"/>
          </a:xfrm>
        </p:spPr>
        <p:txBody>
          <a:bodyPr>
            <a:normAutofit lnSpcReduction="10000"/>
          </a:bodyPr>
          <a:lstStyle/>
          <a:p>
            <a:pPr marL="0" indent="0">
              <a:buNone/>
            </a:pPr>
            <a:endParaRPr lang="en-IN" dirty="0"/>
          </a:p>
          <a:p>
            <a:pPr rtl="0" fontAlgn="ctr"/>
            <a:r>
              <a:rPr lang="en-US" dirty="0"/>
              <a:t> </a:t>
            </a:r>
            <a:r>
              <a:rPr lang="hi-IN" sz="3200" dirty="0">
                <a:solidFill>
                  <a:srgbClr val="FF0000"/>
                </a:solidFill>
              </a:rPr>
              <a:t>त्रिफलादि घृत  </a:t>
            </a:r>
            <a:r>
              <a:rPr lang="hi-IN" sz="2800" dirty="0"/>
              <a:t>- घृत 31 सेर, त्रिफला </a:t>
            </a:r>
            <a:r>
              <a:rPr lang="hi-IN" sz="2800" dirty="0">
                <a:effectLst/>
              </a:rPr>
              <a:t>क़्वाथ</a:t>
            </a:r>
            <a:r>
              <a:rPr lang="en-US" sz="2400" dirty="0">
                <a:effectLst/>
              </a:rPr>
              <a:t> </a:t>
            </a:r>
            <a:r>
              <a:rPr lang="hi-IN" sz="2800" dirty="0"/>
              <a:t>का 13 सेर, शतावरी</a:t>
            </a:r>
            <a:r>
              <a:rPr lang="en-US" sz="2800" dirty="0"/>
              <a:t> </a:t>
            </a:r>
            <a:r>
              <a:rPr lang="hi-IN" sz="2800" dirty="0"/>
              <a:t>का रस 13 सेर, कल्क के लिए मुलैठी 64 तोला, यथाविधि घृत पार्क करें।</a:t>
            </a:r>
            <a:endParaRPr lang="en-IN" sz="2800" dirty="0"/>
          </a:p>
          <a:p>
            <a:r>
              <a:rPr lang="hi-IN" sz="2800" dirty="0"/>
              <a:t>मात्रा --आधा तोला </a:t>
            </a:r>
          </a:p>
          <a:p>
            <a:r>
              <a:rPr lang="hi-IN" sz="2800" dirty="0"/>
              <a:t>रोग -- त्रिदोषज तिमिर</a:t>
            </a:r>
            <a:endParaRPr lang="en-IN" sz="2800" dirty="0"/>
          </a:p>
          <a:p>
            <a:r>
              <a:rPr lang="hi-IN" sz="2800" dirty="0"/>
              <a:t>अनुपान</a:t>
            </a:r>
            <a:r>
              <a:rPr lang="en-US" sz="2800" dirty="0"/>
              <a:t>--</a:t>
            </a:r>
            <a:r>
              <a:rPr lang="hi-IN" sz="2800" dirty="0"/>
              <a:t> मधु ।</a:t>
            </a:r>
            <a:endParaRPr lang="en-IN" sz="2800" dirty="0"/>
          </a:p>
          <a:p>
            <a:endParaRPr lang="en-IN" sz="2800" dirty="0">
              <a:solidFill>
                <a:srgbClr val="FF0000"/>
              </a:solidFill>
            </a:endParaRPr>
          </a:p>
          <a:p>
            <a:r>
              <a:rPr lang="hi-IN" sz="3200" dirty="0">
                <a:solidFill>
                  <a:srgbClr val="FF0000"/>
                </a:solidFill>
              </a:rPr>
              <a:t>हरीतक्यादि योग </a:t>
            </a:r>
            <a:r>
              <a:rPr lang="hi-IN" sz="2800" dirty="0"/>
              <a:t>– हरड़</a:t>
            </a:r>
            <a:r>
              <a:rPr lang="en-US" sz="2800" dirty="0"/>
              <a:t>, </a:t>
            </a:r>
            <a:r>
              <a:rPr lang="hi-IN" sz="2800" dirty="0"/>
              <a:t>बहेडा,</a:t>
            </a:r>
            <a:r>
              <a:rPr lang="en-US" sz="2800" dirty="0"/>
              <a:t> </a:t>
            </a:r>
            <a:r>
              <a:rPr lang="hi-IN" sz="2800" dirty="0"/>
              <a:t>आँवला और पाँचों पञ्चमुलका क्वाथ १० मन ६ सेर ४८ तोले, इतना हो विदारी कन्द का स्वरस, दूध २० मन १६ सेर १६ तोले</a:t>
            </a:r>
            <a:r>
              <a:rPr lang="en-US" sz="2800" dirty="0"/>
              <a:t>,</a:t>
            </a:r>
            <a:r>
              <a:rPr lang="hi-IN" sz="2800" dirty="0"/>
              <a:t> पिप्पली, मुलहठी, महुए</a:t>
            </a:r>
            <a:r>
              <a:rPr lang="en-US" sz="2800" dirty="0"/>
              <a:t> </a:t>
            </a:r>
            <a:r>
              <a:rPr lang="hi-IN" sz="2800" dirty="0"/>
              <a:t>के फूल, काकोली, क्षीर काकोली, कौंच बीज, जीवक, ऋषभक और चीर </a:t>
            </a:r>
            <a:r>
              <a:rPr lang="en-US" sz="2800" dirty="0"/>
              <a:t>  </a:t>
            </a:r>
            <a:r>
              <a:rPr lang="hi-IN" sz="2800" b="0" i="0" dirty="0">
                <a:solidFill>
                  <a:srgbClr val="FFFFFF"/>
                </a:solidFill>
                <a:effectLst/>
                <a:latin typeface="Roboto" panose="02000000000000000000" pitchFamily="2" charset="0"/>
              </a:rPr>
              <a:t>विदारी</a:t>
            </a:r>
            <a:r>
              <a:rPr lang="hi-IN" sz="2800" dirty="0"/>
              <a:t> का कल्क २५ सेर ४८ तोले, गौ घृत २ मन २२ सेर ३२ तोले, यथाविधि सिद्ध करें ।</a:t>
            </a:r>
            <a:endParaRPr lang="en-IN" sz="2800" dirty="0"/>
          </a:p>
          <a:p>
            <a:r>
              <a:rPr lang="hi-IN" sz="2800" dirty="0"/>
              <a:t>मात्रा और सेवन-पाचन शक्ति के अनुसार आधे से एक तोले की मात्रा में सेवन करें</a:t>
            </a:r>
            <a:endParaRPr lang="en-US" sz="2800" dirty="0"/>
          </a:p>
          <a:p>
            <a:endParaRPr lang="en-IN" sz="2800" dirty="0"/>
          </a:p>
          <a:p>
            <a:endParaRPr lang="en-IN" sz="2800" dirty="0"/>
          </a:p>
          <a:p>
            <a:endParaRPr lang="en-IN"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Content Placeholder 2"/>
          <p:cNvSpPr>
            <a:spLocks noGrp="1"/>
          </p:cNvSpPr>
          <p:nvPr>
            <p:ph idx="1"/>
          </p:nvPr>
        </p:nvSpPr>
        <p:spPr>
          <a:xfrm>
            <a:off x="323561" y="244470"/>
            <a:ext cx="11298753" cy="6369060"/>
          </a:xfrm>
        </p:spPr>
        <p:txBody>
          <a:bodyPr>
            <a:normAutofit lnSpcReduction="10000"/>
          </a:bodyPr>
          <a:lstStyle/>
          <a:p>
            <a:endParaRPr lang="en-IN" dirty="0"/>
          </a:p>
          <a:p>
            <a:r>
              <a:rPr lang="hi-IN" sz="3200" dirty="0">
                <a:solidFill>
                  <a:srgbClr val="FF0000"/>
                </a:solidFill>
              </a:rPr>
              <a:t>त्रैफलघृत</a:t>
            </a:r>
            <a:r>
              <a:rPr lang="en-IN" sz="3200" dirty="0">
                <a:solidFill>
                  <a:srgbClr val="FFFF00"/>
                </a:solidFill>
              </a:rPr>
              <a:t> </a:t>
            </a:r>
            <a:r>
              <a:rPr lang="hi-IN" sz="3200" dirty="0">
                <a:solidFill>
                  <a:srgbClr val="FFFF00"/>
                </a:solidFill>
              </a:rPr>
              <a:t>-</a:t>
            </a:r>
            <a:r>
              <a:rPr lang="en-IN" sz="3200" dirty="0">
                <a:solidFill>
                  <a:srgbClr val="FFFF00"/>
                </a:solidFill>
              </a:rPr>
              <a:t> </a:t>
            </a:r>
            <a:r>
              <a:rPr lang="hi-IN" sz="2800" dirty="0"/>
              <a:t>घृत ३४ सेर, त्रिफला क्वाथ</a:t>
            </a:r>
            <a:r>
              <a:rPr lang="en-IN" sz="2800" dirty="0"/>
              <a:t> </a:t>
            </a:r>
            <a:r>
              <a:rPr lang="hi-IN" sz="2800" dirty="0"/>
              <a:t>3 सेर ( त्रिफला ३३ सेर, जल ६६ सेर, शेष १ सेर ); कल्क</a:t>
            </a:r>
            <a:r>
              <a:rPr lang="en-IN" sz="2800" dirty="0"/>
              <a:t> </a:t>
            </a:r>
            <a:r>
              <a:rPr lang="hi-IN" sz="2800" dirty="0"/>
              <a:t>के लिए त्रिफला, त्रिकटु, द्राक्षा, मुलहठी, वायविडङ्ग, नागकेसर, नीलोत्पल, अनन्तमूल, कृष्ण सारिवा, लाल चन्दन और हल्दी प्रत्येक दो तोला यथा विधि सिद्ध करें ।</a:t>
            </a:r>
            <a:endParaRPr lang="en-IN" sz="2800" dirty="0"/>
          </a:p>
          <a:p>
            <a:r>
              <a:rPr lang="hi-IN" sz="2800" dirty="0"/>
              <a:t>मात्रा - आधा तोला ।</a:t>
            </a:r>
          </a:p>
          <a:p>
            <a:pPr rtl="0" fontAlgn="ctr"/>
            <a:r>
              <a:rPr lang="hi-IN" sz="2800" dirty="0"/>
              <a:t>रोग - तिमिर, नेत्रस्राव, कामला, प्रदर,</a:t>
            </a:r>
            <a:r>
              <a:rPr lang="hi-IN" sz="2400" dirty="0">
                <a:effectLst/>
              </a:rPr>
              <a:t> </a:t>
            </a:r>
            <a:r>
              <a:rPr lang="hi-IN" sz="2800" dirty="0">
                <a:effectLst/>
              </a:rPr>
              <a:t>कण्डू</a:t>
            </a:r>
            <a:r>
              <a:rPr lang="hi-IN" sz="2800" dirty="0"/>
              <a:t>, खालित्य तथा आँखों के सब </a:t>
            </a:r>
            <a:r>
              <a:rPr lang="hi-IN" sz="2800" b="0" i="0" dirty="0">
                <a:solidFill>
                  <a:srgbClr val="FFFFFF"/>
                </a:solidFill>
                <a:effectLst/>
                <a:latin typeface="Roboto" panose="02000000000000000000" pitchFamily="2" charset="0"/>
              </a:rPr>
              <a:t>रोगो </a:t>
            </a:r>
            <a:r>
              <a:rPr lang="hi-IN" sz="2800" dirty="0"/>
              <a:t>में यह लाभ करता है, दृष्टि</a:t>
            </a:r>
            <a:r>
              <a:rPr lang="en-IN" sz="2800" dirty="0"/>
              <a:t> </a:t>
            </a:r>
            <a:r>
              <a:rPr lang="hi-IN" sz="2800" dirty="0"/>
              <a:t>को निर्मल करता है ।</a:t>
            </a:r>
            <a:endParaRPr lang="en-IN" sz="2800" dirty="0"/>
          </a:p>
          <a:p>
            <a:r>
              <a:rPr lang="hi-IN" sz="2800" dirty="0"/>
              <a:t>अनुपान मधु ।</a:t>
            </a:r>
            <a:endParaRPr lang="en-IN" sz="2800" dirty="0"/>
          </a:p>
          <a:p>
            <a:r>
              <a:rPr lang="hi-IN" sz="3200" dirty="0">
                <a:solidFill>
                  <a:srgbClr val="FF0000"/>
                </a:solidFill>
              </a:rPr>
              <a:t>त्रिफला रसायन–</a:t>
            </a:r>
            <a:r>
              <a:rPr lang="en-US" sz="3200" dirty="0">
                <a:solidFill>
                  <a:srgbClr val="FF0000"/>
                </a:solidFill>
              </a:rPr>
              <a:t> </a:t>
            </a:r>
            <a:r>
              <a:rPr lang="hi-IN" sz="2800" dirty="0"/>
              <a:t>भोजन के पच जाने पर एक हरड़ का चूर्ण, भोजन के पहले दो बहेड़े का चूर्ण और भोजन करने के बाद चार आँवले का चूर्ण मधु और घी के साथ एक वर्षतक प्रयोग करना चाहिए। इस त्रिफला रसायन का सेवन करने से मनुष्य रोग तथा वृद्धावस्था से रहित होकर पूरे 100 वर्ष तक जीवित रहता है ।।</a:t>
            </a:r>
            <a:endParaRPr lang="en-IN"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Content Placeholder 2"/>
          <p:cNvSpPr>
            <a:spLocks noGrp="1"/>
          </p:cNvSpPr>
          <p:nvPr>
            <p:ph idx="1"/>
          </p:nvPr>
        </p:nvSpPr>
        <p:spPr>
          <a:xfrm>
            <a:off x="263053" y="285902"/>
            <a:ext cx="10190763" cy="6572098"/>
          </a:xfrm>
        </p:spPr>
        <p:txBody>
          <a:bodyPr>
            <a:normAutofit/>
          </a:bodyPr>
          <a:lstStyle/>
          <a:p>
            <a:r>
              <a:rPr lang="en-US" dirty="0">
                <a:solidFill>
                  <a:srgbClr val="FFFF00"/>
                </a:solidFill>
              </a:rPr>
              <a:t> </a:t>
            </a:r>
            <a:r>
              <a:rPr lang="hi-IN" sz="3200" dirty="0">
                <a:solidFill>
                  <a:srgbClr val="FF0000"/>
                </a:solidFill>
              </a:rPr>
              <a:t>फलारिष्ट</a:t>
            </a:r>
            <a:r>
              <a:rPr lang="hi-IN" sz="3200" dirty="0"/>
              <a:t> </a:t>
            </a:r>
            <a:r>
              <a:rPr lang="hi-IN" sz="2400" dirty="0"/>
              <a:t>- </a:t>
            </a:r>
            <a:r>
              <a:rPr lang="hi-IN" sz="2800" dirty="0"/>
              <a:t>हरड़ और आँवले प्रत्येक १ सेर ४८ तोला, इन्द्रायण, कैयफल</a:t>
            </a:r>
            <a:r>
              <a:rPr lang="en-US" sz="2800" dirty="0"/>
              <a:t> </a:t>
            </a:r>
            <a:r>
              <a:rPr lang="hi-IN" sz="2800" dirty="0"/>
              <a:t>का गुदा, पाठा, चित्रकमूल</a:t>
            </a:r>
            <a:r>
              <a:rPr lang="en-IN" sz="2800" dirty="0"/>
              <a:t> </a:t>
            </a:r>
            <a:r>
              <a:rPr lang="hi-IN" sz="2800" dirty="0"/>
              <a:t>प्रत्येक सोलह तोला के यवकुट चूर्ण</a:t>
            </a:r>
            <a:r>
              <a:rPr lang="en-IN" sz="2800" dirty="0"/>
              <a:t> </a:t>
            </a:r>
            <a:r>
              <a:rPr lang="hi-IN" sz="2800" dirty="0"/>
              <a:t>को २ मन २२ सेर ३२ तोले पानी में पकाएँ। एक चौथाई पानी बच जाने पर उतार कर छान लें और दस सेर गुड़ घोल दें । </a:t>
            </a:r>
            <a:r>
              <a:rPr lang="hi-IN" sz="2800" b="0" i="0" dirty="0">
                <a:solidFill>
                  <a:srgbClr val="FFFFFF"/>
                </a:solidFill>
                <a:effectLst/>
                <a:latin typeface="Roboto" panose="02000000000000000000" pitchFamily="2" charset="0"/>
              </a:rPr>
              <a:t>घृतसिक्त</a:t>
            </a:r>
            <a:r>
              <a:rPr lang="hi-IN" sz="2800" dirty="0"/>
              <a:t> घडे पन्द्रह दिन तक रखा रहने के बाद छानकर प्रयोग करें । चरक ने यद्यपि धातकी पुष्प</a:t>
            </a:r>
            <a:r>
              <a:rPr lang="en-US" sz="2800" dirty="0"/>
              <a:t> </a:t>
            </a:r>
            <a:r>
              <a:rPr lang="hi-IN" sz="2800" dirty="0"/>
              <a:t>का पाठ नहीं किया पर १२ तोला धायके फूल ढाल देना चाहिये ।</a:t>
            </a:r>
          </a:p>
          <a:p>
            <a:r>
              <a:rPr lang="hi-IN" sz="2800" dirty="0"/>
              <a:t>मात्रा – सवा</a:t>
            </a:r>
            <a:r>
              <a:rPr lang="en-IN" sz="2800" dirty="0"/>
              <a:t> </a:t>
            </a:r>
            <a:r>
              <a:rPr lang="hi-IN" sz="2800" dirty="0"/>
              <a:t>से ढाई तोला तक ।</a:t>
            </a:r>
          </a:p>
          <a:p>
            <a:r>
              <a:rPr lang="hi-IN" sz="2800" dirty="0"/>
              <a:t>रोग — ग्रहणी, अर्श, हृद्रोग, पाण्डु, कामला, प्लीहा मलबन्ध, अग्निमन्द,</a:t>
            </a:r>
            <a:r>
              <a:rPr lang="hi-IN" sz="2400" b="0" i="0" dirty="0">
                <a:solidFill>
                  <a:srgbClr val="FFFFFF"/>
                </a:solidFill>
                <a:effectLst/>
                <a:latin typeface="Roboto" panose="02000000000000000000" pitchFamily="2" charset="0"/>
              </a:rPr>
              <a:t> कास</a:t>
            </a:r>
            <a:r>
              <a:rPr lang="hi-IN" sz="2800" dirty="0"/>
              <a:t>, वातरोग आदि ।</a:t>
            </a:r>
            <a:endParaRPr lang="en-US" sz="2800" dirty="0"/>
          </a:p>
          <a:p>
            <a:pPr marL="0" indent="0">
              <a:buNone/>
            </a:pPr>
            <a:endParaRPr lang="en-IN" dirty="0"/>
          </a:p>
          <a:p>
            <a:pPr>
              <a:buNone/>
            </a:pP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p:cNvGrpSpPr/>
        <p:nvPr/>
      </p:nvGrpSpPr>
      <p:grpSpPr>
        <a:xfrm>
          <a:off x="0" y="0"/>
          <a:ext cx="0" cy="0"/>
          <a:chOff x="0" y="0"/>
          <a:chExt cx="0" cy="0"/>
        </a:xfrm>
      </p:grpSpPr>
      <p:pic>
        <p:nvPicPr>
          <p:cNvPr id="2097159" name="Picture 7"/>
          <p:cNvPicPr>
            <a:picLocks noGrp="1" noRot="1" noChangeAspect="1" noMove="1" noResize="1" noEditPoints="1" noAdjustHandles="1" noChangeArrowheads="1" noChangeShapeType="1" noCrop="1"/>
          </p:cNvPicPr>
          <p:nvPr/>
        </p:nvPicPr>
        <p:blipFill rotWithShape="1">
          <a:blip r:embed="rId3"/>
          <a:srcRect l="3613"/>
          <a:stretch>
            <a:fillRect/>
          </a:stretch>
        </p:blipFill>
        <p:spPr>
          <a:xfrm>
            <a:off x="0" y="2669685"/>
            <a:ext cx="4037012" cy="4188315"/>
          </a:xfrm>
          <a:prstGeom prst="rect">
            <a:avLst/>
          </a:prstGeom>
        </p:spPr>
      </p:pic>
      <p:pic>
        <p:nvPicPr>
          <p:cNvPr id="2097160" name="Picture 9"/>
          <p:cNvPicPr>
            <a:picLocks noGrp="1" noRot="1" noChangeAspect="1" noMove="1" noResize="1" noEditPoints="1" noAdjustHandles="1" noChangeArrowheads="1" noChangeShapeType="1" noCrop="1"/>
          </p:cNvPicPr>
          <p:nvPr/>
        </p:nvPicPr>
        <p:blipFill rotWithShape="1">
          <a:blip r:embed="rId4"/>
          <a:srcRect l="35640"/>
          <a:stretch>
            <a:fillRect/>
          </a:stretch>
        </p:blipFill>
        <p:spPr>
          <a:xfrm>
            <a:off x="0" y="2892347"/>
            <a:ext cx="1522412" cy="2365453"/>
          </a:xfrm>
          <a:prstGeom prst="rect">
            <a:avLst/>
          </a:prstGeom>
        </p:spPr>
      </p:pic>
      <p:sp>
        <p:nvSpPr>
          <p:cNvPr id="1048613" name="Oval 11"/>
          <p:cNvSpPr>
            <a:spLocks noGrp="1" noRot="1" noChangeAspect="1" noMove="1" noResize="1" noEditPoints="1" noAdjustHandles="1" noChangeArrowheads="1" noChangeShapeType="1" noTextEdit="1"/>
          </p:cNvSpPr>
          <p:nvPr/>
        </p:nvSpPr>
        <p:spPr>
          <a:xfrm>
            <a:off x="8605878"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61" name="Picture 13"/>
          <p:cNvPicPr>
            <a:picLocks noGrp="1" noRot="1" noChangeAspect="1" noMove="1" noResize="1" noEditPoints="1" noAdjustHandles="1" noChangeArrowheads="1" noChangeShapeType="1" noCrop="1"/>
          </p:cNvPicPr>
          <p:nvPr/>
        </p:nvPicPr>
        <p:blipFill rotWithShape="1">
          <a:blip r:embed="rId5"/>
          <a:srcRect t="28813"/>
          <a:stretch>
            <a:fillRect/>
          </a:stretch>
        </p:blipFill>
        <p:spPr>
          <a:xfrm>
            <a:off x="7999412" y="0"/>
            <a:ext cx="1603387" cy="1141407"/>
          </a:xfrm>
          <a:prstGeom prst="rect">
            <a:avLst/>
          </a:prstGeom>
        </p:spPr>
      </p:pic>
      <p:pic>
        <p:nvPicPr>
          <p:cNvPr id="2097162" name="Picture 15"/>
          <p:cNvPicPr>
            <a:picLocks noGrp="1" noRot="1" noChangeAspect="1" noMove="1" noResize="1" noEditPoints="1" noAdjustHandles="1" noChangeArrowheads="1" noChangeShapeType="1" noCrop="1"/>
          </p:cNvPicPr>
          <p:nvPr/>
        </p:nvPicPr>
        <p:blipFill rotWithShape="1">
          <a:blip r:embed="rId6"/>
          <a:srcRect b="23320"/>
          <a:stretch>
            <a:fillRect/>
          </a:stretch>
        </p:blipFill>
        <p:spPr>
          <a:xfrm>
            <a:off x="8605878" y="6096000"/>
            <a:ext cx="993734" cy="762000"/>
          </a:xfrm>
          <a:prstGeom prst="rect">
            <a:avLst/>
          </a:prstGeom>
        </p:spPr>
      </p:pic>
      <p:sp>
        <p:nvSpPr>
          <p:cNvPr id="1048614" name="Rectangle 17"/>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97163" name="Picture 2" descr="A picture containing text, fruit, vegetable  Description automatically generated"/>
          <p:cNvPicPr>
            <a:picLocks noChangeAspect="1"/>
          </p:cNvPicPr>
          <p:nvPr/>
        </p:nvPicPr>
        <p:blipFill rotWithShape="1">
          <a:blip r:embed="rId7"/>
          <a:srcRect/>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Content Placeholder 2"/>
          <p:cNvSpPr>
            <a:spLocks noGrp="1"/>
          </p:cNvSpPr>
          <p:nvPr>
            <p:ph idx="1"/>
          </p:nvPr>
        </p:nvSpPr>
        <p:spPr>
          <a:xfrm>
            <a:off x="277812" y="828566"/>
            <a:ext cx="10771188" cy="5927833"/>
          </a:xfrm>
        </p:spPr>
        <p:txBody>
          <a:bodyPr>
            <a:normAutofit/>
          </a:bodyPr>
          <a:lstStyle/>
          <a:p>
            <a:r>
              <a:rPr lang="hi-IN" sz="3200" dirty="0">
                <a:solidFill>
                  <a:srgbClr val="FF0000"/>
                </a:solidFill>
              </a:rPr>
              <a:t>महात्रिफलादि घृत </a:t>
            </a:r>
            <a:r>
              <a:rPr lang="hi-IN" sz="2800" dirty="0"/>
              <a:t>– गौ</a:t>
            </a:r>
            <a:r>
              <a:rPr lang="en-IN" sz="2800" dirty="0"/>
              <a:t> </a:t>
            </a:r>
            <a:r>
              <a:rPr lang="hi-IN" sz="2800" dirty="0"/>
              <a:t>का घृत 34 सेर, त्रिफला</a:t>
            </a:r>
            <a:r>
              <a:rPr lang="en-US" sz="2800" dirty="0"/>
              <a:t> </a:t>
            </a:r>
            <a:r>
              <a:rPr lang="hi-IN" sz="2800" dirty="0"/>
              <a:t>क्वाथ ३४ सेर (मिलित त्रिफला १२८ तोला, क्वाथार्थ जल १३ सेर, शेष ३१ ), भांगरे</a:t>
            </a:r>
            <a:r>
              <a:rPr lang="en-US" sz="2800" dirty="0"/>
              <a:t> </a:t>
            </a:r>
            <a:r>
              <a:rPr lang="hi-IN" sz="2800" dirty="0"/>
              <a:t>का रस ३३ सेर, बाँसे</a:t>
            </a:r>
            <a:r>
              <a:rPr lang="en-IN" sz="2800" dirty="0"/>
              <a:t> </a:t>
            </a:r>
            <a:r>
              <a:rPr lang="hi-IN" sz="2800" dirty="0"/>
              <a:t>का रस 27 सेर, शतावरी</a:t>
            </a:r>
            <a:r>
              <a:rPr lang="en-IN" sz="2800" dirty="0"/>
              <a:t> </a:t>
            </a:r>
            <a:r>
              <a:rPr lang="hi-IN" sz="2800" dirty="0"/>
              <a:t>का रस ३४ सेर, बकरी</a:t>
            </a:r>
            <a:r>
              <a:rPr lang="en-IN" sz="2800" dirty="0"/>
              <a:t> </a:t>
            </a:r>
            <a:r>
              <a:rPr lang="hi-IN" sz="2800" dirty="0"/>
              <a:t>का दूध ३३ सेर, गिलोय</a:t>
            </a:r>
            <a:r>
              <a:rPr lang="en-IN" sz="2800" dirty="0"/>
              <a:t> </a:t>
            </a:r>
            <a:r>
              <a:rPr lang="hi-IN" sz="2800" dirty="0"/>
              <a:t>का स्वरस ३४ सेर, ऑवले</a:t>
            </a:r>
            <a:r>
              <a:rPr lang="en-IN" sz="2800" dirty="0"/>
              <a:t> </a:t>
            </a:r>
            <a:r>
              <a:rPr lang="hi-IN" sz="2800" dirty="0"/>
              <a:t>का रस ३ सेर; कल्क द्रव्य -- पिप्पली, दाक्षा, त्रिफला, नीलोत्पल, खाण्ड</a:t>
            </a:r>
            <a:r>
              <a:rPr lang="en-US" sz="2800" dirty="0"/>
              <a:t>,</a:t>
            </a:r>
            <a:r>
              <a:rPr lang="hi-IN" sz="2800" dirty="0"/>
              <a:t> मुलहठी, क्षीर काकोली, छोटी कटेरी सब मिलाकर ६४ तोला, यथाविधि घृत सिद्ध करें।</a:t>
            </a:r>
            <a:endParaRPr lang="en-IN" sz="2800" dirty="0"/>
          </a:p>
          <a:p>
            <a:r>
              <a:rPr lang="hi-IN" sz="2800" dirty="0"/>
              <a:t>मात्रा और लेवन विधि- आधा तोला घृत भोजन से पूर्वं, मध्य और अंत में सेवन करें।</a:t>
            </a:r>
            <a:endParaRPr lang="en-IN" sz="2800" dirty="0"/>
          </a:p>
          <a:p>
            <a:pPr algn="l" rtl="0" fontAlgn="ctr"/>
            <a:r>
              <a:rPr lang="hi-IN" sz="2800" dirty="0"/>
              <a:t>रोग -  आँख दुखना, </a:t>
            </a:r>
            <a:r>
              <a:rPr lang="hi-IN" sz="2800" dirty="0">
                <a:effectLst/>
              </a:rPr>
              <a:t>मन्द</a:t>
            </a:r>
            <a:r>
              <a:rPr lang="en-US" sz="2800" dirty="0">
                <a:effectLst/>
              </a:rPr>
              <a:t> </a:t>
            </a:r>
            <a:r>
              <a:rPr lang="hi-IN" sz="2800" b="0" i="0" dirty="0">
                <a:solidFill>
                  <a:srgbClr val="FFFFFF"/>
                </a:solidFill>
                <a:effectLst/>
                <a:latin typeface="Roboto" panose="02000000000000000000" pitchFamily="2" charset="0"/>
              </a:rPr>
              <a:t>दृष्टि</a:t>
            </a:r>
            <a:r>
              <a:rPr lang="hi-IN" sz="2800" dirty="0"/>
              <a:t>, नेत्र कण्डू, नेत्र स्त्राव, </a:t>
            </a:r>
            <a:r>
              <a:rPr lang="hi-IN" sz="2400" b="0" i="0" dirty="0">
                <a:solidFill>
                  <a:srgbClr val="FFFFFF"/>
                </a:solidFill>
                <a:effectLst/>
                <a:latin typeface="Roboto" panose="02000000000000000000" pitchFamily="2" charset="0"/>
              </a:rPr>
              <a:t>आसन्न</a:t>
            </a:r>
            <a:r>
              <a:rPr lang="en-US" sz="2400" b="0" i="0" dirty="0">
                <a:solidFill>
                  <a:srgbClr val="FFFFFF"/>
                </a:solidFill>
                <a:effectLst/>
                <a:latin typeface="Roboto" panose="02000000000000000000" pitchFamily="2" charset="0"/>
              </a:rPr>
              <a:t> </a:t>
            </a:r>
            <a:r>
              <a:rPr lang="hi-IN" sz="2800" dirty="0"/>
              <a:t>दृष्टि (</a:t>
            </a:r>
            <a:r>
              <a:rPr lang="hi-IN" sz="2800" b="0" i="0" dirty="0">
                <a:solidFill>
                  <a:srgbClr val="FFFFFF"/>
                </a:solidFill>
                <a:effectLst/>
                <a:latin typeface="Roboto" panose="02000000000000000000" pitchFamily="2" charset="0"/>
              </a:rPr>
              <a:t>समीप</a:t>
            </a:r>
            <a:r>
              <a:rPr lang="hi-IN" sz="2800" dirty="0"/>
              <a:t> दृष्टि अर्थात् पास</a:t>
            </a:r>
            <a:r>
              <a:rPr lang="en-US" sz="2800" dirty="0"/>
              <a:t> </a:t>
            </a:r>
            <a:r>
              <a:rPr lang="hi-IN" sz="2800" dirty="0"/>
              <a:t>को वस्तुओं को देखने की आँख में क्षमता होना और दूरदृष्टि का न दीखना), दूर दृष्टि आदि नेत्र रोग।</a:t>
            </a:r>
            <a:r>
              <a:rPr lang="en-US" sz="2800" dirty="0">
                <a:solidFill>
                  <a:srgbClr val="00B0F0"/>
                </a:solidFill>
              </a:rPr>
              <a:t> </a:t>
            </a:r>
            <a:endParaRPr lang="en-IN"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Content Placeholder 2"/>
          <p:cNvSpPr>
            <a:spLocks noGrp="1"/>
          </p:cNvSpPr>
          <p:nvPr>
            <p:ph idx="1"/>
          </p:nvPr>
        </p:nvSpPr>
        <p:spPr>
          <a:xfrm>
            <a:off x="404812" y="1011518"/>
            <a:ext cx="11622088" cy="5744882"/>
          </a:xfrm>
        </p:spPr>
        <p:txBody>
          <a:bodyPr/>
          <a:lstStyle/>
          <a:p>
            <a:r>
              <a:rPr lang="hi-IN" sz="3200" dirty="0">
                <a:solidFill>
                  <a:srgbClr val="FF0000"/>
                </a:solidFill>
              </a:rPr>
              <a:t>त्रिफलादि लेह </a:t>
            </a:r>
            <a:r>
              <a:rPr lang="hi-IN" sz="2800" dirty="0"/>
              <a:t>:- त्रिफला, पीपर, नागरमोथा, सिंघाड़ा, गुड़ और चीनी, इस लेह को मधु और घृत मिलाकर चाटने से कास, श्वास दूर होते हैं। यह स्वर के लिए हितकारी होता है और इससे पार्श्वशूल नष्ट होता है।</a:t>
            </a:r>
            <a:endParaRPr lang="en-IN" sz="2800" dirty="0"/>
          </a:p>
          <a:p>
            <a:endParaRPr lang="en-US" sz="2800" dirty="0"/>
          </a:p>
          <a:p>
            <a:r>
              <a:rPr lang="hi-IN" sz="3200" dirty="0">
                <a:solidFill>
                  <a:srgbClr val="FF0000"/>
                </a:solidFill>
              </a:rPr>
              <a:t>त्रिफलासव </a:t>
            </a:r>
            <a:r>
              <a:rPr lang="hi-IN" sz="2800" dirty="0"/>
              <a:t>— त्रिफला के क्वाथ में गुड़, चित्रकमूल, सुपारी, दशमूल, दन्ती का मूल, दालचीनी और मधु का प्रक्षेप छोड़कर बनाए हुए त्रिफलासव का सेवन करने से कुष्ठ रोग नष्ट हो जाता है ।।</a:t>
            </a:r>
            <a:endParaRPr lang="en-IN" sz="2800" dirty="0"/>
          </a:p>
          <a:p>
            <a:endParaRPr lang="en-US" sz="2800" dirty="0"/>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Content Placeholder 2"/>
          <p:cNvSpPr>
            <a:spLocks noGrp="1"/>
          </p:cNvSpPr>
          <p:nvPr>
            <p:ph idx="1"/>
          </p:nvPr>
        </p:nvSpPr>
        <p:spPr>
          <a:xfrm>
            <a:off x="274722" y="-330563"/>
            <a:ext cx="11777578" cy="7099663"/>
          </a:xfrm>
        </p:spPr>
        <p:txBody>
          <a:bodyPr/>
          <a:lstStyle/>
          <a:p>
            <a:pPr marL="0" indent="0">
              <a:buNone/>
            </a:pPr>
            <a:endParaRPr lang="en-IN" dirty="0"/>
          </a:p>
          <a:p>
            <a:pPr marL="0" indent="0">
              <a:buNone/>
            </a:pPr>
            <a:endParaRPr lang="en-IN" dirty="0"/>
          </a:p>
          <a:p>
            <a:r>
              <a:rPr lang="hi-IN" sz="3200" dirty="0">
                <a:solidFill>
                  <a:srgbClr val="FF0000"/>
                </a:solidFill>
              </a:rPr>
              <a:t>त्रिफला</a:t>
            </a:r>
            <a:r>
              <a:rPr lang="en-US" sz="3200" dirty="0">
                <a:solidFill>
                  <a:srgbClr val="FF0000"/>
                </a:solidFill>
              </a:rPr>
              <a:t> </a:t>
            </a:r>
            <a:r>
              <a:rPr lang="hi-IN" sz="3200" dirty="0">
                <a:solidFill>
                  <a:srgbClr val="FF0000"/>
                </a:solidFill>
              </a:rPr>
              <a:t>योग</a:t>
            </a:r>
            <a:r>
              <a:rPr lang="en-US" sz="3200" dirty="0"/>
              <a:t> </a:t>
            </a:r>
            <a:r>
              <a:rPr lang="hi-IN" sz="3200" dirty="0"/>
              <a:t>–</a:t>
            </a:r>
            <a:r>
              <a:rPr lang="en-US" sz="3200" dirty="0"/>
              <a:t> </a:t>
            </a:r>
            <a:r>
              <a:rPr lang="hi-IN" sz="2800" dirty="0"/>
              <a:t>आँवला, हरड़, बहेड़ा का छिलका आधे-आधे पल, परवल की पत्ती आधा पल, कुटकी, नीम की छाल, मुलहठी, त्रायमाणा प्रत्येक एक-एक कर्ष, मसूर की दाल २ पल, इन सब को एक आढक जल में क्वाथ करें, जब अष्टमांश</a:t>
            </a:r>
            <a:r>
              <a:rPr lang="en-IN" sz="2800" dirty="0"/>
              <a:t> </a:t>
            </a:r>
            <a:r>
              <a:rPr lang="hi-IN" sz="2800" dirty="0"/>
              <a:t>शेष रहे, तो छानकर उस अष्टपल कषाय में ४ पल गोघृत मिलाकर पकाना चाहिए। जब ८ पल शेष रह जाय अर्थात् ४ पल क्वाथ जल जाय, तो उस घृतमिश्रित क्वाथ को गुनगुना कुष्ठ के रोगियों को पान कराया जाय। इस प्रकार घृतमिश्रित क्वाथ के पान करने से वात-पित्त प्रधान कुष्ठ, विसर्प, प्रबल वातरक्त, ज्वर, दाह, गुल्म, विद्रधि, भ्रम और विस्फोट रोग नष्ट होते हैं ।।</a:t>
            </a:r>
            <a:endParaRPr lang="en-IN" sz="2800" dirty="0"/>
          </a:p>
          <a:p>
            <a:r>
              <a:rPr lang="hi-IN" sz="3200" dirty="0">
                <a:solidFill>
                  <a:srgbClr val="FF0000"/>
                </a:solidFill>
              </a:rPr>
              <a:t>त्रिफला रस</a:t>
            </a:r>
            <a:r>
              <a:rPr lang="hi-IN" sz="2800" dirty="0"/>
              <a:t>:-</a:t>
            </a:r>
            <a:r>
              <a:rPr lang="en-US" sz="2800" dirty="0"/>
              <a:t> </a:t>
            </a:r>
            <a:r>
              <a:rPr lang="hi-IN" sz="2800" dirty="0"/>
              <a:t>सोंठ, पीपल, मरिच, सफेद निशोथ, कुटकी, इनके कपड़छान चूर्ण में लोह भस्म मिलाकर त्रिफला के रस से सेवन करने पर यह योग कफजन्य शोथ को शान्त करता है अथवा गोमूत्र के साथ हरीतकी के चूर्ण का सेवन करने से कफजन्य शोथ शान्त होता है</a:t>
            </a:r>
            <a:endParaRPr lang="en-US" sz="2800" dirty="0"/>
          </a:p>
          <a:p>
            <a:endParaRPr lang="en-IN" sz="2800" dirty="0"/>
          </a:p>
          <a:p>
            <a:endParaRPr lang="en-US" sz="2800" dirty="0"/>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Content Placeholder 2"/>
          <p:cNvSpPr>
            <a:spLocks noGrp="1"/>
          </p:cNvSpPr>
          <p:nvPr>
            <p:ph idx="1"/>
          </p:nvPr>
        </p:nvSpPr>
        <p:spPr>
          <a:xfrm>
            <a:off x="181704" y="508323"/>
            <a:ext cx="11591196" cy="6349677"/>
          </a:xfrm>
        </p:spPr>
        <p:txBody>
          <a:bodyPr>
            <a:normAutofit/>
          </a:bodyPr>
          <a:lstStyle/>
          <a:p>
            <a:pPr marL="0" indent="0">
              <a:buNone/>
            </a:pPr>
            <a:endParaRPr lang="en-IN" dirty="0"/>
          </a:p>
          <a:p>
            <a:r>
              <a:rPr lang="hi-IN" sz="3200" dirty="0">
                <a:solidFill>
                  <a:srgbClr val="FF0000"/>
                </a:solidFill>
              </a:rPr>
              <a:t>त्रिफलाकुसुमादि योग</a:t>
            </a:r>
            <a:r>
              <a:rPr lang="hi-IN" sz="3200" dirty="0"/>
              <a:t>:-</a:t>
            </a:r>
            <a:r>
              <a:rPr lang="en-IN" sz="3200" dirty="0"/>
              <a:t> </a:t>
            </a:r>
            <a:r>
              <a:rPr lang="hi-IN" sz="2800" dirty="0"/>
              <a:t>हीरा कसीस, लोह, रज, त्रिफला का फूल-इन सब का लेप धारण करने से शीघ्र ही कालापन आने लगता है ।।</a:t>
            </a:r>
            <a:endParaRPr lang="en-US" sz="2800" dirty="0"/>
          </a:p>
          <a:p>
            <a:endParaRPr lang="en-IN" dirty="0"/>
          </a:p>
          <a:p>
            <a:r>
              <a:rPr lang="hi-IN" sz="3200" dirty="0">
                <a:solidFill>
                  <a:srgbClr val="FF0000"/>
                </a:solidFill>
              </a:rPr>
              <a:t>त्रिफलादि कषाय</a:t>
            </a:r>
            <a:r>
              <a:rPr lang="en-IN" sz="3200" dirty="0">
                <a:solidFill>
                  <a:srgbClr val="FF0000"/>
                </a:solidFill>
              </a:rPr>
              <a:t> </a:t>
            </a:r>
            <a:r>
              <a:rPr lang="hi-IN" sz="2800" dirty="0"/>
              <a:t>:-</a:t>
            </a:r>
            <a:r>
              <a:rPr lang="en-IN" sz="2800" dirty="0"/>
              <a:t> </a:t>
            </a:r>
            <a:r>
              <a:rPr lang="hi-IN" sz="2800" dirty="0"/>
              <a:t>आँवला, हरड़, बहेड़ा, त्रायमाणा, मुनक्का और कुटुकी इनके समभाग का क्वाथ पित्त और कफ को नष्ट करता है और वायु का अनुलोमन करता है और इसी क्वाथ में सफेद निशोथ और चीनी (चतुर्थांश) मिलाकर पीने से पित और कफ ज्वर या पित्त कफ को नष्ट करता है।।</a:t>
            </a:r>
            <a:endParaRPr lang="en-IN" sz="2800" dirty="0"/>
          </a:p>
          <a:p>
            <a:pPr marL="0" indent="0">
              <a:buNone/>
            </a:pPr>
            <a:endParaRPr lang="en-US" sz="2800" dirty="0"/>
          </a:p>
          <a:p>
            <a:r>
              <a:rPr lang="hi-IN" sz="3200" dirty="0">
                <a:solidFill>
                  <a:srgbClr val="FF0000"/>
                </a:solidFill>
              </a:rPr>
              <a:t>त्रिफला मधुयोग</a:t>
            </a:r>
            <a:r>
              <a:rPr lang="en-IN" sz="3200" dirty="0">
                <a:solidFill>
                  <a:srgbClr val="FF0000"/>
                </a:solidFill>
              </a:rPr>
              <a:t> </a:t>
            </a:r>
            <a:r>
              <a:rPr lang="hi-IN" dirty="0"/>
              <a:t>:-</a:t>
            </a:r>
            <a:r>
              <a:rPr lang="en-US" dirty="0"/>
              <a:t> </a:t>
            </a:r>
            <a:r>
              <a:rPr lang="hi-IN" sz="2800" dirty="0"/>
              <a:t>त्रिफला (आँवला, हरड़, बहेड़ा) का स्वरस (क्वाथ), बिना गरम किए हुए शीतल स्वरस में मधु मिलाकर कामला रोग से पीड़ित व्यक्तियों को प्रातःकाल पिलाना चाहिए</a:t>
            </a:r>
            <a:r>
              <a:rPr lang="en-US" sz="2800" dirty="0"/>
              <a:t>|</a:t>
            </a:r>
            <a:endParaRPr lang="en-IN" sz="2800" dirty="0"/>
          </a:p>
          <a:p>
            <a:endParaRPr lang="en-IN" dirty="0"/>
          </a:p>
          <a:p>
            <a:pPr marL="0" indent="0">
              <a:buNone/>
            </a:pP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Content Placeholder 2"/>
          <p:cNvSpPr>
            <a:spLocks noGrp="1"/>
          </p:cNvSpPr>
          <p:nvPr>
            <p:ph idx="1"/>
          </p:nvPr>
        </p:nvSpPr>
        <p:spPr>
          <a:xfrm>
            <a:off x="88900" y="394138"/>
            <a:ext cx="11391900" cy="6069723"/>
          </a:xfrm>
        </p:spPr>
        <p:txBody>
          <a:bodyPr>
            <a:normAutofit/>
          </a:bodyPr>
          <a:lstStyle/>
          <a:p>
            <a:endParaRPr lang="en-US" sz="2400" dirty="0">
              <a:solidFill>
                <a:srgbClr val="FF0000"/>
              </a:solidFill>
            </a:endParaRPr>
          </a:p>
          <a:p>
            <a:r>
              <a:rPr lang="hi-IN" sz="3500" dirty="0">
                <a:solidFill>
                  <a:srgbClr val="FF0000"/>
                </a:solidFill>
              </a:rPr>
              <a:t>अभयावटक</a:t>
            </a:r>
            <a:r>
              <a:rPr lang="hi-IN" sz="3500" dirty="0"/>
              <a:t> - </a:t>
            </a:r>
            <a:r>
              <a:rPr lang="hi-IN" sz="2800" dirty="0"/>
              <a:t>हरड़ बारह तोले, त्रिफला, सोंठ, मिरच और पिप्पली प्रत्येक चार तोला, अजमोदा, चव्य- चित्रक, वायविडङ्ग, अम्लवेत, सेंधा नमक और वच प्रत्येक दो तोला, दालचीनी, तेजपत्र, इलायची प्रत्येक तीन तोला; सबका सूक्ष्म चूर्ण करें । १२० तोला गुड मिलाकर एक- एक तोले की गोली बनाएँ ।</a:t>
            </a:r>
            <a:endParaRPr lang="hi-IN" dirty="0"/>
          </a:p>
          <a:p>
            <a:r>
              <a:rPr lang="hi-IN" sz="3000" dirty="0"/>
              <a:t>मात्रा -- एक या दो गोली ।</a:t>
            </a:r>
          </a:p>
          <a:p>
            <a:r>
              <a:rPr lang="hi-IN" sz="3000" dirty="0"/>
              <a:t>रोग - प्लीहोदर, अर्श, गुल्म, मन्दाग्नि,</a:t>
            </a:r>
            <a:r>
              <a:rPr lang="en-IN" sz="3000" dirty="0"/>
              <a:t> </a:t>
            </a:r>
            <a:r>
              <a:rPr lang="hi-IN" sz="3000" dirty="0"/>
              <a:t>, कामला भादि ।</a:t>
            </a:r>
            <a:endParaRPr lang="en-IN" sz="3000" dirty="0"/>
          </a:p>
          <a:p>
            <a:endParaRPr lang="en-IN" sz="3000" dirty="0"/>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Content Placeholder 2"/>
          <p:cNvSpPr>
            <a:spLocks noGrp="1"/>
          </p:cNvSpPr>
          <p:nvPr>
            <p:ph idx="1"/>
          </p:nvPr>
        </p:nvSpPr>
        <p:spPr>
          <a:xfrm>
            <a:off x="697706" y="1976718"/>
            <a:ext cx="10796588" cy="4449482"/>
          </a:xfrm>
        </p:spPr>
        <p:txBody>
          <a:bodyPr/>
          <a:lstStyle/>
          <a:p>
            <a:r>
              <a:rPr lang="hi-IN" sz="3200" dirty="0">
                <a:solidFill>
                  <a:srgbClr val="FF0000"/>
                </a:solidFill>
              </a:rPr>
              <a:t>त्रिफलादि तैल-</a:t>
            </a:r>
            <a:r>
              <a:rPr lang="en-US" sz="3200" dirty="0">
                <a:solidFill>
                  <a:srgbClr val="FF0000"/>
                </a:solidFill>
              </a:rPr>
              <a:t> </a:t>
            </a:r>
            <a:r>
              <a:rPr lang="hi-IN" sz="2800" dirty="0"/>
              <a:t>आँवला, हरड़, बहेड़ा, सोंठ, मरिच, पीपल, दारूहल्दी, यवक्षार, वनतुलसी, श्यामा (कृष्ण सारिवा), अपामार्ग (चिचड़ी), करञ्ज के फल की गुद्दी, इन सभी द्रव्यों के कल्क से और बकरे के मूत्र में सिद्ध किया हुआ सरसों के तेल का नस्य लेने से अपस्मार रोग नष्ट हो जाता है</a:t>
            </a:r>
          </a:p>
          <a:p>
            <a:r>
              <a:rPr lang="hi-IN" sz="2800" dirty="0"/>
              <a:t>त्रिफला आदि प्रत्येक द्रव्यों को २-२ तोले की मात्रा में लेकर कल्क बनाकर ४ सेर बकरे का मूत्र और १ सेर सरसों का तेल मिलाकर विधिपूर्वक पाक करना चाहिए।</a:t>
            </a:r>
            <a:endParaRPr lang="en-IN" sz="2800" dirty="0"/>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a:xfrm>
            <a:off x="646111" y="452718"/>
            <a:ext cx="11201900" cy="801316"/>
          </a:xfrm>
        </p:spPr>
        <p:txBody>
          <a:bodyPr/>
          <a:lstStyle/>
          <a:p>
            <a:r>
              <a:rPr lang="en-US" sz="2800" dirty="0"/>
              <a:t>Diagrammatically presentation on usage of </a:t>
            </a:r>
            <a:r>
              <a:rPr lang="en-US" sz="2800" dirty="0" err="1"/>
              <a:t>Triphala</a:t>
            </a:r>
            <a:r>
              <a:rPr lang="en-US" sz="2800" dirty="0"/>
              <a:t> :- </a:t>
            </a:r>
          </a:p>
        </p:txBody>
      </p:sp>
      <p:pic>
        <p:nvPicPr>
          <p:cNvPr id="2097164" name="Content Placeholder 3" descr="3-s2.0-B9780128012826000097-f09-03-9780128012826.jpg"/>
          <p:cNvPicPr>
            <a:picLocks noGrp="1" noChangeAspect="1"/>
          </p:cNvPicPr>
          <p:nvPr>
            <p:ph idx="1"/>
          </p:nvPr>
        </p:nvPicPr>
        <p:blipFill>
          <a:blip r:embed="rId2"/>
          <a:stretch>
            <a:fillRect/>
          </a:stretch>
        </p:blipFill>
        <p:spPr>
          <a:xfrm>
            <a:off x="627018" y="1112111"/>
            <a:ext cx="10868296" cy="557607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images (1).jpg"/>
          <p:cNvPicPr>
            <a:picLocks noGrp="1" noChangeAspect="1"/>
          </p:cNvPicPr>
          <p:nvPr>
            <p:ph sz="half" idx="2"/>
          </p:nvPr>
        </p:nvPicPr>
        <p:blipFill>
          <a:blip r:embed="rId2"/>
          <a:stretch>
            <a:fillRect/>
          </a:stretch>
        </p:blipFill>
        <p:spPr>
          <a:xfrm>
            <a:off x="2104503" y="1007520"/>
            <a:ext cx="1788229" cy="3982492"/>
          </a:xfrm>
        </p:spPr>
      </p:pic>
      <p:pic>
        <p:nvPicPr>
          <p:cNvPr id="1026" name="Picture 2" descr="C:\Users\HP\Desktop\images (2).jpg"/>
          <p:cNvPicPr>
            <a:picLocks noChangeAspect="1" noChangeArrowheads="1"/>
          </p:cNvPicPr>
          <p:nvPr/>
        </p:nvPicPr>
        <p:blipFill>
          <a:blip r:embed="rId3"/>
          <a:srcRect/>
          <a:stretch>
            <a:fillRect/>
          </a:stretch>
        </p:blipFill>
        <p:spPr bwMode="auto">
          <a:xfrm>
            <a:off x="3948113" y="1002846"/>
            <a:ext cx="2466975" cy="3987165"/>
          </a:xfrm>
          <a:prstGeom prst="rect">
            <a:avLst/>
          </a:prstGeom>
          <a:noFill/>
        </p:spPr>
      </p:pic>
      <p:pic>
        <p:nvPicPr>
          <p:cNvPr id="1028" name="Picture 4" descr="Himalaya Triphala Tablets: Uses, Price, Dosage, Side Effects, Substitute,  Buy Online"/>
          <p:cNvPicPr>
            <a:picLocks noChangeAspect="1" noChangeArrowheads="1"/>
          </p:cNvPicPr>
          <p:nvPr/>
        </p:nvPicPr>
        <p:blipFill>
          <a:blip r:embed="rId4"/>
          <a:srcRect/>
          <a:stretch>
            <a:fillRect/>
          </a:stretch>
        </p:blipFill>
        <p:spPr bwMode="auto">
          <a:xfrm>
            <a:off x="6451874" y="1006475"/>
            <a:ext cx="2182676" cy="4022725"/>
          </a:xfrm>
          <a:prstGeom prst="rect">
            <a:avLst/>
          </a:prstGeom>
          <a:noFill/>
        </p:spPr>
      </p:pic>
      <p:pic>
        <p:nvPicPr>
          <p:cNvPr id="1030" name="Picture 6" descr="Baidyanath Triphala Guggulu Tablets-80 Tab | India Ayurveda Online"/>
          <p:cNvPicPr>
            <a:picLocks noChangeAspect="1" noChangeArrowheads="1"/>
          </p:cNvPicPr>
          <p:nvPr/>
        </p:nvPicPr>
        <p:blipFill>
          <a:blip r:embed="rId5"/>
          <a:srcRect/>
          <a:stretch>
            <a:fillRect/>
          </a:stretch>
        </p:blipFill>
        <p:spPr bwMode="auto">
          <a:xfrm>
            <a:off x="195943" y="965563"/>
            <a:ext cx="1828800" cy="4011386"/>
          </a:xfrm>
          <a:prstGeom prst="rect">
            <a:avLst/>
          </a:prstGeom>
          <a:noFill/>
        </p:spPr>
      </p:pic>
      <p:pic>
        <p:nvPicPr>
          <p:cNvPr id="1032" name="Picture 8" descr="Triphala Ghrita Benefits, Uses, Dosage &amp; Side Effects - Ayur Times"/>
          <p:cNvPicPr>
            <a:picLocks noChangeAspect="1" noChangeArrowheads="1"/>
          </p:cNvPicPr>
          <p:nvPr/>
        </p:nvPicPr>
        <p:blipFill>
          <a:blip r:embed="rId6"/>
          <a:srcRect/>
          <a:stretch>
            <a:fillRect/>
          </a:stretch>
        </p:blipFill>
        <p:spPr bwMode="auto">
          <a:xfrm>
            <a:off x="8711746" y="1001486"/>
            <a:ext cx="2857500" cy="1950720"/>
          </a:xfrm>
          <a:prstGeom prst="rect">
            <a:avLst/>
          </a:prstGeom>
          <a:noFill/>
        </p:spPr>
      </p:pic>
      <p:pic>
        <p:nvPicPr>
          <p:cNvPr id="1034" name="Picture 10" descr="Triphala Ghan vati Adarsh Ayurvedic Pharmacy, 100 grams buy online at the  best price in Europe!"/>
          <p:cNvPicPr>
            <a:picLocks noChangeAspect="1" noChangeArrowheads="1"/>
          </p:cNvPicPr>
          <p:nvPr/>
        </p:nvPicPr>
        <p:blipFill>
          <a:blip r:embed="rId7"/>
          <a:srcRect/>
          <a:stretch>
            <a:fillRect/>
          </a:stretch>
        </p:blipFill>
        <p:spPr bwMode="auto">
          <a:xfrm>
            <a:off x="8737872" y="3007723"/>
            <a:ext cx="2809694" cy="2034540"/>
          </a:xfrm>
          <a:prstGeom prst="rect">
            <a:avLst/>
          </a:prstGeom>
          <a:noFill/>
        </p:spPr>
      </p:pic>
      <p:pic>
        <p:nvPicPr>
          <p:cNvPr id="1036" name="Picture 12" descr="Triphala - Benefits, Nutrition, and Recipes - Blog - HealthifyMe"/>
          <p:cNvPicPr>
            <a:picLocks noChangeAspect="1" noChangeArrowheads="1"/>
          </p:cNvPicPr>
          <p:nvPr/>
        </p:nvPicPr>
        <p:blipFill>
          <a:blip r:embed="rId8"/>
          <a:srcRect/>
          <a:stretch>
            <a:fillRect/>
          </a:stretch>
        </p:blipFill>
        <p:spPr bwMode="auto">
          <a:xfrm>
            <a:off x="220889" y="5086349"/>
            <a:ext cx="3528151" cy="1771651"/>
          </a:xfrm>
          <a:prstGeom prst="rect">
            <a:avLst/>
          </a:prstGeom>
          <a:noFill/>
        </p:spPr>
      </p:pic>
      <p:sp>
        <p:nvSpPr>
          <p:cNvPr id="26626" name="AutoShape 2" descr="Buy Triphala Kwatha (200 gm) by Punarvasu Online - Worldwide Delivery |  Prachin Ayurved Kut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Buy Triphala Kwatha (200 gm) by Punarvasu Online - Worldwide Delivery |  Prachin Ayurved Kut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Buy Triphala Kwatha (200 gm) by Punarvasu Online - Worldwide Delivery |  Prachin Ayurved Kut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2" name="AutoShape 8" descr="Buy Triphala Kwatha (200 gm) by Punarvasu Online - Worldwide Delivery |  Prachin Ayurved Kut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4" name="AutoShape 10" descr="Buy Triphala Kwatha (200 gm) by Punarvasu Online - Worldwide Delivery |  Prachin Ayurved Kut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p:txBody>
          <a:bodyPr/>
          <a:lstStyle/>
          <a:p>
            <a:pPr marL="0" indent="0"/>
            <a:r>
              <a:rPr lang="hi-IN" sz="4800" dirty="0">
                <a:solidFill>
                  <a:srgbClr val="FFFF00"/>
                </a:solidFill>
              </a:rPr>
              <a:t>त्रिफला वर्णन</a:t>
            </a:r>
            <a:r>
              <a:rPr lang="en-IN" sz="6600" dirty="0">
                <a:solidFill>
                  <a:srgbClr val="FFFF00"/>
                </a:solidFill>
              </a:rPr>
              <a:t/>
            </a:r>
            <a:br>
              <a:rPr lang="en-IN" sz="6600" dirty="0">
                <a:solidFill>
                  <a:srgbClr val="FFFF00"/>
                </a:solidFill>
              </a:rPr>
            </a:br>
            <a:r>
              <a:rPr lang="en-IN" sz="4400" dirty="0"/>
              <a:t/>
            </a:r>
            <a:br>
              <a:rPr lang="en-IN" sz="4400" dirty="0"/>
            </a:br>
            <a:endParaRPr lang="en-US" dirty="0"/>
          </a:p>
        </p:txBody>
      </p:sp>
      <p:sp>
        <p:nvSpPr>
          <p:cNvPr id="1048665" name="Content Placeholder 2"/>
          <p:cNvSpPr>
            <a:spLocks noGrp="1"/>
          </p:cNvSpPr>
          <p:nvPr>
            <p:ph sz="half" idx="1"/>
          </p:nvPr>
        </p:nvSpPr>
        <p:spPr>
          <a:xfrm>
            <a:off x="1103312" y="1692167"/>
            <a:ext cx="9404723" cy="4564172"/>
          </a:xfrm>
        </p:spPr>
        <p:txBody>
          <a:bodyPr>
            <a:normAutofit/>
          </a:bodyPr>
          <a:lstStyle/>
          <a:p>
            <a:r>
              <a:rPr lang="hi-IN" sz="2800" dirty="0"/>
              <a:t>हरीतकी,</a:t>
            </a:r>
            <a:r>
              <a:rPr lang="en-US" sz="3200" u="sng" cap="none" dirty="0">
                <a:solidFill>
                  <a:schemeClr val="tx1">
                    <a:lumMod val="95000"/>
                  </a:schemeClr>
                </a:solidFill>
              </a:rPr>
              <a:t> Terminalia </a:t>
            </a:r>
            <a:r>
              <a:rPr lang="en-US" sz="3200" u="sng" dirty="0" err="1">
                <a:solidFill>
                  <a:schemeClr val="tx1">
                    <a:lumMod val="95000"/>
                  </a:schemeClr>
                </a:solidFill>
              </a:rPr>
              <a:t>c</a:t>
            </a:r>
            <a:r>
              <a:rPr lang="en-US" sz="3200" u="sng" cap="none" dirty="0" err="1">
                <a:solidFill>
                  <a:schemeClr val="tx1">
                    <a:lumMod val="95000"/>
                  </a:schemeClr>
                </a:solidFill>
              </a:rPr>
              <a:t>hebulla</a:t>
            </a:r>
            <a:r>
              <a:rPr lang="en-US" sz="3200" u="sng" cap="none" dirty="0">
                <a:solidFill>
                  <a:schemeClr val="tx1">
                    <a:lumMod val="95000"/>
                  </a:schemeClr>
                </a:solidFill>
              </a:rPr>
              <a:t> (</a:t>
            </a:r>
            <a:r>
              <a:rPr lang="en-US" sz="3200" u="sng" cap="none" dirty="0" err="1">
                <a:solidFill>
                  <a:schemeClr val="tx1">
                    <a:lumMod val="95000"/>
                  </a:schemeClr>
                </a:solidFill>
              </a:rPr>
              <a:t>Combretaceae</a:t>
            </a:r>
            <a:r>
              <a:rPr lang="en-US" sz="3200" u="sng" cap="none" dirty="0">
                <a:solidFill>
                  <a:schemeClr val="tx1">
                    <a:lumMod val="95000"/>
                  </a:schemeClr>
                </a:solidFill>
              </a:rPr>
              <a:t>)</a:t>
            </a:r>
            <a:endParaRPr lang="en-US" sz="3200" cap="none" dirty="0">
              <a:solidFill>
                <a:schemeClr val="tx1">
                  <a:lumMod val="95000"/>
                </a:schemeClr>
              </a:solidFill>
            </a:endParaRPr>
          </a:p>
          <a:p>
            <a:r>
              <a:rPr lang="hi-IN" sz="2800" dirty="0"/>
              <a:t>बिभीतक,</a:t>
            </a:r>
            <a:r>
              <a:rPr lang="en-US" sz="2800" u="sng" cap="none" dirty="0">
                <a:solidFill>
                  <a:schemeClr val="tx1">
                    <a:lumMod val="95000"/>
                  </a:schemeClr>
                </a:solidFill>
              </a:rPr>
              <a:t> Terminalia </a:t>
            </a:r>
            <a:r>
              <a:rPr lang="en-US" sz="2800" u="sng" cap="none" dirty="0" err="1">
                <a:solidFill>
                  <a:schemeClr val="tx1">
                    <a:lumMod val="95000"/>
                  </a:schemeClr>
                </a:solidFill>
              </a:rPr>
              <a:t>bellerica</a:t>
            </a:r>
            <a:r>
              <a:rPr lang="en-US" sz="2800" u="sng" cap="none" dirty="0">
                <a:solidFill>
                  <a:schemeClr val="tx1">
                    <a:lumMod val="95000"/>
                  </a:schemeClr>
                </a:solidFill>
              </a:rPr>
              <a:t> (</a:t>
            </a:r>
            <a:r>
              <a:rPr lang="en-US" sz="2800" u="sng" cap="none" dirty="0" err="1">
                <a:solidFill>
                  <a:schemeClr val="tx1">
                    <a:lumMod val="95000"/>
                  </a:schemeClr>
                </a:solidFill>
              </a:rPr>
              <a:t>Combretaceae</a:t>
            </a:r>
            <a:r>
              <a:rPr lang="en-US" sz="2800" u="sng" cap="none" dirty="0">
                <a:solidFill>
                  <a:schemeClr val="tx1">
                    <a:lumMod val="95000"/>
                  </a:schemeClr>
                </a:solidFill>
              </a:rPr>
              <a:t>)</a:t>
            </a:r>
            <a:r>
              <a:rPr lang="hi-IN" sz="2400" dirty="0"/>
              <a:t> </a:t>
            </a:r>
            <a:r>
              <a:rPr lang="en-US" sz="2400" dirty="0"/>
              <a:t>and</a:t>
            </a:r>
            <a:r>
              <a:rPr lang="en-IN" sz="2800" dirty="0"/>
              <a:t> </a:t>
            </a:r>
          </a:p>
          <a:p>
            <a:r>
              <a:rPr lang="hi-IN" sz="2800" dirty="0"/>
              <a:t>आमलकी</a:t>
            </a:r>
            <a:r>
              <a:rPr lang="en-US" sz="2800" dirty="0"/>
              <a:t> </a:t>
            </a:r>
            <a:r>
              <a:rPr lang="en-US" sz="2800" u="sng" cap="none" dirty="0" err="1">
                <a:solidFill>
                  <a:schemeClr val="tx1">
                    <a:lumMod val="95000"/>
                  </a:schemeClr>
                </a:solidFill>
              </a:rPr>
              <a:t>Emblica</a:t>
            </a:r>
            <a:r>
              <a:rPr lang="en-US" sz="2800" u="sng" cap="none" dirty="0">
                <a:solidFill>
                  <a:schemeClr val="tx1">
                    <a:lumMod val="95000"/>
                  </a:schemeClr>
                </a:solidFill>
              </a:rPr>
              <a:t> officinalis (</a:t>
            </a:r>
            <a:r>
              <a:rPr lang="en-US" sz="2800" u="sng" cap="none" dirty="0" err="1">
                <a:solidFill>
                  <a:schemeClr val="tx1">
                    <a:lumMod val="95000"/>
                  </a:schemeClr>
                </a:solidFill>
              </a:rPr>
              <a:t>Euphorbiaceae</a:t>
            </a:r>
            <a:r>
              <a:rPr lang="en-US" sz="2800" u="sng" cap="none" dirty="0">
                <a:solidFill>
                  <a:schemeClr val="tx1">
                    <a:lumMod val="95000"/>
                  </a:schemeClr>
                </a:solidFill>
              </a:rPr>
              <a:t>)</a:t>
            </a:r>
          </a:p>
          <a:p>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a:xfrm>
            <a:off x="646111" y="0"/>
            <a:ext cx="9404723" cy="1280160"/>
          </a:xfrm>
        </p:spPr>
        <p:txBody>
          <a:bodyPr/>
          <a:lstStyle/>
          <a:p>
            <a:pPr algn="ctr"/>
            <a:r>
              <a:rPr lang="hi-IN" sz="4800" dirty="0">
                <a:solidFill>
                  <a:srgbClr val="FFFF00"/>
                </a:solidFill>
              </a:rPr>
              <a:t>हरीतकी</a:t>
            </a:r>
            <a:r>
              <a:rPr lang="en-IN" dirty="0"/>
              <a:t/>
            </a:r>
            <a:br>
              <a:rPr lang="en-IN" dirty="0"/>
            </a:br>
            <a:endParaRPr lang="en-IN" dirty="0"/>
          </a:p>
        </p:txBody>
      </p:sp>
      <p:sp>
        <p:nvSpPr>
          <p:cNvPr id="1048667" name="Content Placeholder 2"/>
          <p:cNvSpPr>
            <a:spLocks noGrp="1"/>
          </p:cNvSpPr>
          <p:nvPr>
            <p:ph idx="1"/>
          </p:nvPr>
        </p:nvSpPr>
        <p:spPr>
          <a:xfrm>
            <a:off x="209006" y="1017633"/>
            <a:ext cx="11118611" cy="5552983"/>
          </a:xfrm>
        </p:spPr>
        <p:txBody>
          <a:bodyPr>
            <a:normAutofit fontScale="92500" lnSpcReduction="10000"/>
          </a:bodyPr>
          <a:lstStyle/>
          <a:p>
            <a:pPr marL="0" indent="0">
              <a:buNone/>
            </a:pPr>
            <a:r>
              <a:rPr lang="hi-IN" sz="5200" dirty="0">
                <a:solidFill>
                  <a:srgbClr val="FFFF00"/>
                </a:solidFill>
              </a:rPr>
              <a:t>निरुक्ति</a:t>
            </a:r>
            <a:r>
              <a:rPr lang="en-US" sz="5200" dirty="0">
                <a:solidFill>
                  <a:srgbClr val="FFFF00"/>
                </a:solidFill>
              </a:rPr>
              <a:t>:-</a:t>
            </a:r>
            <a:endParaRPr lang="en-IN" sz="5200" dirty="0">
              <a:solidFill>
                <a:srgbClr val="FFFF00"/>
              </a:solidFill>
            </a:endParaRPr>
          </a:p>
          <a:p>
            <a:pPr rtl="0" fontAlgn="ctr"/>
            <a:r>
              <a:rPr lang="hi-IN" sz="3000" dirty="0">
                <a:solidFill>
                  <a:srgbClr val="00B0F0"/>
                </a:solidFill>
                <a:effectLst/>
              </a:rPr>
              <a:t>हरति</a:t>
            </a:r>
            <a:r>
              <a:rPr lang="hi-IN" sz="3000" dirty="0">
                <a:solidFill>
                  <a:srgbClr val="00B0F0"/>
                </a:solidFill>
              </a:rPr>
              <a:t> रोगान्/मलान् इति हरीतकी। </a:t>
            </a:r>
            <a:r>
              <a:rPr lang="en-US" sz="3000" dirty="0">
                <a:solidFill>
                  <a:srgbClr val="FF0000"/>
                </a:solidFill>
              </a:rPr>
              <a:t>(</a:t>
            </a:r>
            <a:r>
              <a:rPr lang="hi-IN" sz="3000" dirty="0">
                <a:solidFill>
                  <a:srgbClr val="FF0000"/>
                </a:solidFill>
              </a:rPr>
              <a:t>भा</a:t>
            </a:r>
            <a:r>
              <a:rPr lang="en-US" sz="3000" dirty="0">
                <a:solidFill>
                  <a:srgbClr val="FF0000"/>
                </a:solidFill>
              </a:rPr>
              <a:t>.</a:t>
            </a:r>
            <a:r>
              <a:rPr lang="hi-IN" sz="3000" dirty="0">
                <a:solidFill>
                  <a:srgbClr val="FF0000"/>
                </a:solidFill>
              </a:rPr>
              <a:t> नि</a:t>
            </a:r>
            <a:r>
              <a:rPr lang="en-US" sz="3000" dirty="0">
                <a:solidFill>
                  <a:srgbClr val="FF0000"/>
                </a:solidFill>
              </a:rPr>
              <a:t>.</a:t>
            </a:r>
            <a:r>
              <a:rPr lang="hi-IN" sz="3000" dirty="0">
                <a:solidFill>
                  <a:srgbClr val="FF0000"/>
                </a:solidFill>
              </a:rPr>
              <a:t> हरितक्यादि वर्ग</a:t>
            </a:r>
            <a:r>
              <a:rPr lang="en-US" sz="3000" dirty="0">
                <a:solidFill>
                  <a:srgbClr val="FF0000"/>
                </a:solidFill>
              </a:rPr>
              <a:t>)</a:t>
            </a:r>
            <a:r>
              <a:rPr lang="hi-IN" sz="3000" dirty="0">
                <a:solidFill>
                  <a:srgbClr val="FF0000"/>
                </a:solidFill>
              </a:rPr>
              <a:t> </a:t>
            </a:r>
            <a:endParaRPr lang="en-IN" sz="3000" dirty="0">
              <a:solidFill>
                <a:srgbClr val="FF0000"/>
              </a:solidFill>
            </a:endParaRPr>
          </a:p>
          <a:p>
            <a:pPr marL="0" indent="0">
              <a:buNone/>
            </a:pPr>
            <a:r>
              <a:rPr lang="en-US" sz="3000" dirty="0"/>
              <a:t>     </a:t>
            </a:r>
            <a:r>
              <a:rPr lang="hi-IN" sz="3000" dirty="0"/>
              <a:t>अर्थात् यह मलों</a:t>
            </a:r>
            <a:r>
              <a:rPr lang="en-IN" sz="3000" dirty="0"/>
              <a:t> </a:t>
            </a:r>
            <a:r>
              <a:rPr lang="hi-IN" sz="3000" dirty="0"/>
              <a:t>का हरण करती है।</a:t>
            </a:r>
            <a:endParaRPr lang="en-US" sz="3000" dirty="0"/>
          </a:p>
          <a:p>
            <a:pPr marL="0" indent="0">
              <a:buNone/>
            </a:pPr>
            <a:endParaRPr lang="en-IN" sz="2800" dirty="0"/>
          </a:p>
          <a:p>
            <a:pPr marL="0" indent="0">
              <a:buFont typeface="Wingdings" pitchFamily="2" charset="2"/>
              <a:buChar char="v"/>
            </a:pPr>
            <a:r>
              <a:rPr lang="en-US" sz="2800" b="1" dirty="0">
                <a:solidFill>
                  <a:srgbClr val="FF0000"/>
                </a:solidFill>
              </a:rPr>
              <a:t>Latin name: </a:t>
            </a:r>
            <a:r>
              <a:rPr lang="en-US" sz="2800" dirty="0" err="1"/>
              <a:t>Terminalia</a:t>
            </a:r>
            <a:r>
              <a:rPr lang="en-US" sz="2800" dirty="0"/>
              <a:t> </a:t>
            </a:r>
            <a:r>
              <a:rPr lang="en-US" sz="2800" dirty="0" err="1"/>
              <a:t>chebula</a:t>
            </a:r>
            <a:r>
              <a:rPr lang="en-US" sz="2800" dirty="0"/>
              <a:t> Linn. </a:t>
            </a:r>
          </a:p>
          <a:p>
            <a:pPr marL="0" indent="0">
              <a:buFont typeface="Wingdings" pitchFamily="2" charset="2"/>
              <a:buChar char="v"/>
            </a:pPr>
            <a:r>
              <a:rPr lang="en-US" sz="2800" b="1" dirty="0">
                <a:solidFill>
                  <a:srgbClr val="FF0000"/>
                </a:solidFill>
              </a:rPr>
              <a:t>Family</a:t>
            </a:r>
            <a:r>
              <a:rPr lang="en-US" sz="2800" dirty="0">
                <a:solidFill>
                  <a:srgbClr val="FF0000"/>
                </a:solidFill>
              </a:rPr>
              <a:t>: </a:t>
            </a:r>
            <a:r>
              <a:rPr lang="en-US" sz="2800" dirty="0" err="1"/>
              <a:t>Combretaceae</a:t>
            </a:r>
            <a:r>
              <a:rPr lang="en-US" sz="2800" dirty="0"/>
              <a:t> </a:t>
            </a:r>
          </a:p>
          <a:p>
            <a:pPr marL="0" indent="0">
              <a:buFont typeface="Wingdings" pitchFamily="2" charset="2"/>
              <a:buChar char="v"/>
            </a:pPr>
            <a:r>
              <a:rPr lang="en-US" sz="2800" b="1" dirty="0">
                <a:solidFill>
                  <a:srgbClr val="FF0000"/>
                </a:solidFill>
              </a:rPr>
              <a:t>Classical name: </a:t>
            </a:r>
            <a:r>
              <a:rPr lang="en-US" sz="2800" dirty="0" err="1"/>
              <a:t>Haritaki</a:t>
            </a:r>
            <a:endParaRPr lang="en-US" sz="2800" dirty="0"/>
          </a:p>
          <a:p>
            <a:pPr marL="0" indent="0">
              <a:buFont typeface="Wingdings" pitchFamily="2" charset="2"/>
              <a:buChar char="v"/>
            </a:pPr>
            <a:r>
              <a:rPr lang="en-US" sz="2800" dirty="0"/>
              <a:t> </a:t>
            </a:r>
            <a:r>
              <a:rPr lang="en-US" sz="2800" b="1" dirty="0">
                <a:solidFill>
                  <a:srgbClr val="FF0000"/>
                </a:solidFill>
              </a:rPr>
              <a:t>Sanskrit synonyms: </a:t>
            </a:r>
            <a:r>
              <a:rPr lang="en-US" sz="2800" dirty="0" err="1"/>
              <a:t>Haritaki</a:t>
            </a:r>
            <a:r>
              <a:rPr lang="en-US" sz="2800" dirty="0"/>
              <a:t>, </a:t>
            </a:r>
            <a:r>
              <a:rPr lang="en-US" sz="2800" dirty="0" err="1"/>
              <a:t>Pathya</a:t>
            </a:r>
            <a:r>
              <a:rPr lang="en-US" sz="2800" dirty="0"/>
              <a:t>, </a:t>
            </a:r>
            <a:r>
              <a:rPr lang="en-US" sz="2800" dirty="0" err="1"/>
              <a:t>Abhaya</a:t>
            </a:r>
            <a:r>
              <a:rPr lang="en-US" sz="2800" dirty="0"/>
              <a:t>, </a:t>
            </a:r>
            <a:r>
              <a:rPr lang="en-US" sz="2800" dirty="0" err="1"/>
              <a:t>Avyatha</a:t>
            </a:r>
            <a:r>
              <a:rPr lang="en-US" sz="2800" dirty="0"/>
              <a:t>, </a:t>
            </a:r>
            <a:r>
              <a:rPr lang="en-US" sz="2800" dirty="0" err="1"/>
              <a:t>Vayastha</a:t>
            </a:r>
            <a:r>
              <a:rPr lang="en-US" sz="2800" dirty="0"/>
              <a:t>,                       </a:t>
            </a:r>
            <a:r>
              <a:rPr lang="en-US" sz="2800" dirty="0" err="1"/>
              <a:t>Haimavati</a:t>
            </a:r>
            <a:r>
              <a:rPr lang="en-US" sz="2800" dirty="0"/>
              <a:t>, Shiva </a:t>
            </a:r>
          </a:p>
          <a:p>
            <a:pPr marL="0" indent="0">
              <a:buFont typeface="Wingdings" pitchFamily="2" charset="2"/>
              <a:buChar char="v"/>
            </a:pPr>
            <a:r>
              <a:rPr lang="en-US" sz="2800" b="1" dirty="0">
                <a:solidFill>
                  <a:srgbClr val="FF0000"/>
                </a:solidFill>
              </a:rPr>
              <a:t>Hindi name: </a:t>
            </a:r>
            <a:r>
              <a:rPr lang="en-US" sz="2800" dirty="0" err="1"/>
              <a:t>Harre</a:t>
            </a:r>
            <a:r>
              <a:rPr lang="en-US" sz="2800" dirty="0"/>
              <a:t>, </a:t>
            </a:r>
            <a:r>
              <a:rPr lang="en-US" sz="2800" dirty="0" err="1"/>
              <a:t>Harad</a:t>
            </a:r>
            <a:r>
              <a:rPr lang="en-US" sz="2800" dirty="0"/>
              <a:t> </a:t>
            </a:r>
          </a:p>
          <a:p>
            <a:pPr marL="0" indent="0">
              <a:buFont typeface="Wingdings" pitchFamily="2" charset="2"/>
              <a:buChar char="v"/>
            </a:pPr>
            <a:r>
              <a:rPr lang="en-US" sz="2800" b="1" dirty="0">
                <a:solidFill>
                  <a:srgbClr val="FF0000"/>
                </a:solidFill>
              </a:rPr>
              <a:t>English name: </a:t>
            </a:r>
            <a:r>
              <a:rPr lang="en-US" sz="2800" dirty="0" err="1"/>
              <a:t>Chebulic</a:t>
            </a:r>
            <a:r>
              <a:rPr lang="en-US" sz="2800" dirty="0"/>
              <a:t> </a:t>
            </a:r>
            <a:r>
              <a:rPr lang="en-US" sz="2800" dirty="0" err="1"/>
              <a:t>Myrobalan</a:t>
            </a:r>
            <a:r>
              <a:rPr lang="en-US" sz="2800" dirty="0"/>
              <a:t> </a:t>
            </a:r>
            <a:endParaRPr lang="en-IN" sz="2800" dirty="0"/>
          </a:p>
          <a:p>
            <a:pPr marL="0" indent="0">
              <a:buNone/>
            </a:pPr>
            <a:endParaRPr lang="en-IN"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ctrTitle"/>
          </p:nvPr>
        </p:nvSpPr>
        <p:spPr>
          <a:xfrm>
            <a:off x="4554293" y="135924"/>
            <a:ext cx="3083413" cy="1147119"/>
          </a:xfrm>
        </p:spPr>
        <p:txBody>
          <a:bodyPr/>
          <a:lstStyle/>
          <a:p>
            <a:r>
              <a:rPr lang="hi-IN" sz="6000" dirty="0">
                <a:solidFill>
                  <a:srgbClr val="FFFF00"/>
                </a:solidFill>
              </a:rPr>
              <a:t>त्रिफला</a:t>
            </a:r>
            <a:endParaRPr lang="en-IN" sz="6000" dirty="0">
              <a:solidFill>
                <a:srgbClr val="FFFF00"/>
              </a:solidFill>
            </a:endParaRPr>
          </a:p>
        </p:txBody>
      </p:sp>
      <p:sp>
        <p:nvSpPr>
          <p:cNvPr id="1048616" name="Subtitle 2"/>
          <p:cNvSpPr>
            <a:spLocks noGrp="1"/>
          </p:cNvSpPr>
          <p:nvPr>
            <p:ph type="subTitle" idx="1"/>
          </p:nvPr>
        </p:nvSpPr>
        <p:spPr>
          <a:xfrm>
            <a:off x="438262" y="1754658"/>
            <a:ext cx="11584861" cy="4967418"/>
          </a:xfrm>
        </p:spPr>
        <p:txBody>
          <a:bodyPr>
            <a:normAutofit/>
          </a:bodyPr>
          <a:lstStyle/>
          <a:p>
            <a:pPr>
              <a:buFont typeface="Arial" pitchFamily="34" charset="0"/>
              <a:buChar char="•"/>
            </a:pPr>
            <a:r>
              <a:rPr lang="hi-IN" sz="2800" dirty="0">
                <a:solidFill>
                  <a:schemeClr val="tx1"/>
                </a:solidFill>
              </a:rPr>
              <a:t>आयुर्वेद</a:t>
            </a:r>
            <a:r>
              <a:rPr lang="en-US" sz="2800" dirty="0">
                <a:solidFill>
                  <a:schemeClr val="tx1"/>
                </a:solidFill>
              </a:rPr>
              <a:t> </a:t>
            </a:r>
            <a:r>
              <a:rPr lang="hi-IN" sz="2800" dirty="0">
                <a:solidFill>
                  <a:schemeClr val="tx1"/>
                </a:solidFill>
              </a:rPr>
              <a:t>में हरड़, बहेड़ा और </a:t>
            </a:r>
            <a:r>
              <a:rPr lang="hi-IN" sz="2400" b="0" i="0" dirty="0">
                <a:solidFill>
                  <a:srgbClr val="FFFFFF"/>
                </a:solidFill>
                <a:effectLst/>
                <a:latin typeface="Roboto" panose="02000000000000000000" pitchFamily="2" charset="0"/>
              </a:rPr>
              <a:t>आँवला</a:t>
            </a:r>
            <a:r>
              <a:rPr lang="en-IN" sz="2800" dirty="0">
                <a:solidFill>
                  <a:schemeClr val="tx1"/>
                </a:solidFill>
              </a:rPr>
              <a:t> </a:t>
            </a:r>
            <a:r>
              <a:rPr lang="hi-IN" sz="2800" dirty="0">
                <a:solidFill>
                  <a:schemeClr val="tx1"/>
                </a:solidFill>
              </a:rPr>
              <a:t>का प्रयोग सम्मिलित रूप</a:t>
            </a:r>
            <a:r>
              <a:rPr lang="en-IN" sz="2800" dirty="0">
                <a:solidFill>
                  <a:schemeClr val="tx1"/>
                </a:solidFill>
              </a:rPr>
              <a:t> </a:t>
            </a:r>
            <a:r>
              <a:rPr lang="hi-IN" sz="2800" dirty="0">
                <a:solidFill>
                  <a:schemeClr val="tx1"/>
                </a:solidFill>
              </a:rPr>
              <a:t>में </a:t>
            </a:r>
            <a:r>
              <a:rPr lang="hi-IN" sz="2800" b="1" dirty="0">
                <a:solidFill>
                  <a:schemeClr val="accent3">
                    <a:lumMod val="40000"/>
                    <a:lumOff val="60000"/>
                  </a:schemeClr>
                </a:solidFill>
              </a:rPr>
              <a:t>त्रिफला</a:t>
            </a:r>
            <a:r>
              <a:rPr lang="hi-IN" sz="2800" dirty="0">
                <a:solidFill>
                  <a:schemeClr val="tx1"/>
                </a:solidFill>
              </a:rPr>
              <a:t> नाम से अधिक</a:t>
            </a:r>
            <a:r>
              <a:rPr lang="en-US" sz="2800" dirty="0">
                <a:solidFill>
                  <a:schemeClr val="tx1"/>
                </a:solidFill>
              </a:rPr>
              <a:t>  </a:t>
            </a:r>
            <a:r>
              <a:rPr lang="hi-IN" sz="2800" dirty="0">
                <a:solidFill>
                  <a:schemeClr val="tx1"/>
                </a:solidFill>
              </a:rPr>
              <a:t>प्रचलित</a:t>
            </a:r>
            <a:r>
              <a:rPr lang="en-US" sz="2800" dirty="0">
                <a:solidFill>
                  <a:schemeClr val="tx1"/>
                </a:solidFill>
              </a:rPr>
              <a:t> </a:t>
            </a:r>
            <a:r>
              <a:rPr lang="hi-IN" sz="2800" dirty="0">
                <a:solidFill>
                  <a:schemeClr val="tx1"/>
                </a:solidFill>
              </a:rPr>
              <a:t>हुआ है।</a:t>
            </a:r>
            <a:endParaRPr lang="en-US" sz="2800" dirty="0">
              <a:solidFill>
                <a:schemeClr val="tx1"/>
              </a:solidFill>
            </a:endParaRPr>
          </a:p>
          <a:p>
            <a:pPr>
              <a:buFont typeface="Arial" pitchFamily="34" charset="0"/>
              <a:buChar char="•"/>
            </a:pPr>
            <a:r>
              <a:rPr lang="hi-IN" sz="2800" dirty="0">
                <a:solidFill>
                  <a:schemeClr val="tx1"/>
                </a:solidFill>
              </a:rPr>
              <a:t>त्रिफला</a:t>
            </a:r>
            <a:r>
              <a:rPr lang="en-IN" sz="2800" dirty="0">
                <a:solidFill>
                  <a:schemeClr val="tx1"/>
                </a:solidFill>
              </a:rPr>
              <a:t> </a:t>
            </a:r>
            <a:r>
              <a:rPr lang="hi-IN" sz="2800" dirty="0">
                <a:solidFill>
                  <a:schemeClr val="tx1"/>
                </a:solidFill>
              </a:rPr>
              <a:t>आयुर्वेद</a:t>
            </a:r>
            <a:r>
              <a:rPr lang="en-IN" sz="2800" dirty="0">
                <a:solidFill>
                  <a:schemeClr val="tx1"/>
                </a:solidFill>
              </a:rPr>
              <a:t> </a:t>
            </a:r>
            <a:r>
              <a:rPr lang="hi-IN" sz="2800" dirty="0">
                <a:solidFill>
                  <a:schemeClr val="tx1"/>
                </a:solidFill>
              </a:rPr>
              <a:t>का प्रसिद्ध</a:t>
            </a:r>
            <a:r>
              <a:rPr lang="en-US" sz="2800" dirty="0">
                <a:solidFill>
                  <a:schemeClr val="tx1"/>
                </a:solidFill>
              </a:rPr>
              <a:t> </a:t>
            </a:r>
            <a:r>
              <a:rPr lang="hi-IN" sz="2800" dirty="0">
                <a:solidFill>
                  <a:schemeClr val="tx1"/>
                </a:solidFill>
              </a:rPr>
              <a:t>योग है। त्रिफला में तीन द्रव्य हैं |</a:t>
            </a:r>
            <a:r>
              <a:rPr lang="en-US" sz="2800" dirty="0">
                <a:solidFill>
                  <a:schemeClr val="tx1"/>
                </a:solidFill>
              </a:rPr>
              <a:t> </a:t>
            </a:r>
            <a:r>
              <a:rPr lang="hi-IN" sz="2800" dirty="0">
                <a:solidFill>
                  <a:schemeClr val="tx1"/>
                </a:solidFill>
              </a:rPr>
              <a:t>तीनों फल हैं | </a:t>
            </a:r>
            <a:endParaRPr lang="en-US" sz="2800" dirty="0">
              <a:solidFill>
                <a:schemeClr val="tx1"/>
              </a:solidFill>
            </a:endParaRPr>
          </a:p>
          <a:p>
            <a:pPr>
              <a:buFont typeface="Arial" pitchFamily="34" charset="0"/>
              <a:buChar char="•"/>
            </a:pPr>
            <a:r>
              <a:rPr lang="en-US" i="1" dirty="0" err="1">
                <a:solidFill>
                  <a:schemeClr val="tx1">
                    <a:lumMod val="95000"/>
                  </a:schemeClr>
                </a:solidFill>
              </a:rPr>
              <a:t>Triphala</a:t>
            </a:r>
            <a:r>
              <a:rPr lang="en-US" dirty="0">
                <a:solidFill>
                  <a:schemeClr val="tx1">
                    <a:lumMod val="95000"/>
                  </a:schemeClr>
                </a:solidFill>
              </a:rPr>
              <a:t> (Sanskrit; tri = three and </a:t>
            </a:r>
            <a:r>
              <a:rPr lang="en-US" dirty="0" err="1">
                <a:solidFill>
                  <a:schemeClr val="tx1">
                    <a:lumMod val="95000"/>
                  </a:schemeClr>
                </a:solidFill>
              </a:rPr>
              <a:t>phala</a:t>
            </a:r>
            <a:r>
              <a:rPr lang="en-US" dirty="0">
                <a:solidFill>
                  <a:schemeClr val="tx1">
                    <a:lumMod val="95000"/>
                  </a:schemeClr>
                </a:solidFill>
              </a:rPr>
              <a:t> = fruits), consisting of dried fruits of the three plant species :- </a:t>
            </a:r>
          </a:p>
          <a:p>
            <a:pPr>
              <a:buFont typeface="Arial" pitchFamily="34" charset="0"/>
              <a:buChar char="•"/>
            </a:pPr>
            <a:r>
              <a:rPr lang="en-US" u="sng" cap="none" dirty="0" err="1">
                <a:solidFill>
                  <a:schemeClr val="tx1">
                    <a:lumMod val="95000"/>
                  </a:schemeClr>
                </a:solidFill>
              </a:rPr>
              <a:t>Emblica</a:t>
            </a:r>
            <a:r>
              <a:rPr lang="en-US" u="sng" cap="none" dirty="0">
                <a:solidFill>
                  <a:schemeClr val="tx1">
                    <a:lumMod val="95000"/>
                  </a:schemeClr>
                </a:solidFill>
              </a:rPr>
              <a:t> officinalis (</a:t>
            </a:r>
            <a:r>
              <a:rPr lang="en-US" u="sng" cap="none" dirty="0" err="1">
                <a:solidFill>
                  <a:schemeClr val="tx1">
                    <a:lumMod val="95000"/>
                  </a:schemeClr>
                </a:solidFill>
              </a:rPr>
              <a:t>Euphorbiaceae</a:t>
            </a:r>
            <a:r>
              <a:rPr lang="en-US" u="sng" cap="none" dirty="0">
                <a:solidFill>
                  <a:schemeClr val="tx1">
                    <a:lumMod val="95000"/>
                  </a:schemeClr>
                </a:solidFill>
              </a:rPr>
              <a:t>)</a:t>
            </a:r>
          </a:p>
          <a:p>
            <a:pPr>
              <a:buFont typeface="Arial" pitchFamily="34" charset="0"/>
              <a:buChar char="•"/>
            </a:pPr>
            <a:r>
              <a:rPr lang="en-US" u="sng" cap="none" dirty="0">
                <a:solidFill>
                  <a:schemeClr val="tx1">
                    <a:lumMod val="95000"/>
                  </a:schemeClr>
                </a:solidFill>
              </a:rPr>
              <a:t>Terminalia </a:t>
            </a:r>
            <a:r>
              <a:rPr lang="en-US" u="sng" cap="none" dirty="0" err="1">
                <a:solidFill>
                  <a:schemeClr val="tx1">
                    <a:lumMod val="95000"/>
                  </a:schemeClr>
                </a:solidFill>
              </a:rPr>
              <a:t>chebulla</a:t>
            </a:r>
            <a:r>
              <a:rPr lang="en-US" u="sng" cap="none" dirty="0">
                <a:solidFill>
                  <a:schemeClr val="tx1">
                    <a:lumMod val="95000"/>
                  </a:schemeClr>
                </a:solidFill>
              </a:rPr>
              <a:t> (</a:t>
            </a:r>
            <a:r>
              <a:rPr lang="en-US" u="sng" cap="none" dirty="0" err="1">
                <a:solidFill>
                  <a:schemeClr val="tx1">
                    <a:lumMod val="95000"/>
                  </a:schemeClr>
                </a:solidFill>
              </a:rPr>
              <a:t>Combretaceae</a:t>
            </a:r>
            <a:r>
              <a:rPr lang="en-US" u="sng" cap="none" dirty="0">
                <a:solidFill>
                  <a:schemeClr val="tx1">
                    <a:lumMod val="95000"/>
                  </a:schemeClr>
                </a:solidFill>
              </a:rPr>
              <a:t>) </a:t>
            </a:r>
            <a:r>
              <a:rPr lang="en-US" cap="none" dirty="0">
                <a:solidFill>
                  <a:schemeClr val="tx1">
                    <a:lumMod val="95000"/>
                  </a:schemeClr>
                </a:solidFill>
              </a:rPr>
              <a:t>and</a:t>
            </a:r>
          </a:p>
          <a:p>
            <a:pPr>
              <a:buFont typeface="Arial" pitchFamily="34" charset="0"/>
              <a:buChar char="•"/>
            </a:pPr>
            <a:r>
              <a:rPr lang="en-US" u="sng" cap="none" dirty="0">
                <a:solidFill>
                  <a:schemeClr val="tx1">
                    <a:lumMod val="95000"/>
                  </a:schemeClr>
                </a:solidFill>
              </a:rPr>
              <a:t>Terminalia </a:t>
            </a:r>
            <a:r>
              <a:rPr lang="en-US" u="sng" cap="none" dirty="0" err="1">
                <a:solidFill>
                  <a:schemeClr val="tx1">
                    <a:lumMod val="95000"/>
                  </a:schemeClr>
                </a:solidFill>
              </a:rPr>
              <a:t>bellerica</a:t>
            </a:r>
            <a:r>
              <a:rPr lang="en-US" u="sng" cap="none" dirty="0">
                <a:solidFill>
                  <a:schemeClr val="tx1">
                    <a:lumMod val="95000"/>
                  </a:schemeClr>
                </a:solidFill>
              </a:rPr>
              <a:t> (</a:t>
            </a:r>
            <a:r>
              <a:rPr lang="en-US" u="sng" cap="none" dirty="0" err="1">
                <a:solidFill>
                  <a:schemeClr val="tx1">
                    <a:lumMod val="95000"/>
                  </a:schemeClr>
                </a:solidFill>
              </a:rPr>
              <a:t>Combretaceae</a:t>
            </a:r>
            <a:r>
              <a:rPr lang="en-US" u="sng" cap="none" dirty="0">
                <a:solidFill>
                  <a:schemeClr val="tx1">
                    <a:lumMod val="95000"/>
                  </a:schemeClr>
                </a:solidFill>
              </a:rPr>
              <a:t>)</a:t>
            </a:r>
          </a:p>
          <a:p>
            <a:pPr>
              <a:buFont typeface="Arial" pitchFamily="34" charset="0"/>
              <a:buChar char="•"/>
            </a:pPr>
            <a:endParaRPr lang="en-IN" sz="2800" dirty="0">
              <a:solidFill>
                <a:schemeClr val="tx1"/>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Content Placeholder 6" descr="download.jpg"/>
          <p:cNvPicPr>
            <a:picLocks noGrp="1" noChangeAspect="1"/>
          </p:cNvPicPr>
          <p:nvPr>
            <p:ph sz="half" idx="1"/>
          </p:nvPr>
        </p:nvPicPr>
        <p:blipFill>
          <a:blip r:embed="rId2"/>
          <a:stretch>
            <a:fillRect/>
          </a:stretch>
        </p:blipFill>
        <p:spPr>
          <a:xfrm>
            <a:off x="331300" y="605019"/>
            <a:ext cx="5271213" cy="6013423"/>
          </a:xfrm>
        </p:spPr>
      </p:pic>
      <p:pic>
        <p:nvPicPr>
          <p:cNvPr id="2097173" name="Content Placeholder 3" descr="download (22).jpg"/>
          <p:cNvPicPr>
            <a:picLocks noGrp="1" noChangeAspect="1"/>
          </p:cNvPicPr>
          <p:nvPr>
            <p:ph sz="half" idx="2"/>
          </p:nvPr>
        </p:nvPicPr>
        <p:blipFill>
          <a:blip r:embed="rId3"/>
          <a:stretch>
            <a:fillRect/>
          </a:stretch>
        </p:blipFill>
        <p:spPr>
          <a:xfrm>
            <a:off x="5929836" y="605018"/>
            <a:ext cx="5550964" cy="6003151"/>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Content Placeholder 2"/>
          <p:cNvSpPr>
            <a:spLocks noGrp="1"/>
          </p:cNvSpPr>
          <p:nvPr>
            <p:ph idx="1"/>
          </p:nvPr>
        </p:nvSpPr>
        <p:spPr>
          <a:xfrm>
            <a:off x="695540" y="333633"/>
            <a:ext cx="10956882" cy="6091882"/>
          </a:xfrm>
        </p:spPr>
        <p:txBody>
          <a:bodyPr>
            <a:normAutofit/>
          </a:bodyPr>
          <a:lstStyle/>
          <a:p>
            <a:pPr>
              <a:buNone/>
            </a:pPr>
            <a:r>
              <a:rPr lang="en-US" sz="3600" dirty="0">
                <a:solidFill>
                  <a:srgbClr val="FF0000"/>
                </a:solidFill>
              </a:rPr>
              <a:t>   </a:t>
            </a:r>
            <a:r>
              <a:rPr lang="hi-IN" sz="4800" dirty="0">
                <a:solidFill>
                  <a:srgbClr val="FFFF00"/>
                </a:solidFill>
              </a:rPr>
              <a:t>गण:-</a:t>
            </a:r>
            <a:r>
              <a:rPr lang="en-US" sz="4800" dirty="0">
                <a:solidFill>
                  <a:srgbClr val="FFFF00"/>
                </a:solidFill>
              </a:rPr>
              <a:t> </a:t>
            </a:r>
          </a:p>
          <a:p>
            <a:r>
              <a:rPr lang="hi-IN" sz="3200" dirty="0">
                <a:solidFill>
                  <a:srgbClr val="FF0000"/>
                </a:solidFill>
              </a:rPr>
              <a:t>चरक</a:t>
            </a:r>
            <a:r>
              <a:rPr lang="en-US" sz="3200" dirty="0">
                <a:solidFill>
                  <a:srgbClr val="FF0000"/>
                </a:solidFill>
              </a:rPr>
              <a:t>:- </a:t>
            </a:r>
            <a:r>
              <a:rPr lang="hi-IN" sz="2800" dirty="0"/>
              <a:t>कासहर वर्ग, विरेचनोपग, अर्शोघ्न, वय: स्थापन, कुष्ठघ्न, ज्वरघ्न, प्रजास्थापन, हिक्कानिग्रहण,</a:t>
            </a:r>
            <a:endParaRPr lang="en-US" sz="2800" dirty="0"/>
          </a:p>
          <a:p>
            <a:pPr marL="0" indent="0">
              <a:buNone/>
            </a:pPr>
            <a:endParaRPr lang="en-US" sz="3200" dirty="0"/>
          </a:p>
          <a:p>
            <a:r>
              <a:rPr lang="hi-IN" sz="3200" dirty="0">
                <a:solidFill>
                  <a:srgbClr val="FF0000"/>
                </a:solidFill>
              </a:rPr>
              <a:t>सुश्रुत</a:t>
            </a:r>
            <a:r>
              <a:rPr lang="en-US" sz="3200" dirty="0">
                <a:solidFill>
                  <a:srgbClr val="FF0000"/>
                </a:solidFill>
              </a:rPr>
              <a:t>:- </a:t>
            </a:r>
            <a:r>
              <a:rPr lang="hi-IN" sz="2800" dirty="0"/>
              <a:t>वचादि गण, परुषकादि गण,</a:t>
            </a:r>
            <a:r>
              <a:rPr lang="en-US" sz="2800" dirty="0"/>
              <a:t> </a:t>
            </a:r>
            <a:r>
              <a:rPr lang="hi-IN" sz="2800" dirty="0"/>
              <a:t>मुस्तादि गण, आमलक्यादि गण, मुष्कादि गण, त्रिफला </a:t>
            </a:r>
            <a:endParaRPr lang="en-US" sz="2800" dirty="0"/>
          </a:p>
          <a:p>
            <a:pPr marL="0" indent="0">
              <a:buNone/>
            </a:pPr>
            <a:endParaRPr lang="en-US" sz="3200" dirty="0"/>
          </a:p>
          <a:p>
            <a:r>
              <a:rPr lang="hi-IN" sz="3200" dirty="0">
                <a:solidFill>
                  <a:srgbClr val="FF0000"/>
                </a:solidFill>
              </a:rPr>
              <a:t>भाव.नि.</a:t>
            </a:r>
            <a:r>
              <a:rPr lang="en-US" sz="3200" dirty="0">
                <a:solidFill>
                  <a:srgbClr val="FF0000"/>
                </a:solidFill>
              </a:rPr>
              <a:t>:-</a:t>
            </a:r>
            <a:r>
              <a:rPr lang="hi-IN" sz="3200" dirty="0">
                <a:solidFill>
                  <a:srgbClr val="FF0000"/>
                </a:solidFill>
              </a:rPr>
              <a:t> </a:t>
            </a:r>
            <a:r>
              <a:rPr lang="hi-IN" sz="2800" b="0" i="0" dirty="0">
                <a:solidFill>
                  <a:srgbClr val="FFFFFF"/>
                </a:solidFill>
                <a:effectLst/>
                <a:latin typeface="Roboto" panose="02000000000000000000" pitchFamily="2" charset="0"/>
              </a:rPr>
              <a:t>हरितक्यादिवर्ग</a:t>
            </a:r>
            <a:r>
              <a:rPr lang="hi-IN" sz="2800" dirty="0"/>
              <a:t> वर्ग</a:t>
            </a:r>
            <a:endParaRPr lang="en-US" sz="2800" dirty="0"/>
          </a:p>
          <a:p>
            <a:pPr marL="0" indent="0">
              <a:buNone/>
            </a:pPr>
            <a:endParaRPr lang="en-IN" sz="3000" dirty="0"/>
          </a:p>
          <a:p>
            <a:pPr marL="0" indent="0">
              <a:buNone/>
            </a:pPr>
            <a:r>
              <a:rPr lang="en-US" sz="3000" dirty="0">
                <a:solidFill>
                  <a:srgbClr val="FF0000"/>
                </a:solidFill>
              </a:rPr>
              <a:t>									</a:t>
            </a:r>
            <a:endParaRPr lang="en-US" sz="3000" dirty="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Content Placeholder 2"/>
          <p:cNvSpPr>
            <a:spLocks noGrp="1"/>
          </p:cNvSpPr>
          <p:nvPr>
            <p:ph idx="1"/>
          </p:nvPr>
        </p:nvSpPr>
        <p:spPr>
          <a:xfrm>
            <a:off x="243841" y="2152622"/>
            <a:ext cx="11691257" cy="4399924"/>
          </a:xfrm>
        </p:spPr>
        <p:txBody>
          <a:bodyPr>
            <a:normAutofit/>
          </a:bodyPr>
          <a:lstStyle/>
          <a:p>
            <a:pPr marL="0" indent="0">
              <a:buNone/>
            </a:pPr>
            <a:r>
              <a:rPr lang="en-US" sz="2800" dirty="0">
                <a:solidFill>
                  <a:srgbClr val="FFFF00"/>
                </a:solidFill>
              </a:rPr>
              <a:t>1.</a:t>
            </a:r>
            <a:r>
              <a:rPr lang="hi-IN" sz="2800" dirty="0">
                <a:solidFill>
                  <a:srgbClr val="FFFF00"/>
                </a:solidFill>
              </a:rPr>
              <a:t>हेमवती</a:t>
            </a:r>
            <a:r>
              <a:rPr lang="en-US" sz="2800" dirty="0">
                <a:solidFill>
                  <a:srgbClr val="FFFF00"/>
                </a:solidFill>
              </a:rPr>
              <a:t>:- </a:t>
            </a:r>
            <a:r>
              <a:rPr lang="en-US" sz="2800" dirty="0"/>
              <a:t>grows in Himalaya region </a:t>
            </a:r>
          </a:p>
          <a:p>
            <a:pPr marL="0" indent="0">
              <a:buNone/>
            </a:pPr>
            <a:r>
              <a:rPr lang="en-US" sz="2800" dirty="0">
                <a:solidFill>
                  <a:srgbClr val="FFFF00"/>
                </a:solidFill>
              </a:rPr>
              <a:t>2.</a:t>
            </a:r>
            <a:r>
              <a:rPr lang="hi-IN" sz="2800" dirty="0">
                <a:solidFill>
                  <a:srgbClr val="FFFF00"/>
                </a:solidFill>
              </a:rPr>
              <a:t>अभया</a:t>
            </a:r>
            <a:r>
              <a:rPr lang="en-US" sz="2800" dirty="0">
                <a:solidFill>
                  <a:srgbClr val="FFFF00"/>
                </a:solidFill>
              </a:rPr>
              <a:t>:- </a:t>
            </a:r>
            <a:r>
              <a:rPr lang="hi-IN" sz="2800" dirty="0"/>
              <a:t>मनुष्य को रोग का भय नहीं होता एवं व्याधि क्षमता को बढ़ाता हैं</a:t>
            </a:r>
            <a:endParaRPr lang="en-US" sz="2800" dirty="0"/>
          </a:p>
          <a:p>
            <a:pPr marL="0" indent="0">
              <a:buNone/>
            </a:pPr>
            <a:r>
              <a:rPr lang="en-US" sz="2800" dirty="0">
                <a:solidFill>
                  <a:srgbClr val="FFFF00"/>
                </a:solidFill>
              </a:rPr>
              <a:t>3.</a:t>
            </a:r>
            <a:r>
              <a:rPr lang="hi-IN" sz="2800" dirty="0">
                <a:solidFill>
                  <a:srgbClr val="FFFF00"/>
                </a:solidFill>
              </a:rPr>
              <a:t>अमृता</a:t>
            </a:r>
            <a:r>
              <a:rPr lang="en-US" sz="2800" dirty="0">
                <a:solidFill>
                  <a:srgbClr val="FFFF00"/>
                </a:solidFill>
              </a:rPr>
              <a:t>:-</a:t>
            </a:r>
            <a:r>
              <a:rPr lang="hi-IN" sz="2800" dirty="0">
                <a:solidFill>
                  <a:srgbClr val="FFFF00"/>
                </a:solidFill>
              </a:rPr>
              <a:t> </a:t>
            </a:r>
            <a:r>
              <a:rPr lang="hi-IN" sz="2800" dirty="0"/>
              <a:t>अमृत के समान फलदायिक गुण और जराव्याधि से बचाता है| </a:t>
            </a:r>
            <a:endParaRPr lang="en-US" sz="2800" dirty="0"/>
          </a:p>
          <a:p>
            <a:pPr marL="0" indent="0">
              <a:buNone/>
            </a:pPr>
            <a:r>
              <a:rPr lang="en-US" sz="2800" dirty="0">
                <a:solidFill>
                  <a:srgbClr val="FFFF00"/>
                </a:solidFill>
              </a:rPr>
              <a:t>4.</a:t>
            </a:r>
            <a:r>
              <a:rPr lang="hi-IN" sz="2800" dirty="0">
                <a:solidFill>
                  <a:srgbClr val="FFFF00"/>
                </a:solidFill>
              </a:rPr>
              <a:t>पथ्या</a:t>
            </a:r>
            <a:r>
              <a:rPr lang="en-US" sz="2800" dirty="0">
                <a:solidFill>
                  <a:srgbClr val="FFFF00"/>
                </a:solidFill>
              </a:rPr>
              <a:t>:- </a:t>
            </a:r>
            <a:r>
              <a:rPr lang="hi-IN" sz="2800" dirty="0"/>
              <a:t>शरीर, मन एवं स्रोतों को कभी भी नुकसान नहीं पहुचाता </a:t>
            </a:r>
            <a:endParaRPr lang="en-US" sz="2800" dirty="0"/>
          </a:p>
          <a:p>
            <a:pPr marL="0" indent="0">
              <a:buNone/>
            </a:pPr>
            <a:r>
              <a:rPr lang="en-US" sz="2800" dirty="0">
                <a:solidFill>
                  <a:srgbClr val="FFFF00"/>
                </a:solidFill>
              </a:rPr>
              <a:t>5.</a:t>
            </a:r>
            <a:r>
              <a:rPr lang="hi-IN" sz="2800" dirty="0">
                <a:solidFill>
                  <a:srgbClr val="FFFF00"/>
                </a:solidFill>
              </a:rPr>
              <a:t>कायस्था</a:t>
            </a:r>
            <a:r>
              <a:rPr lang="en-US" sz="2800" dirty="0">
                <a:solidFill>
                  <a:srgbClr val="FFFF00"/>
                </a:solidFill>
              </a:rPr>
              <a:t>:- </a:t>
            </a:r>
            <a:r>
              <a:rPr lang="en-US" sz="2800" dirty="0"/>
              <a:t>promotes health and old age.</a:t>
            </a:r>
            <a:r>
              <a:rPr lang="hi-IN" sz="2800" dirty="0"/>
              <a:t> </a:t>
            </a:r>
            <a:endParaRPr lang="en-US" sz="2800" dirty="0"/>
          </a:p>
          <a:p>
            <a:pPr marL="0" indent="0">
              <a:buNone/>
            </a:pPr>
            <a:r>
              <a:rPr lang="en-US" sz="2800" dirty="0">
                <a:solidFill>
                  <a:srgbClr val="FFFF00"/>
                </a:solidFill>
              </a:rPr>
              <a:t>6.</a:t>
            </a:r>
            <a:r>
              <a:rPr lang="hi-IN" sz="2800" dirty="0">
                <a:solidFill>
                  <a:srgbClr val="FFFF00"/>
                </a:solidFill>
              </a:rPr>
              <a:t>पूतना</a:t>
            </a:r>
            <a:r>
              <a:rPr lang="en-US" sz="2800" dirty="0">
                <a:solidFill>
                  <a:srgbClr val="FFFF00"/>
                </a:solidFill>
              </a:rPr>
              <a:t>:-</a:t>
            </a:r>
            <a:r>
              <a:rPr lang="hi-IN" sz="2800" dirty="0"/>
              <a:t>शरीर को शुध्द करता हैं</a:t>
            </a:r>
            <a:endParaRPr lang="en-IN" sz="2800" dirty="0"/>
          </a:p>
          <a:p>
            <a:pPr marL="0" indent="0">
              <a:buNone/>
            </a:pPr>
            <a:r>
              <a:rPr lang="en-US" sz="2800" dirty="0">
                <a:solidFill>
                  <a:srgbClr val="FFFF00"/>
                </a:solidFill>
              </a:rPr>
              <a:t>7. </a:t>
            </a:r>
            <a:r>
              <a:rPr lang="hi-IN" sz="2800" dirty="0">
                <a:solidFill>
                  <a:srgbClr val="FFFF00"/>
                </a:solidFill>
              </a:rPr>
              <a:t>श्रेयसी</a:t>
            </a:r>
            <a:r>
              <a:rPr lang="en-US" sz="2800" dirty="0">
                <a:solidFill>
                  <a:srgbClr val="FFFF00"/>
                </a:solidFill>
              </a:rPr>
              <a:t>:-</a:t>
            </a:r>
            <a:r>
              <a:rPr lang="hi-IN" sz="2800" dirty="0">
                <a:solidFill>
                  <a:srgbClr val="FFFF00"/>
                </a:solidFill>
              </a:rPr>
              <a:t> </a:t>
            </a:r>
            <a:r>
              <a:rPr lang="hi-IN" sz="2800" dirty="0"/>
              <a:t>श्रेष्ठ एवं उत्तम औषधि</a:t>
            </a:r>
            <a:endParaRPr lang="en-IN" sz="2800" dirty="0"/>
          </a:p>
          <a:p>
            <a:pPr marL="0" indent="0">
              <a:buNone/>
            </a:pPr>
            <a:r>
              <a:rPr lang="en-US" sz="2800" dirty="0">
                <a:solidFill>
                  <a:srgbClr val="FFFF00"/>
                </a:solidFill>
              </a:rPr>
              <a:t>8. </a:t>
            </a:r>
            <a:r>
              <a:rPr lang="hi-IN" sz="2800" dirty="0">
                <a:solidFill>
                  <a:srgbClr val="FFFF00"/>
                </a:solidFill>
              </a:rPr>
              <a:t>वयस्या</a:t>
            </a:r>
            <a:r>
              <a:rPr lang="en-US" sz="2800" dirty="0">
                <a:solidFill>
                  <a:srgbClr val="FFFF00"/>
                </a:solidFill>
              </a:rPr>
              <a:t>:-</a:t>
            </a:r>
            <a:r>
              <a:rPr lang="hi-IN" sz="2800" dirty="0">
                <a:solidFill>
                  <a:srgbClr val="FFFF00"/>
                </a:solidFill>
              </a:rPr>
              <a:t> </a:t>
            </a:r>
            <a:r>
              <a:rPr lang="hi-IN" sz="2800" dirty="0"/>
              <a:t>आयुवर्धक </a:t>
            </a:r>
            <a:endParaRPr lang="en-IN" sz="2800" dirty="0"/>
          </a:p>
          <a:p>
            <a:pPr marL="0" indent="0">
              <a:buNone/>
            </a:pPr>
            <a:endParaRPr lang="en-IN" sz="2800" dirty="0"/>
          </a:p>
          <a:p>
            <a:pPr marL="0" indent="0">
              <a:buNone/>
            </a:pPr>
            <a:endParaRPr lang="hi-IN" dirty="0"/>
          </a:p>
          <a:p>
            <a:endParaRPr lang="en-US" dirty="0"/>
          </a:p>
        </p:txBody>
      </p:sp>
      <p:sp>
        <p:nvSpPr>
          <p:cNvPr id="1048670" name="Rectangle 3"/>
          <p:cNvSpPr/>
          <p:nvPr/>
        </p:nvSpPr>
        <p:spPr>
          <a:xfrm>
            <a:off x="243841" y="493826"/>
            <a:ext cx="11948159" cy="1692771"/>
          </a:xfrm>
          <a:prstGeom prst="rect">
            <a:avLst/>
          </a:prstGeom>
        </p:spPr>
        <p:txBody>
          <a:bodyPr wrap="square">
            <a:spAutoFit/>
          </a:bodyPr>
          <a:lstStyle/>
          <a:p>
            <a:r>
              <a:rPr lang="hi-IN" sz="4800" dirty="0">
                <a:solidFill>
                  <a:srgbClr val="FF0000"/>
                </a:solidFill>
              </a:rPr>
              <a:t>पर्याय</a:t>
            </a:r>
            <a:r>
              <a:rPr lang="en-IN" sz="4800" dirty="0">
                <a:solidFill>
                  <a:srgbClr val="FF0000"/>
                </a:solidFill>
              </a:rPr>
              <a:t> –</a:t>
            </a:r>
            <a:r>
              <a:rPr lang="hi-IN" sz="4800" dirty="0">
                <a:solidFill>
                  <a:srgbClr val="FF0000"/>
                </a:solidFill>
              </a:rPr>
              <a:t> </a:t>
            </a:r>
            <a:r>
              <a:rPr lang="en-US" sz="4800" dirty="0">
                <a:solidFill>
                  <a:srgbClr val="FF0000"/>
                </a:solidFill>
              </a:rPr>
              <a:t> </a:t>
            </a:r>
          </a:p>
          <a:p>
            <a:r>
              <a:rPr lang="hi-IN" sz="2800" dirty="0">
                <a:solidFill>
                  <a:srgbClr val="00B0F0"/>
                </a:solidFill>
              </a:rPr>
              <a:t>हरीतक्यभया पथ्या कायस्था पूतनाअमृता | हैमवत्यव्यथा चापि श्रेयसी शिवा | वयस्या विजया चापि जीवन्ती रोहिणीति च |</a:t>
            </a:r>
            <a:r>
              <a:rPr lang="en-US" sz="2800" dirty="0">
                <a:solidFill>
                  <a:srgbClr val="00B0F0"/>
                </a:solidFill>
              </a:rPr>
              <a:t> </a:t>
            </a:r>
            <a:r>
              <a:rPr lang="en-US" sz="2400" dirty="0">
                <a:solidFill>
                  <a:srgbClr val="FF0000"/>
                </a:solidFill>
              </a:rPr>
              <a:t>(</a:t>
            </a:r>
            <a:r>
              <a:rPr lang="hi-IN" sz="2400" dirty="0">
                <a:solidFill>
                  <a:srgbClr val="FF0000"/>
                </a:solidFill>
              </a:rPr>
              <a:t>भा</a:t>
            </a:r>
            <a:r>
              <a:rPr lang="en-US" sz="2400" dirty="0">
                <a:solidFill>
                  <a:srgbClr val="FF0000"/>
                </a:solidFill>
              </a:rPr>
              <a:t>.</a:t>
            </a:r>
            <a:r>
              <a:rPr lang="hi-IN" sz="2400" dirty="0">
                <a:solidFill>
                  <a:srgbClr val="FF0000"/>
                </a:solidFill>
              </a:rPr>
              <a:t> नि</a:t>
            </a:r>
            <a:r>
              <a:rPr lang="en-US" sz="2400" dirty="0">
                <a:solidFill>
                  <a:srgbClr val="FF0000"/>
                </a:solidFill>
              </a:rPr>
              <a:t>.</a:t>
            </a:r>
            <a:r>
              <a:rPr lang="hi-IN" sz="2400" dirty="0">
                <a:solidFill>
                  <a:srgbClr val="FF0000"/>
                </a:solidFill>
              </a:rPr>
              <a:t> हरितक्यादि वर्ग</a:t>
            </a:r>
            <a:r>
              <a:rPr lang="en-US" sz="2400" dirty="0">
                <a:solidFill>
                  <a:srgbClr val="FF0000"/>
                </a:solidFill>
              </a:rPr>
              <a:t>  </a:t>
            </a:r>
            <a:r>
              <a:rPr lang="hi-IN" sz="2400" dirty="0">
                <a:solidFill>
                  <a:srgbClr val="FF0000"/>
                </a:solidFill>
                <a:effectLst/>
              </a:rPr>
              <a:t>श्लोक 7</a:t>
            </a:r>
            <a:r>
              <a:rPr lang="en-US" sz="2400" dirty="0">
                <a:solidFill>
                  <a:srgbClr val="FF0000"/>
                </a:solidFill>
              </a:rPr>
              <a:t>)</a:t>
            </a:r>
            <a:r>
              <a:rPr lang="hi-IN" sz="2400" dirty="0">
                <a:solidFill>
                  <a:srgbClr val="FF0000"/>
                </a:solidFill>
              </a:rPr>
              <a:t> </a:t>
            </a:r>
            <a:endParaRPr lang="en-US" sz="24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Content Placeholder 2"/>
          <p:cNvSpPr>
            <a:spLocks noGrp="1"/>
          </p:cNvSpPr>
          <p:nvPr>
            <p:ph idx="1"/>
          </p:nvPr>
        </p:nvSpPr>
        <p:spPr>
          <a:xfrm>
            <a:off x="252412" y="1138518"/>
            <a:ext cx="11660188" cy="5579782"/>
          </a:xfrm>
        </p:spPr>
        <p:txBody>
          <a:bodyPr>
            <a:normAutofit/>
          </a:bodyPr>
          <a:lstStyle/>
          <a:p>
            <a:pPr marL="514350" indent="-514350">
              <a:buNone/>
            </a:pPr>
            <a:r>
              <a:rPr lang="en-US" sz="2800" dirty="0">
                <a:solidFill>
                  <a:srgbClr val="FFFF00"/>
                </a:solidFill>
              </a:rPr>
              <a:t>9. </a:t>
            </a:r>
            <a:r>
              <a:rPr lang="hi-IN" sz="2800" dirty="0">
                <a:solidFill>
                  <a:srgbClr val="FFFF00"/>
                </a:solidFill>
              </a:rPr>
              <a:t>शिवा</a:t>
            </a:r>
            <a:r>
              <a:rPr lang="en-US" sz="2800" dirty="0">
                <a:solidFill>
                  <a:srgbClr val="FFFF00"/>
                </a:solidFill>
              </a:rPr>
              <a:t>:- </a:t>
            </a:r>
            <a:r>
              <a:rPr lang="hi-IN" sz="2800" dirty="0"/>
              <a:t>जो भी मनुष्य इसका सेवन करता उसके लिये कल्याणकारक  होता</a:t>
            </a:r>
            <a:r>
              <a:rPr lang="en-US" sz="2800" dirty="0"/>
              <a:t> </a:t>
            </a:r>
            <a:r>
              <a:rPr lang="hi-IN" sz="2800" dirty="0"/>
              <a:t>हैं</a:t>
            </a:r>
            <a:endParaRPr lang="en-US" sz="2800" dirty="0"/>
          </a:p>
          <a:p>
            <a:pPr marL="514350" indent="-514350">
              <a:buNone/>
            </a:pPr>
            <a:r>
              <a:rPr lang="en-US" sz="2800" dirty="0">
                <a:solidFill>
                  <a:srgbClr val="FFFF00"/>
                </a:solidFill>
              </a:rPr>
              <a:t>10. </a:t>
            </a:r>
            <a:r>
              <a:rPr lang="hi-IN" sz="2800" dirty="0">
                <a:solidFill>
                  <a:srgbClr val="FFFF00"/>
                </a:solidFill>
              </a:rPr>
              <a:t>विजया</a:t>
            </a:r>
            <a:r>
              <a:rPr lang="en-US" sz="2800" dirty="0">
                <a:solidFill>
                  <a:srgbClr val="FFFF00"/>
                </a:solidFill>
              </a:rPr>
              <a:t>:-</a:t>
            </a:r>
            <a:r>
              <a:rPr lang="hi-IN" sz="2800" dirty="0">
                <a:solidFill>
                  <a:srgbClr val="FFFF00"/>
                </a:solidFill>
              </a:rPr>
              <a:t> </a:t>
            </a:r>
            <a:r>
              <a:rPr lang="hi-IN" sz="2800" dirty="0"/>
              <a:t>हरीतकी के मूल के द्वारा रोगों का हरण करती हैं </a:t>
            </a:r>
            <a:endParaRPr lang="en-US" sz="2800" dirty="0"/>
          </a:p>
          <a:p>
            <a:pPr marL="514350" indent="-514350">
              <a:buNone/>
            </a:pPr>
            <a:r>
              <a:rPr lang="en-US" sz="2800" dirty="0">
                <a:solidFill>
                  <a:srgbClr val="FFFF00"/>
                </a:solidFill>
              </a:rPr>
              <a:t>11. </a:t>
            </a:r>
            <a:r>
              <a:rPr lang="hi-IN" sz="2800" dirty="0">
                <a:solidFill>
                  <a:srgbClr val="FFFF00"/>
                </a:solidFill>
              </a:rPr>
              <a:t>जीवन्ती</a:t>
            </a:r>
            <a:r>
              <a:rPr lang="en-US" sz="2800" dirty="0">
                <a:solidFill>
                  <a:srgbClr val="FFFF00"/>
                </a:solidFill>
              </a:rPr>
              <a:t>:- </a:t>
            </a:r>
            <a:r>
              <a:rPr lang="hi-IN" sz="2800" dirty="0"/>
              <a:t>स्वास्थ्य एवं आयुष्य कारक </a:t>
            </a:r>
            <a:endParaRPr lang="en-US" sz="2800" dirty="0"/>
          </a:p>
          <a:p>
            <a:pPr marL="514350" indent="-514350">
              <a:buNone/>
            </a:pPr>
            <a:r>
              <a:rPr lang="en-US" sz="2800" dirty="0">
                <a:solidFill>
                  <a:srgbClr val="FFFF00"/>
                </a:solidFill>
              </a:rPr>
              <a:t>12. </a:t>
            </a:r>
            <a:r>
              <a:rPr lang="hi-IN" sz="2800" dirty="0">
                <a:solidFill>
                  <a:srgbClr val="FFFF00"/>
                </a:solidFill>
              </a:rPr>
              <a:t>रोहिणी</a:t>
            </a:r>
            <a:r>
              <a:rPr lang="en-US" sz="2800" dirty="0">
                <a:solidFill>
                  <a:srgbClr val="FFFF00"/>
                </a:solidFill>
              </a:rPr>
              <a:t>:-</a:t>
            </a:r>
            <a:r>
              <a:rPr lang="hi-IN" sz="2800" dirty="0">
                <a:solidFill>
                  <a:srgbClr val="FFFF00"/>
                </a:solidFill>
              </a:rPr>
              <a:t> </a:t>
            </a:r>
            <a:r>
              <a:rPr lang="hi-IN" sz="2800" dirty="0"/>
              <a:t>क्षीण धातुओं को अपने रसायन गुणों के द्वारा पोषण देती हैं </a:t>
            </a:r>
            <a:endParaRPr lang="en-US" sz="2800" dirty="0"/>
          </a:p>
          <a:p>
            <a:pPr marL="514350" indent="-514350">
              <a:buNone/>
            </a:pPr>
            <a:r>
              <a:rPr lang="en-US" sz="2800" dirty="0">
                <a:solidFill>
                  <a:srgbClr val="FFFF00"/>
                </a:solidFill>
              </a:rPr>
              <a:t>13. </a:t>
            </a:r>
            <a:r>
              <a:rPr lang="hi-IN" sz="2800" dirty="0">
                <a:solidFill>
                  <a:srgbClr val="FFFF00"/>
                </a:solidFill>
              </a:rPr>
              <a:t>पञ्चभद्रिका</a:t>
            </a:r>
            <a:r>
              <a:rPr lang="en-US" sz="2800" dirty="0">
                <a:solidFill>
                  <a:srgbClr val="FFFF00"/>
                </a:solidFill>
              </a:rPr>
              <a:t>:- </a:t>
            </a:r>
            <a:r>
              <a:rPr lang="hi-IN" sz="2800" dirty="0"/>
              <a:t>पञ्च रसात्मक</a:t>
            </a:r>
            <a:endParaRPr lang="en-US" sz="2800" dirty="0"/>
          </a:p>
          <a:p>
            <a:endParaRPr lang="en-IN"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Content Placeholder 2"/>
          <p:cNvSpPr>
            <a:spLocks noGrp="1"/>
          </p:cNvSpPr>
          <p:nvPr>
            <p:ph idx="1"/>
          </p:nvPr>
        </p:nvSpPr>
        <p:spPr>
          <a:xfrm>
            <a:off x="129403" y="349422"/>
            <a:ext cx="11948297" cy="6508578"/>
          </a:xfrm>
        </p:spPr>
        <p:txBody>
          <a:bodyPr>
            <a:normAutofit/>
          </a:bodyPr>
          <a:lstStyle/>
          <a:p>
            <a:pPr marL="0" indent="0">
              <a:buNone/>
            </a:pPr>
            <a:r>
              <a:rPr lang="hi-IN" sz="4800" b="0" i="0" dirty="0">
                <a:solidFill>
                  <a:srgbClr val="FFFF00"/>
                </a:solidFill>
                <a:effectLst/>
                <a:latin typeface="Roboto" panose="02000000000000000000" pitchFamily="2" charset="0"/>
              </a:rPr>
              <a:t>वानस्पतिक</a:t>
            </a:r>
            <a:r>
              <a:rPr lang="en-US" sz="4800" b="0" i="0" dirty="0">
                <a:solidFill>
                  <a:srgbClr val="FFFF00"/>
                </a:solidFill>
                <a:effectLst/>
                <a:latin typeface="Roboto" panose="02000000000000000000" pitchFamily="2" charset="0"/>
              </a:rPr>
              <a:t> </a:t>
            </a:r>
            <a:r>
              <a:rPr lang="hi-IN" sz="4800" dirty="0">
                <a:solidFill>
                  <a:srgbClr val="FFFF00"/>
                </a:solidFill>
              </a:rPr>
              <a:t>वर्णन – </a:t>
            </a:r>
            <a:endParaRPr lang="en-US" sz="4800" dirty="0">
              <a:solidFill>
                <a:srgbClr val="FFFF00"/>
              </a:solidFill>
            </a:endParaRPr>
          </a:p>
          <a:p>
            <a:pPr marL="0" indent="0">
              <a:buNone/>
            </a:pPr>
            <a:r>
              <a:rPr lang="hi-IN" sz="2800" dirty="0"/>
              <a:t>इसकी </a:t>
            </a:r>
            <a:r>
              <a:rPr lang="hi-IN" sz="2800" b="0" i="0" dirty="0">
                <a:solidFill>
                  <a:srgbClr val="FFFFFF"/>
                </a:solidFill>
                <a:effectLst/>
                <a:latin typeface="Roboto" panose="02000000000000000000" pitchFamily="2" charset="0"/>
              </a:rPr>
              <a:t>ऊँचाई</a:t>
            </a:r>
            <a:r>
              <a:rPr lang="en-US" sz="2800" b="0" i="0" dirty="0">
                <a:solidFill>
                  <a:srgbClr val="FFFFFF"/>
                </a:solidFill>
                <a:effectLst/>
                <a:latin typeface="Roboto" panose="02000000000000000000" pitchFamily="2" charset="0"/>
              </a:rPr>
              <a:t> </a:t>
            </a:r>
            <a:r>
              <a:rPr lang="hi-IN" sz="2800" dirty="0"/>
              <a:t>50-80 फुट तक ऊँची होती है।</a:t>
            </a:r>
          </a:p>
          <a:p>
            <a:pPr marL="0" indent="0">
              <a:buNone/>
            </a:pPr>
            <a:r>
              <a:rPr lang="hi-IN" sz="2800" dirty="0">
                <a:solidFill>
                  <a:srgbClr val="FF0000"/>
                </a:solidFill>
              </a:rPr>
              <a:t>त्वक्</a:t>
            </a:r>
            <a:r>
              <a:rPr lang="en-IN" sz="2800" dirty="0"/>
              <a:t> -</a:t>
            </a:r>
            <a:r>
              <a:rPr lang="hi-IN" sz="2800" dirty="0"/>
              <a:t> कृष्णाभ भूरे रंग की एवं 0.5 इंच मोटी होती है । काष्ठ — मजबूत, इमारत के लिए अच्छा माना जाता है।</a:t>
            </a:r>
          </a:p>
          <a:p>
            <a:pPr marL="0" indent="0">
              <a:buNone/>
            </a:pPr>
            <a:r>
              <a:rPr lang="hi-IN" sz="2800" dirty="0">
                <a:solidFill>
                  <a:srgbClr val="FF0000"/>
                </a:solidFill>
              </a:rPr>
              <a:t>पत्र</a:t>
            </a:r>
            <a:r>
              <a:rPr lang="hi-IN" sz="2800" dirty="0"/>
              <a:t> - 4-8 इंच लम्बे, किंचित् अण्डाकार, वासा पत्र के समान चमकदार होते</a:t>
            </a:r>
            <a:r>
              <a:rPr lang="en-IN" sz="2800" dirty="0"/>
              <a:t> </a:t>
            </a:r>
            <a:r>
              <a:rPr lang="hi-IN" sz="2800" dirty="0"/>
              <a:t>है।</a:t>
            </a:r>
            <a:endParaRPr lang="en-IN" sz="2800" dirty="0"/>
          </a:p>
          <a:p>
            <a:pPr marL="0" indent="0">
              <a:buNone/>
            </a:pPr>
            <a:r>
              <a:rPr lang="hi-IN" sz="2800" dirty="0">
                <a:solidFill>
                  <a:srgbClr val="FF0000"/>
                </a:solidFill>
              </a:rPr>
              <a:t>पत्रवृन्त </a:t>
            </a:r>
            <a:r>
              <a:rPr lang="hi-IN" sz="2800" dirty="0"/>
              <a:t>- 1 इंच से कम होते हैं जिसके शीर्ष भाग पर दो ग्रन्थियाँ होती हैं ।</a:t>
            </a:r>
          </a:p>
          <a:p>
            <a:pPr marL="0" indent="0">
              <a:buNone/>
            </a:pPr>
            <a:r>
              <a:rPr lang="hi-IN" sz="2800" dirty="0">
                <a:solidFill>
                  <a:srgbClr val="FF0000"/>
                </a:solidFill>
              </a:rPr>
              <a:t>पत्र-</a:t>
            </a:r>
            <a:r>
              <a:rPr lang="hi-IN" sz="2800" dirty="0"/>
              <a:t> सिरा 6-8 युग्मों में होती है । पुष्प छोटे, श्वेत या पीतवर्णयुक्त मंजरियों में आते हैं।</a:t>
            </a:r>
          </a:p>
          <a:p>
            <a:pPr marL="0" indent="0">
              <a:buNone/>
            </a:pPr>
            <a:r>
              <a:rPr lang="hi-IN" sz="2800" dirty="0">
                <a:solidFill>
                  <a:srgbClr val="FF0000"/>
                </a:solidFill>
              </a:rPr>
              <a:t>फल-</a:t>
            </a:r>
            <a:r>
              <a:rPr lang="hi-IN" sz="2800" dirty="0"/>
              <a:t> किंचित् लम्बाई लिये गोलाकार, कठिन, पृष्ठ भाग पर पाँच रेखायें होती हैं । कच्ची अवस्था में हरित वर्ण तथा पक्व होने पर पीताभ धूसर वर्ण होते हैं ।</a:t>
            </a:r>
          </a:p>
          <a:p>
            <a:pPr marL="0" indent="0">
              <a:buNone/>
            </a:pPr>
            <a:r>
              <a:rPr lang="hi-IN" sz="2800" dirty="0">
                <a:solidFill>
                  <a:srgbClr val="FF0000"/>
                </a:solidFill>
              </a:rPr>
              <a:t>बीज- </a:t>
            </a:r>
            <a:r>
              <a:rPr lang="hi-IN" sz="2800" dirty="0"/>
              <a:t>प्रत्येक फल में एक बीज होता है।</a:t>
            </a:r>
            <a:endParaRPr lang="en-IN" sz="2800" dirty="0"/>
          </a:p>
          <a:p>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Content Placeholder 6"/>
          <p:cNvPicPr>
            <a:picLocks noGrp="1" noChangeAspect="1"/>
          </p:cNvPicPr>
          <p:nvPr>
            <p:ph idx="1"/>
          </p:nvPr>
        </p:nvPicPr>
        <p:blipFill>
          <a:blip r:embed="rId2"/>
          <a:stretch>
            <a:fillRect/>
          </a:stretch>
        </p:blipFill>
        <p:spPr>
          <a:xfrm>
            <a:off x="380312" y="743744"/>
            <a:ext cx="4888374" cy="5370512"/>
          </a:xfrm>
        </p:spPr>
      </p:pic>
      <p:pic>
        <p:nvPicPr>
          <p:cNvPr id="2097175" name="Picture 8"/>
          <p:cNvPicPr>
            <a:picLocks noChangeAspect="1"/>
          </p:cNvPicPr>
          <p:nvPr/>
        </p:nvPicPr>
        <p:blipFill>
          <a:blip r:embed="rId3"/>
          <a:stretch>
            <a:fillRect/>
          </a:stretch>
        </p:blipFill>
        <p:spPr>
          <a:xfrm>
            <a:off x="6084217" y="743743"/>
            <a:ext cx="5379128" cy="53705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Content Placeholder 2"/>
          <p:cNvSpPr>
            <a:spLocks noGrp="1"/>
          </p:cNvSpPr>
          <p:nvPr>
            <p:ph idx="1"/>
          </p:nvPr>
        </p:nvSpPr>
        <p:spPr>
          <a:xfrm>
            <a:off x="164199" y="207393"/>
            <a:ext cx="11900801" cy="1295585"/>
          </a:xfrm>
        </p:spPr>
        <p:txBody>
          <a:bodyPr>
            <a:normAutofit fontScale="92500" lnSpcReduction="20000"/>
          </a:bodyPr>
          <a:lstStyle/>
          <a:p>
            <a:r>
              <a:rPr lang="hi-IN" sz="3000" dirty="0"/>
              <a:t>प्रजाति भावप्रकाशनिघण्टु में हरीतकी की सात जातियाँ बताई गई है।यथा-</a:t>
            </a:r>
            <a:endParaRPr lang="en-US" sz="3000" dirty="0"/>
          </a:p>
          <a:p>
            <a:pPr rtl="0" fontAlgn="ctr"/>
            <a:r>
              <a:rPr lang="hi-IN" sz="3000" b="0" i="0" dirty="0">
                <a:solidFill>
                  <a:srgbClr val="00B0F0"/>
                </a:solidFill>
                <a:effectLst/>
                <a:latin typeface="Roboto" panose="02000000000000000000" pitchFamily="2" charset="0"/>
              </a:rPr>
              <a:t>विजया रोहिणी चैव पूतना चामृताऽभया । जीवन्ती चेतकी चेति पथ्यायाः' सप्तजातयः॥</a:t>
            </a:r>
            <a:r>
              <a:rPr lang="en-US" sz="1900" dirty="0">
                <a:solidFill>
                  <a:srgbClr val="00B0F0"/>
                </a:solidFill>
              </a:rPr>
              <a:t>(</a:t>
            </a:r>
            <a:r>
              <a:rPr lang="hi-IN" sz="1900" dirty="0">
                <a:solidFill>
                  <a:srgbClr val="FF0000"/>
                </a:solidFill>
              </a:rPr>
              <a:t>भा</a:t>
            </a:r>
            <a:r>
              <a:rPr lang="en-US" sz="1900" dirty="0">
                <a:solidFill>
                  <a:srgbClr val="FF0000"/>
                </a:solidFill>
              </a:rPr>
              <a:t>. </a:t>
            </a:r>
            <a:r>
              <a:rPr lang="hi-IN" sz="1900" dirty="0">
                <a:solidFill>
                  <a:srgbClr val="FF0000"/>
                </a:solidFill>
              </a:rPr>
              <a:t>नि</a:t>
            </a:r>
            <a:r>
              <a:rPr lang="en-US" sz="1900" dirty="0">
                <a:solidFill>
                  <a:srgbClr val="FF0000"/>
                </a:solidFill>
              </a:rPr>
              <a:t>.</a:t>
            </a:r>
            <a:r>
              <a:rPr lang="hi-IN" sz="1900" dirty="0">
                <a:solidFill>
                  <a:srgbClr val="FF0000"/>
                </a:solidFill>
              </a:rPr>
              <a:t> हरितक्यादि वर्ग</a:t>
            </a:r>
            <a:r>
              <a:rPr lang="en-US" sz="1900" dirty="0">
                <a:solidFill>
                  <a:srgbClr val="FF0000"/>
                </a:solidFill>
              </a:rPr>
              <a:t>  </a:t>
            </a:r>
            <a:r>
              <a:rPr lang="hi-IN" sz="1900" dirty="0">
                <a:solidFill>
                  <a:srgbClr val="FF0000"/>
                </a:solidFill>
                <a:effectLst/>
              </a:rPr>
              <a:t>श्लोक 7</a:t>
            </a:r>
            <a:r>
              <a:rPr lang="en-US" sz="1900" dirty="0">
                <a:solidFill>
                  <a:srgbClr val="FF0000"/>
                </a:solidFill>
              </a:rPr>
              <a:t>)</a:t>
            </a:r>
            <a:r>
              <a:rPr lang="hi-IN" sz="1900" dirty="0">
                <a:solidFill>
                  <a:srgbClr val="FF0000"/>
                </a:solidFill>
              </a:rPr>
              <a:t> </a:t>
            </a:r>
            <a:endParaRPr lang="en-IN" sz="1900" dirty="0">
              <a:solidFill>
                <a:srgbClr val="FF0000"/>
              </a:solidFill>
            </a:endParaRPr>
          </a:p>
          <a:p>
            <a:endParaRPr lang="en-IN" sz="1900" dirty="0">
              <a:solidFill>
                <a:srgbClr val="FF0000"/>
              </a:solidFill>
            </a:endParaRPr>
          </a:p>
          <a:p>
            <a:endParaRPr lang="hi-IN" dirty="0"/>
          </a:p>
          <a:p>
            <a:endParaRPr lang="hi-IN" dirty="0"/>
          </a:p>
          <a:p>
            <a:endParaRPr lang="hi-IN" dirty="0"/>
          </a:p>
          <a:p>
            <a:endParaRPr lang="hi-IN" dirty="0"/>
          </a:p>
          <a:p>
            <a:endParaRPr lang="hi-IN" dirty="0"/>
          </a:p>
          <a:p>
            <a:endParaRPr lang="hi-IN" dirty="0"/>
          </a:p>
          <a:p>
            <a:endParaRPr lang="hi-IN" dirty="0"/>
          </a:p>
          <a:p>
            <a:endParaRPr lang="hi-IN" dirty="0"/>
          </a:p>
          <a:p>
            <a:endParaRPr lang="hi-IN" dirty="0"/>
          </a:p>
          <a:p>
            <a:endParaRPr lang="hi-IN" dirty="0"/>
          </a:p>
        </p:txBody>
      </p:sp>
      <p:graphicFrame>
        <p:nvGraphicFramePr>
          <p:cNvPr id="4194304" name="Table 4"/>
          <p:cNvGraphicFramePr>
            <a:graphicFrameLocks noGrp="1"/>
          </p:cNvGraphicFramePr>
          <p:nvPr>
            <p:extLst>
              <p:ext uri="{D42A27DB-BD31-4B8C-83A1-F6EECF244321}">
                <p14:modId xmlns:p14="http://schemas.microsoft.com/office/powerpoint/2010/main" xmlns="" val="1857763113"/>
              </p:ext>
            </p:extLst>
          </p:nvPr>
        </p:nvGraphicFramePr>
        <p:xfrm>
          <a:off x="262758" y="1502978"/>
          <a:ext cx="11571888" cy="4846320"/>
        </p:xfrm>
        <a:graphic>
          <a:graphicData uri="http://schemas.openxmlformats.org/drawingml/2006/table">
            <a:tbl>
              <a:tblPr firstRow="1" bandRow="1">
                <a:tableStyleId>{5C22544A-7EE6-4342-B048-85BDC9FD1C3A}</a:tableStyleId>
              </a:tblPr>
              <a:tblGrid>
                <a:gridCol w="2892972">
                  <a:extLst>
                    <a:ext uri="{9D8B030D-6E8A-4147-A177-3AD203B41FA5}">
                      <a16:colId xmlns:a16="http://schemas.microsoft.com/office/drawing/2014/main" xmlns="" val="20000"/>
                    </a:ext>
                  </a:extLst>
                </a:gridCol>
                <a:gridCol w="2892972">
                  <a:extLst>
                    <a:ext uri="{9D8B030D-6E8A-4147-A177-3AD203B41FA5}">
                      <a16:colId xmlns:a16="http://schemas.microsoft.com/office/drawing/2014/main" xmlns="" val="20001"/>
                    </a:ext>
                  </a:extLst>
                </a:gridCol>
                <a:gridCol w="2892972">
                  <a:extLst>
                    <a:ext uri="{9D8B030D-6E8A-4147-A177-3AD203B41FA5}">
                      <a16:colId xmlns:a16="http://schemas.microsoft.com/office/drawing/2014/main" xmlns="" val="20002"/>
                    </a:ext>
                  </a:extLst>
                </a:gridCol>
                <a:gridCol w="2892972">
                  <a:extLst>
                    <a:ext uri="{9D8B030D-6E8A-4147-A177-3AD203B41FA5}">
                      <a16:colId xmlns:a16="http://schemas.microsoft.com/office/drawing/2014/main" xmlns="" val="20003"/>
                    </a:ext>
                  </a:extLst>
                </a:gridCol>
              </a:tblGrid>
              <a:tr h="349816">
                <a:tc>
                  <a:txBody>
                    <a:bodyPr/>
                    <a:lstStyle/>
                    <a:p>
                      <a:r>
                        <a:rPr lang="hi-IN" dirty="0"/>
                        <a:t>जाति</a:t>
                      </a:r>
                      <a:endParaRPr lang="en-IN" dirty="0"/>
                    </a:p>
                  </a:txBody>
                  <a:tcPr/>
                </a:tc>
                <a:tc>
                  <a:txBody>
                    <a:bodyPr/>
                    <a:lstStyle/>
                    <a:p>
                      <a:r>
                        <a:rPr lang="hi-IN" dirty="0"/>
                        <a:t>उत्पत्तिस्थान</a:t>
                      </a:r>
                      <a:endParaRPr lang="en-IN" dirty="0"/>
                    </a:p>
                  </a:txBody>
                  <a:tcPr/>
                </a:tc>
                <a:tc>
                  <a:txBody>
                    <a:bodyPr/>
                    <a:lstStyle/>
                    <a:p>
                      <a:r>
                        <a:rPr lang="hi-IN" dirty="0"/>
                        <a:t>स्वरूप</a:t>
                      </a:r>
                      <a:endParaRPr lang="en-IN" dirty="0"/>
                    </a:p>
                  </a:txBody>
                  <a:tcPr/>
                </a:tc>
                <a:tc>
                  <a:txBody>
                    <a:bodyPr/>
                    <a:lstStyle/>
                    <a:p>
                      <a:r>
                        <a:rPr lang="hi-IN" dirty="0"/>
                        <a:t>प्रयोग</a:t>
                      </a:r>
                      <a:endParaRPr lang="en-IN" dirty="0"/>
                    </a:p>
                  </a:txBody>
                  <a:tcPr/>
                </a:tc>
                <a:extLst>
                  <a:ext uri="{0D108BD9-81ED-4DB2-BD59-A6C34878D82A}">
                    <a16:rowId xmlns:a16="http://schemas.microsoft.com/office/drawing/2014/main" xmlns="" val="10000"/>
                  </a:ext>
                </a:extLst>
              </a:tr>
              <a:tr h="612178">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1. विजया</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विन्ध्यपर्वत</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अलाबु वृत्ता</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सर्वरोगहर</a:t>
                      </a:r>
                      <a:endParaRPr lang="en-IN" dirty="0"/>
                    </a:p>
                    <a:p>
                      <a:endParaRPr lang="en-IN" dirty="0"/>
                    </a:p>
                  </a:txBody>
                  <a:tcPr/>
                </a:tc>
                <a:extLst>
                  <a:ext uri="{0D108BD9-81ED-4DB2-BD59-A6C34878D82A}">
                    <a16:rowId xmlns:a16="http://schemas.microsoft.com/office/drawing/2014/main" xmlns="" val="10001"/>
                  </a:ext>
                </a:extLst>
              </a:tr>
              <a:tr h="612178">
                <a:tc>
                  <a:txBody>
                    <a:bodyPr/>
                    <a:lstStyle/>
                    <a:p>
                      <a:r>
                        <a:rPr lang="hi-IN" dirty="0"/>
                        <a:t>2. रोहिणी </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प्रत्येक स्थान में</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वृत्ताकार (गोलाकार)</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नागपूरणार्थ</a:t>
                      </a:r>
                    </a:p>
                    <a:p>
                      <a:endParaRPr lang="en-IN" dirty="0"/>
                    </a:p>
                  </a:txBody>
                  <a:tcPr/>
                </a:tc>
                <a:extLst>
                  <a:ext uri="{0D108BD9-81ED-4DB2-BD59-A6C34878D82A}">
                    <a16:rowId xmlns:a16="http://schemas.microsoft.com/office/drawing/2014/main" xmlns="" val="10002"/>
                  </a:ext>
                </a:extLst>
              </a:tr>
              <a:tr h="612178">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en-IN" dirty="0"/>
                        <a:t>3. </a:t>
                      </a:r>
                      <a:r>
                        <a:rPr lang="hi-IN" dirty="0"/>
                        <a:t>पूतना</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सिंधु देश</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अस्थिमती (गुठली बड़ी)</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प्रलेपार्थ</a:t>
                      </a:r>
                      <a:endParaRPr lang="en-IN" dirty="0"/>
                    </a:p>
                    <a:p>
                      <a:endParaRPr lang="en-IN" dirty="0"/>
                    </a:p>
                  </a:txBody>
                  <a:tcPr/>
                </a:tc>
                <a:extLst>
                  <a:ext uri="{0D108BD9-81ED-4DB2-BD59-A6C34878D82A}">
                    <a16:rowId xmlns:a16="http://schemas.microsoft.com/office/drawing/2014/main" xmlns="" val="10003"/>
                  </a:ext>
                </a:extLst>
              </a:tr>
              <a:tr h="612178">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4. अमृता</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चम्पादेश</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मांसल (गुदेदार)</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शोधनार्थ</a:t>
                      </a:r>
                    </a:p>
                    <a:p>
                      <a:endParaRPr lang="en-IN" dirty="0"/>
                    </a:p>
                  </a:txBody>
                  <a:tcPr/>
                </a:tc>
                <a:extLst>
                  <a:ext uri="{0D108BD9-81ED-4DB2-BD59-A6C34878D82A}">
                    <a16:rowId xmlns:a16="http://schemas.microsoft.com/office/drawing/2014/main" xmlns="" val="10004"/>
                  </a:ext>
                </a:extLst>
              </a:tr>
              <a:tr h="612178">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5. अभया</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चम्पादेश</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पाँच रेखायुक्त</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अक्षिरोग</a:t>
                      </a:r>
                    </a:p>
                    <a:p>
                      <a:endParaRPr lang="en-IN" dirty="0"/>
                    </a:p>
                  </a:txBody>
                  <a:tcPr/>
                </a:tc>
                <a:extLst>
                  <a:ext uri="{0D108BD9-81ED-4DB2-BD59-A6C34878D82A}">
                    <a16:rowId xmlns:a16="http://schemas.microsoft.com/office/drawing/2014/main" xmlns="" val="10005"/>
                  </a:ext>
                </a:extLst>
              </a:tr>
              <a:tr h="612178">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6. जीवन्ति</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सोरठदेश</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सुवर्णसदृश (रंगीन)</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सर्वरोगहर</a:t>
                      </a:r>
                    </a:p>
                    <a:p>
                      <a:endParaRPr lang="en-IN" dirty="0"/>
                    </a:p>
                  </a:txBody>
                  <a:tcPr/>
                </a:tc>
                <a:extLst>
                  <a:ext uri="{0D108BD9-81ED-4DB2-BD59-A6C34878D82A}">
                    <a16:rowId xmlns:a16="http://schemas.microsoft.com/office/drawing/2014/main" xmlns="" val="10006"/>
                  </a:ext>
                </a:extLst>
              </a:tr>
              <a:tr h="612178">
                <a:tc>
                  <a:txBody>
                    <a:bodyPr/>
                    <a:lstStyle/>
                    <a:p>
                      <a:r>
                        <a:rPr lang="hi-IN" dirty="0"/>
                        <a:t>7. चेतकी</a:t>
                      </a:r>
                      <a:r>
                        <a:rPr lang="en-IN" dirty="0"/>
                        <a:t> *</a:t>
                      </a:r>
                    </a:p>
                  </a:txBody>
                  <a:tcPr/>
                </a:tc>
                <a:tc>
                  <a:txBody>
                    <a:bodyPr/>
                    <a:lstStyle/>
                    <a:p>
                      <a:r>
                        <a:rPr lang="hi-IN" dirty="0"/>
                        <a:t>हिमालय </a:t>
                      </a:r>
                      <a:endParaRPr lang="en-IN" dirty="0"/>
                    </a:p>
                  </a:txBody>
                  <a:tcPr/>
                </a:tc>
                <a:tc>
                  <a:txBody>
                    <a:bodyPr/>
                    <a:lstStyle/>
                    <a:p>
                      <a:r>
                        <a:rPr lang="hi-IN" dirty="0"/>
                        <a:t>तीन रेखायुक्त </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pPr>
                      <a:r>
                        <a:rPr lang="hi-IN" dirty="0"/>
                        <a:t>चूर्णार्थ</a:t>
                      </a:r>
                    </a:p>
                    <a:p>
                      <a:endParaRPr lang="en-IN" dirty="0"/>
                    </a:p>
                  </a:txBody>
                  <a:tcPr/>
                </a:tc>
                <a:extLst>
                  <a:ext uri="{0D108BD9-81ED-4DB2-BD59-A6C34878D82A}">
                    <a16:rowId xmlns:a16="http://schemas.microsoft.com/office/drawing/2014/main" xmlns="" val="10007"/>
                  </a:ext>
                </a:extLst>
              </a:tr>
            </a:tbl>
          </a:graphicData>
        </a:graphic>
      </p:graphicFrame>
      <p:graphicFrame>
        <p:nvGraphicFramePr>
          <p:cNvPr id="4194305" name="Table 8"/>
          <p:cNvGraphicFramePr>
            <a:graphicFrameLocks noGrp="1"/>
          </p:cNvGraphicFramePr>
          <p:nvPr>
            <p:extLst>
              <p:ext uri="{D42A27DB-BD31-4B8C-83A1-F6EECF244321}">
                <p14:modId xmlns:p14="http://schemas.microsoft.com/office/powerpoint/2010/main" xmlns="" val="2089924049"/>
              </p:ext>
            </p:extLst>
          </p:nvPr>
        </p:nvGraphicFramePr>
        <p:xfrm>
          <a:off x="262758" y="6222124"/>
          <a:ext cx="11571888" cy="525512"/>
        </p:xfrm>
        <a:graphic>
          <a:graphicData uri="http://schemas.openxmlformats.org/drawingml/2006/table">
            <a:tbl>
              <a:tblPr firstRow="1" bandRow="1">
                <a:tableStyleId>{5C22544A-7EE6-4342-B048-85BDC9FD1C3A}</a:tableStyleId>
              </a:tblPr>
              <a:tblGrid>
                <a:gridCol w="11571888">
                  <a:extLst>
                    <a:ext uri="{9D8B030D-6E8A-4147-A177-3AD203B41FA5}">
                      <a16:colId xmlns:a16="http://schemas.microsoft.com/office/drawing/2014/main" xmlns="" val="20000"/>
                    </a:ext>
                  </a:extLst>
                </a:gridCol>
              </a:tblGrid>
              <a:tr h="525512">
                <a:tc>
                  <a:txBody>
                    <a:bodyPr/>
                    <a:lstStyle/>
                    <a:p>
                      <a:r>
                        <a:rPr lang="hi-IN" sz="2000" dirty="0"/>
                        <a:t>श्वेत - 6 अंगुल लम्बी, कृष्ण 1 अंगुल लम्बी </a:t>
                      </a:r>
                      <a:endParaRPr lang="en-IN" sz="2000" dirty="0"/>
                    </a:p>
                  </a:txBody>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
          <p:cNvSpPr>
            <a:spLocks noGrp="1"/>
          </p:cNvSpPr>
          <p:nvPr>
            <p:ph type="title"/>
          </p:nvPr>
        </p:nvSpPr>
        <p:spPr>
          <a:xfrm>
            <a:off x="646111" y="452718"/>
            <a:ext cx="9403743" cy="931239"/>
          </a:xfrm>
        </p:spPr>
        <p:txBody>
          <a:bodyPr/>
          <a:lstStyle/>
          <a:p>
            <a:r>
              <a:rPr lang="hi-IN" sz="4800" dirty="0">
                <a:solidFill>
                  <a:srgbClr val="FFFF00"/>
                </a:solidFill>
              </a:rPr>
              <a:t>रसपंचक-</a:t>
            </a:r>
            <a:endParaRPr lang="en-IN" sz="4800" dirty="0">
              <a:solidFill>
                <a:srgbClr val="FFFF00"/>
              </a:solidFill>
            </a:endParaRPr>
          </a:p>
        </p:txBody>
      </p:sp>
      <p:sp>
        <p:nvSpPr>
          <p:cNvPr id="1048675" name="Content Placeholder 2"/>
          <p:cNvSpPr>
            <a:spLocks noGrp="1"/>
          </p:cNvSpPr>
          <p:nvPr>
            <p:ph idx="1"/>
          </p:nvPr>
        </p:nvSpPr>
        <p:spPr>
          <a:xfrm>
            <a:off x="293005" y="1396314"/>
            <a:ext cx="9580296" cy="2794686"/>
          </a:xfrm>
        </p:spPr>
        <p:txBody>
          <a:bodyPr>
            <a:normAutofit/>
          </a:bodyPr>
          <a:lstStyle/>
          <a:p>
            <a:r>
              <a:rPr lang="hi-IN" sz="2800" dirty="0">
                <a:solidFill>
                  <a:srgbClr val="FF0000"/>
                </a:solidFill>
              </a:rPr>
              <a:t>रस:- </a:t>
            </a:r>
            <a:r>
              <a:rPr lang="hi-IN" sz="2800" dirty="0"/>
              <a:t>लवण रहित (कषाय प्रधान रस)</a:t>
            </a:r>
            <a:endParaRPr lang="en-US" sz="2800" dirty="0"/>
          </a:p>
          <a:p>
            <a:r>
              <a:rPr lang="hi-IN" sz="2800" dirty="0">
                <a:solidFill>
                  <a:srgbClr val="FF0000"/>
                </a:solidFill>
              </a:rPr>
              <a:t>गुण:- </a:t>
            </a:r>
            <a:r>
              <a:rPr lang="hi-IN" sz="2800" dirty="0"/>
              <a:t>रुक्ष</a:t>
            </a:r>
            <a:endParaRPr lang="en-US" sz="2800" dirty="0"/>
          </a:p>
          <a:p>
            <a:r>
              <a:rPr lang="hi-IN" sz="2800" dirty="0">
                <a:solidFill>
                  <a:srgbClr val="FF0000"/>
                </a:solidFill>
              </a:rPr>
              <a:t>वीर्य:-</a:t>
            </a:r>
            <a:r>
              <a:rPr lang="en-US" sz="2800" dirty="0">
                <a:solidFill>
                  <a:srgbClr val="FF0000"/>
                </a:solidFill>
              </a:rPr>
              <a:t> </a:t>
            </a:r>
            <a:r>
              <a:rPr lang="hi-IN" sz="2800" dirty="0"/>
              <a:t>उष्ण</a:t>
            </a:r>
            <a:endParaRPr lang="en-US" sz="2800" dirty="0"/>
          </a:p>
          <a:p>
            <a:r>
              <a:rPr lang="hi-IN" sz="2800" dirty="0">
                <a:solidFill>
                  <a:srgbClr val="FF0000"/>
                </a:solidFill>
              </a:rPr>
              <a:t>विपाक:- </a:t>
            </a:r>
            <a:r>
              <a:rPr lang="hi-IN" sz="2800" dirty="0"/>
              <a:t>मधुर </a:t>
            </a:r>
            <a:endParaRPr lang="en-US" sz="2800" dirty="0"/>
          </a:p>
        </p:txBody>
      </p:sp>
      <p:sp>
        <p:nvSpPr>
          <p:cNvPr id="1048676" name="Title 1"/>
          <p:cNvSpPr txBox="1"/>
          <p:nvPr/>
        </p:nvSpPr>
        <p:spPr>
          <a:xfrm>
            <a:off x="381282" y="3509319"/>
            <a:ext cx="9403743" cy="93123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t> </a:t>
            </a:r>
          </a:p>
        </p:txBody>
      </p:sp>
      <p:sp>
        <p:nvSpPr>
          <p:cNvPr id="1048677" name="Content Placeholder 2"/>
          <p:cNvSpPr txBox="1"/>
          <p:nvPr/>
        </p:nvSpPr>
        <p:spPr>
          <a:xfrm>
            <a:off x="381282" y="4440558"/>
            <a:ext cx="5047708" cy="2113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hi-IN" dirty="0"/>
          </a:p>
          <a:p>
            <a:endParaRPr lang="hi-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
          <p:cNvSpPr>
            <a:spLocks noGrp="1"/>
          </p:cNvSpPr>
          <p:nvPr>
            <p:ph type="title"/>
          </p:nvPr>
        </p:nvSpPr>
        <p:spPr>
          <a:xfrm>
            <a:off x="534900" y="421653"/>
            <a:ext cx="9182303" cy="807671"/>
          </a:xfrm>
        </p:spPr>
        <p:txBody>
          <a:bodyPr/>
          <a:lstStyle/>
          <a:p>
            <a:r>
              <a:rPr lang="hi-IN" sz="4800" dirty="0">
                <a:solidFill>
                  <a:srgbClr val="FFFF00"/>
                </a:solidFill>
              </a:rPr>
              <a:t>रसायनिक संगठन</a:t>
            </a:r>
            <a:endParaRPr lang="en-IN" sz="4800" dirty="0">
              <a:solidFill>
                <a:srgbClr val="FFFF00"/>
              </a:solidFill>
            </a:endParaRPr>
          </a:p>
        </p:txBody>
      </p:sp>
      <p:sp>
        <p:nvSpPr>
          <p:cNvPr id="1048679" name="Content Placeholder 2"/>
          <p:cNvSpPr>
            <a:spLocks noGrp="1"/>
          </p:cNvSpPr>
          <p:nvPr>
            <p:ph idx="1"/>
          </p:nvPr>
        </p:nvSpPr>
        <p:spPr>
          <a:xfrm>
            <a:off x="436048" y="1491394"/>
            <a:ext cx="8946541" cy="2104422"/>
          </a:xfrm>
        </p:spPr>
        <p:txBody>
          <a:bodyPr>
            <a:noAutofit/>
          </a:bodyPr>
          <a:lstStyle/>
          <a:p>
            <a:r>
              <a:rPr lang="en-US" sz="2800" dirty="0"/>
              <a:t>Ripe fruits:- 30% </a:t>
            </a:r>
            <a:r>
              <a:rPr lang="en-US" sz="2800" dirty="0" err="1"/>
              <a:t>chebulic</a:t>
            </a:r>
            <a:r>
              <a:rPr lang="en-US" sz="2800" dirty="0"/>
              <a:t> acid, </a:t>
            </a:r>
            <a:r>
              <a:rPr lang="en-US" sz="2800" dirty="0" err="1"/>
              <a:t>gallic</a:t>
            </a:r>
            <a:r>
              <a:rPr lang="en-US" sz="2800" dirty="0"/>
              <a:t> acid, tannic acid, Vitamin C</a:t>
            </a:r>
          </a:p>
          <a:p>
            <a:r>
              <a:rPr lang="en-US" sz="2800" dirty="0"/>
              <a:t>Tannin (32%), </a:t>
            </a:r>
            <a:r>
              <a:rPr lang="en-US" sz="2800" dirty="0" err="1"/>
              <a:t>chebulagic</a:t>
            </a:r>
            <a:r>
              <a:rPr lang="en-US" sz="2800" dirty="0"/>
              <a:t> acid </a:t>
            </a:r>
          </a:p>
          <a:p>
            <a:r>
              <a:rPr lang="en-US" sz="2800" dirty="0"/>
              <a:t>Glycoside (</a:t>
            </a:r>
            <a:r>
              <a:rPr lang="hi-IN" sz="2800" dirty="0"/>
              <a:t>विरेचक</a:t>
            </a:r>
            <a:r>
              <a:rPr lang="en-US" sz="2800" dirty="0"/>
              <a:t>)= </a:t>
            </a:r>
            <a:r>
              <a:rPr lang="en-US" sz="2800" dirty="0" err="1"/>
              <a:t>Cynoside</a:t>
            </a:r>
            <a:r>
              <a:rPr lang="en-US" sz="2800" dirty="0"/>
              <a:t> A</a:t>
            </a:r>
          </a:p>
          <a:p>
            <a:r>
              <a:rPr lang="hi-IN" sz="2800" dirty="0"/>
              <a:t>टैनिन</a:t>
            </a:r>
            <a:endParaRPr lang="en-IN" sz="2800" dirty="0"/>
          </a:p>
          <a:p>
            <a:r>
              <a:rPr lang="hi-IN" sz="2800" dirty="0"/>
              <a:t>एंथ्राक्विनोन</a:t>
            </a:r>
            <a:endParaRPr lang="en-IN" sz="2800" dirty="0"/>
          </a:p>
          <a:p>
            <a:r>
              <a:rPr lang="hi-IN" sz="2800" dirty="0"/>
              <a:t>पॉलीफेनोलिक </a:t>
            </a:r>
            <a:endParaRPr lang="en-IN" sz="2800" dirty="0"/>
          </a:p>
          <a:p>
            <a:pPr marL="0" indent="0">
              <a:buNone/>
            </a:pPr>
            <a:endParaRPr lang="en-IN" sz="2800" dirty="0"/>
          </a:p>
        </p:txBody>
      </p:sp>
      <p:sp>
        <p:nvSpPr>
          <p:cNvPr id="1048680" name="Title 1"/>
          <p:cNvSpPr txBox="1"/>
          <p:nvPr/>
        </p:nvSpPr>
        <p:spPr>
          <a:xfrm>
            <a:off x="616944" y="3724948"/>
            <a:ext cx="9404723" cy="105243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4000" dirty="0">
              <a:solidFill>
                <a:srgbClr val="FF0000"/>
              </a:solidFill>
            </a:endParaRPr>
          </a:p>
        </p:txBody>
      </p:sp>
      <p:sp>
        <p:nvSpPr>
          <p:cNvPr id="1048681" name="Content Placeholder 2"/>
          <p:cNvSpPr txBox="1"/>
          <p:nvPr/>
        </p:nvSpPr>
        <p:spPr>
          <a:xfrm>
            <a:off x="312480" y="2807975"/>
            <a:ext cx="10013652" cy="39388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IN" dirty="0"/>
          </a:p>
          <a:p>
            <a:endParaRPr lang="en-IN" dirty="0"/>
          </a:p>
          <a:p>
            <a:endParaRPr lang="en-IN" dirty="0"/>
          </a:p>
        </p:txBody>
      </p:sp>
      <p:sp>
        <p:nvSpPr>
          <p:cNvPr id="1048682" name="Content Placeholder 2"/>
          <p:cNvSpPr txBox="1"/>
          <p:nvPr/>
        </p:nvSpPr>
        <p:spPr>
          <a:xfrm>
            <a:off x="534900" y="4777382"/>
            <a:ext cx="8946541" cy="16720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Content Placeholder 6"/>
          <p:cNvSpPr>
            <a:spLocks noGrp="1"/>
          </p:cNvSpPr>
          <p:nvPr>
            <p:ph idx="1"/>
          </p:nvPr>
        </p:nvSpPr>
        <p:spPr>
          <a:xfrm>
            <a:off x="313510" y="339634"/>
            <a:ext cx="11522890" cy="5908765"/>
          </a:xfrm>
        </p:spPr>
        <p:txBody>
          <a:bodyPr>
            <a:normAutofit/>
          </a:bodyPr>
          <a:lstStyle/>
          <a:p>
            <a:r>
              <a:rPr lang="hi-IN" sz="4800" dirty="0">
                <a:solidFill>
                  <a:srgbClr val="FFFF00"/>
                </a:solidFill>
              </a:rPr>
              <a:t>कर्म </a:t>
            </a:r>
            <a:r>
              <a:rPr lang="en-US" sz="4800" dirty="0">
                <a:solidFill>
                  <a:srgbClr val="FFFF00"/>
                </a:solidFill>
              </a:rPr>
              <a:t>:-</a:t>
            </a:r>
          </a:p>
          <a:p>
            <a:pPr>
              <a:buNone/>
            </a:pPr>
            <a:r>
              <a:rPr lang="en-US" sz="2400" dirty="0"/>
              <a:t>    </a:t>
            </a:r>
            <a:r>
              <a:rPr lang="hi-IN" sz="2800" dirty="0"/>
              <a:t>दीपन,</a:t>
            </a:r>
            <a:r>
              <a:rPr lang="en-US" sz="2800" dirty="0"/>
              <a:t> </a:t>
            </a:r>
            <a:r>
              <a:rPr lang="hi-IN" sz="2800" dirty="0"/>
              <a:t>मेध्या, रसायनी, चक्षुष्या, आयुष्य, बृहंणी, अनुलोमनी, लघुपाकी</a:t>
            </a:r>
            <a:r>
              <a:rPr lang="en-US" sz="2800" dirty="0"/>
              <a:t>, </a:t>
            </a:r>
            <a:r>
              <a:rPr lang="hi-IN" sz="2800" dirty="0"/>
              <a:t>कुष्ठघ्न, शोथहर, कृमिघ्न, स्वरभेद, ग्रहणी सम्बन्धी रोग, विबन्धहर, कास-श्वासहर, प्रमेहहर, अर्शोघ्न, छर्दिघ्न, कण्डुघ्न, तृष्णानिग्रहण, हृदय</a:t>
            </a:r>
            <a:endParaRPr lang="en-US" sz="2800" dirty="0"/>
          </a:p>
          <a:p>
            <a:pPr>
              <a:buNone/>
            </a:pPr>
            <a:endParaRPr lang="en-US" sz="2400" dirty="0"/>
          </a:p>
          <a:p>
            <a:r>
              <a:rPr lang="hi-IN" sz="4800" dirty="0">
                <a:solidFill>
                  <a:srgbClr val="FFFF00"/>
                </a:solidFill>
              </a:rPr>
              <a:t>रोगघ्नता</a:t>
            </a:r>
            <a:r>
              <a:rPr lang="en-IN" sz="4800" dirty="0">
                <a:solidFill>
                  <a:srgbClr val="FFFF00"/>
                </a:solidFill>
              </a:rPr>
              <a:t> :-</a:t>
            </a:r>
          </a:p>
          <a:p>
            <a:pPr>
              <a:buNone/>
            </a:pPr>
            <a:r>
              <a:rPr lang="en-IN" sz="2400" dirty="0"/>
              <a:t>    </a:t>
            </a:r>
            <a:r>
              <a:rPr lang="hi-IN" sz="2800" dirty="0"/>
              <a:t>श्वास, कास, प्रमेह, अर्श, कुष्ठ, शोथ, कृमि, स्वरभेद, ग्रहणी, विबन्ध, विषमज्वर, गुल्म, अध्मान, तृषा, वमन, हिक्का, कंडू, हृद्रोग, कामला, शोथ, कृमि, </a:t>
            </a:r>
            <a:r>
              <a:rPr lang="hi-IN" sz="2800" b="0" i="0" dirty="0">
                <a:solidFill>
                  <a:srgbClr val="FFFFFF"/>
                </a:solidFill>
                <a:effectLst/>
                <a:latin typeface="Roboto" panose="02000000000000000000" pitchFamily="2" charset="0"/>
              </a:rPr>
              <a:t>यकृत</a:t>
            </a:r>
            <a:r>
              <a:rPr lang="hi-IN" sz="2800" dirty="0"/>
              <a:t>- प्लीहाविकार , अश्मरी, मूत्रकृच्छ्र ।</a:t>
            </a:r>
            <a:endParaRPr lang="en-I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646111" y="452718"/>
            <a:ext cx="9404723" cy="1042450"/>
          </a:xfrm>
        </p:spPr>
        <p:txBody>
          <a:bodyPr/>
          <a:lstStyle/>
          <a:p>
            <a:r>
              <a:rPr lang="hi-IN" sz="4800" dirty="0">
                <a:solidFill>
                  <a:srgbClr val="FFFF00"/>
                </a:solidFill>
              </a:rPr>
              <a:t>निरुक्ति</a:t>
            </a:r>
            <a:endParaRPr lang="en-IN" sz="4800" dirty="0">
              <a:solidFill>
                <a:srgbClr val="FFFF00"/>
              </a:solidFill>
            </a:endParaRPr>
          </a:p>
        </p:txBody>
      </p:sp>
      <p:sp>
        <p:nvSpPr>
          <p:cNvPr id="1048618" name="Content Placeholder 6"/>
          <p:cNvSpPr>
            <a:spLocks noGrp="1"/>
          </p:cNvSpPr>
          <p:nvPr>
            <p:ph idx="1"/>
          </p:nvPr>
        </p:nvSpPr>
        <p:spPr>
          <a:xfrm>
            <a:off x="0" y="1610595"/>
            <a:ext cx="11701847" cy="4794687"/>
          </a:xfrm>
        </p:spPr>
        <p:txBody>
          <a:bodyPr>
            <a:normAutofit/>
          </a:bodyPr>
          <a:lstStyle/>
          <a:p>
            <a:r>
              <a:rPr lang="hi-IN" sz="2800" dirty="0">
                <a:solidFill>
                  <a:srgbClr val="00B0F0"/>
                </a:solidFill>
              </a:rPr>
              <a:t>त्रिफलैतत्रयेण स्याद्वरा श्रेष्ठा फलोत्तमा।</a:t>
            </a:r>
            <a:r>
              <a:rPr lang="en-IN" sz="2800" dirty="0">
                <a:solidFill>
                  <a:srgbClr val="00B0F0"/>
                </a:solidFill>
              </a:rPr>
              <a:t> </a:t>
            </a:r>
            <a:r>
              <a:rPr lang="en-IN" sz="2400" dirty="0">
                <a:solidFill>
                  <a:srgbClr val="FF0000"/>
                </a:solidFill>
              </a:rPr>
              <a:t>[ </a:t>
            </a:r>
            <a:r>
              <a:rPr lang="hi-IN" sz="2400" dirty="0">
                <a:solidFill>
                  <a:srgbClr val="FF0000"/>
                </a:solidFill>
              </a:rPr>
              <a:t>मदनविनोद निघण्टु अभयादि प्रथम वर्ग</a:t>
            </a:r>
            <a:r>
              <a:rPr lang="en-IN" sz="2400" dirty="0">
                <a:solidFill>
                  <a:srgbClr val="FF0000"/>
                </a:solidFill>
              </a:rPr>
              <a:t>]</a:t>
            </a:r>
          </a:p>
          <a:p>
            <a:endParaRPr lang="en-IN" sz="2800" dirty="0">
              <a:solidFill>
                <a:srgbClr val="00B0F0"/>
              </a:solidFill>
            </a:endParaRPr>
          </a:p>
          <a:p>
            <a:pPr fontAlgn="ctr"/>
            <a:r>
              <a:rPr lang="hi-IN" sz="2800" dirty="0">
                <a:solidFill>
                  <a:srgbClr val="00B0F0"/>
                </a:solidFill>
              </a:rPr>
              <a:t>फलोत्तमा फलश्रेष्ठा च फलत्रयम्। फलत्रिकं वरा ज्ञेया पथ्याधात्री</a:t>
            </a:r>
            <a:r>
              <a:rPr lang="hi-IN" sz="2800" dirty="0">
                <a:solidFill>
                  <a:srgbClr val="00B0F0"/>
                </a:solidFill>
                <a:effectLst/>
              </a:rPr>
              <a:t>बि</a:t>
            </a:r>
            <a:r>
              <a:rPr lang="hi-IN" sz="2800" i="0" dirty="0">
                <a:solidFill>
                  <a:srgbClr val="00B0F0"/>
                </a:solidFill>
                <a:effectLst/>
                <a:latin typeface="Roboto" panose="02000000000000000000" pitchFamily="2" charset="0"/>
              </a:rPr>
              <a:t>भी</a:t>
            </a:r>
            <a:r>
              <a:rPr lang="hi-IN" sz="2800" dirty="0">
                <a:solidFill>
                  <a:srgbClr val="00B0F0"/>
                </a:solidFill>
              </a:rPr>
              <a:t>तकैः॥</a:t>
            </a:r>
            <a:r>
              <a:rPr lang="hi-IN" dirty="0">
                <a:solidFill>
                  <a:srgbClr val="00B0F0"/>
                </a:solidFill>
              </a:rPr>
              <a:t> </a:t>
            </a:r>
            <a:r>
              <a:rPr lang="en-US" sz="2400" dirty="0">
                <a:solidFill>
                  <a:srgbClr val="FF0000"/>
                </a:solidFill>
              </a:rPr>
              <a:t>(</a:t>
            </a:r>
            <a:r>
              <a:rPr lang="hi-IN" sz="2400" dirty="0">
                <a:solidFill>
                  <a:srgbClr val="FF0000"/>
                </a:solidFill>
              </a:rPr>
              <a:t>कैयदेव निघण्टु औषधिवर्ग; श्लोक २२१</a:t>
            </a:r>
            <a:r>
              <a:rPr lang="en-US" sz="2400" dirty="0">
                <a:solidFill>
                  <a:srgbClr val="FF0000"/>
                </a:solidFill>
              </a:rPr>
              <a:t>)</a:t>
            </a:r>
            <a:endParaRPr lang="en-IN" sz="2400" dirty="0">
              <a:solidFill>
                <a:srgbClr val="FF0000"/>
              </a:solidFill>
            </a:endParaRPr>
          </a:p>
          <a:p>
            <a:pPr marL="0" indent="0">
              <a:buNone/>
            </a:pPr>
            <a:endParaRPr lang="en-IN" dirty="0">
              <a:solidFill>
                <a:srgbClr val="00B0F0"/>
              </a:solidFill>
            </a:endParaRPr>
          </a:p>
          <a:p>
            <a:pPr marL="0" indent="0">
              <a:buNone/>
            </a:pPr>
            <a:endParaRPr lang="en-IN" dirty="0">
              <a:solidFill>
                <a:srgbClr val="00B0F0"/>
              </a:solidFill>
            </a:endParaRPr>
          </a:p>
          <a:p>
            <a:r>
              <a:rPr lang="hi-IN" sz="2800" dirty="0">
                <a:solidFill>
                  <a:srgbClr val="00B0F0"/>
                </a:solidFill>
              </a:rPr>
              <a:t>हरीतक्याश्चामलक्याः विभीतकस्य च फलम्। त्रिफलेत्युच्यते वैद्य .........॥ </a:t>
            </a:r>
            <a:r>
              <a:rPr lang="en-US" sz="2800" dirty="0">
                <a:solidFill>
                  <a:srgbClr val="FF0000"/>
                </a:solidFill>
              </a:rPr>
              <a:t>(</a:t>
            </a:r>
            <a:r>
              <a:rPr lang="hi-IN" dirty="0">
                <a:solidFill>
                  <a:srgbClr val="FF0000"/>
                </a:solidFill>
              </a:rPr>
              <a:t>हरीतसहिता; कल्पस्थान; द्वितीय अध्याय</a:t>
            </a:r>
            <a:r>
              <a:rPr lang="en-US" dirty="0">
                <a:solidFill>
                  <a:srgbClr val="FF0000"/>
                </a:solidFill>
              </a:rPr>
              <a:t>)</a:t>
            </a:r>
            <a:endParaRPr lang="en-IN"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a:xfrm>
            <a:off x="646111" y="452718"/>
            <a:ext cx="9404723" cy="1092303"/>
          </a:xfrm>
        </p:spPr>
        <p:txBody>
          <a:bodyPr/>
          <a:lstStyle/>
          <a:p>
            <a:r>
              <a:rPr lang="hi-IN" sz="4800" dirty="0">
                <a:solidFill>
                  <a:srgbClr val="FFFF00"/>
                </a:solidFill>
              </a:rPr>
              <a:t>हरीतकी के प्रयोग भेद से गुणभेद</a:t>
            </a:r>
            <a:r>
              <a:rPr lang="en-US" dirty="0">
                <a:solidFill>
                  <a:srgbClr val="00B0F0"/>
                </a:solidFill>
              </a:rPr>
              <a:t/>
            </a:r>
            <a:br>
              <a:rPr lang="en-US" dirty="0">
                <a:solidFill>
                  <a:srgbClr val="00B0F0"/>
                </a:solidFill>
              </a:rPr>
            </a:br>
            <a:r>
              <a:rPr lang="hi-IN" dirty="0">
                <a:solidFill>
                  <a:srgbClr val="00B0F0"/>
                </a:solidFill>
              </a:rPr>
              <a:t> </a:t>
            </a:r>
            <a:endParaRPr lang="en-US" dirty="0"/>
          </a:p>
        </p:txBody>
      </p:sp>
      <p:sp>
        <p:nvSpPr>
          <p:cNvPr id="1048685" name="Content Placeholder 2"/>
          <p:cNvSpPr>
            <a:spLocks noGrp="1"/>
          </p:cNvSpPr>
          <p:nvPr>
            <p:ph idx="1"/>
          </p:nvPr>
        </p:nvSpPr>
        <p:spPr>
          <a:xfrm>
            <a:off x="165100" y="1429408"/>
            <a:ext cx="11607800" cy="5265682"/>
          </a:xfrm>
        </p:spPr>
        <p:txBody>
          <a:bodyPr/>
          <a:lstStyle/>
          <a:p>
            <a:pPr marL="0" indent="0">
              <a:buNone/>
            </a:pPr>
            <a:r>
              <a:rPr lang="hi-IN" sz="2800" b="0" i="0" dirty="0">
                <a:solidFill>
                  <a:srgbClr val="00B0F0"/>
                </a:solidFill>
                <a:effectLst/>
                <a:latin typeface="Roboto" panose="02000000000000000000" pitchFamily="2" charset="0"/>
              </a:rPr>
              <a:t>चर्विता वर्द्धयत्यग्निं पेषिता मलशोधिनी । स्विन्ना संग्राहिणी पथ्या भृष्टा प्रोक्ता त्रिदोषनुत्</a:t>
            </a:r>
            <a:r>
              <a:rPr lang="en-US" sz="2800" b="0" i="0" dirty="0">
                <a:solidFill>
                  <a:srgbClr val="00B0F0"/>
                </a:solidFill>
                <a:effectLst/>
                <a:latin typeface="Roboto" panose="02000000000000000000" pitchFamily="2" charset="0"/>
              </a:rPr>
              <a:t> || </a:t>
            </a:r>
            <a:r>
              <a:rPr lang="en-US" sz="2800" dirty="0">
                <a:solidFill>
                  <a:srgbClr val="FF0000"/>
                </a:solidFill>
              </a:rPr>
              <a:t>(</a:t>
            </a:r>
            <a:r>
              <a:rPr lang="hi-IN" sz="2800" dirty="0">
                <a:solidFill>
                  <a:srgbClr val="FF0000"/>
                </a:solidFill>
              </a:rPr>
              <a:t>भा</a:t>
            </a:r>
            <a:r>
              <a:rPr lang="en-US" sz="2800" dirty="0">
                <a:solidFill>
                  <a:srgbClr val="FF0000"/>
                </a:solidFill>
              </a:rPr>
              <a:t>.</a:t>
            </a:r>
            <a:r>
              <a:rPr lang="hi-IN" sz="2800" dirty="0">
                <a:solidFill>
                  <a:srgbClr val="FF0000"/>
                </a:solidFill>
              </a:rPr>
              <a:t> नि</a:t>
            </a:r>
            <a:r>
              <a:rPr lang="en-US" sz="2800" dirty="0">
                <a:solidFill>
                  <a:srgbClr val="FF0000"/>
                </a:solidFill>
              </a:rPr>
              <a:t>.</a:t>
            </a:r>
            <a:r>
              <a:rPr lang="hi-IN" sz="2800" dirty="0">
                <a:solidFill>
                  <a:srgbClr val="FF0000"/>
                </a:solidFill>
              </a:rPr>
              <a:t> हरितक्यादि वर्ग</a:t>
            </a:r>
            <a:r>
              <a:rPr lang="en-US" sz="2800" dirty="0">
                <a:solidFill>
                  <a:srgbClr val="FF0000"/>
                </a:solidFill>
              </a:rPr>
              <a:t>  </a:t>
            </a:r>
            <a:r>
              <a:rPr lang="hi-IN" sz="2800" dirty="0">
                <a:solidFill>
                  <a:srgbClr val="FF0000"/>
                </a:solidFill>
                <a:effectLst/>
              </a:rPr>
              <a:t>श्लोक </a:t>
            </a:r>
            <a:r>
              <a:rPr lang="en-US" sz="2800" dirty="0">
                <a:solidFill>
                  <a:srgbClr val="FF0000"/>
                </a:solidFill>
                <a:effectLst/>
              </a:rPr>
              <a:t>30</a:t>
            </a:r>
            <a:r>
              <a:rPr lang="en-US" sz="2800" dirty="0">
                <a:solidFill>
                  <a:srgbClr val="FF0000"/>
                </a:solidFill>
              </a:rPr>
              <a:t>)</a:t>
            </a:r>
            <a:r>
              <a:rPr lang="hi-IN" sz="2800" dirty="0">
                <a:solidFill>
                  <a:srgbClr val="FF0000"/>
                </a:solidFill>
              </a:rPr>
              <a:t> </a:t>
            </a:r>
            <a:endParaRPr lang="en-US" dirty="0">
              <a:solidFill>
                <a:srgbClr val="FF0000"/>
              </a:solidFill>
            </a:endParaRPr>
          </a:p>
          <a:p>
            <a:r>
              <a:rPr lang="hi-IN" sz="2800" dirty="0">
                <a:solidFill>
                  <a:srgbClr val="FF0000"/>
                </a:solidFill>
              </a:rPr>
              <a:t>चबाकर खाने से (चर्विता)= </a:t>
            </a:r>
            <a:r>
              <a:rPr lang="hi-IN" sz="2800" dirty="0"/>
              <a:t>जठराग्नि वृद्धिकर</a:t>
            </a:r>
            <a:endParaRPr lang="en-US" sz="2800" dirty="0"/>
          </a:p>
          <a:p>
            <a:r>
              <a:rPr lang="hi-IN" sz="2800" dirty="0">
                <a:solidFill>
                  <a:srgbClr val="FF0000"/>
                </a:solidFill>
              </a:rPr>
              <a:t>शिला पर पिसकर (पेषिता)=</a:t>
            </a:r>
            <a:r>
              <a:rPr lang="en-US" sz="2800" dirty="0">
                <a:solidFill>
                  <a:srgbClr val="FF0000"/>
                </a:solidFill>
              </a:rPr>
              <a:t> </a:t>
            </a:r>
            <a:r>
              <a:rPr lang="hi-IN" sz="2800" dirty="0"/>
              <a:t>मलशोधन </a:t>
            </a:r>
            <a:endParaRPr lang="en-US" sz="2800" dirty="0"/>
          </a:p>
          <a:p>
            <a:r>
              <a:rPr lang="hi-IN" sz="2800" dirty="0">
                <a:solidFill>
                  <a:srgbClr val="FF0000"/>
                </a:solidFill>
              </a:rPr>
              <a:t>उबालकर (स्विन्न)= </a:t>
            </a:r>
            <a:r>
              <a:rPr lang="hi-IN" sz="2800" dirty="0"/>
              <a:t>संग्रहिणी </a:t>
            </a:r>
          </a:p>
          <a:p>
            <a:r>
              <a:rPr lang="hi-IN" sz="2800" dirty="0">
                <a:solidFill>
                  <a:srgbClr val="FF0000"/>
                </a:solidFill>
              </a:rPr>
              <a:t>भूनकर (भृष्टा)= </a:t>
            </a:r>
            <a:r>
              <a:rPr lang="hi-IN" sz="2800" dirty="0"/>
              <a:t>त्रिदोषकर </a:t>
            </a:r>
            <a:endParaRPr lang="en-US" sz="2800" dirty="0"/>
          </a:p>
          <a:p>
            <a:r>
              <a:rPr lang="hi-IN" sz="2800" dirty="0">
                <a:solidFill>
                  <a:srgbClr val="FF0000"/>
                </a:solidFill>
              </a:rPr>
              <a:t>भोजन के साथ= </a:t>
            </a:r>
            <a:r>
              <a:rPr lang="hi-IN" sz="2800" dirty="0"/>
              <a:t>बुद्धि, बल,</a:t>
            </a:r>
            <a:r>
              <a:rPr lang="en-US" sz="2800" dirty="0"/>
              <a:t> </a:t>
            </a:r>
            <a:r>
              <a:rPr lang="hi-IN" sz="2800" dirty="0"/>
              <a:t>इन्द्रियों को विकसित करने वाली,</a:t>
            </a:r>
            <a:r>
              <a:rPr lang="en-US" sz="2800" dirty="0"/>
              <a:t> </a:t>
            </a:r>
            <a:r>
              <a:rPr lang="hi-IN" sz="2800" dirty="0"/>
              <a:t>कफ,</a:t>
            </a:r>
            <a:r>
              <a:rPr lang="en-US" sz="2800" dirty="0"/>
              <a:t> </a:t>
            </a:r>
            <a:r>
              <a:rPr lang="hi-IN" sz="2800" dirty="0"/>
              <a:t>वायु, पित्तनाशक,मूत्र, मल पदार्थों का विरेचन करने वाली होती</a:t>
            </a:r>
            <a:r>
              <a:rPr lang="en-US" sz="2800" dirty="0"/>
              <a:t>|</a:t>
            </a:r>
            <a:r>
              <a:rPr lang="hi-IN" sz="2800" dirty="0"/>
              <a:t> </a:t>
            </a:r>
            <a:endParaRPr lang="en-US" sz="2800" dirty="0"/>
          </a:p>
          <a:p>
            <a:r>
              <a:rPr lang="hi-IN" sz="2800" dirty="0">
                <a:solidFill>
                  <a:srgbClr val="FF0000"/>
                </a:solidFill>
              </a:rPr>
              <a:t>भोजन कर चुकने के बाद ऊपर से खाई जाये= </a:t>
            </a:r>
            <a:r>
              <a:rPr lang="hi-IN" sz="2800" dirty="0"/>
              <a:t>अन्न, पान सम्बन्धी दोषों, वात,</a:t>
            </a:r>
            <a:r>
              <a:rPr lang="en-US" sz="2800" dirty="0"/>
              <a:t> </a:t>
            </a:r>
            <a:r>
              <a:rPr lang="hi-IN" sz="2800" dirty="0"/>
              <a:t>पित्त,</a:t>
            </a:r>
            <a:r>
              <a:rPr lang="en-US" sz="2800" dirty="0"/>
              <a:t> </a:t>
            </a:r>
            <a:r>
              <a:rPr lang="hi-IN" sz="2800" dirty="0"/>
              <a:t>कफ से उत्पन्न होने वालें विकारों को शीघ्र हराने वाली होती हैं</a:t>
            </a:r>
            <a:r>
              <a:rPr lang="en-US" sz="280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a:xfrm>
            <a:off x="646111" y="452718"/>
            <a:ext cx="9793289" cy="1600200"/>
          </a:xfrm>
        </p:spPr>
        <p:txBody>
          <a:bodyPr/>
          <a:lstStyle/>
          <a:p>
            <a:r>
              <a:rPr lang="hi-IN" sz="4800" dirty="0">
                <a:solidFill>
                  <a:srgbClr val="FFFF00"/>
                </a:solidFill>
              </a:rPr>
              <a:t>हरीतकी अनुपान दोष</a:t>
            </a:r>
            <a:r>
              <a:rPr lang="en-US" sz="4800" dirty="0">
                <a:solidFill>
                  <a:srgbClr val="FFFF00"/>
                </a:solidFill>
              </a:rPr>
              <a:t> </a:t>
            </a:r>
            <a:r>
              <a:rPr lang="hi-IN" sz="4800" dirty="0">
                <a:solidFill>
                  <a:srgbClr val="FFFF00"/>
                </a:solidFill>
              </a:rPr>
              <a:t>भेद से </a:t>
            </a:r>
            <a:endParaRPr lang="en-US" sz="4800" dirty="0">
              <a:solidFill>
                <a:srgbClr val="FFFF00"/>
              </a:solidFill>
            </a:endParaRPr>
          </a:p>
        </p:txBody>
      </p:sp>
      <p:sp>
        <p:nvSpPr>
          <p:cNvPr id="1048687" name="Content Placeholder 2"/>
          <p:cNvSpPr>
            <a:spLocks noGrp="1"/>
          </p:cNvSpPr>
          <p:nvPr>
            <p:ph idx="1"/>
          </p:nvPr>
        </p:nvSpPr>
        <p:spPr>
          <a:xfrm>
            <a:off x="646111" y="1597572"/>
            <a:ext cx="9403742" cy="4650827"/>
          </a:xfrm>
        </p:spPr>
        <p:txBody>
          <a:bodyPr>
            <a:normAutofit/>
          </a:bodyPr>
          <a:lstStyle/>
          <a:p>
            <a:pPr marL="0" indent="0">
              <a:buNone/>
            </a:pPr>
            <a:r>
              <a:rPr lang="hi-IN" sz="3200" b="0" i="0" dirty="0">
                <a:solidFill>
                  <a:srgbClr val="00B0F0"/>
                </a:solidFill>
                <a:effectLst/>
                <a:latin typeface="Roboto" panose="02000000000000000000" pitchFamily="2" charset="0"/>
              </a:rPr>
              <a:t>लवणेन कफं हन्ति पित्तं हन्ति सशर्करा। घृतेन वातजान् रोगाणस्वरोगान्गुडान्विता</a:t>
            </a:r>
            <a:r>
              <a:rPr lang="en-US" sz="3200" dirty="0">
                <a:solidFill>
                  <a:srgbClr val="00B0F0"/>
                </a:solidFill>
                <a:latin typeface="Roboto" panose="02000000000000000000" pitchFamily="2" charset="0"/>
              </a:rPr>
              <a:t> || </a:t>
            </a:r>
            <a:r>
              <a:rPr lang="en-US" sz="2400" dirty="0">
                <a:solidFill>
                  <a:srgbClr val="FF0000"/>
                </a:solidFill>
              </a:rPr>
              <a:t>(</a:t>
            </a:r>
            <a:r>
              <a:rPr lang="hi-IN" sz="2400" dirty="0">
                <a:solidFill>
                  <a:srgbClr val="FF0000"/>
                </a:solidFill>
              </a:rPr>
              <a:t>भा</a:t>
            </a:r>
            <a:r>
              <a:rPr lang="en-US" sz="2400" dirty="0">
                <a:solidFill>
                  <a:srgbClr val="FF0000"/>
                </a:solidFill>
              </a:rPr>
              <a:t>.</a:t>
            </a:r>
            <a:r>
              <a:rPr lang="hi-IN" sz="2400" dirty="0">
                <a:solidFill>
                  <a:srgbClr val="FF0000"/>
                </a:solidFill>
              </a:rPr>
              <a:t> नि</a:t>
            </a:r>
            <a:r>
              <a:rPr lang="en-US" sz="2400" dirty="0">
                <a:solidFill>
                  <a:srgbClr val="FF0000"/>
                </a:solidFill>
              </a:rPr>
              <a:t>.</a:t>
            </a:r>
            <a:r>
              <a:rPr lang="hi-IN" sz="2400" dirty="0">
                <a:solidFill>
                  <a:srgbClr val="FF0000"/>
                </a:solidFill>
              </a:rPr>
              <a:t> हरितक्यादि वर्ग</a:t>
            </a:r>
            <a:r>
              <a:rPr lang="en-US" sz="2400" dirty="0">
                <a:solidFill>
                  <a:srgbClr val="FF0000"/>
                </a:solidFill>
              </a:rPr>
              <a:t>  </a:t>
            </a:r>
            <a:r>
              <a:rPr lang="hi-IN" sz="2400" dirty="0">
                <a:solidFill>
                  <a:srgbClr val="FF0000"/>
                </a:solidFill>
                <a:effectLst/>
              </a:rPr>
              <a:t>श्लोक</a:t>
            </a:r>
            <a:r>
              <a:rPr lang="en-US" sz="2400" dirty="0">
                <a:solidFill>
                  <a:srgbClr val="FF0000"/>
                </a:solidFill>
                <a:effectLst/>
              </a:rPr>
              <a:t> </a:t>
            </a:r>
            <a:r>
              <a:rPr lang="en-US" sz="2800" dirty="0">
                <a:solidFill>
                  <a:srgbClr val="FF0000"/>
                </a:solidFill>
              </a:rPr>
              <a:t>33)</a:t>
            </a:r>
          </a:p>
          <a:p>
            <a:pPr marL="0" indent="0">
              <a:buNone/>
            </a:pPr>
            <a:endParaRPr lang="en-US" sz="2800" dirty="0">
              <a:solidFill>
                <a:srgbClr val="FF0000"/>
              </a:solidFill>
            </a:endParaRPr>
          </a:p>
          <a:p>
            <a:r>
              <a:rPr lang="hi-IN" sz="2800" dirty="0">
                <a:solidFill>
                  <a:srgbClr val="FF0000"/>
                </a:solidFill>
              </a:rPr>
              <a:t>वात= </a:t>
            </a:r>
            <a:r>
              <a:rPr lang="hi-IN" sz="2800" dirty="0"/>
              <a:t>घृत </a:t>
            </a:r>
            <a:endParaRPr lang="en-US" sz="2800" dirty="0"/>
          </a:p>
          <a:p>
            <a:r>
              <a:rPr lang="hi-IN" sz="2800" dirty="0">
                <a:solidFill>
                  <a:srgbClr val="FF0000"/>
                </a:solidFill>
              </a:rPr>
              <a:t>पित्त=</a:t>
            </a:r>
            <a:r>
              <a:rPr lang="en-US" sz="2800" dirty="0">
                <a:solidFill>
                  <a:srgbClr val="FF0000"/>
                </a:solidFill>
              </a:rPr>
              <a:t> </a:t>
            </a:r>
            <a:r>
              <a:rPr lang="hi-IN" sz="2800" dirty="0"/>
              <a:t>शक्कर </a:t>
            </a:r>
            <a:endParaRPr lang="en-US" sz="2800" dirty="0"/>
          </a:p>
          <a:p>
            <a:r>
              <a:rPr lang="hi-IN" sz="2800" dirty="0">
                <a:solidFill>
                  <a:srgbClr val="FF0000"/>
                </a:solidFill>
              </a:rPr>
              <a:t>कफ=</a:t>
            </a:r>
            <a:r>
              <a:rPr lang="en-US" sz="2800" dirty="0">
                <a:solidFill>
                  <a:srgbClr val="FF0000"/>
                </a:solidFill>
              </a:rPr>
              <a:t> </a:t>
            </a:r>
            <a:r>
              <a:rPr lang="hi-IN" sz="2800" dirty="0"/>
              <a:t>सेंधानमक </a:t>
            </a:r>
            <a:endParaRPr lang="en-US" sz="2800" dirty="0"/>
          </a:p>
          <a:p>
            <a:r>
              <a:rPr lang="hi-IN" sz="2800" dirty="0">
                <a:solidFill>
                  <a:srgbClr val="FF0000"/>
                </a:solidFill>
              </a:rPr>
              <a:t>सर्वव्याधि नाशक= </a:t>
            </a:r>
            <a:r>
              <a:rPr lang="hi-IN" sz="2800" dirty="0"/>
              <a:t>गुड़ के साथ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Content Placeholder 2"/>
          <p:cNvSpPr>
            <a:spLocks noGrp="1"/>
          </p:cNvSpPr>
          <p:nvPr>
            <p:ph idx="1"/>
          </p:nvPr>
        </p:nvSpPr>
        <p:spPr>
          <a:xfrm>
            <a:off x="139700" y="177800"/>
            <a:ext cx="12179299" cy="6334211"/>
          </a:xfrm>
        </p:spPr>
        <p:txBody>
          <a:bodyPr>
            <a:normAutofit lnSpcReduction="10000"/>
          </a:bodyPr>
          <a:lstStyle/>
          <a:p>
            <a:pPr marL="0" indent="0">
              <a:buNone/>
            </a:pPr>
            <a:r>
              <a:rPr lang="hi-IN" sz="4800" dirty="0">
                <a:solidFill>
                  <a:srgbClr val="FFFF00"/>
                </a:solidFill>
              </a:rPr>
              <a:t>ऋतुहरीतकी प्रयोग </a:t>
            </a:r>
            <a:r>
              <a:rPr lang="en-IN" sz="4800" dirty="0">
                <a:solidFill>
                  <a:srgbClr val="FFFF00"/>
                </a:solidFill>
              </a:rPr>
              <a:t>–</a:t>
            </a:r>
            <a:r>
              <a:rPr lang="hi-IN" sz="4800" dirty="0">
                <a:solidFill>
                  <a:srgbClr val="FFFF00"/>
                </a:solidFill>
              </a:rPr>
              <a:t> </a:t>
            </a:r>
            <a:endParaRPr lang="en-US" sz="4800" dirty="0">
              <a:solidFill>
                <a:srgbClr val="FFFF00"/>
              </a:solidFill>
            </a:endParaRPr>
          </a:p>
          <a:p>
            <a:pPr marL="0" indent="0">
              <a:buNone/>
            </a:pPr>
            <a:r>
              <a:rPr lang="hi-IN" sz="2800" dirty="0"/>
              <a:t>रसायनगुणवर्धनार्थ षड्ॠतुओं के आधार पर हरीतकी काप्रयोग निम्न </a:t>
            </a:r>
            <a:endParaRPr lang="en-US" sz="2800" dirty="0"/>
          </a:p>
          <a:p>
            <a:pPr marL="0" indent="0">
              <a:buNone/>
            </a:pPr>
            <a:r>
              <a:rPr lang="hi-IN" sz="2800" dirty="0"/>
              <a:t>करना चाहिए-</a:t>
            </a:r>
            <a:endParaRPr lang="en-IN" sz="2800" dirty="0"/>
          </a:p>
          <a:p>
            <a:pPr marL="0" indent="0">
              <a:buNone/>
            </a:pPr>
            <a:r>
              <a:rPr lang="hi-IN" sz="2800" b="0" i="0" dirty="0">
                <a:solidFill>
                  <a:srgbClr val="00B0F0"/>
                </a:solidFill>
                <a:effectLst/>
                <a:latin typeface="Roboto" panose="02000000000000000000" pitchFamily="2" charset="0"/>
              </a:rPr>
              <a:t>सिंधूत्थशर्कराशुण्ठीकणामधुगुडैः क्रमात् । वर्षादिष्वभया प्राश्या रसायन गुणैषिणा |</a:t>
            </a:r>
            <a:endParaRPr lang="en-IN" sz="2800" dirty="0">
              <a:solidFill>
                <a:srgbClr val="00B0F0"/>
              </a:solidFill>
            </a:endParaRPr>
          </a:p>
          <a:p>
            <a:pPr marL="0" indent="0" algn="ctr">
              <a:buNone/>
            </a:pPr>
            <a:r>
              <a:rPr lang="en-US" sz="2800" dirty="0">
                <a:solidFill>
                  <a:srgbClr val="00B0F0"/>
                </a:solidFill>
              </a:rPr>
              <a:t>                                                         </a:t>
            </a:r>
            <a:r>
              <a:rPr lang="en-US" sz="2800" dirty="0">
                <a:solidFill>
                  <a:srgbClr val="FF0000"/>
                </a:solidFill>
              </a:rPr>
              <a:t>(</a:t>
            </a:r>
            <a:r>
              <a:rPr lang="hi-IN" sz="2800" dirty="0">
                <a:solidFill>
                  <a:srgbClr val="FF0000"/>
                </a:solidFill>
              </a:rPr>
              <a:t>भा</a:t>
            </a:r>
            <a:r>
              <a:rPr lang="en-US" sz="2800" dirty="0">
                <a:solidFill>
                  <a:srgbClr val="FF0000"/>
                </a:solidFill>
              </a:rPr>
              <a:t>.</a:t>
            </a:r>
            <a:r>
              <a:rPr lang="hi-IN" sz="2800" dirty="0">
                <a:solidFill>
                  <a:srgbClr val="FF0000"/>
                </a:solidFill>
              </a:rPr>
              <a:t> नि</a:t>
            </a:r>
            <a:r>
              <a:rPr lang="en-US" sz="2800" dirty="0">
                <a:solidFill>
                  <a:srgbClr val="FF0000"/>
                </a:solidFill>
              </a:rPr>
              <a:t>.</a:t>
            </a:r>
            <a:r>
              <a:rPr lang="hi-IN" sz="2800" dirty="0">
                <a:solidFill>
                  <a:srgbClr val="FF0000"/>
                </a:solidFill>
              </a:rPr>
              <a:t> हरितक्यादि वर्ग</a:t>
            </a:r>
            <a:r>
              <a:rPr lang="en-US" sz="2800" dirty="0">
                <a:solidFill>
                  <a:srgbClr val="FF0000"/>
                </a:solidFill>
              </a:rPr>
              <a:t>  </a:t>
            </a:r>
            <a:r>
              <a:rPr lang="hi-IN" sz="2800" dirty="0">
                <a:solidFill>
                  <a:srgbClr val="FF0000"/>
                </a:solidFill>
                <a:effectLst/>
              </a:rPr>
              <a:t>श्लोक </a:t>
            </a:r>
            <a:r>
              <a:rPr lang="en-US" sz="2800" dirty="0">
                <a:solidFill>
                  <a:srgbClr val="FF0000"/>
                </a:solidFill>
                <a:effectLst/>
              </a:rPr>
              <a:t>34</a:t>
            </a:r>
            <a:r>
              <a:rPr lang="en-US" sz="2800" dirty="0">
                <a:solidFill>
                  <a:srgbClr val="FF0000"/>
                </a:solidFill>
              </a:rPr>
              <a:t>)</a:t>
            </a:r>
          </a:p>
          <a:p>
            <a:r>
              <a:rPr lang="hi-IN" sz="2800" dirty="0">
                <a:solidFill>
                  <a:srgbClr val="FF0000"/>
                </a:solidFill>
              </a:rPr>
              <a:t>वर्षा ऋतु</a:t>
            </a:r>
            <a:r>
              <a:rPr lang="en-IN" sz="2800" dirty="0">
                <a:solidFill>
                  <a:srgbClr val="FF0000"/>
                </a:solidFill>
              </a:rPr>
              <a:t> </a:t>
            </a:r>
            <a:r>
              <a:rPr lang="en-IN" sz="2800" dirty="0"/>
              <a:t>- </a:t>
            </a:r>
            <a:r>
              <a:rPr lang="hi-IN" sz="2800" dirty="0"/>
              <a:t>सैन्धव के साथ</a:t>
            </a:r>
            <a:endParaRPr lang="en-IN" sz="2800" dirty="0"/>
          </a:p>
          <a:p>
            <a:r>
              <a:rPr lang="hi-IN" sz="2800" dirty="0">
                <a:solidFill>
                  <a:srgbClr val="FF0000"/>
                </a:solidFill>
              </a:rPr>
              <a:t>शरद ऋतु</a:t>
            </a:r>
            <a:r>
              <a:rPr lang="en-IN" sz="2800" dirty="0">
                <a:solidFill>
                  <a:srgbClr val="FF0000"/>
                </a:solidFill>
              </a:rPr>
              <a:t> </a:t>
            </a:r>
            <a:r>
              <a:rPr lang="en-IN" sz="2800" dirty="0"/>
              <a:t>- </a:t>
            </a:r>
            <a:r>
              <a:rPr lang="hi-IN" sz="2800" dirty="0"/>
              <a:t>शर्करा के साथ</a:t>
            </a:r>
            <a:endParaRPr lang="en-IN" sz="2800" dirty="0"/>
          </a:p>
          <a:p>
            <a:r>
              <a:rPr lang="hi-IN" sz="2800" dirty="0">
                <a:solidFill>
                  <a:srgbClr val="FF0000"/>
                </a:solidFill>
              </a:rPr>
              <a:t>हेमन्त ऋतु</a:t>
            </a:r>
            <a:r>
              <a:rPr lang="en-IN" sz="2800" dirty="0">
                <a:solidFill>
                  <a:srgbClr val="FF0000"/>
                </a:solidFill>
              </a:rPr>
              <a:t> </a:t>
            </a:r>
            <a:r>
              <a:rPr lang="en-IN" sz="2800" dirty="0"/>
              <a:t>- </a:t>
            </a:r>
            <a:r>
              <a:rPr lang="hi-IN" sz="2800" dirty="0"/>
              <a:t>शुण्ठी के साथ</a:t>
            </a:r>
            <a:endParaRPr lang="en-IN" sz="2800" dirty="0"/>
          </a:p>
          <a:p>
            <a:r>
              <a:rPr lang="hi-IN" sz="2800" dirty="0">
                <a:solidFill>
                  <a:srgbClr val="FF0000"/>
                </a:solidFill>
              </a:rPr>
              <a:t>शिशिर ऋतु</a:t>
            </a:r>
            <a:r>
              <a:rPr lang="en-IN" sz="2800" dirty="0">
                <a:solidFill>
                  <a:srgbClr val="FF0000"/>
                </a:solidFill>
              </a:rPr>
              <a:t> </a:t>
            </a:r>
            <a:r>
              <a:rPr lang="en-IN" sz="2800" dirty="0"/>
              <a:t>- </a:t>
            </a:r>
            <a:r>
              <a:rPr lang="hi-IN" sz="2800" dirty="0"/>
              <a:t>पिप्पली के साथ</a:t>
            </a:r>
          </a:p>
          <a:p>
            <a:r>
              <a:rPr lang="hi-IN" sz="2800" dirty="0">
                <a:solidFill>
                  <a:srgbClr val="FF0000"/>
                </a:solidFill>
              </a:rPr>
              <a:t>वसन्त ऋतु</a:t>
            </a:r>
            <a:r>
              <a:rPr lang="en-IN" sz="2800" dirty="0">
                <a:solidFill>
                  <a:srgbClr val="FF0000"/>
                </a:solidFill>
              </a:rPr>
              <a:t> </a:t>
            </a:r>
            <a:r>
              <a:rPr lang="en-IN" sz="2800" dirty="0"/>
              <a:t>- </a:t>
            </a:r>
            <a:r>
              <a:rPr lang="hi-IN" sz="2800" dirty="0"/>
              <a:t>मधु के साथ</a:t>
            </a:r>
            <a:endParaRPr lang="en-IN" sz="2800" dirty="0"/>
          </a:p>
          <a:p>
            <a:r>
              <a:rPr lang="hi-IN" sz="2800" dirty="0">
                <a:solidFill>
                  <a:srgbClr val="FF0000"/>
                </a:solidFill>
              </a:rPr>
              <a:t>ग्रीष्म ऋतु</a:t>
            </a:r>
            <a:r>
              <a:rPr lang="en-IN" sz="2800" dirty="0">
                <a:solidFill>
                  <a:srgbClr val="FF0000"/>
                </a:solidFill>
              </a:rPr>
              <a:t> </a:t>
            </a:r>
            <a:r>
              <a:rPr lang="en-IN" sz="2800" dirty="0"/>
              <a:t>- </a:t>
            </a:r>
            <a:r>
              <a:rPr lang="hi-IN" sz="2800" dirty="0"/>
              <a:t>गुड़ के साथ</a:t>
            </a:r>
            <a:endParaRPr lang="en-IN" sz="2800" dirty="0"/>
          </a:p>
          <a:p>
            <a:pPr marL="0" indent="0">
              <a:buNone/>
            </a:pPr>
            <a:endParaRPr lang="en-IN" dirty="0"/>
          </a:p>
          <a:p>
            <a:pPr marL="0" indent="0">
              <a:buNone/>
            </a:pPr>
            <a:endParaRPr lang="en-IN" dirty="0"/>
          </a:p>
          <a:p>
            <a:pPr marL="0" indent="0">
              <a:buNone/>
            </a:pPr>
            <a:endParaRPr lang="hi-IN" dirty="0"/>
          </a:p>
          <a:p>
            <a:endParaRPr lang="hi-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Content Placeholder 5" descr="download (1).jpg"/>
          <p:cNvPicPr>
            <a:picLocks noGrp="1" noChangeAspect="1"/>
          </p:cNvPicPr>
          <p:nvPr>
            <p:ph idx="1"/>
          </p:nvPr>
        </p:nvPicPr>
        <p:blipFill>
          <a:blip r:embed="rId2"/>
          <a:stretch>
            <a:fillRect/>
          </a:stretch>
        </p:blipFill>
        <p:spPr>
          <a:xfrm>
            <a:off x="2013367" y="289599"/>
            <a:ext cx="7773755" cy="627880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a:xfrm>
            <a:off x="151055" y="325718"/>
            <a:ext cx="10466145" cy="1400530"/>
          </a:xfrm>
        </p:spPr>
        <p:txBody>
          <a:bodyPr/>
          <a:lstStyle/>
          <a:p>
            <a:r>
              <a:rPr lang="hi-IN" sz="4800" b="0" i="0" dirty="0">
                <a:solidFill>
                  <a:srgbClr val="FFFF00"/>
                </a:solidFill>
                <a:effectLst/>
                <a:latin typeface="Roboto" panose="02000000000000000000" pitchFamily="2" charset="0"/>
              </a:rPr>
              <a:t>हरीतकी सेवन करने के अयोग्य व्यक्ति -</a:t>
            </a:r>
            <a:endParaRPr lang="en-US" sz="4800" dirty="0">
              <a:solidFill>
                <a:srgbClr val="FFFF00"/>
              </a:solidFill>
            </a:endParaRPr>
          </a:p>
        </p:txBody>
      </p:sp>
      <p:sp>
        <p:nvSpPr>
          <p:cNvPr id="1048690" name="Content Placeholder 2"/>
          <p:cNvSpPr>
            <a:spLocks noGrp="1"/>
          </p:cNvSpPr>
          <p:nvPr>
            <p:ph idx="1"/>
          </p:nvPr>
        </p:nvSpPr>
        <p:spPr>
          <a:xfrm>
            <a:off x="151055" y="1726248"/>
            <a:ext cx="11588999" cy="4803228"/>
          </a:xfrm>
        </p:spPr>
        <p:txBody>
          <a:bodyPr/>
          <a:lstStyle/>
          <a:p>
            <a:r>
              <a:rPr lang="hi-IN" sz="2800" b="0" i="0" dirty="0">
                <a:solidFill>
                  <a:srgbClr val="00B0F0"/>
                </a:solidFill>
                <a:effectLst/>
                <a:latin typeface="Roboto" panose="02000000000000000000" pitchFamily="2" charset="0"/>
              </a:rPr>
              <a:t>अध्वातिखिन्नो बलवर्जितश्च रूक्षः कृशो लङ्घनकर्शितश्च । पित्ताधिको गर्भवती च नारी विमुक्तरक्तस्त्वभयां न खादेत् ।।</a:t>
            </a:r>
            <a:r>
              <a:rPr lang="en-US" sz="2800" b="0" i="0" dirty="0">
                <a:solidFill>
                  <a:srgbClr val="00B0F0"/>
                </a:solidFill>
                <a:effectLst/>
                <a:latin typeface="Roboto" panose="02000000000000000000" pitchFamily="2" charset="0"/>
              </a:rPr>
              <a:t> </a:t>
            </a:r>
            <a:r>
              <a:rPr lang="en-US" sz="2800" dirty="0">
                <a:solidFill>
                  <a:srgbClr val="FF0000"/>
                </a:solidFill>
              </a:rPr>
              <a:t>(</a:t>
            </a:r>
            <a:r>
              <a:rPr lang="hi-IN" sz="2800" dirty="0">
                <a:solidFill>
                  <a:srgbClr val="FF0000"/>
                </a:solidFill>
              </a:rPr>
              <a:t>भा</a:t>
            </a:r>
            <a:r>
              <a:rPr lang="en-US" sz="2800" dirty="0">
                <a:solidFill>
                  <a:srgbClr val="FF0000"/>
                </a:solidFill>
              </a:rPr>
              <a:t>.</a:t>
            </a:r>
            <a:r>
              <a:rPr lang="hi-IN" sz="2800" dirty="0">
                <a:solidFill>
                  <a:srgbClr val="FF0000"/>
                </a:solidFill>
              </a:rPr>
              <a:t> नि</a:t>
            </a:r>
            <a:r>
              <a:rPr lang="en-US" sz="2800" dirty="0">
                <a:solidFill>
                  <a:srgbClr val="FF0000"/>
                </a:solidFill>
              </a:rPr>
              <a:t>.</a:t>
            </a:r>
            <a:r>
              <a:rPr lang="hi-IN" sz="2800" dirty="0">
                <a:solidFill>
                  <a:srgbClr val="FF0000"/>
                </a:solidFill>
              </a:rPr>
              <a:t> हरितक्यादि वर्ग</a:t>
            </a:r>
            <a:r>
              <a:rPr lang="en-US" sz="2800" dirty="0">
                <a:solidFill>
                  <a:srgbClr val="FF0000"/>
                </a:solidFill>
              </a:rPr>
              <a:t>  </a:t>
            </a:r>
            <a:r>
              <a:rPr lang="hi-IN" sz="2800" dirty="0">
                <a:solidFill>
                  <a:srgbClr val="FF0000"/>
                </a:solidFill>
                <a:effectLst/>
              </a:rPr>
              <a:t>श्लोक </a:t>
            </a:r>
            <a:r>
              <a:rPr lang="en-US" sz="2800" dirty="0">
                <a:solidFill>
                  <a:srgbClr val="FF0000"/>
                </a:solidFill>
                <a:effectLst/>
              </a:rPr>
              <a:t>35</a:t>
            </a:r>
            <a:r>
              <a:rPr lang="en-US" sz="2800" dirty="0">
                <a:solidFill>
                  <a:srgbClr val="FF0000"/>
                </a:solidFill>
              </a:rPr>
              <a:t>)</a:t>
            </a:r>
          </a:p>
          <a:p>
            <a:pPr marL="0" indent="0">
              <a:buNone/>
            </a:pPr>
            <a:endParaRPr lang="en-US" sz="2400" dirty="0"/>
          </a:p>
          <a:p>
            <a:r>
              <a:rPr lang="hi-IN" sz="2800" b="0" i="0" dirty="0">
                <a:solidFill>
                  <a:srgbClr val="FFFFFF"/>
                </a:solidFill>
                <a:effectLst/>
                <a:latin typeface="Roboto" panose="02000000000000000000" pitchFamily="2" charset="0"/>
              </a:rPr>
              <a:t>रास्ता चलने से थके हुए, बल रहित, रूक्ष, कृश. उपवास किए, अधिक पित्त वाले व्यक्ति तथा गर्भवती स्त्री एवं जिसे रक्तमोक्षण कराया गया हो उन सबों को हरीतकी का सेवन</a:t>
            </a:r>
            <a:r>
              <a:rPr lang="en-US" sz="2800" b="0" i="0" dirty="0">
                <a:solidFill>
                  <a:srgbClr val="FFFFFF"/>
                </a:solidFill>
                <a:effectLst/>
                <a:latin typeface="Roboto" panose="02000000000000000000" pitchFamily="2" charset="0"/>
              </a:rPr>
              <a:t> </a:t>
            </a:r>
            <a:r>
              <a:rPr lang="hi-IN" sz="2800" b="0" i="0" dirty="0">
                <a:solidFill>
                  <a:srgbClr val="FFFFFF"/>
                </a:solidFill>
                <a:effectLst/>
                <a:latin typeface="Roboto" panose="02000000000000000000" pitchFamily="2" charset="0"/>
              </a:rPr>
              <a:t> नहीं करना चाहिय</a:t>
            </a:r>
            <a:r>
              <a:rPr lang="en-US" sz="2800" b="0" i="0" dirty="0">
                <a:solidFill>
                  <a:srgbClr val="FFFFFF"/>
                </a:solidFill>
                <a:effectLst/>
                <a:latin typeface="Roboto" panose="02000000000000000000" pitchFamily="2"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a:xfrm>
            <a:off x="747711" y="53428"/>
            <a:ext cx="9404723" cy="906182"/>
          </a:xfrm>
        </p:spPr>
        <p:txBody>
          <a:bodyPr/>
          <a:lstStyle/>
          <a:p>
            <a:r>
              <a:rPr lang="en-US" dirty="0">
                <a:solidFill>
                  <a:srgbClr val="FFFF00"/>
                </a:solidFill>
              </a:rPr>
              <a:t>								</a:t>
            </a:r>
            <a:r>
              <a:rPr lang="hi-IN" sz="4800" b="1" dirty="0">
                <a:solidFill>
                  <a:srgbClr val="FFFF00"/>
                </a:solidFill>
              </a:rPr>
              <a:t>बिभीतक</a:t>
            </a:r>
            <a:endParaRPr lang="en-US" sz="4800" b="1" dirty="0"/>
          </a:p>
        </p:txBody>
      </p:sp>
      <p:sp>
        <p:nvSpPr>
          <p:cNvPr id="1048692" name="Content Placeholder 2"/>
          <p:cNvSpPr>
            <a:spLocks noGrp="1"/>
          </p:cNvSpPr>
          <p:nvPr>
            <p:ph idx="1"/>
          </p:nvPr>
        </p:nvSpPr>
        <p:spPr>
          <a:xfrm>
            <a:off x="481649" y="1450428"/>
            <a:ext cx="11064240" cy="4954854"/>
          </a:xfrm>
        </p:spPr>
        <p:txBody>
          <a:bodyPr>
            <a:normAutofit fontScale="95000"/>
          </a:bodyPr>
          <a:lstStyle/>
          <a:p>
            <a:r>
              <a:rPr lang="hi-IN" sz="4800" dirty="0">
                <a:solidFill>
                  <a:srgbClr val="FFFF00"/>
                </a:solidFill>
              </a:rPr>
              <a:t>निरुक्ति</a:t>
            </a:r>
            <a:r>
              <a:rPr lang="en-US" sz="4800" dirty="0">
                <a:solidFill>
                  <a:srgbClr val="FFFF00"/>
                </a:solidFill>
              </a:rPr>
              <a:t>:-</a:t>
            </a:r>
            <a:endParaRPr lang="en-IN" sz="4800" dirty="0">
              <a:solidFill>
                <a:srgbClr val="FFFF00"/>
              </a:solidFill>
            </a:endParaRPr>
          </a:p>
          <a:p>
            <a:pPr>
              <a:buNone/>
            </a:pPr>
            <a:r>
              <a:rPr lang="en-US" sz="2400" dirty="0">
                <a:solidFill>
                  <a:srgbClr val="FF0000"/>
                </a:solidFill>
              </a:rPr>
              <a:t>      </a:t>
            </a:r>
            <a:r>
              <a:rPr lang="hi-IN" sz="2800" dirty="0">
                <a:solidFill>
                  <a:srgbClr val="00B0F0"/>
                </a:solidFill>
              </a:rPr>
              <a:t>विभीतक:</a:t>
            </a:r>
            <a:r>
              <a:rPr lang="en-US" sz="2800" dirty="0">
                <a:solidFill>
                  <a:srgbClr val="00B0F0"/>
                </a:solidFill>
              </a:rPr>
              <a:t> </a:t>
            </a:r>
            <a:r>
              <a:rPr lang="hi-IN" sz="2800" dirty="0">
                <a:solidFill>
                  <a:srgbClr val="00B0F0"/>
                </a:solidFill>
              </a:rPr>
              <a:t>विगतं</a:t>
            </a:r>
            <a:r>
              <a:rPr lang="en-US" sz="2800" dirty="0">
                <a:solidFill>
                  <a:srgbClr val="00B0F0"/>
                </a:solidFill>
              </a:rPr>
              <a:t> </a:t>
            </a:r>
            <a:r>
              <a:rPr lang="hi-IN" sz="2800" dirty="0">
                <a:solidFill>
                  <a:srgbClr val="00B0F0"/>
                </a:solidFill>
              </a:rPr>
              <a:t>भीतं</a:t>
            </a:r>
            <a:r>
              <a:rPr lang="en-US" sz="2800" dirty="0">
                <a:solidFill>
                  <a:srgbClr val="00B0F0"/>
                </a:solidFill>
              </a:rPr>
              <a:t> </a:t>
            </a:r>
            <a:r>
              <a:rPr lang="hi-IN" sz="2800" dirty="0">
                <a:solidFill>
                  <a:srgbClr val="00B0F0"/>
                </a:solidFill>
              </a:rPr>
              <a:t>रोगभयमस्मात् इति || </a:t>
            </a:r>
            <a:r>
              <a:rPr lang="en-US" sz="2800" dirty="0">
                <a:solidFill>
                  <a:srgbClr val="FF0000"/>
                </a:solidFill>
              </a:rPr>
              <a:t>(</a:t>
            </a:r>
            <a:r>
              <a:rPr lang="hi-IN" sz="2800" dirty="0">
                <a:solidFill>
                  <a:srgbClr val="FF0000"/>
                </a:solidFill>
              </a:rPr>
              <a:t>भाव.नि.हरीतक्यादि वर्ग</a:t>
            </a:r>
            <a:r>
              <a:rPr lang="en-US" sz="2800" dirty="0">
                <a:solidFill>
                  <a:srgbClr val="FF0000"/>
                </a:solidFill>
              </a:rPr>
              <a:t>)</a:t>
            </a:r>
          </a:p>
          <a:p>
            <a:pPr>
              <a:buNone/>
            </a:pPr>
            <a:r>
              <a:rPr lang="en-US" dirty="0"/>
              <a:t>		</a:t>
            </a:r>
            <a:r>
              <a:rPr lang="hi-IN" sz="2800" dirty="0"/>
              <a:t>इससे रोगों का भय दूर होता है ।</a:t>
            </a:r>
            <a:endParaRPr lang="en-US" sz="2800" dirty="0">
              <a:solidFill>
                <a:srgbClr val="FFFF00"/>
              </a:solidFill>
            </a:endParaRPr>
          </a:p>
          <a:p>
            <a:endParaRPr lang="en-US" sz="2400" dirty="0">
              <a:solidFill>
                <a:srgbClr val="FFFF00"/>
              </a:solidFill>
            </a:endParaRPr>
          </a:p>
          <a:p>
            <a:endParaRPr lang="en-US" dirty="0">
              <a:solidFill>
                <a:srgbClr val="FFFF00"/>
              </a:solidFill>
            </a:endParaRPr>
          </a:p>
          <a:p>
            <a:r>
              <a:rPr lang="en-US" sz="2800" dirty="0">
                <a:solidFill>
                  <a:srgbClr val="FFFF00"/>
                </a:solidFill>
              </a:rPr>
              <a:t>Latin name:- </a:t>
            </a:r>
            <a:r>
              <a:rPr lang="en-US" sz="2800" u="sng" dirty="0"/>
              <a:t>Terminalia</a:t>
            </a:r>
            <a:r>
              <a:rPr lang="en-US" sz="2800" dirty="0"/>
              <a:t> </a:t>
            </a:r>
            <a:r>
              <a:rPr lang="en-US" sz="2800" u="sng" dirty="0" err="1"/>
              <a:t>bellirica</a:t>
            </a:r>
            <a:r>
              <a:rPr lang="en-US" sz="2800" u="sng" dirty="0"/>
              <a:t> </a:t>
            </a:r>
          </a:p>
          <a:p>
            <a:r>
              <a:rPr lang="en-US" sz="2800" dirty="0">
                <a:solidFill>
                  <a:srgbClr val="FFFF00"/>
                </a:solidFill>
              </a:rPr>
              <a:t>Family:- </a:t>
            </a:r>
            <a:r>
              <a:rPr lang="en-US" sz="2800" dirty="0" err="1"/>
              <a:t>Combretaceae</a:t>
            </a:r>
            <a:r>
              <a:rPr lang="en-US" sz="2800" dirty="0"/>
              <a:t> </a:t>
            </a:r>
          </a:p>
          <a:p>
            <a:r>
              <a:rPr lang="hi-IN" sz="2800" dirty="0">
                <a:solidFill>
                  <a:srgbClr val="FFFF00"/>
                </a:solidFill>
              </a:rPr>
              <a:t>हिन्दी नाम</a:t>
            </a:r>
            <a:r>
              <a:rPr lang="en-US" sz="2800" dirty="0">
                <a:solidFill>
                  <a:srgbClr val="FFFF00"/>
                </a:solidFill>
              </a:rPr>
              <a:t>:- </a:t>
            </a:r>
            <a:r>
              <a:rPr lang="hi-IN" sz="2800" dirty="0">
                <a:solidFill>
                  <a:srgbClr val="FFFF00"/>
                </a:solidFill>
              </a:rPr>
              <a:t> </a:t>
            </a:r>
            <a:r>
              <a:rPr lang="hi-IN" sz="2800" dirty="0"/>
              <a:t>बहेड़ा, बिभीतक</a:t>
            </a:r>
            <a:endParaRPr lang="en-US" sz="2800" dirty="0"/>
          </a:p>
          <a:p>
            <a:r>
              <a:rPr lang="en-US" sz="2800" dirty="0">
                <a:solidFill>
                  <a:srgbClr val="FFFF00"/>
                </a:solidFill>
              </a:rPr>
              <a:t>English name:- </a:t>
            </a:r>
            <a:r>
              <a:rPr lang="en-US" sz="2800" dirty="0" err="1"/>
              <a:t>Belliric</a:t>
            </a:r>
            <a:r>
              <a:rPr lang="en-US" sz="2800" dirty="0"/>
              <a:t>  Myrobalan</a:t>
            </a:r>
            <a:endParaRPr lang="en-US" sz="2800" dirty="0">
              <a:solidFill>
                <a:srgbClr val="FFFF00"/>
              </a:solidFill>
            </a:endParaRPr>
          </a:p>
          <a:p>
            <a:endParaRPr lang="en-US" sz="2800" dirty="0">
              <a:solidFill>
                <a:srgbClr val="FFFF00"/>
              </a:solidFill>
            </a:endParaRPr>
          </a:p>
          <a:p>
            <a:pPr>
              <a:buNone/>
            </a:pPr>
            <a:endParaRPr lang="en-US" dirty="0"/>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Content Placeholder 2"/>
          <p:cNvSpPr>
            <a:spLocks noGrp="1"/>
          </p:cNvSpPr>
          <p:nvPr>
            <p:ph idx="1"/>
          </p:nvPr>
        </p:nvSpPr>
        <p:spPr>
          <a:xfrm>
            <a:off x="1103312" y="1201580"/>
            <a:ext cx="8946541" cy="4757786"/>
          </a:xfrm>
        </p:spPr>
        <p:txBody>
          <a:bodyPr/>
          <a:lstStyle/>
          <a:p>
            <a:pPr marL="0" indent="0">
              <a:buNone/>
            </a:pPr>
            <a:r>
              <a:rPr lang="hi-IN" sz="4800" dirty="0">
                <a:solidFill>
                  <a:srgbClr val="FFFF00"/>
                </a:solidFill>
              </a:rPr>
              <a:t>गण:-</a:t>
            </a:r>
            <a:r>
              <a:rPr lang="en-US" sz="4800" dirty="0">
                <a:solidFill>
                  <a:srgbClr val="FFFF00"/>
                </a:solidFill>
              </a:rPr>
              <a:t> </a:t>
            </a:r>
          </a:p>
          <a:p>
            <a:r>
              <a:rPr lang="hi-IN" sz="2800" dirty="0">
                <a:solidFill>
                  <a:srgbClr val="FF0000"/>
                </a:solidFill>
              </a:rPr>
              <a:t>चरक</a:t>
            </a:r>
            <a:r>
              <a:rPr lang="en-US" sz="2800" dirty="0">
                <a:solidFill>
                  <a:srgbClr val="FF0000"/>
                </a:solidFill>
              </a:rPr>
              <a:t>:- </a:t>
            </a:r>
            <a:r>
              <a:rPr lang="hi-IN" sz="2800" dirty="0"/>
              <a:t>विरेचनोपग, ज्वरघ्न</a:t>
            </a:r>
            <a:endParaRPr lang="en-US" sz="2800" dirty="0"/>
          </a:p>
          <a:p>
            <a:r>
              <a:rPr lang="en-US" sz="2800" dirty="0"/>
              <a:t> </a:t>
            </a:r>
            <a:r>
              <a:rPr lang="hi-IN" sz="2800" dirty="0">
                <a:solidFill>
                  <a:srgbClr val="FF0000"/>
                </a:solidFill>
              </a:rPr>
              <a:t>सुश्रुत</a:t>
            </a:r>
            <a:r>
              <a:rPr lang="en-US" sz="2800" dirty="0">
                <a:solidFill>
                  <a:srgbClr val="FF0000"/>
                </a:solidFill>
              </a:rPr>
              <a:t>:- </a:t>
            </a:r>
            <a:r>
              <a:rPr lang="hi-IN" sz="2800" dirty="0"/>
              <a:t>मुस्तादि गण, त्रिफला </a:t>
            </a:r>
            <a:endParaRPr lang="en-US" sz="2800" dirty="0"/>
          </a:p>
          <a:p>
            <a:r>
              <a:rPr lang="hi-IN" sz="2800" dirty="0">
                <a:solidFill>
                  <a:srgbClr val="FF0000"/>
                </a:solidFill>
              </a:rPr>
              <a:t>भाव.नि.</a:t>
            </a:r>
            <a:r>
              <a:rPr lang="en-US" sz="2800" dirty="0">
                <a:solidFill>
                  <a:srgbClr val="FF0000"/>
                </a:solidFill>
              </a:rPr>
              <a:t>:-</a:t>
            </a:r>
            <a:r>
              <a:rPr lang="hi-IN" sz="2800" dirty="0">
                <a:solidFill>
                  <a:srgbClr val="FF0000"/>
                </a:solidFill>
              </a:rPr>
              <a:t> </a:t>
            </a:r>
            <a:r>
              <a:rPr lang="hi-IN" sz="2800" dirty="0"/>
              <a:t>हरीतक्यादि वर्ग</a:t>
            </a:r>
            <a:endParaRPr lang="en-US" sz="2800" dirty="0"/>
          </a:p>
          <a:p>
            <a:r>
              <a:rPr lang="hi-IN" sz="2800" dirty="0">
                <a:solidFill>
                  <a:srgbClr val="FF0000"/>
                </a:solidFill>
              </a:rPr>
              <a:t>धन्वन्तरि</a:t>
            </a:r>
            <a:r>
              <a:rPr lang="en-US" sz="2800" dirty="0">
                <a:solidFill>
                  <a:srgbClr val="FF0000"/>
                </a:solidFill>
              </a:rPr>
              <a:t>. </a:t>
            </a:r>
            <a:r>
              <a:rPr lang="hi-IN" sz="2800" dirty="0">
                <a:solidFill>
                  <a:srgbClr val="FF0000"/>
                </a:solidFill>
              </a:rPr>
              <a:t>नि</a:t>
            </a:r>
            <a:r>
              <a:rPr lang="en-US" sz="2800" dirty="0">
                <a:solidFill>
                  <a:srgbClr val="FF0000"/>
                </a:solidFill>
              </a:rPr>
              <a:t>:-</a:t>
            </a:r>
            <a:r>
              <a:rPr lang="hi-IN" sz="2800" dirty="0">
                <a:solidFill>
                  <a:srgbClr val="FF0000"/>
                </a:solidFill>
              </a:rPr>
              <a:t> </a:t>
            </a:r>
            <a:r>
              <a:rPr lang="hi-IN" sz="2800" dirty="0"/>
              <a:t>गुडूच्यादि वर्ग </a:t>
            </a:r>
            <a:endParaRPr lang="en-US" sz="2800"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695538" y="332903"/>
            <a:ext cx="9717704" cy="6525097"/>
          </a:xfrm>
        </p:spPr>
        <p:txBody>
          <a:bodyPr/>
          <a:lstStyle/>
          <a:p>
            <a:pPr marL="742950" indent="-742950"/>
            <a:r>
              <a:rPr lang="hi-IN" sz="4800" dirty="0">
                <a:solidFill>
                  <a:srgbClr val="FFFF00"/>
                </a:solidFill>
              </a:rPr>
              <a:t>पर्याय-</a:t>
            </a:r>
            <a:r>
              <a:rPr lang="en-IN" sz="4800" dirty="0">
                <a:solidFill>
                  <a:srgbClr val="FFFF00"/>
                </a:solidFill>
              </a:rPr>
              <a:t/>
            </a:r>
            <a:br>
              <a:rPr lang="en-IN" sz="4800" dirty="0">
                <a:solidFill>
                  <a:srgbClr val="FFFF00"/>
                </a:solidFill>
              </a:rPr>
            </a:br>
            <a:r>
              <a:rPr lang="en-IN" sz="4400" dirty="0">
                <a:solidFill>
                  <a:srgbClr val="FFFF00"/>
                </a:solidFill>
              </a:rPr>
              <a:t/>
            </a:r>
            <a:br>
              <a:rPr lang="en-IN" sz="4400" dirty="0">
                <a:solidFill>
                  <a:srgbClr val="FFFF00"/>
                </a:solidFill>
              </a:rPr>
            </a:br>
            <a:r>
              <a:rPr lang="hi-IN" sz="2800" dirty="0">
                <a:solidFill>
                  <a:srgbClr val="FF0000"/>
                </a:solidFill>
              </a:rPr>
              <a:t>विन्ध्यजात</a:t>
            </a:r>
            <a:r>
              <a:rPr lang="en-US" sz="2800" dirty="0">
                <a:solidFill>
                  <a:srgbClr val="FF0000"/>
                </a:solidFill>
              </a:rPr>
              <a:t>:- </a:t>
            </a:r>
            <a:r>
              <a:rPr lang="en-US" sz="2800" dirty="0"/>
              <a:t>grows in </a:t>
            </a:r>
            <a:r>
              <a:rPr lang="en-US" sz="2800" dirty="0" err="1"/>
              <a:t>vindhya</a:t>
            </a:r>
            <a:r>
              <a:rPr lang="en-US" sz="2800" dirty="0"/>
              <a:t> region</a:t>
            </a:r>
            <a:r>
              <a:rPr lang="hi-IN" sz="2800" dirty="0"/>
              <a:t> </a:t>
            </a:r>
            <a:r>
              <a:rPr lang="en-US" sz="2800" dirty="0"/>
              <a:t/>
            </a:r>
            <a:br>
              <a:rPr lang="en-US" sz="2800" dirty="0"/>
            </a:br>
            <a:r>
              <a:rPr lang="hi-IN" sz="2800" dirty="0">
                <a:solidFill>
                  <a:srgbClr val="FF0000"/>
                </a:solidFill>
              </a:rPr>
              <a:t>वासन्त</a:t>
            </a:r>
            <a:r>
              <a:rPr lang="en-US" sz="2800" dirty="0">
                <a:solidFill>
                  <a:srgbClr val="FF0000"/>
                </a:solidFill>
              </a:rPr>
              <a:t>:-</a:t>
            </a:r>
            <a:r>
              <a:rPr lang="hi-IN" sz="2800" dirty="0">
                <a:solidFill>
                  <a:srgbClr val="FF0000"/>
                </a:solidFill>
              </a:rPr>
              <a:t> </a:t>
            </a:r>
            <a:r>
              <a:rPr lang="en-US" sz="2800" dirty="0"/>
              <a:t>flowering is seen in </a:t>
            </a:r>
            <a:r>
              <a:rPr lang="hi-IN" sz="2800" dirty="0"/>
              <a:t>वसन्त</a:t>
            </a:r>
            <a:r>
              <a:rPr lang="en-US" sz="2800" dirty="0"/>
              <a:t/>
            </a:r>
            <a:br>
              <a:rPr lang="en-US" sz="2800" dirty="0"/>
            </a:br>
            <a:r>
              <a:rPr lang="hi-IN" sz="2800" dirty="0">
                <a:solidFill>
                  <a:srgbClr val="FF0000"/>
                </a:solidFill>
              </a:rPr>
              <a:t>कर्षफल</a:t>
            </a:r>
            <a:r>
              <a:rPr lang="en-US" sz="2800" dirty="0">
                <a:solidFill>
                  <a:srgbClr val="FF0000"/>
                </a:solidFill>
              </a:rPr>
              <a:t>:-</a:t>
            </a:r>
            <a:r>
              <a:rPr lang="hi-IN" sz="2800" dirty="0">
                <a:solidFill>
                  <a:srgbClr val="FF0000"/>
                </a:solidFill>
              </a:rPr>
              <a:t> </a:t>
            </a:r>
            <a:r>
              <a:rPr lang="hi-IN" sz="2800" dirty="0"/>
              <a:t>फलों का वजन</a:t>
            </a:r>
            <a:r>
              <a:rPr lang="en-US" sz="2800" dirty="0"/>
              <a:t> 1 </a:t>
            </a:r>
            <a:r>
              <a:rPr lang="hi-IN" sz="2800" dirty="0"/>
              <a:t>कर्ष</a:t>
            </a:r>
            <a:r>
              <a:rPr lang="en-US" sz="2800" dirty="0"/>
              <a:t/>
            </a:r>
            <a:br>
              <a:rPr lang="en-US" sz="2800" dirty="0"/>
            </a:br>
            <a:r>
              <a:rPr lang="hi-IN" sz="2800" dirty="0">
                <a:solidFill>
                  <a:srgbClr val="FF0000"/>
                </a:solidFill>
              </a:rPr>
              <a:t>तैलफल</a:t>
            </a:r>
            <a:r>
              <a:rPr lang="en-US" sz="2800" dirty="0">
                <a:solidFill>
                  <a:srgbClr val="FF0000"/>
                </a:solidFill>
              </a:rPr>
              <a:t>:-</a:t>
            </a:r>
            <a:r>
              <a:rPr lang="hi-IN" sz="2800" dirty="0">
                <a:solidFill>
                  <a:srgbClr val="FF0000"/>
                </a:solidFill>
              </a:rPr>
              <a:t> </a:t>
            </a:r>
            <a:r>
              <a:rPr lang="hi-IN" sz="2800" dirty="0"/>
              <a:t>बीज में तैल प्राप्त होता हैं</a:t>
            </a:r>
            <a:r>
              <a:rPr lang="en-US" sz="2800" dirty="0"/>
              <a:t/>
            </a:r>
            <a:br>
              <a:rPr lang="en-US" sz="2800" dirty="0"/>
            </a:br>
            <a:r>
              <a:rPr lang="hi-IN" sz="2800" dirty="0">
                <a:solidFill>
                  <a:srgbClr val="FF0000"/>
                </a:solidFill>
              </a:rPr>
              <a:t>अक्ष</a:t>
            </a:r>
            <a:r>
              <a:rPr lang="en-US" sz="2800" dirty="0">
                <a:solidFill>
                  <a:srgbClr val="FF0000"/>
                </a:solidFill>
              </a:rPr>
              <a:t>:-  </a:t>
            </a:r>
            <a:r>
              <a:rPr lang="hi-IN" sz="2800" dirty="0"/>
              <a:t>बीज को जुआ खेलने को काम आते थे</a:t>
            </a:r>
            <a:r>
              <a:rPr lang="en-US" sz="2800" dirty="0"/>
              <a:t/>
            </a:r>
            <a:br>
              <a:rPr lang="en-US" sz="2800" dirty="0"/>
            </a:br>
            <a:r>
              <a:rPr lang="hi-IN" sz="2800" dirty="0">
                <a:solidFill>
                  <a:srgbClr val="FF0000"/>
                </a:solidFill>
              </a:rPr>
              <a:t>कासघ्न</a:t>
            </a:r>
            <a:r>
              <a:rPr lang="en-US" sz="2800" dirty="0">
                <a:solidFill>
                  <a:srgbClr val="FF0000"/>
                </a:solidFill>
              </a:rPr>
              <a:t>:-</a:t>
            </a:r>
            <a:r>
              <a:rPr lang="hi-IN" sz="2800" dirty="0">
                <a:solidFill>
                  <a:srgbClr val="FF0000"/>
                </a:solidFill>
              </a:rPr>
              <a:t> </a:t>
            </a:r>
            <a:r>
              <a:rPr lang="hi-IN" sz="2800" dirty="0"/>
              <a:t>कास रोग को शान्त </a:t>
            </a:r>
            <a:r>
              <a:rPr lang="en-US" sz="2800" dirty="0"/>
              <a:t/>
            </a:r>
            <a:br>
              <a:rPr lang="en-US" sz="2800" dirty="0"/>
            </a:br>
            <a:r>
              <a:rPr lang="hi-IN" sz="2800" dirty="0">
                <a:solidFill>
                  <a:srgbClr val="FF0000"/>
                </a:solidFill>
              </a:rPr>
              <a:t>बहुवीर्य</a:t>
            </a:r>
            <a:r>
              <a:rPr lang="en-US" sz="2800" dirty="0">
                <a:solidFill>
                  <a:srgbClr val="FF0000"/>
                </a:solidFill>
              </a:rPr>
              <a:t>:- </a:t>
            </a:r>
            <a:r>
              <a:rPr lang="hi-IN" sz="2800" dirty="0"/>
              <a:t>फलों में प्रभुत शक्तिमय </a:t>
            </a:r>
            <a:r>
              <a:rPr lang="en-US" sz="2800" dirty="0"/>
              <a:t/>
            </a:r>
            <a:br>
              <a:rPr lang="en-US" sz="2800" dirty="0"/>
            </a:br>
            <a:r>
              <a:rPr lang="hi-IN" sz="2800" dirty="0">
                <a:solidFill>
                  <a:srgbClr val="FF0000"/>
                </a:solidFill>
              </a:rPr>
              <a:t>विभेदक</a:t>
            </a:r>
            <a:r>
              <a:rPr lang="en-US" sz="2800" dirty="0">
                <a:solidFill>
                  <a:srgbClr val="FF0000"/>
                </a:solidFill>
              </a:rPr>
              <a:t>:- </a:t>
            </a:r>
            <a:r>
              <a:rPr lang="hi-IN" sz="2800" dirty="0"/>
              <a:t>रोग का नाश करता हैं</a:t>
            </a:r>
            <a:r>
              <a:rPr lang="en-US" sz="2800" dirty="0"/>
              <a:t/>
            </a:r>
            <a:br>
              <a:rPr lang="en-US" sz="2800" dirty="0"/>
            </a:br>
            <a:r>
              <a:rPr lang="hi-IN" sz="2800" dirty="0">
                <a:solidFill>
                  <a:srgbClr val="FF0000"/>
                </a:solidFill>
              </a:rPr>
              <a:t>भूतवास</a:t>
            </a:r>
            <a:r>
              <a:rPr lang="en-US" sz="2800" dirty="0">
                <a:solidFill>
                  <a:srgbClr val="FF0000"/>
                </a:solidFill>
              </a:rPr>
              <a:t>:- </a:t>
            </a:r>
            <a:r>
              <a:rPr lang="en-US" sz="2800" dirty="0"/>
              <a:t>protects from evil spirit </a:t>
            </a:r>
            <a:br>
              <a:rPr lang="en-US" sz="2800" dirty="0"/>
            </a:br>
            <a:r>
              <a:rPr lang="hi-IN" sz="2800" dirty="0">
                <a:solidFill>
                  <a:srgbClr val="FF0000"/>
                </a:solidFill>
              </a:rPr>
              <a:t>कलिद्रुम</a:t>
            </a:r>
            <a:r>
              <a:rPr lang="en-US" sz="2800" dirty="0">
                <a:solidFill>
                  <a:srgbClr val="FF0000"/>
                </a:solidFill>
              </a:rPr>
              <a:t>:- </a:t>
            </a:r>
            <a:r>
              <a:rPr lang="hi-IN" sz="2800" dirty="0"/>
              <a:t>कलह वृक्ष </a:t>
            </a:r>
            <a:r>
              <a:rPr lang="en-US" dirty="0"/>
              <a:t/>
            </a:r>
            <a:br>
              <a:rPr lang="en-US" dirty="0"/>
            </a:br>
            <a:endParaRPr lang="en-IN" dirty="0"/>
          </a:p>
        </p:txBody>
      </p:sp>
      <p:sp>
        <p:nvSpPr>
          <p:cNvPr id="1048598" name="Content Placeholder 2"/>
          <p:cNvSpPr>
            <a:spLocks noGrp="1"/>
          </p:cNvSpPr>
          <p:nvPr>
            <p:ph idx="1"/>
          </p:nvPr>
        </p:nvSpPr>
        <p:spPr>
          <a:xfrm>
            <a:off x="5288692" y="3558746"/>
            <a:ext cx="4761161" cy="2689653"/>
          </a:xfrm>
        </p:spPr>
        <p:txBody>
          <a:bodyPr/>
          <a:lstStyle/>
          <a:p>
            <a:endParaRPr lang="en-IN" dirty="0"/>
          </a:p>
          <a:p>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a:xfrm>
            <a:off x="395416" y="82282"/>
            <a:ext cx="9404723" cy="1048018"/>
          </a:xfrm>
        </p:spPr>
        <p:txBody>
          <a:bodyPr/>
          <a:lstStyle/>
          <a:p>
            <a:r>
              <a:rPr lang="hi-IN" sz="4800" dirty="0">
                <a:solidFill>
                  <a:srgbClr val="FFFF00"/>
                </a:solidFill>
              </a:rPr>
              <a:t>वानस्पतिक वर्णन -</a:t>
            </a:r>
            <a:endParaRPr lang="en-IN" sz="4800" dirty="0">
              <a:solidFill>
                <a:srgbClr val="FFFF00"/>
              </a:solidFill>
            </a:endParaRPr>
          </a:p>
        </p:txBody>
      </p:sp>
      <p:sp>
        <p:nvSpPr>
          <p:cNvPr id="1048593" name="Content Placeholder 2"/>
          <p:cNvSpPr>
            <a:spLocks noGrp="1"/>
          </p:cNvSpPr>
          <p:nvPr>
            <p:ph idx="1"/>
          </p:nvPr>
        </p:nvSpPr>
        <p:spPr>
          <a:xfrm>
            <a:off x="116016" y="1130300"/>
            <a:ext cx="11885484" cy="5645418"/>
          </a:xfrm>
        </p:spPr>
        <p:txBody>
          <a:bodyPr>
            <a:normAutofit/>
          </a:bodyPr>
          <a:lstStyle/>
          <a:p>
            <a:r>
              <a:rPr lang="hi-IN" sz="2800" dirty="0"/>
              <a:t>इसका वृक्ष 60-100 फुट ऊँचाई तक होता है ।</a:t>
            </a:r>
            <a:endParaRPr lang="en-IN" sz="2800" dirty="0"/>
          </a:p>
          <a:p>
            <a:r>
              <a:rPr lang="hi-IN" sz="2800" dirty="0">
                <a:solidFill>
                  <a:srgbClr val="FF0000"/>
                </a:solidFill>
              </a:rPr>
              <a:t>काण्ड </a:t>
            </a:r>
            <a:r>
              <a:rPr lang="hi-IN" sz="2800" dirty="0"/>
              <a:t>– लम्बा, सीधा, गोलाकार होता है।</a:t>
            </a:r>
            <a:endParaRPr lang="en-IN" sz="2800" dirty="0"/>
          </a:p>
          <a:p>
            <a:r>
              <a:rPr lang="hi-IN" sz="2800" dirty="0">
                <a:solidFill>
                  <a:srgbClr val="FF0000"/>
                </a:solidFill>
              </a:rPr>
              <a:t>काण्डत्वक्</a:t>
            </a:r>
            <a:r>
              <a:rPr lang="hi-IN" sz="2800" dirty="0"/>
              <a:t>— कृष्णाभ भूरे रंग की ½ इंच मोटी होती है। काष्ठ भाग—कठिन किञ्चित् पीलापन लिये होता है। शाखायें – 6-10 फुट लम्बी, कभी-कभी 15-20 फुट तक लम्बी होती है। </a:t>
            </a:r>
            <a:endParaRPr lang="en-IN" sz="2800" dirty="0"/>
          </a:p>
          <a:p>
            <a:r>
              <a:rPr lang="hi-IN" sz="2800" dirty="0">
                <a:solidFill>
                  <a:srgbClr val="FF0000"/>
                </a:solidFill>
              </a:rPr>
              <a:t>पत्र </a:t>
            </a:r>
            <a:r>
              <a:rPr lang="hi-IN" sz="2800" dirty="0"/>
              <a:t>- 3-8 इंच लम्बे, 2-3 इंच चौड़े अण्डाकार, शाखाओं के अग्रभाग पर समूहबद्ध रहते हैं । पत्रवृन्त 1-2.5 इंच लम्बा होता है। </a:t>
            </a:r>
            <a:endParaRPr lang="en-IN" sz="2800" dirty="0"/>
          </a:p>
          <a:p>
            <a:r>
              <a:rPr lang="hi-IN" sz="2800" dirty="0">
                <a:solidFill>
                  <a:srgbClr val="FF0000"/>
                </a:solidFill>
              </a:rPr>
              <a:t>पुष्प </a:t>
            </a:r>
            <a:r>
              <a:rPr lang="hi-IN" sz="2800" dirty="0"/>
              <a:t>- 3-6 इंच लम्बी मंजरियों में श्वेताभ या पीताभ वर्ण के पुष्प आते हैं। </a:t>
            </a:r>
            <a:endParaRPr lang="en-IN" sz="2800" dirty="0"/>
          </a:p>
          <a:p>
            <a:r>
              <a:rPr lang="hi-IN" sz="2800" dirty="0">
                <a:solidFill>
                  <a:srgbClr val="FF0000"/>
                </a:solidFill>
              </a:rPr>
              <a:t>फल</a:t>
            </a:r>
            <a:r>
              <a:rPr lang="en-IN" sz="2800" dirty="0"/>
              <a:t> </a:t>
            </a:r>
            <a:r>
              <a:rPr lang="hi-IN" sz="2800" dirty="0"/>
              <a:t>एक इंच व्यास का धूसरवर्ण, गोलाकार या अण्डाकार होता है। फल के अन्दर एक बीज होता है। वृक्ष से बबूल की गोंद के समान एक प्रकार का तरल निकलता है। फलों की मज्जा से तैल निकाला जाता है।</a:t>
            </a:r>
            <a:endParaRPr lang="en-IN"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Content Placeholder 4"/>
          <p:cNvPicPr>
            <a:picLocks noGrp="1" noChangeAspect="1"/>
          </p:cNvPicPr>
          <p:nvPr>
            <p:ph idx="1"/>
          </p:nvPr>
        </p:nvPicPr>
        <p:blipFill>
          <a:blip r:embed="rId2"/>
          <a:stretch>
            <a:fillRect/>
          </a:stretch>
        </p:blipFill>
        <p:spPr>
          <a:xfrm>
            <a:off x="521291" y="1291771"/>
            <a:ext cx="4451800" cy="4956628"/>
          </a:xfrm>
        </p:spPr>
      </p:pic>
      <p:pic>
        <p:nvPicPr>
          <p:cNvPr id="2097157" name="Picture 6"/>
          <p:cNvPicPr>
            <a:picLocks noChangeAspect="1"/>
          </p:cNvPicPr>
          <p:nvPr/>
        </p:nvPicPr>
        <p:blipFill>
          <a:blip r:embed="rId3"/>
          <a:stretch>
            <a:fillRect/>
          </a:stretch>
        </p:blipFill>
        <p:spPr>
          <a:xfrm>
            <a:off x="6240162" y="1190171"/>
            <a:ext cx="5296930" cy="50582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a:xfrm>
            <a:off x="370340" y="101600"/>
            <a:ext cx="9404723" cy="1400530"/>
          </a:xfrm>
        </p:spPr>
        <p:txBody>
          <a:bodyPr/>
          <a:lstStyle/>
          <a:p>
            <a:r>
              <a:rPr lang="hi-IN" sz="4400" dirty="0">
                <a:solidFill>
                  <a:srgbClr val="FFFF00"/>
                </a:solidFill>
              </a:rPr>
              <a:t>परिभाषा (लक्षण)</a:t>
            </a:r>
            <a:r>
              <a:rPr lang="en-IN" dirty="0"/>
              <a:t/>
            </a:r>
            <a:br>
              <a:rPr lang="en-IN" dirty="0"/>
            </a:br>
            <a:endParaRPr lang="en-IN" dirty="0"/>
          </a:p>
        </p:txBody>
      </p:sp>
      <p:sp>
        <p:nvSpPr>
          <p:cNvPr id="1048620" name="Content Placeholder 2"/>
          <p:cNvSpPr>
            <a:spLocks noGrp="1"/>
          </p:cNvSpPr>
          <p:nvPr>
            <p:ph idx="1"/>
          </p:nvPr>
        </p:nvSpPr>
        <p:spPr>
          <a:xfrm>
            <a:off x="135170" y="1175658"/>
            <a:ext cx="10858029" cy="5304971"/>
          </a:xfrm>
        </p:spPr>
        <p:txBody>
          <a:bodyPr>
            <a:normAutofit lnSpcReduction="10000"/>
          </a:bodyPr>
          <a:lstStyle/>
          <a:p>
            <a:r>
              <a:rPr lang="hi-IN" sz="3200" dirty="0">
                <a:solidFill>
                  <a:srgbClr val="00B0F0"/>
                </a:solidFill>
              </a:rPr>
              <a:t>हरितक्यामलकबिभीतकानीति त्रिफला। </a:t>
            </a:r>
            <a:r>
              <a:rPr lang="hi-IN" sz="2400" dirty="0">
                <a:solidFill>
                  <a:srgbClr val="FF0000"/>
                </a:solidFill>
              </a:rPr>
              <a:t>(सु0 सू0 38.56 )</a:t>
            </a:r>
            <a:endParaRPr lang="en-US" sz="2400" dirty="0">
              <a:solidFill>
                <a:srgbClr val="FF0000"/>
              </a:solidFill>
            </a:endParaRPr>
          </a:p>
          <a:p>
            <a:r>
              <a:rPr lang="hi-IN" sz="2800" dirty="0"/>
              <a:t>आचार्य</a:t>
            </a:r>
            <a:r>
              <a:rPr lang="en-US" sz="2800" dirty="0"/>
              <a:t> </a:t>
            </a:r>
            <a:r>
              <a:rPr lang="hi-IN" sz="2800" dirty="0"/>
              <a:t>सुश्रुत ने हरीतकी, आमलकी और बिभीतक</a:t>
            </a:r>
            <a:r>
              <a:rPr lang="en-US" sz="2800" dirty="0"/>
              <a:t> </a:t>
            </a:r>
            <a:r>
              <a:rPr lang="hi-IN" sz="2800" dirty="0"/>
              <a:t>को सयुंक्त रूप से </a:t>
            </a:r>
            <a:endParaRPr lang="en-US" sz="2800" dirty="0"/>
          </a:p>
          <a:p>
            <a:pPr marL="0" indent="0">
              <a:buNone/>
            </a:pPr>
            <a:r>
              <a:rPr lang="en-US" sz="2800" dirty="0"/>
              <a:t>     </a:t>
            </a:r>
            <a:r>
              <a:rPr lang="hi-IN" sz="2800" dirty="0"/>
              <a:t>त्रिफला कहा हैं</a:t>
            </a:r>
            <a:endParaRPr lang="en-US" sz="2800" dirty="0"/>
          </a:p>
          <a:p>
            <a:endParaRPr lang="en-US" sz="2800" dirty="0">
              <a:solidFill>
                <a:srgbClr val="00B0F0"/>
              </a:solidFill>
            </a:endParaRPr>
          </a:p>
          <a:p>
            <a:r>
              <a:rPr lang="hi-IN" sz="3200" dirty="0">
                <a:solidFill>
                  <a:srgbClr val="00B0F0"/>
                </a:solidFill>
              </a:rPr>
              <a:t>पथ्याबिभीतधात्रीणां फलैः स्यात्रिफला समैः । फलत्रिकं च त्रिफला सा वरा च प्रकीर्तिता ।।</a:t>
            </a:r>
            <a:r>
              <a:rPr lang="en-IN" sz="3200" dirty="0">
                <a:solidFill>
                  <a:srgbClr val="00B0F0"/>
                </a:solidFill>
              </a:rPr>
              <a:t> </a:t>
            </a:r>
            <a:r>
              <a:rPr lang="hi-IN" sz="2400" dirty="0">
                <a:solidFill>
                  <a:srgbClr val="FF0000"/>
                </a:solidFill>
              </a:rPr>
              <a:t>(भा.प्र.नि., हरीतक्यादि वर्ग- </a:t>
            </a:r>
            <a:r>
              <a:rPr lang="en-IN" sz="2400" dirty="0">
                <a:solidFill>
                  <a:srgbClr val="FF0000"/>
                </a:solidFill>
              </a:rPr>
              <a:t>43</a:t>
            </a:r>
            <a:r>
              <a:rPr lang="hi-IN" sz="2400" dirty="0">
                <a:solidFill>
                  <a:srgbClr val="FF0000"/>
                </a:solidFill>
              </a:rPr>
              <a:t>)</a:t>
            </a:r>
            <a:endParaRPr lang="en-IN" sz="2400" dirty="0">
              <a:solidFill>
                <a:srgbClr val="FF0000"/>
              </a:solidFill>
            </a:endParaRPr>
          </a:p>
          <a:p>
            <a:r>
              <a:rPr lang="hi-IN" sz="2800" dirty="0"/>
              <a:t>हरीतकी (हरड़), विभीतक (बहेड़ा) तथा धात्री (आँवला) नामक तीनों फलों को समान भाग से एकत्र करने पर यही तीन औषधि द्रव्यों समूह को 'त्रिफला' कहा जाता है।</a:t>
            </a:r>
            <a:endParaRPr lang="en-IN" sz="2800" dirty="0"/>
          </a:p>
          <a:p>
            <a:pPr marL="0" indent="0">
              <a:buNone/>
            </a:pPr>
            <a:r>
              <a:rPr lang="hi-IN" sz="2800" dirty="0"/>
              <a:t> इन औषधि द्रव्यों को हरड़ (हरीतकी), बहेड़ा, (</a:t>
            </a:r>
            <a:r>
              <a:rPr lang="en-IN" altLang="en-US" sz="2800" dirty="0"/>
              <a:t>बि</a:t>
            </a:r>
            <a:r>
              <a:rPr lang="hi-IN" sz="2800" dirty="0"/>
              <a:t>भीतक) तथा आँवला (आमलकी) सामान्यत हिन्दी आदि में कहा जाता है।</a:t>
            </a:r>
            <a:endParaRPr lang="en-IN"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a:xfrm>
            <a:off x="646111" y="452718"/>
            <a:ext cx="5449889" cy="647033"/>
          </a:xfrm>
        </p:spPr>
        <p:txBody>
          <a:bodyPr/>
          <a:lstStyle/>
          <a:p>
            <a:r>
              <a:rPr lang="hi-IN" sz="4800" dirty="0">
                <a:solidFill>
                  <a:srgbClr val="FFFF00"/>
                </a:solidFill>
              </a:rPr>
              <a:t>रसायनिक  संगठन</a:t>
            </a:r>
            <a:endParaRPr lang="en-IN" sz="4800" dirty="0">
              <a:solidFill>
                <a:srgbClr val="FFFF00"/>
              </a:solidFill>
            </a:endParaRPr>
          </a:p>
        </p:txBody>
      </p:sp>
      <p:sp>
        <p:nvSpPr>
          <p:cNvPr id="1048589" name="Content Placeholder 2"/>
          <p:cNvSpPr>
            <a:spLocks noGrp="1"/>
          </p:cNvSpPr>
          <p:nvPr>
            <p:ph idx="1"/>
          </p:nvPr>
        </p:nvSpPr>
        <p:spPr>
          <a:xfrm>
            <a:off x="234337" y="1495864"/>
            <a:ext cx="11402168" cy="5070036"/>
          </a:xfrm>
        </p:spPr>
        <p:txBody>
          <a:bodyPr>
            <a:normAutofit/>
          </a:bodyPr>
          <a:lstStyle/>
          <a:p>
            <a:r>
              <a:rPr lang="en-US" sz="2800" dirty="0">
                <a:solidFill>
                  <a:srgbClr val="FFFF00"/>
                </a:solidFill>
              </a:rPr>
              <a:t>Fruit:- </a:t>
            </a:r>
            <a:r>
              <a:rPr lang="en-US" sz="2800" dirty="0"/>
              <a:t>Tannin, gallic acid, galloyl-glucoside, fructose, galactose, glucose, beta-sitosterol, </a:t>
            </a:r>
            <a:r>
              <a:rPr lang="en-US" sz="2800" dirty="0" err="1"/>
              <a:t>Bellericanin</a:t>
            </a:r>
            <a:r>
              <a:rPr lang="en-US" sz="2800" dirty="0"/>
              <a:t> </a:t>
            </a:r>
          </a:p>
          <a:p>
            <a:endParaRPr lang="en-US" sz="2800" dirty="0"/>
          </a:p>
          <a:p>
            <a:r>
              <a:rPr lang="en-US" sz="2800" dirty="0">
                <a:solidFill>
                  <a:srgbClr val="FFFF00"/>
                </a:solidFill>
              </a:rPr>
              <a:t>Kernel:- </a:t>
            </a:r>
            <a:r>
              <a:rPr lang="en-US" sz="2800" dirty="0"/>
              <a:t>yellow fatty oil secretes fatty acid like </a:t>
            </a:r>
            <a:r>
              <a:rPr lang="en-US" sz="2800" dirty="0" err="1"/>
              <a:t>palmitic</a:t>
            </a:r>
            <a:r>
              <a:rPr lang="en-US" sz="2800" dirty="0"/>
              <a:t>, oleic, </a:t>
            </a:r>
            <a:r>
              <a:rPr lang="en-US" sz="2800" dirty="0" err="1"/>
              <a:t>linoleic</a:t>
            </a:r>
            <a:r>
              <a:rPr lang="en-US" sz="2800" dirty="0"/>
              <a:t> acid</a:t>
            </a:r>
          </a:p>
          <a:p>
            <a:endParaRPr lang="en-US" sz="2800" dirty="0"/>
          </a:p>
          <a:p>
            <a:r>
              <a:rPr lang="en-US" sz="2800" dirty="0">
                <a:solidFill>
                  <a:srgbClr val="FFFF00"/>
                </a:solidFill>
              </a:rPr>
              <a:t>Seed:- </a:t>
            </a:r>
            <a:r>
              <a:rPr lang="en-US" sz="2800" dirty="0"/>
              <a:t>protein, oxalic acid, non edible oil</a:t>
            </a:r>
          </a:p>
          <a:p>
            <a:endParaRPr lang="en-US" sz="2800" dirty="0"/>
          </a:p>
          <a:p>
            <a:r>
              <a:rPr lang="en-US" sz="2800" dirty="0">
                <a:solidFill>
                  <a:srgbClr val="FFFF00"/>
                </a:solidFill>
              </a:rPr>
              <a:t>Bark:- </a:t>
            </a:r>
            <a:r>
              <a:rPr lang="en-US" sz="2800" dirty="0"/>
              <a:t>tannin, oxalic acid</a:t>
            </a:r>
          </a:p>
          <a:p>
            <a:endParaRPr lang="en-IN" sz="2400" dirty="0"/>
          </a:p>
        </p:txBody>
      </p:sp>
      <p:sp>
        <p:nvSpPr>
          <p:cNvPr id="1048590" name="Title 1"/>
          <p:cNvSpPr txBox="1"/>
          <p:nvPr/>
        </p:nvSpPr>
        <p:spPr>
          <a:xfrm>
            <a:off x="555495" y="3212757"/>
            <a:ext cx="5449889" cy="6470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4400" dirty="0">
              <a:solidFill>
                <a:srgbClr val="FFFF00"/>
              </a:solidFill>
            </a:endParaRPr>
          </a:p>
        </p:txBody>
      </p:sp>
      <p:sp>
        <p:nvSpPr>
          <p:cNvPr id="1048591" name="Content Placeholder 2"/>
          <p:cNvSpPr txBox="1"/>
          <p:nvPr/>
        </p:nvSpPr>
        <p:spPr>
          <a:xfrm>
            <a:off x="805963" y="4374292"/>
            <a:ext cx="5130183" cy="1654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IN"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169817" y="0"/>
            <a:ext cx="9404723" cy="953589"/>
          </a:xfrm>
        </p:spPr>
        <p:txBody>
          <a:bodyPr/>
          <a:lstStyle/>
          <a:p>
            <a:r>
              <a:rPr lang="hi-IN" sz="4000" b="1" dirty="0">
                <a:solidFill>
                  <a:srgbClr val="FFFF00"/>
                </a:solidFill>
              </a:rPr>
              <a:t>रसपंचक-</a:t>
            </a:r>
            <a:endParaRPr lang="en-IN" sz="4000" b="1" dirty="0">
              <a:solidFill>
                <a:srgbClr val="FFFF00"/>
              </a:solidFill>
            </a:endParaRPr>
          </a:p>
        </p:txBody>
      </p:sp>
      <p:sp>
        <p:nvSpPr>
          <p:cNvPr id="1048595" name="Content Placeholder 2"/>
          <p:cNvSpPr>
            <a:spLocks noGrp="1"/>
          </p:cNvSpPr>
          <p:nvPr>
            <p:ph idx="1"/>
          </p:nvPr>
        </p:nvSpPr>
        <p:spPr>
          <a:xfrm>
            <a:off x="229333" y="1091321"/>
            <a:ext cx="11603083" cy="5630755"/>
          </a:xfrm>
        </p:spPr>
        <p:txBody>
          <a:bodyPr>
            <a:normAutofit fontScale="85000" lnSpcReduction="20000"/>
          </a:bodyPr>
          <a:lstStyle/>
          <a:p>
            <a:r>
              <a:rPr lang="hi-IN" sz="3000" dirty="0">
                <a:solidFill>
                  <a:srgbClr val="FF0000"/>
                </a:solidFill>
              </a:rPr>
              <a:t>रस –</a:t>
            </a:r>
            <a:r>
              <a:rPr lang="en-IN" sz="3000" dirty="0">
                <a:solidFill>
                  <a:srgbClr val="FF0000"/>
                </a:solidFill>
              </a:rPr>
              <a:t> </a:t>
            </a:r>
            <a:r>
              <a:rPr lang="hi-IN" sz="3000" dirty="0">
                <a:solidFill>
                  <a:srgbClr val="FF0000"/>
                </a:solidFill>
              </a:rPr>
              <a:t> </a:t>
            </a:r>
            <a:r>
              <a:rPr lang="hi-IN" sz="3000" dirty="0"/>
              <a:t>कषाय</a:t>
            </a:r>
            <a:endParaRPr lang="en-IN" sz="3000" dirty="0"/>
          </a:p>
          <a:p>
            <a:r>
              <a:rPr lang="hi-IN" sz="3000" dirty="0">
                <a:solidFill>
                  <a:srgbClr val="FF0000"/>
                </a:solidFill>
              </a:rPr>
              <a:t>गुण</a:t>
            </a:r>
            <a:r>
              <a:rPr lang="en-IN" sz="3000" dirty="0">
                <a:solidFill>
                  <a:srgbClr val="FF0000"/>
                </a:solidFill>
              </a:rPr>
              <a:t> - </a:t>
            </a:r>
            <a:r>
              <a:rPr lang="hi-IN" sz="3000" dirty="0"/>
              <a:t>रूक्ष, लघु</a:t>
            </a:r>
          </a:p>
          <a:p>
            <a:r>
              <a:rPr lang="hi-IN" sz="3000" dirty="0">
                <a:solidFill>
                  <a:srgbClr val="FF0000"/>
                </a:solidFill>
              </a:rPr>
              <a:t>विपाक</a:t>
            </a:r>
            <a:r>
              <a:rPr lang="en-IN" sz="3000" dirty="0">
                <a:solidFill>
                  <a:srgbClr val="FF0000"/>
                </a:solidFill>
              </a:rPr>
              <a:t> - </a:t>
            </a:r>
            <a:r>
              <a:rPr lang="hi-IN" sz="3000" dirty="0"/>
              <a:t>मधुर</a:t>
            </a:r>
          </a:p>
          <a:p>
            <a:r>
              <a:rPr lang="hi-IN" sz="3000" dirty="0">
                <a:solidFill>
                  <a:srgbClr val="FF0000"/>
                </a:solidFill>
              </a:rPr>
              <a:t>वीर्य</a:t>
            </a:r>
            <a:r>
              <a:rPr lang="en-IN" sz="3000" dirty="0">
                <a:solidFill>
                  <a:srgbClr val="FF0000"/>
                </a:solidFill>
              </a:rPr>
              <a:t> – </a:t>
            </a:r>
            <a:r>
              <a:rPr lang="hi-IN" sz="3000" dirty="0"/>
              <a:t>उष्ण</a:t>
            </a:r>
            <a:endParaRPr lang="en-US" sz="3000" dirty="0"/>
          </a:p>
          <a:p>
            <a:r>
              <a:rPr lang="hi-IN" sz="3000" dirty="0">
                <a:solidFill>
                  <a:srgbClr val="FF0000"/>
                </a:solidFill>
              </a:rPr>
              <a:t>दोषकर्म-</a:t>
            </a:r>
            <a:r>
              <a:rPr lang="en-IN" sz="3000" dirty="0"/>
              <a:t> </a:t>
            </a:r>
            <a:r>
              <a:rPr lang="hi-IN" sz="3000" dirty="0"/>
              <a:t>त्रिदोषहर, विशेषतः कफशामक</a:t>
            </a:r>
            <a:r>
              <a:rPr lang="en-US" sz="3000" dirty="0"/>
              <a:t> </a:t>
            </a:r>
          </a:p>
          <a:p>
            <a:pPr>
              <a:buNone/>
            </a:pPr>
            <a:r>
              <a:rPr lang="hi-IN" sz="4700" b="1" dirty="0">
                <a:solidFill>
                  <a:srgbClr val="FFFF00"/>
                </a:solidFill>
              </a:rPr>
              <a:t>कर्म-</a:t>
            </a:r>
            <a:endParaRPr lang="en-IN" sz="4700" b="1" dirty="0">
              <a:solidFill>
                <a:srgbClr val="FFFF00"/>
              </a:solidFill>
            </a:endParaRPr>
          </a:p>
          <a:p>
            <a:r>
              <a:rPr lang="hi-IN" sz="3000" dirty="0"/>
              <a:t>भेदन, कासनाशक,</a:t>
            </a:r>
            <a:r>
              <a:rPr lang="en-US" sz="3000" dirty="0"/>
              <a:t> </a:t>
            </a:r>
            <a:r>
              <a:rPr lang="hi-IN" sz="3000" dirty="0"/>
              <a:t>नेत्र्य, केश्य, कृमि, स्वरभेद को दूर, छेदन, तृष्णा </a:t>
            </a:r>
            <a:endParaRPr lang="en-US" sz="3000" dirty="0"/>
          </a:p>
          <a:p>
            <a:r>
              <a:rPr lang="en-IN" altLang="en-US" sz="3000" dirty="0">
                <a:solidFill>
                  <a:srgbClr val="FF0000"/>
                </a:solidFill>
              </a:rPr>
              <a:t>बि</a:t>
            </a:r>
            <a:r>
              <a:rPr lang="hi-IN" sz="3000" dirty="0">
                <a:solidFill>
                  <a:srgbClr val="FF0000"/>
                </a:solidFill>
              </a:rPr>
              <a:t>भीतक त्वचा=</a:t>
            </a:r>
            <a:r>
              <a:rPr lang="en-US" sz="3000" dirty="0">
                <a:solidFill>
                  <a:srgbClr val="FF0000"/>
                </a:solidFill>
              </a:rPr>
              <a:t> </a:t>
            </a:r>
            <a:r>
              <a:rPr lang="hi-IN" sz="3000" dirty="0"/>
              <a:t>ग्राही, बल्य </a:t>
            </a:r>
            <a:endParaRPr lang="en-US" sz="3000" dirty="0"/>
          </a:p>
          <a:p>
            <a:r>
              <a:rPr lang="hi-IN" sz="3000" dirty="0">
                <a:solidFill>
                  <a:srgbClr val="FF0000"/>
                </a:solidFill>
              </a:rPr>
              <a:t>मज्जा:- </a:t>
            </a:r>
            <a:r>
              <a:rPr lang="hi-IN" sz="3000" dirty="0"/>
              <a:t>मादक, तृष्णा निग्रहण, वमन, कफ, वायु नाशक, लघुपाकी, कषाय </a:t>
            </a:r>
            <a:r>
              <a:rPr lang="en-US" sz="3000" dirty="0"/>
              <a:t>           </a:t>
            </a:r>
            <a:r>
              <a:rPr lang="hi-IN" sz="3000" dirty="0"/>
              <a:t>रसयुक्त, वेदनास्थापन, शोथहर </a:t>
            </a:r>
            <a:endParaRPr lang="en-US" sz="3000" dirty="0"/>
          </a:p>
          <a:p>
            <a:r>
              <a:rPr lang="hi-IN" sz="3000" dirty="0">
                <a:solidFill>
                  <a:srgbClr val="FF0000"/>
                </a:solidFill>
              </a:rPr>
              <a:t>अर्ध पक्व फल </a:t>
            </a:r>
            <a:r>
              <a:rPr lang="en-US" sz="3000" dirty="0"/>
              <a:t>= </a:t>
            </a:r>
            <a:r>
              <a:rPr lang="hi-IN" sz="3000" dirty="0"/>
              <a:t>रेचन</a:t>
            </a:r>
            <a:endParaRPr lang="en-US" sz="3000" dirty="0"/>
          </a:p>
          <a:p>
            <a:r>
              <a:rPr lang="hi-IN" sz="3000" dirty="0">
                <a:solidFill>
                  <a:srgbClr val="FF0000"/>
                </a:solidFill>
              </a:rPr>
              <a:t>पक्व</a:t>
            </a:r>
            <a:r>
              <a:rPr lang="en-US" sz="3000" dirty="0">
                <a:solidFill>
                  <a:srgbClr val="FF0000"/>
                </a:solidFill>
              </a:rPr>
              <a:t>-</a:t>
            </a:r>
            <a:r>
              <a:rPr lang="hi-IN" sz="3000" dirty="0">
                <a:solidFill>
                  <a:srgbClr val="FF0000"/>
                </a:solidFill>
              </a:rPr>
              <a:t>शुष्क</a:t>
            </a:r>
            <a:r>
              <a:rPr lang="en-US" sz="3000" dirty="0">
                <a:solidFill>
                  <a:srgbClr val="FF0000"/>
                </a:solidFill>
              </a:rPr>
              <a:t> </a:t>
            </a:r>
            <a:r>
              <a:rPr lang="hi-IN" sz="3000" dirty="0">
                <a:solidFill>
                  <a:srgbClr val="FF0000"/>
                </a:solidFill>
              </a:rPr>
              <a:t>फल</a:t>
            </a:r>
            <a:r>
              <a:rPr lang="en-US" sz="3000" dirty="0"/>
              <a:t>= </a:t>
            </a:r>
            <a:r>
              <a:rPr lang="hi-IN" sz="3000" dirty="0"/>
              <a:t>ग्राही</a:t>
            </a:r>
            <a:endParaRPr lang="en-US" sz="3000" dirty="0"/>
          </a:p>
          <a:p>
            <a:endParaRPr lang="en-US" sz="2400" dirty="0"/>
          </a:p>
          <a:p>
            <a:endParaRPr lang="en-US" sz="2400" dirty="0"/>
          </a:p>
          <a:p>
            <a:endParaRPr lang="en-IN" sz="2400" dirty="0"/>
          </a:p>
          <a:p>
            <a:endParaRPr lang="en-IN" sz="2400" dirty="0"/>
          </a:p>
        </p:txBody>
      </p:sp>
      <p:sp>
        <p:nvSpPr>
          <p:cNvPr id="1048596" name="Content Placeholder 2"/>
          <p:cNvSpPr txBox="1"/>
          <p:nvPr/>
        </p:nvSpPr>
        <p:spPr>
          <a:xfrm>
            <a:off x="1200161" y="4066318"/>
            <a:ext cx="9661428" cy="26557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IN"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4339771" y="0"/>
            <a:ext cx="4217989" cy="788254"/>
          </a:xfrm>
        </p:spPr>
        <p:txBody>
          <a:bodyPr/>
          <a:lstStyle/>
          <a:p>
            <a:r>
              <a:rPr lang="hi-IN" sz="4800" dirty="0">
                <a:solidFill>
                  <a:srgbClr val="FFFF00"/>
                </a:solidFill>
              </a:rPr>
              <a:t>आमलकी</a:t>
            </a:r>
            <a:endParaRPr lang="en-IN" sz="4800" dirty="0">
              <a:solidFill>
                <a:srgbClr val="FFFF00"/>
              </a:solidFill>
            </a:endParaRPr>
          </a:p>
        </p:txBody>
      </p:sp>
      <p:sp>
        <p:nvSpPr>
          <p:cNvPr id="1048600" name="Content Placeholder 2"/>
          <p:cNvSpPr>
            <a:spLocks noGrp="1"/>
          </p:cNvSpPr>
          <p:nvPr>
            <p:ph idx="1"/>
          </p:nvPr>
        </p:nvSpPr>
        <p:spPr>
          <a:xfrm>
            <a:off x="147895" y="638630"/>
            <a:ext cx="11681248" cy="6023428"/>
          </a:xfrm>
        </p:spPr>
        <p:txBody>
          <a:bodyPr>
            <a:normAutofit/>
          </a:bodyPr>
          <a:lstStyle/>
          <a:p>
            <a:pPr marL="0" indent="0">
              <a:buNone/>
            </a:pPr>
            <a:r>
              <a:rPr lang="hi-IN" sz="4400" dirty="0">
                <a:solidFill>
                  <a:srgbClr val="FFFF00"/>
                </a:solidFill>
              </a:rPr>
              <a:t>निरुक्ति-</a:t>
            </a:r>
            <a:endParaRPr lang="en-IN" sz="4400" dirty="0">
              <a:solidFill>
                <a:srgbClr val="FFFF00"/>
              </a:solidFill>
            </a:endParaRPr>
          </a:p>
          <a:p>
            <a:pPr>
              <a:buNone/>
            </a:pPr>
            <a:r>
              <a:rPr lang="en-US" sz="2400" dirty="0">
                <a:solidFill>
                  <a:srgbClr val="FF0000"/>
                </a:solidFill>
              </a:rPr>
              <a:t>                   </a:t>
            </a:r>
            <a:r>
              <a:rPr lang="hi-IN" sz="2800" dirty="0">
                <a:solidFill>
                  <a:srgbClr val="00B0F0"/>
                </a:solidFill>
              </a:rPr>
              <a:t>आमलते धारयति शरीरम् वागुणान्</a:t>
            </a:r>
            <a:r>
              <a:rPr lang="en-US" sz="2800" dirty="0">
                <a:solidFill>
                  <a:srgbClr val="00B0F0"/>
                </a:solidFill>
              </a:rPr>
              <a:t> </a:t>
            </a:r>
            <a:r>
              <a:rPr lang="hi-IN" sz="2800" dirty="0">
                <a:solidFill>
                  <a:srgbClr val="00B0F0"/>
                </a:solidFill>
              </a:rPr>
              <a:t>।</a:t>
            </a:r>
            <a:r>
              <a:rPr lang="en-US" sz="2800" dirty="0">
                <a:solidFill>
                  <a:srgbClr val="FF0000"/>
                </a:solidFill>
              </a:rPr>
              <a:t>(</a:t>
            </a:r>
            <a:r>
              <a:rPr lang="hi-IN" sz="2800" dirty="0">
                <a:solidFill>
                  <a:srgbClr val="FF0000"/>
                </a:solidFill>
              </a:rPr>
              <a:t>भा</a:t>
            </a:r>
            <a:r>
              <a:rPr lang="en-US" sz="2800" dirty="0">
                <a:solidFill>
                  <a:srgbClr val="FF0000"/>
                </a:solidFill>
              </a:rPr>
              <a:t>.</a:t>
            </a:r>
            <a:r>
              <a:rPr lang="hi-IN" sz="2800" dirty="0">
                <a:solidFill>
                  <a:srgbClr val="FF0000"/>
                </a:solidFill>
              </a:rPr>
              <a:t> नि</a:t>
            </a:r>
            <a:r>
              <a:rPr lang="en-US" sz="2800" dirty="0">
                <a:solidFill>
                  <a:srgbClr val="FF0000"/>
                </a:solidFill>
              </a:rPr>
              <a:t>.</a:t>
            </a:r>
            <a:r>
              <a:rPr lang="hi-IN" sz="2800" dirty="0">
                <a:solidFill>
                  <a:srgbClr val="FF0000"/>
                </a:solidFill>
              </a:rPr>
              <a:t> हरितक्यादि वर्ग</a:t>
            </a:r>
            <a:r>
              <a:rPr lang="en-US" sz="2800" dirty="0">
                <a:solidFill>
                  <a:srgbClr val="FF0000"/>
                </a:solidFill>
              </a:rPr>
              <a:t>)</a:t>
            </a:r>
            <a:r>
              <a:rPr lang="hi-IN" sz="2800" dirty="0">
                <a:solidFill>
                  <a:srgbClr val="FF0000"/>
                </a:solidFill>
              </a:rPr>
              <a:t> </a:t>
            </a:r>
            <a:endParaRPr lang="en-IN" sz="2800" dirty="0">
              <a:solidFill>
                <a:srgbClr val="FF0000"/>
              </a:solidFill>
            </a:endParaRPr>
          </a:p>
          <a:p>
            <a:r>
              <a:rPr lang="hi-IN" sz="2800" dirty="0"/>
              <a:t>जो शरीर का धारण करती है या जिसमें रासायनिक आदि गुण होते हैं।</a:t>
            </a:r>
            <a:endParaRPr lang="en-US" sz="2800" dirty="0"/>
          </a:p>
          <a:p>
            <a:r>
              <a:rPr lang="en-IN" sz="2800" b="1" dirty="0">
                <a:solidFill>
                  <a:srgbClr val="00B0F0"/>
                </a:solidFill>
              </a:rPr>
              <a:t>Latin name </a:t>
            </a:r>
            <a:r>
              <a:rPr lang="en-IN" sz="2800" dirty="0"/>
              <a:t>-</a:t>
            </a:r>
            <a:r>
              <a:rPr lang="en-IN" sz="2800" u="sng" dirty="0"/>
              <a:t> </a:t>
            </a:r>
            <a:r>
              <a:rPr lang="en-IN" sz="2800" u="sng" dirty="0" err="1"/>
              <a:t>Emblica</a:t>
            </a:r>
            <a:r>
              <a:rPr lang="en-IN" sz="2800" u="sng" dirty="0"/>
              <a:t> officinalis</a:t>
            </a:r>
          </a:p>
          <a:p>
            <a:r>
              <a:rPr lang="en-IN" sz="2800" b="1" dirty="0">
                <a:solidFill>
                  <a:srgbClr val="00B0F0"/>
                </a:solidFill>
              </a:rPr>
              <a:t>Family-</a:t>
            </a:r>
            <a:r>
              <a:rPr lang="en-IN" sz="2800" dirty="0"/>
              <a:t> </a:t>
            </a:r>
            <a:r>
              <a:rPr lang="en-IN" sz="2800" u="sng" dirty="0" err="1"/>
              <a:t>Euphorbiaceae</a:t>
            </a:r>
            <a:endParaRPr lang="en-IN" sz="2800" u="sng" dirty="0"/>
          </a:p>
          <a:p>
            <a:r>
              <a:rPr lang="en-IN" sz="2800" b="1" dirty="0">
                <a:solidFill>
                  <a:srgbClr val="00B0F0"/>
                </a:solidFill>
              </a:rPr>
              <a:t>English name-  </a:t>
            </a:r>
            <a:r>
              <a:rPr lang="en-IN" sz="2800" dirty="0" err="1"/>
              <a:t>Emblic</a:t>
            </a:r>
            <a:r>
              <a:rPr lang="en-IN" sz="2800" dirty="0"/>
              <a:t> </a:t>
            </a:r>
            <a:r>
              <a:rPr lang="en-IN" sz="2800" dirty="0" err="1"/>
              <a:t>myrobalan</a:t>
            </a:r>
            <a:r>
              <a:rPr lang="en-IN" sz="2800" dirty="0"/>
              <a:t>, Indian gooseberry</a:t>
            </a:r>
          </a:p>
          <a:p>
            <a:r>
              <a:rPr lang="en-IN" sz="2800" b="1" dirty="0">
                <a:solidFill>
                  <a:srgbClr val="00B0F0"/>
                </a:solidFill>
              </a:rPr>
              <a:t>Hindi name- </a:t>
            </a:r>
            <a:r>
              <a:rPr lang="hi-IN" sz="2800" dirty="0"/>
              <a:t>आमला, आँवला</a:t>
            </a:r>
            <a:endParaRPr lang="en-US" sz="2800" dirty="0"/>
          </a:p>
          <a:p>
            <a:r>
              <a:rPr lang="hi-IN" sz="4800" dirty="0">
                <a:solidFill>
                  <a:srgbClr val="FFFF00"/>
                </a:solidFill>
              </a:rPr>
              <a:t>गण</a:t>
            </a:r>
            <a:r>
              <a:rPr lang="en-US" sz="4800" dirty="0">
                <a:solidFill>
                  <a:srgbClr val="FFFF00"/>
                </a:solidFill>
              </a:rPr>
              <a:t>:-</a:t>
            </a:r>
            <a:r>
              <a:rPr lang="en-IN" sz="4800" dirty="0"/>
              <a:t/>
            </a:r>
            <a:br>
              <a:rPr lang="en-IN" sz="4800" dirty="0"/>
            </a:br>
            <a:r>
              <a:rPr lang="hi-IN" sz="2800" dirty="0">
                <a:solidFill>
                  <a:srgbClr val="00B0F0"/>
                </a:solidFill>
              </a:rPr>
              <a:t>चरक</a:t>
            </a:r>
            <a:r>
              <a:rPr lang="en-US" sz="2800" dirty="0">
                <a:solidFill>
                  <a:srgbClr val="00B0F0"/>
                </a:solidFill>
              </a:rPr>
              <a:t> </a:t>
            </a:r>
            <a:r>
              <a:rPr lang="en-US" sz="2800" dirty="0"/>
              <a:t> -</a:t>
            </a:r>
            <a:r>
              <a:rPr lang="hi-IN" sz="2800" dirty="0"/>
              <a:t> वय: स्थापना, विरेचनोपग </a:t>
            </a:r>
            <a:r>
              <a:rPr lang="en-US" sz="2800" dirty="0"/>
              <a:t/>
            </a:r>
            <a:br>
              <a:rPr lang="en-US" sz="2800" dirty="0"/>
            </a:br>
            <a:r>
              <a:rPr lang="hi-IN" sz="2800" dirty="0">
                <a:solidFill>
                  <a:srgbClr val="00B0F0"/>
                </a:solidFill>
              </a:rPr>
              <a:t>सुश्रुत</a:t>
            </a:r>
            <a:r>
              <a:rPr lang="hi-IN" sz="2800" dirty="0"/>
              <a:t> </a:t>
            </a:r>
            <a:r>
              <a:rPr lang="en-US" sz="2800" dirty="0"/>
              <a:t>- </a:t>
            </a:r>
            <a:r>
              <a:rPr lang="hi-IN" sz="2800" dirty="0"/>
              <a:t>त्रिफला, परूषकादि</a:t>
            </a:r>
            <a:endParaRPr lang="en-IN"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itle 1"/>
          <p:cNvSpPr>
            <a:spLocks noGrp="1"/>
          </p:cNvSpPr>
          <p:nvPr>
            <p:ph type="title"/>
          </p:nvPr>
        </p:nvSpPr>
        <p:spPr/>
        <p:txBody>
          <a:bodyPr/>
          <a:lstStyle/>
          <a:p>
            <a:r>
              <a:rPr lang="hi-IN" sz="4000" dirty="0">
                <a:solidFill>
                  <a:srgbClr val="FFFF00"/>
                </a:solidFill>
              </a:rPr>
              <a:t>पर्याय-</a:t>
            </a:r>
            <a:endParaRPr lang="en-US" sz="4000" dirty="0"/>
          </a:p>
        </p:txBody>
      </p:sp>
      <p:sp>
        <p:nvSpPr>
          <p:cNvPr id="1048694" name="Content Placeholder 2"/>
          <p:cNvSpPr>
            <a:spLocks noGrp="1"/>
          </p:cNvSpPr>
          <p:nvPr>
            <p:ph idx="1"/>
          </p:nvPr>
        </p:nvSpPr>
        <p:spPr>
          <a:xfrm>
            <a:off x="406626" y="1385260"/>
            <a:ext cx="11291888" cy="5472739"/>
          </a:xfrm>
        </p:spPr>
        <p:txBody>
          <a:bodyPr>
            <a:normAutofit/>
          </a:bodyPr>
          <a:lstStyle/>
          <a:p>
            <a:r>
              <a:rPr lang="hi-IN" sz="2400" dirty="0">
                <a:solidFill>
                  <a:srgbClr val="FF0000"/>
                </a:solidFill>
              </a:rPr>
              <a:t>धारी, धात्रीफल</a:t>
            </a:r>
            <a:r>
              <a:rPr lang="en-IN" sz="2400" dirty="0"/>
              <a:t> - </a:t>
            </a:r>
            <a:r>
              <a:rPr lang="hi-IN" sz="2400" dirty="0"/>
              <a:t>रसायनादि गुणों को प्राप्त करने की इच्छा वाले </a:t>
            </a:r>
            <a:r>
              <a:rPr lang="en-US" sz="2400" dirty="0"/>
              <a:t/>
            </a:r>
            <a:br>
              <a:rPr lang="en-US" sz="2400" dirty="0"/>
            </a:br>
            <a:r>
              <a:rPr lang="en-US" sz="2400" dirty="0"/>
              <a:t>                        </a:t>
            </a:r>
            <a:r>
              <a:rPr lang="hi-IN" sz="2400" dirty="0"/>
              <a:t>मनुष्य इसका सेवन</a:t>
            </a:r>
            <a:r>
              <a:rPr lang="en-IN" sz="2400" dirty="0"/>
              <a:t> </a:t>
            </a:r>
            <a:r>
              <a:rPr lang="hi-IN" sz="2400" dirty="0"/>
              <a:t>करते हैं।</a:t>
            </a:r>
            <a:endParaRPr lang="en-US" sz="2400" dirty="0"/>
          </a:p>
          <a:p>
            <a:r>
              <a:rPr lang="hi-IN" sz="2400" dirty="0">
                <a:solidFill>
                  <a:srgbClr val="FF0000"/>
                </a:solidFill>
              </a:rPr>
              <a:t>अमृता</a:t>
            </a:r>
            <a:r>
              <a:rPr lang="hi-IN" sz="2400" dirty="0"/>
              <a:t> - अमृत तुल्य गुण होने से</a:t>
            </a:r>
            <a:endParaRPr lang="en-IN" sz="2400" dirty="0"/>
          </a:p>
          <a:p>
            <a:r>
              <a:rPr lang="hi-IN" sz="2400" dirty="0">
                <a:solidFill>
                  <a:srgbClr val="FF0000"/>
                </a:solidFill>
              </a:rPr>
              <a:t>अमृतफल</a:t>
            </a:r>
            <a:r>
              <a:rPr lang="en-IN" sz="2400" dirty="0"/>
              <a:t> -</a:t>
            </a:r>
            <a:r>
              <a:rPr lang="hi-IN" sz="2400" dirty="0"/>
              <a:t> इसके फल के सेवन से अकाल मृत्यु प्राप्त नहीं</a:t>
            </a:r>
            <a:endParaRPr lang="en-IN" sz="2400" dirty="0"/>
          </a:p>
          <a:p>
            <a:r>
              <a:rPr lang="hi-IN" sz="2400" dirty="0">
                <a:solidFill>
                  <a:srgbClr val="FF0000"/>
                </a:solidFill>
              </a:rPr>
              <a:t>वयःस्था</a:t>
            </a:r>
            <a:r>
              <a:rPr lang="en-IN" sz="2400" dirty="0">
                <a:solidFill>
                  <a:srgbClr val="FF0000"/>
                </a:solidFill>
              </a:rPr>
              <a:t> </a:t>
            </a:r>
            <a:r>
              <a:rPr lang="en-IN" sz="2400" dirty="0"/>
              <a:t>- </a:t>
            </a:r>
            <a:r>
              <a:rPr lang="en-US" sz="2400" dirty="0"/>
              <a:t> </a:t>
            </a:r>
            <a:r>
              <a:rPr lang="en-IN" altLang="en-US" sz="2400" dirty="0"/>
              <a:t>इ</a:t>
            </a:r>
            <a:r>
              <a:rPr lang="hi-IN" sz="2400" dirty="0"/>
              <a:t>सके सेवन से चिरकाल तक यौवन स्थिर रहता है।</a:t>
            </a:r>
            <a:endParaRPr lang="en-US" sz="2400" dirty="0"/>
          </a:p>
          <a:p>
            <a:r>
              <a:rPr lang="en-US" sz="2400" dirty="0">
                <a:solidFill>
                  <a:srgbClr val="FF0000"/>
                </a:solidFill>
              </a:rPr>
              <a:t> </a:t>
            </a:r>
            <a:r>
              <a:rPr lang="hi-IN" sz="2400" dirty="0">
                <a:solidFill>
                  <a:srgbClr val="FF0000"/>
                </a:solidFill>
              </a:rPr>
              <a:t>कोल </a:t>
            </a:r>
            <a:r>
              <a:rPr lang="hi-IN" sz="2400" dirty="0"/>
              <a:t>- 1 कोल (६ ग्राम) के बराबर इसका फल होने से</a:t>
            </a:r>
            <a:endParaRPr lang="en-US" sz="2400" dirty="0"/>
          </a:p>
          <a:p>
            <a:r>
              <a:rPr lang="hi-IN" sz="2400" dirty="0">
                <a:solidFill>
                  <a:srgbClr val="FF0000"/>
                </a:solidFill>
              </a:rPr>
              <a:t>जातिफलरसा</a:t>
            </a:r>
            <a:r>
              <a:rPr lang="hi-IN" sz="2400" dirty="0"/>
              <a:t> - जातिफल- चमेली (फूल के गुण  के समान गुण होने से)</a:t>
            </a:r>
            <a:endParaRPr lang="en-US" sz="2400" dirty="0"/>
          </a:p>
          <a:p>
            <a:r>
              <a:rPr lang="hi-IN" sz="2400" dirty="0">
                <a:solidFill>
                  <a:srgbClr val="FF0000"/>
                </a:solidFill>
              </a:rPr>
              <a:t>व्यस्था</a:t>
            </a:r>
            <a:r>
              <a:rPr lang="hi-IN" sz="2400" dirty="0"/>
              <a:t> - वय: स्थापक  होने से</a:t>
            </a:r>
            <a:endParaRPr lang="en-US" sz="2400" dirty="0"/>
          </a:p>
          <a:p>
            <a:r>
              <a:rPr lang="hi-IN" sz="2400" dirty="0">
                <a:solidFill>
                  <a:srgbClr val="FF0000"/>
                </a:solidFill>
              </a:rPr>
              <a:t>वृष्य</a:t>
            </a:r>
            <a:r>
              <a:rPr lang="hi-IN" sz="2400" dirty="0"/>
              <a:t> - शुक्र जनन होने के  कारण</a:t>
            </a:r>
            <a:r>
              <a:rPr lang="en-US" sz="2400" dirty="0"/>
              <a:t> (sperm count increases)</a:t>
            </a:r>
          </a:p>
          <a:p>
            <a:r>
              <a:rPr lang="hi-IN" sz="2400" dirty="0">
                <a:solidFill>
                  <a:srgbClr val="FF0000"/>
                </a:solidFill>
              </a:rPr>
              <a:t>शीतफल</a:t>
            </a:r>
            <a:r>
              <a:rPr lang="hi-IN" sz="2400" dirty="0"/>
              <a:t> -शीत वीर्य होने के कारण</a:t>
            </a:r>
            <a:endParaRPr lang="en-US" sz="2400" dirty="0"/>
          </a:p>
          <a:p>
            <a:r>
              <a:rPr lang="hi-IN" sz="2400" dirty="0">
                <a:solidFill>
                  <a:srgbClr val="FF0000"/>
                </a:solidFill>
              </a:rPr>
              <a:t>शिवम</a:t>
            </a:r>
            <a:r>
              <a:rPr lang="hi-IN" sz="2400" dirty="0"/>
              <a:t> - कल्याणकारी होने के कारण</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1"/>
          <p:cNvSpPr>
            <a:spLocks noGrp="1"/>
          </p:cNvSpPr>
          <p:nvPr>
            <p:ph type="title"/>
          </p:nvPr>
        </p:nvSpPr>
        <p:spPr>
          <a:xfrm>
            <a:off x="403830" y="212366"/>
            <a:ext cx="9404723" cy="1400530"/>
          </a:xfrm>
        </p:spPr>
        <p:txBody>
          <a:bodyPr/>
          <a:lstStyle/>
          <a:p>
            <a:r>
              <a:rPr lang="hi-IN" sz="4800" dirty="0">
                <a:solidFill>
                  <a:srgbClr val="FFFF00"/>
                </a:solidFill>
              </a:rPr>
              <a:t>वानस्पतिक वर्णन</a:t>
            </a:r>
            <a:endParaRPr lang="en-IN" sz="4800" dirty="0">
              <a:solidFill>
                <a:srgbClr val="FFFF00"/>
              </a:solidFill>
            </a:endParaRPr>
          </a:p>
        </p:txBody>
      </p:sp>
      <p:sp>
        <p:nvSpPr>
          <p:cNvPr id="1048696" name="Content Placeholder 2"/>
          <p:cNvSpPr>
            <a:spLocks noGrp="1"/>
          </p:cNvSpPr>
          <p:nvPr>
            <p:ph idx="1"/>
          </p:nvPr>
        </p:nvSpPr>
        <p:spPr>
          <a:xfrm>
            <a:off x="203200" y="1371600"/>
            <a:ext cx="9910153" cy="5016499"/>
          </a:xfrm>
        </p:spPr>
        <p:txBody>
          <a:bodyPr>
            <a:normAutofit/>
          </a:bodyPr>
          <a:lstStyle/>
          <a:p>
            <a:r>
              <a:rPr lang="hi-IN" sz="2800" dirty="0"/>
              <a:t>इसका मध्यम आकार का 20-25 फीट ऊँचा होता  है।</a:t>
            </a:r>
            <a:endParaRPr lang="en-IN" sz="2800" dirty="0"/>
          </a:p>
          <a:p>
            <a:r>
              <a:rPr lang="hi-IN" sz="2800" dirty="0">
                <a:solidFill>
                  <a:srgbClr val="FF0000"/>
                </a:solidFill>
              </a:rPr>
              <a:t>त्वक्</a:t>
            </a:r>
            <a:r>
              <a:rPr lang="en-US" sz="2800" dirty="0">
                <a:solidFill>
                  <a:srgbClr val="FF0000"/>
                </a:solidFill>
              </a:rPr>
              <a:t>-</a:t>
            </a:r>
            <a:r>
              <a:rPr lang="en-IN" sz="2800" dirty="0">
                <a:solidFill>
                  <a:srgbClr val="FF0000"/>
                </a:solidFill>
              </a:rPr>
              <a:t> </a:t>
            </a:r>
            <a:r>
              <a:rPr lang="en-IN" sz="2800" dirty="0"/>
              <a:t>¼ </a:t>
            </a:r>
            <a:r>
              <a:rPr lang="hi-IN" sz="2800" dirty="0"/>
              <a:t>इंच मोटी, हरिताभ, धूसरवर्ण की होती है।</a:t>
            </a:r>
          </a:p>
          <a:p>
            <a:r>
              <a:rPr lang="hi-IN" sz="2800" dirty="0">
                <a:solidFill>
                  <a:srgbClr val="FF0000"/>
                </a:solidFill>
              </a:rPr>
              <a:t>काष्ठ</a:t>
            </a:r>
            <a:r>
              <a:rPr lang="en-US" sz="2800" dirty="0">
                <a:solidFill>
                  <a:srgbClr val="FF0000"/>
                </a:solidFill>
              </a:rPr>
              <a:t>-</a:t>
            </a:r>
            <a:r>
              <a:rPr lang="hi-IN" sz="2800" dirty="0">
                <a:solidFill>
                  <a:srgbClr val="FF0000"/>
                </a:solidFill>
              </a:rPr>
              <a:t> </a:t>
            </a:r>
            <a:r>
              <a:rPr lang="en-IN" sz="2800" dirty="0">
                <a:solidFill>
                  <a:srgbClr val="FF0000"/>
                </a:solidFill>
              </a:rPr>
              <a:t> </a:t>
            </a:r>
            <a:r>
              <a:rPr lang="hi-IN" sz="2800" dirty="0"/>
              <a:t>लाल रंग का मजबूत होता है।</a:t>
            </a:r>
            <a:endParaRPr lang="en-IN" sz="2800" dirty="0"/>
          </a:p>
          <a:p>
            <a:r>
              <a:rPr lang="hi-IN" sz="2800" dirty="0">
                <a:solidFill>
                  <a:srgbClr val="FF0000"/>
                </a:solidFill>
              </a:rPr>
              <a:t>पत्र - </a:t>
            </a:r>
            <a:r>
              <a:rPr lang="hi-IN" sz="2800" dirty="0"/>
              <a:t>इमली के पत्र के समान, आयताकार होते हैं ।</a:t>
            </a:r>
          </a:p>
          <a:p>
            <a:r>
              <a:rPr lang="hi-IN" sz="2800" dirty="0">
                <a:solidFill>
                  <a:srgbClr val="FF0000"/>
                </a:solidFill>
              </a:rPr>
              <a:t>पुष्प - </a:t>
            </a:r>
            <a:r>
              <a:rPr lang="hi-IN" sz="2800" dirty="0"/>
              <a:t>हरिताभ-पीतवर्ण के पुष्प गुच्छ में लगते हैं ।</a:t>
            </a:r>
            <a:endParaRPr lang="en-IN" sz="2800" dirty="0"/>
          </a:p>
          <a:p>
            <a:r>
              <a:rPr lang="hi-IN" sz="2800" dirty="0">
                <a:solidFill>
                  <a:srgbClr val="FF0000"/>
                </a:solidFill>
              </a:rPr>
              <a:t>पत्र </a:t>
            </a:r>
            <a:r>
              <a:rPr lang="hi-IN" sz="2800" dirty="0"/>
              <a:t>- इमली के पत्र के समान, आयताकार होते हैं ।</a:t>
            </a:r>
          </a:p>
          <a:p>
            <a:r>
              <a:rPr lang="hi-IN" sz="2800" dirty="0">
                <a:solidFill>
                  <a:srgbClr val="FF0000"/>
                </a:solidFill>
              </a:rPr>
              <a:t>पुष्प </a:t>
            </a:r>
            <a:r>
              <a:rPr lang="hi-IN" sz="2800" dirty="0"/>
              <a:t>- हरिताभ-पीतवर्ण के पुष्प गुच्छ में लगते हैं ।</a:t>
            </a:r>
            <a:endParaRPr lang="en-IN" sz="2800" dirty="0"/>
          </a:p>
          <a:p>
            <a:r>
              <a:rPr lang="hi-IN" sz="2800" dirty="0">
                <a:solidFill>
                  <a:srgbClr val="FF0000"/>
                </a:solidFill>
              </a:rPr>
              <a:t>फलकाल</a:t>
            </a:r>
            <a:r>
              <a:rPr lang="hi-IN" sz="2800" dirty="0"/>
              <a:t> - अक्टूबर- अप्रैल</a:t>
            </a:r>
            <a:endParaRPr lang="en-IN" sz="2800" dirty="0"/>
          </a:p>
          <a:p>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Content Placeholder 4"/>
          <p:cNvPicPr>
            <a:picLocks noGrp="1" noChangeAspect="1"/>
          </p:cNvPicPr>
          <p:nvPr>
            <p:ph idx="1"/>
          </p:nvPr>
        </p:nvPicPr>
        <p:blipFill>
          <a:blip r:embed="rId2"/>
          <a:stretch>
            <a:fillRect/>
          </a:stretch>
        </p:blipFill>
        <p:spPr>
          <a:xfrm>
            <a:off x="160935" y="735227"/>
            <a:ext cx="6060358" cy="5622031"/>
          </a:xfrm>
        </p:spPr>
      </p:pic>
      <p:pic>
        <p:nvPicPr>
          <p:cNvPr id="2097178" name="Picture 6"/>
          <p:cNvPicPr>
            <a:picLocks noChangeAspect="1"/>
          </p:cNvPicPr>
          <p:nvPr/>
        </p:nvPicPr>
        <p:blipFill>
          <a:blip r:embed="rId3"/>
          <a:stretch>
            <a:fillRect/>
          </a:stretch>
        </p:blipFill>
        <p:spPr>
          <a:xfrm>
            <a:off x="6618513" y="735227"/>
            <a:ext cx="5072995" cy="562203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a:xfrm>
            <a:off x="646111" y="452718"/>
            <a:ext cx="10376116" cy="2768154"/>
          </a:xfrm>
        </p:spPr>
        <p:txBody>
          <a:bodyPr/>
          <a:lstStyle/>
          <a:p>
            <a:r>
              <a:rPr lang="hi-IN" sz="4400" dirty="0">
                <a:solidFill>
                  <a:srgbClr val="FFFF00"/>
                </a:solidFill>
              </a:rPr>
              <a:t>उत्पत्ति स्थान</a:t>
            </a:r>
            <a:r>
              <a:rPr lang="en-IN" sz="4400" dirty="0">
                <a:solidFill>
                  <a:srgbClr val="FFFF00"/>
                </a:solidFill>
              </a:rPr>
              <a:t> </a:t>
            </a:r>
            <a:r>
              <a:rPr lang="hi-IN" sz="4400" dirty="0">
                <a:solidFill>
                  <a:srgbClr val="FFFF00"/>
                </a:solidFill>
              </a:rPr>
              <a:t>-</a:t>
            </a:r>
            <a:r>
              <a:rPr lang="en-IN" sz="4400" dirty="0">
                <a:solidFill>
                  <a:srgbClr val="FFFF00"/>
                </a:solidFill>
              </a:rPr>
              <a:t> </a:t>
            </a:r>
            <a:r>
              <a:rPr lang="hi-IN" sz="2400" dirty="0">
                <a:solidFill>
                  <a:schemeClr val="tx1"/>
                </a:solidFill>
              </a:rPr>
              <a:t>भारत में सर्वत्र उष्ण प्रदशों में </a:t>
            </a:r>
            <a:r>
              <a:rPr lang="en-IN" sz="2400" dirty="0">
                <a:solidFill>
                  <a:schemeClr val="tx1"/>
                </a:solidFill>
              </a:rPr>
              <a:t/>
            </a:r>
            <a:br>
              <a:rPr lang="en-IN" sz="2400" dirty="0">
                <a:solidFill>
                  <a:schemeClr val="tx1"/>
                </a:solidFill>
              </a:rPr>
            </a:br>
            <a:r>
              <a:rPr lang="hi-IN" sz="4400" dirty="0">
                <a:solidFill>
                  <a:srgbClr val="FFFF00"/>
                </a:solidFill>
              </a:rPr>
              <a:t>प्रजाति-</a:t>
            </a:r>
            <a:r>
              <a:rPr lang="en-IN" sz="4400" dirty="0">
                <a:solidFill>
                  <a:schemeClr val="tx1"/>
                </a:solidFill>
              </a:rPr>
              <a:t> </a:t>
            </a:r>
            <a:r>
              <a:rPr lang="en-IN" sz="2400" dirty="0">
                <a:solidFill>
                  <a:schemeClr val="tx1"/>
                </a:solidFill>
              </a:rPr>
              <a:t> </a:t>
            </a:r>
            <a:r>
              <a:rPr lang="hi-IN" sz="2400" dirty="0">
                <a:solidFill>
                  <a:schemeClr val="tx1"/>
                </a:solidFill>
              </a:rPr>
              <a:t>वन्य</a:t>
            </a:r>
            <a:r>
              <a:rPr lang="en-IN" sz="2400" dirty="0">
                <a:solidFill>
                  <a:schemeClr val="tx1"/>
                </a:solidFill>
              </a:rPr>
              <a:t> , </a:t>
            </a:r>
            <a:r>
              <a:rPr lang="hi-IN" sz="2400" dirty="0">
                <a:solidFill>
                  <a:schemeClr val="tx1"/>
                </a:solidFill>
              </a:rPr>
              <a:t>ग्राम्य</a:t>
            </a:r>
            <a:r>
              <a:rPr lang="en-IN" sz="2400" dirty="0">
                <a:solidFill>
                  <a:schemeClr val="tx1"/>
                </a:solidFill>
              </a:rPr>
              <a:t/>
            </a:r>
            <a:br>
              <a:rPr lang="en-IN" sz="2400" dirty="0">
                <a:solidFill>
                  <a:schemeClr val="tx1"/>
                </a:solidFill>
              </a:rPr>
            </a:br>
            <a:r>
              <a:rPr lang="en-IN" dirty="0"/>
              <a:t/>
            </a:r>
            <a:br>
              <a:rPr lang="en-IN" dirty="0"/>
            </a:br>
            <a:r>
              <a:rPr lang="hi-IN" sz="4400" dirty="0">
                <a:solidFill>
                  <a:srgbClr val="FFFF00"/>
                </a:solidFill>
              </a:rPr>
              <a:t>रसपंचक-</a:t>
            </a:r>
            <a:endParaRPr lang="en-IN" dirty="0">
              <a:solidFill>
                <a:srgbClr val="FFFF00"/>
              </a:solidFill>
            </a:endParaRPr>
          </a:p>
        </p:txBody>
      </p:sp>
      <p:sp>
        <p:nvSpPr>
          <p:cNvPr id="1048698" name="Content Placeholder 2"/>
          <p:cNvSpPr txBox="1"/>
          <p:nvPr/>
        </p:nvSpPr>
        <p:spPr>
          <a:xfrm>
            <a:off x="547720" y="3429000"/>
            <a:ext cx="9256680" cy="33147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hi-IN" sz="2800" dirty="0">
                <a:solidFill>
                  <a:srgbClr val="FF0000"/>
                </a:solidFill>
              </a:rPr>
              <a:t>रस</a:t>
            </a:r>
            <a:r>
              <a:rPr lang="en-IN" sz="2800" dirty="0"/>
              <a:t> -    </a:t>
            </a:r>
            <a:r>
              <a:rPr lang="hi-IN" sz="2800" dirty="0"/>
              <a:t>अम्लप्रधान, पंचरसयुक्त (लवण रहित)</a:t>
            </a:r>
          </a:p>
          <a:p>
            <a:r>
              <a:rPr lang="hi-IN" sz="2800" dirty="0">
                <a:solidFill>
                  <a:srgbClr val="FF0000"/>
                </a:solidFill>
              </a:rPr>
              <a:t>गुण</a:t>
            </a:r>
            <a:r>
              <a:rPr lang="en-IN" sz="2800" dirty="0">
                <a:solidFill>
                  <a:srgbClr val="FF0000"/>
                </a:solidFill>
              </a:rPr>
              <a:t> </a:t>
            </a:r>
            <a:r>
              <a:rPr lang="en-IN" sz="2800" dirty="0"/>
              <a:t>-   </a:t>
            </a:r>
            <a:r>
              <a:rPr lang="hi-IN" sz="2800" dirty="0"/>
              <a:t>गुरु, रूक्ष, शीत</a:t>
            </a:r>
          </a:p>
          <a:p>
            <a:r>
              <a:rPr lang="hi-IN" sz="2800" dirty="0">
                <a:solidFill>
                  <a:srgbClr val="FF0000"/>
                </a:solidFill>
              </a:rPr>
              <a:t>विपाक</a:t>
            </a:r>
            <a:r>
              <a:rPr lang="en-US" sz="2800" dirty="0"/>
              <a:t>- </a:t>
            </a:r>
            <a:r>
              <a:rPr lang="en-IN" sz="2800" dirty="0"/>
              <a:t> </a:t>
            </a:r>
            <a:r>
              <a:rPr lang="hi-IN" sz="2800" dirty="0"/>
              <a:t>मधुर</a:t>
            </a:r>
          </a:p>
          <a:p>
            <a:r>
              <a:rPr lang="hi-IN" sz="2800" dirty="0">
                <a:solidFill>
                  <a:srgbClr val="FF0000"/>
                </a:solidFill>
              </a:rPr>
              <a:t>वीर्य</a:t>
            </a:r>
            <a:r>
              <a:rPr lang="en-US" sz="2800" dirty="0"/>
              <a:t>-     </a:t>
            </a:r>
            <a:r>
              <a:rPr lang="en-IN" sz="2800" dirty="0"/>
              <a:t> </a:t>
            </a:r>
            <a:r>
              <a:rPr lang="hi-IN" sz="2800" dirty="0"/>
              <a:t>शीत</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
          <p:cNvSpPr>
            <a:spLocks noGrp="1"/>
          </p:cNvSpPr>
          <p:nvPr>
            <p:ph type="title"/>
          </p:nvPr>
        </p:nvSpPr>
        <p:spPr>
          <a:xfrm>
            <a:off x="259307" y="127948"/>
            <a:ext cx="9404723" cy="1400530"/>
          </a:xfrm>
        </p:spPr>
        <p:txBody>
          <a:bodyPr/>
          <a:lstStyle/>
          <a:p>
            <a:r>
              <a:rPr lang="hi-IN" sz="4800" dirty="0">
                <a:solidFill>
                  <a:srgbClr val="FFFF00"/>
                </a:solidFill>
              </a:rPr>
              <a:t>कर्म-</a:t>
            </a:r>
            <a:r>
              <a:rPr lang="hi-IN" dirty="0"/>
              <a:t/>
            </a:r>
            <a:br>
              <a:rPr lang="hi-IN" dirty="0"/>
            </a:br>
            <a:endParaRPr lang="en-IN" dirty="0"/>
          </a:p>
        </p:txBody>
      </p:sp>
      <p:sp>
        <p:nvSpPr>
          <p:cNvPr id="1048700" name="Content Placeholder 2"/>
          <p:cNvSpPr>
            <a:spLocks noGrp="1"/>
          </p:cNvSpPr>
          <p:nvPr>
            <p:ph idx="1"/>
          </p:nvPr>
        </p:nvSpPr>
        <p:spPr>
          <a:xfrm>
            <a:off x="157707" y="1011936"/>
            <a:ext cx="10959153" cy="3245825"/>
          </a:xfrm>
        </p:spPr>
        <p:txBody>
          <a:bodyPr>
            <a:normAutofit/>
          </a:bodyPr>
          <a:lstStyle/>
          <a:p>
            <a:r>
              <a:rPr lang="hi-IN" sz="2800" dirty="0"/>
              <a:t>दोषकर्म- त्रिदोषहर</a:t>
            </a:r>
          </a:p>
          <a:p>
            <a:r>
              <a:rPr lang="hi-IN" sz="2800" dirty="0"/>
              <a:t>धातुकर्म</a:t>
            </a:r>
            <a:r>
              <a:rPr lang="en-US" sz="2800" dirty="0"/>
              <a:t>-</a:t>
            </a:r>
            <a:r>
              <a:rPr lang="en-IN" sz="2800" dirty="0"/>
              <a:t> </a:t>
            </a:r>
            <a:r>
              <a:rPr lang="hi-IN" sz="2800" dirty="0"/>
              <a:t>रसायन</a:t>
            </a:r>
          </a:p>
          <a:p>
            <a:r>
              <a:rPr lang="hi-IN" sz="2800" dirty="0"/>
              <a:t>मलकर्म</a:t>
            </a:r>
            <a:r>
              <a:rPr lang="en-IN" sz="2800" dirty="0"/>
              <a:t> - </a:t>
            </a:r>
            <a:r>
              <a:rPr lang="hi-IN" sz="2800" dirty="0"/>
              <a:t>मृदु विरेचक, मूत्रल (आर्द्रफल), ग्रही (शुष्कफल)</a:t>
            </a:r>
            <a:endParaRPr lang="en-IN" sz="2800" dirty="0"/>
          </a:p>
          <a:p>
            <a:r>
              <a:rPr lang="hi-IN" sz="2800" dirty="0"/>
              <a:t>अन्यकर्म</a:t>
            </a:r>
            <a:r>
              <a:rPr lang="en-IN" sz="2800" dirty="0"/>
              <a:t> - </a:t>
            </a:r>
            <a:r>
              <a:rPr lang="hi-IN" sz="2800" dirty="0"/>
              <a:t>वयः स्थापना, चक्षुष्य, वृष्य</a:t>
            </a:r>
          </a:p>
          <a:p>
            <a:r>
              <a:rPr lang="hi-IN" sz="2800" dirty="0"/>
              <a:t>रोगघ्नता</a:t>
            </a:r>
            <a:r>
              <a:rPr lang="en-US" sz="2800" dirty="0"/>
              <a:t>-</a:t>
            </a:r>
            <a:r>
              <a:rPr lang="en-IN" sz="2800" dirty="0"/>
              <a:t>  </a:t>
            </a:r>
            <a:r>
              <a:rPr lang="hi-IN" sz="2800" dirty="0"/>
              <a:t>प्रमेह, रक्तपित्त, कुष्ठ, नेत्ररोग, अर्श, प्रदर, रक्तस्रावरोधक</a:t>
            </a:r>
            <a:endParaRPr lang="en-IN" sz="2800" dirty="0"/>
          </a:p>
        </p:txBody>
      </p:sp>
      <p:sp>
        <p:nvSpPr>
          <p:cNvPr id="1048701" name="Title 1"/>
          <p:cNvSpPr txBox="1"/>
          <p:nvPr/>
        </p:nvSpPr>
        <p:spPr>
          <a:xfrm>
            <a:off x="259307" y="4063999"/>
            <a:ext cx="6054940" cy="8589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i-IN" sz="4800" dirty="0">
                <a:solidFill>
                  <a:srgbClr val="FFFF00"/>
                </a:solidFill>
              </a:rPr>
              <a:t>रासायनिक संगठन</a:t>
            </a:r>
            <a:endParaRPr lang="en-IN" sz="4800" dirty="0">
              <a:solidFill>
                <a:srgbClr val="FFFF00"/>
              </a:solidFill>
            </a:endParaRPr>
          </a:p>
        </p:txBody>
      </p:sp>
      <p:sp>
        <p:nvSpPr>
          <p:cNvPr id="1048702" name="Content Placeholder 2"/>
          <p:cNvSpPr txBox="1"/>
          <p:nvPr/>
        </p:nvSpPr>
        <p:spPr>
          <a:xfrm>
            <a:off x="359508" y="4922900"/>
            <a:ext cx="11179349" cy="16520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IN" sz="2800" dirty="0"/>
              <a:t>Tannin, gallic acid, Ellagic acid, glucose, Amino acid</a:t>
            </a:r>
          </a:p>
          <a:p>
            <a:r>
              <a:rPr lang="en-US" sz="2800" dirty="0"/>
              <a:t>Vitamin c (200 to 900 mg) in 100mg of edible portion</a:t>
            </a:r>
          </a:p>
          <a:p>
            <a:r>
              <a:rPr lang="en-US" sz="2800" dirty="0"/>
              <a:t>Linolenic acid</a:t>
            </a:r>
          </a:p>
          <a:p>
            <a:endParaRPr lang="en-US" sz="2800" dirty="0"/>
          </a:p>
          <a:p>
            <a:endParaRPr lang="en-IN"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Title 1"/>
          <p:cNvSpPr>
            <a:spLocks noGrp="1"/>
          </p:cNvSpPr>
          <p:nvPr>
            <p:ph type="title"/>
          </p:nvPr>
        </p:nvSpPr>
        <p:spPr/>
        <p:txBody>
          <a:bodyPr/>
          <a:lstStyle/>
          <a:p>
            <a:r>
              <a:rPr lang="en-US" dirty="0"/>
              <a:t>                        </a:t>
            </a:r>
            <a:r>
              <a:rPr lang="hi-IN" sz="4800" dirty="0">
                <a:solidFill>
                  <a:srgbClr val="FFFF00"/>
                </a:solidFill>
              </a:rPr>
              <a:t>निष्कर्ष</a:t>
            </a:r>
            <a:r>
              <a:rPr lang="hi-IN" dirty="0"/>
              <a:t> </a:t>
            </a:r>
            <a:endParaRPr lang="en-US" dirty="0"/>
          </a:p>
        </p:txBody>
      </p:sp>
      <p:sp>
        <p:nvSpPr>
          <p:cNvPr id="1048704" name="Content Placeholder 2"/>
          <p:cNvSpPr>
            <a:spLocks noGrp="1"/>
          </p:cNvSpPr>
          <p:nvPr>
            <p:ph idx="1"/>
          </p:nvPr>
        </p:nvSpPr>
        <p:spPr>
          <a:xfrm>
            <a:off x="528547" y="1961478"/>
            <a:ext cx="10222185" cy="4360945"/>
          </a:xfrm>
        </p:spPr>
        <p:txBody>
          <a:bodyPr>
            <a:normAutofit/>
          </a:bodyPr>
          <a:lstStyle/>
          <a:p>
            <a:r>
              <a:rPr lang="hi-IN" sz="2800" dirty="0"/>
              <a:t>सामान्यतः त्रिफला सम्पूर्ण समाज में ग्राम या नगर में सर्वत्र प्रसिद्ध है तथा यह घरेलू औषधि के रूप में जनसाधारण इसका प्रयोग करते हैं। अतः 'त्रिफला' को विशद अध्ययन, सर्वेक्षण एवं शोध का विषय बनाया गया है, जिस पर बहुआयामी चिन्तन करके त्रिफला से सम्बन्धित विभिन्न पक्षों का गवेषणात्मक निरूपण किया गया है, जिससे इसकी सम्पूर्ण, विविध रूपीय तथा विभिन्न प्रयोग - आधारित भैषजीय उपयोगिता का पुनरावलोकन समीक्षात्मक अभिज्ञान तथा बहुव्याधिनाशक क्षमता के प्रयोग हेतु, सर्वजनकल्याणकारी मार्ग प्रशस्त किया जा सके</a:t>
            </a:r>
            <a:r>
              <a:rPr lang="en-US" sz="2800" dirty="0"/>
              <a:t>.</a:t>
            </a:r>
            <a:endParaRPr lang="en-IN"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a:xfrm>
            <a:off x="240016" y="558800"/>
            <a:ext cx="10529889" cy="1152983"/>
          </a:xfrm>
        </p:spPr>
        <p:txBody>
          <a:bodyPr/>
          <a:lstStyle/>
          <a:p>
            <a:r>
              <a:rPr lang="en-IN" sz="4800" dirty="0">
                <a:solidFill>
                  <a:srgbClr val="FFFF00"/>
                </a:solidFill>
              </a:rPr>
              <a:t>Scientific researches on </a:t>
            </a:r>
            <a:r>
              <a:rPr lang="en-IN" sz="4800" dirty="0" err="1">
                <a:solidFill>
                  <a:srgbClr val="FFFF00"/>
                </a:solidFill>
              </a:rPr>
              <a:t>Triphala</a:t>
            </a:r>
            <a:endParaRPr lang="en-IN" sz="4800" dirty="0">
              <a:solidFill>
                <a:srgbClr val="FFFF00"/>
              </a:solidFill>
            </a:endParaRPr>
          </a:p>
        </p:txBody>
      </p:sp>
      <p:sp>
        <p:nvSpPr>
          <p:cNvPr id="1048706" name="Content Placeholder 2"/>
          <p:cNvSpPr>
            <a:spLocks noGrp="1"/>
          </p:cNvSpPr>
          <p:nvPr>
            <p:ph idx="1"/>
          </p:nvPr>
        </p:nvSpPr>
        <p:spPr>
          <a:xfrm>
            <a:off x="240016" y="2212427"/>
            <a:ext cx="11711968" cy="4416973"/>
          </a:xfrm>
        </p:spPr>
        <p:txBody>
          <a:bodyPr>
            <a:noAutofit/>
          </a:bodyPr>
          <a:lstStyle/>
          <a:p>
            <a:r>
              <a:rPr lang="en-IN" sz="2800" dirty="0" err="1"/>
              <a:t>Triphala</a:t>
            </a:r>
            <a:r>
              <a:rPr lang="en-IN" sz="2800" dirty="0"/>
              <a:t> is an herbal preparation that has long been used in Ayurveda, a healing system that originated thousands of years ago in India.</a:t>
            </a:r>
          </a:p>
          <a:p>
            <a:endParaRPr lang="en-IN" sz="2800" dirty="0"/>
          </a:p>
          <a:p>
            <a:r>
              <a:rPr lang="en-IN" sz="2800" dirty="0"/>
              <a:t>In Sanskrit, </a:t>
            </a:r>
            <a:r>
              <a:rPr lang="en-IN" sz="2800" dirty="0" err="1"/>
              <a:t>Triphala</a:t>
            </a:r>
            <a:r>
              <a:rPr lang="en-IN" sz="2800" dirty="0"/>
              <a:t> means "three fruits." </a:t>
            </a:r>
            <a:r>
              <a:rPr lang="en-IN" sz="2800" dirty="0" err="1"/>
              <a:t>Triphala</a:t>
            </a:r>
            <a:r>
              <a:rPr lang="en-IN" sz="2800" dirty="0"/>
              <a:t> is a combination of three different fruits: </a:t>
            </a:r>
            <a:r>
              <a:rPr lang="en-IN" sz="2800" dirty="0" err="1"/>
              <a:t>Amalaki</a:t>
            </a:r>
            <a:r>
              <a:rPr lang="en-IN" sz="2800" dirty="0"/>
              <a:t>, </a:t>
            </a:r>
            <a:r>
              <a:rPr lang="en-IN" sz="2800" dirty="0" err="1"/>
              <a:t>Bibhitaki</a:t>
            </a:r>
            <a:r>
              <a:rPr lang="en-IN" sz="2800" dirty="0"/>
              <a:t>, and </a:t>
            </a:r>
            <a:r>
              <a:rPr lang="en-IN" sz="2800" dirty="0" err="1"/>
              <a:t>Haritaki</a:t>
            </a:r>
            <a:r>
              <a:rPr lang="en-IN" sz="2800" dirty="0"/>
              <a:t>. It is available in powder, juice, tincture, extract, capsule, or tablet form.</a:t>
            </a:r>
          </a:p>
          <a:p>
            <a:endParaRPr lang="en-US" sz="2800" i="0" dirty="0">
              <a:solidFill>
                <a:srgbClr val="FFFFFF"/>
              </a:solidFill>
              <a:effectLst/>
              <a:latin typeface="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Content Placeholder 2"/>
          <p:cNvSpPr>
            <a:spLocks noGrp="1"/>
          </p:cNvSpPr>
          <p:nvPr>
            <p:ph idx="1"/>
          </p:nvPr>
        </p:nvSpPr>
        <p:spPr>
          <a:xfrm>
            <a:off x="197708" y="998484"/>
            <a:ext cx="11796584" cy="5475888"/>
          </a:xfrm>
        </p:spPr>
        <p:txBody>
          <a:bodyPr>
            <a:normAutofit fontScale="85000" lnSpcReduction="20000"/>
          </a:bodyPr>
          <a:lstStyle/>
          <a:p>
            <a:pPr marL="0" indent="0">
              <a:buNone/>
            </a:pPr>
            <a:r>
              <a:rPr lang="hi-IN" sz="3100" dirty="0">
                <a:solidFill>
                  <a:srgbClr val="00B0F0"/>
                </a:solidFill>
              </a:rPr>
              <a:t>पथ्याबिभीतधात्रीणां फलैः स्यात्रिफला समैः। फलत्रिकं च त्रिफला सा वरा च प्रकीर्तिता।।</a:t>
            </a:r>
            <a:r>
              <a:rPr lang="en-US" sz="3100" dirty="0">
                <a:solidFill>
                  <a:srgbClr val="00B0F0"/>
                </a:solidFill>
              </a:rPr>
              <a:t> </a:t>
            </a:r>
            <a:r>
              <a:rPr lang="hi-IN" sz="3100" dirty="0">
                <a:solidFill>
                  <a:srgbClr val="FF0000"/>
                </a:solidFill>
              </a:rPr>
              <a:t>(भा0 प्र0 नि0 ह0 43)</a:t>
            </a:r>
            <a:endParaRPr lang="en-IN" sz="3100" dirty="0">
              <a:solidFill>
                <a:srgbClr val="FF0000"/>
              </a:solidFill>
            </a:endParaRPr>
          </a:p>
          <a:p>
            <a:pPr marL="0" indent="0">
              <a:buNone/>
            </a:pPr>
            <a:r>
              <a:rPr lang="hi-IN" sz="3100" dirty="0">
                <a:solidFill>
                  <a:srgbClr val="00B0F0"/>
                </a:solidFill>
              </a:rPr>
              <a:t>'त्रिफलैतत्रयेण स्याद्वराश्रेष्ठा फलोत्तमा' </a:t>
            </a:r>
            <a:r>
              <a:rPr lang="hi-IN" sz="3100" dirty="0">
                <a:solidFill>
                  <a:srgbClr val="FF0000"/>
                </a:solidFill>
              </a:rPr>
              <a:t>(म.पा.नि., 1,32)</a:t>
            </a:r>
            <a:endParaRPr lang="en-IN" sz="3100" dirty="0">
              <a:solidFill>
                <a:srgbClr val="FF0000"/>
              </a:solidFill>
            </a:endParaRPr>
          </a:p>
          <a:p>
            <a:pPr marL="0" indent="0">
              <a:buNone/>
            </a:pPr>
            <a:endParaRPr lang="en-IN" sz="2800" dirty="0">
              <a:solidFill>
                <a:srgbClr val="00B0F0"/>
              </a:solidFill>
            </a:endParaRPr>
          </a:p>
          <a:p>
            <a:r>
              <a:rPr lang="en-IN" sz="3000" dirty="0"/>
              <a:t>1</a:t>
            </a:r>
            <a:r>
              <a:rPr lang="hi-IN" sz="3000" dirty="0"/>
              <a:t>. त्रिफला</a:t>
            </a:r>
          </a:p>
          <a:p>
            <a:r>
              <a:rPr lang="en-IN" sz="3000" dirty="0"/>
              <a:t>2</a:t>
            </a:r>
            <a:r>
              <a:rPr lang="hi-IN" sz="3000" dirty="0"/>
              <a:t>. फलत्रिक</a:t>
            </a:r>
            <a:r>
              <a:rPr lang="en-IN" sz="3000" dirty="0"/>
              <a:t>              </a:t>
            </a:r>
            <a:r>
              <a:rPr lang="hi-IN" sz="3000" dirty="0"/>
              <a:t>तीन प्रकार के फलों का समूह </a:t>
            </a:r>
            <a:endParaRPr lang="en-IN" sz="3000" dirty="0"/>
          </a:p>
          <a:p>
            <a:r>
              <a:rPr lang="en-IN" sz="3000" dirty="0"/>
              <a:t>3</a:t>
            </a:r>
            <a:r>
              <a:rPr lang="hi-IN" sz="3000" dirty="0"/>
              <a:t>. फलत्रय</a:t>
            </a:r>
            <a:r>
              <a:rPr lang="en-IN" sz="3000" dirty="0"/>
              <a:t>                </a:t>
            </a:r>
          </a:p>
          <a:p>
            <a:r>
              <a:rPr lang="en-IN" sz="3000" dirty="0"/>
              <a:t>4</a:t>
            </a:r>
            <a:r>
              <a:rPr lang="hi-IN" sz="3000" dirty="0"/>
              <a:t>. त्रैफल</a:t>
            </a:r>
            <a:r>
              <a:rPr lang="en-IN" sz="3000" dirty="0"/>
              <a:t>                   </a:t>
            </a:r>
            <a:r>
              <a:rPr lang="hi-IN" sz="3000" dirty="0"/>
              <a:t>(तीन प्रकार के फल)</a:t>
            </a:r>
            <a:endParaRPr lang="en-IN" sz="3000" dirty="0"/>
          </a:p>
          <a:p>
            <a:r>
              <a:rPr lang="en-IN" sz="3000" dirty="0"/>
              <a:t>5</a:t>
            </a:r>
            <a:r>
              <a:rPr lang="hi-IN" sz="3000" dirty="0"/>
              <a:t>. त्रयफल</a:t>
            </a:r>
            <a:r>
              <a:rPr lang="en-IN" sz="3000" dirty="0"/>
              <a:t>                </a:t>
            </a:r>
            <a:r>
              <a:rPr lang="hi-IN" sz="3000" dirty="0"/>
              <a:t>(तीन फलों का समूह)</a:t>
            </a:r>
          </a:p>
          <a:p>
            <a:r>
              <a:rPr lang="hi-IN" sz="3000" dirty="0"/>
              <a:t>6. वरा</a:t>
            </a:r>
            <a:r>
              <a:rPr lang="en-IN" sz="3000" dirty="0"/>
              <a:t>                     </a:t>
            </a:r>
            <a:r>
              <a:rPr lang="hi-IN" sz="3000" dirty="0"/>
              <a:t>(सर्वोत्तम औषध</a:t>
            </a:r>
            <a:r>
              <a:rPr lang="en-US" sz="3000" dirty="0"/>
              <a:t>)</a:t>
            </a:r>
            <a:endParaRPr lang="en-IN" sz="3000" dirty="0"/>
          </a:p>
          <a:p>
            <a:r>
              <a:rPr lang="en-IN" sz="3000" dirty="0"/>
              <a:t>7</a:t>
            </a:r>
            <a:r>
              <a:rPr lang="hi-IN" sz="3000" dirty="0"/>
              <a:t>. श्रेष्ठा</a:t>
            </a:r>
            <a:r>
              <a:rPr lang="en-IN" sz="3000" dirty="0"/>
              <a:t>                   </a:t>
            </a:r>
            <a:r>
              <a:rPr lang="hi-IN" sz="3000" dirty="0"/>
              <a:t>(श्रेष्ठ औषध)</a:t>
            </a:r>
            <a:endParaRPr lang="en-IN" sz="3000" dirty="0"/>
          </a:p>
          <a:p>
            <a:r>
              <a:rPr lang="hi-IN" sz="3000" dirty="0"/>
              <a:t>8. फलोत्तमा</a:t>
            </a:r>
            <a:r>
              <a:rPr lang="en-IN" sz="3000" dirty="0"/>
              <a:t>              </a:t>
            </a:r>
            <a:r>
              <a:rPr lang="hi-IN" sz="3000" dirty="0"/>
              <a:t>(फलों में उत्तम)</a:t>
            </a:r>
            <a:endParaRPr lang="en-IN" sz="3000" dirty="0"/>
          </a:p>
          <a:p>
            <a:endParaRPr lang="hi-IN" sz="2000" dirty="0"/>
          </a:p>
          <a:p>
            <a:endParaRPr lang="hi-IN" sz="2000" dirty="0"/>
          </a:p>
          <a:p>
            <a:endParaRPr lang="hi-IN" sz="2000" dirty="0"/>
          </a:p>
          <a:p>
            <a:endParaRPr lang="en-IN" sz="2000" dirty="0"/>
          </a:p>
          <a:p>
            <a:endParaRPr lang="hi-IN" sz="2000" dirty="0"/>
          </a:p>
          <a:p>
            <a:endParaRPr lang="hi-IN" sz="2000" dirty="0"/>
          </a:p>
          <a:p>
            <a:endParaRPr lang="hi-IN" dirty="0"/>
          </a:p>
          <a:p>
            <a:endParaRPr lang="hi-IN" dirty="0"/>
          </a:p>
          <a:p>
            <a:endParaRPr lang="hi-IN" dirty="0"/>
          </a:p>
          <a:p>
            <a:endParaRPr lang="hi-IN" sz="800" dirty="0"/>
          </a:p>
        </p:txBody>
      </p:sp>
      <p:sp>
        <p:nvSpPr>
          <p:cNvPr id="1048622" name="Title 4"/>
          <p:cNvSpPr>
            <a:spLocks noGrp="1"/>
          </p:cNvSpPr>
          <p:nvPr>
            <p:ph type="title"/>
          </p:nvPr>
        </p:nvSpPr>
        <p:spPr>
          <a:xfrm>
            <a:off x="197708" y="0"/>
            <a:ext cx="9918916" cy="998483"/>
          </a:xfrm>
        </p:spPr>
        <p:txBody>
          <a:bodyPr/>
          <a:lstStyle/>
          <a:p>
            <a:r>
              <a:rPr lang="hi-IN" sz="4800" dirty="0">
                <a:solidFill>
                  <a:srgbClr val="FFFF00"/>
                </a:solidFill>
              </a:rPr>
              <a:t>पर्याय</a:t>
            </a:r>
            <a:endParaRPr lang="en-IN" sz="4800" dirty="0">
              <a:solidFill>
                <a:srgbClr val="FFFF00"/>
              </a:solidFill>
            </a:endParaRPr>
          </a:p>
        </p:txBody>
      </p:sp>
      <p:sp>
        <p:nvSpPr>
          <p:cNvPr id="1048623" name="Right Brace 1"/>
          <p:cNvSpPr/>
          <p:nvPr/>
        </p:nvSpPr>
        <p:spPr>
          <a:xfrm>
            <a:off x="2575034" y="2764221"/>
            <a:ext cx="493987" cy="1103586"/>
          </a:xfrm>
          <a:prstGeom prst="rightBrace">
            <a:avLst>
              <a:gd name="adj1" fmla="val 8333"/>
              <a:gd name="adj2" fmla="val 4538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834" name="TextBox 1048833"/>
          <p:cNvSpPr txBox="1"/>
          <p:nvPr/>
        </p:nvSpPr>
        <p:spPr>
          <a:xfrm>
            <a:off x="4096000" y="3173730"/>
            <a:ext cx="4000000" cy="510540"/>
          </a:xfrm>
          <a:prstGeom prst="rect">
            <a:avLst/>
          </a:prstGeom>
        </p:spPr>
        <p:txBody>
          <a:bodyPr wrap="square" rtlCol="0">
            <a:spAutoFit/>
          </a:bodyPr>
          <a:lstStyle/>
          <a:p>
            <a:endParaRPr lang="en-IN" sz="2800">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Content Placeholder 2"/>
          <p:cNvSpPr>
            <a:spLocks noGrp="1"/>
          </p:cNvSpPr>
          <p:nvPr>
            <p:ph idx="1"/>
          </p:nvPr>
        </p:nvSpPr>
        <p:spPr>
          <a:xfrm>
            <a:off x="95250" y="712900"/>
            <a:ext cx="12001500" cy="6145100"/>
          </a:xfrm>
        </p:spPr>
        <p:txBody>
          <a:bodyPr>
            <a:noAutofit/>
          </a:bodyPr>
          <a:lstStyle/>
          <a:p>
            <a:r>
              <a:rPr lang="en-US" sz="2800" i="0" dirty="0">
                <a:solidFill>
                  <a:srgbClr val="FFFFFF"/>
                </a:solidFill>
                <a:effectLst/>
                <a:latin typeface="Roboto" panose="02000000000000000000" pitchFamily="2" charset="0"/>
              </a:rPr>
              <a:t>The major constituents of the formula are the </a:t>
            </a:r>
            <a:r>
              <a:rPr lang="en-US" sz="2800" i="0" u="sng" dirty="0">
                <a:solidFill>
                  <a:srgbClr val="FF0000"/>
                </a:solidFill>
                <a:effectLst/>
                <a:latin typeface="Roboto" panose="02000000000000000000" pitchFamily="2" charset="0"/>
              </a:rPr>
              <a:t>tannins, gallic acid, ellagic acid, and </a:t>
            </a:r>
            <a:r>
              <a:rPr lang="en-US" sz="2800" i="0" u="sng" dirty="0" err="1">
                <a:solidFill>
                  <a:srgbClr val="FF0000"/>
                </a:solidFill>
                <a:effectLst/>
                <a:latin typeface="Roboto" panose="02000000000000000000" pitchFamily="2" charset="0"/>
              </a:rPr>
              <a:t>chebulinic</a:t>
            </a:r>
            <a:r>
              <a:rPr lang="en-US" sz="2800" i="0" u="sng" dirty="0">
                <a:solidFill>
                  <a:srgbClr val="FF0000"/>
                </a:solidFill>
                <a:effectLst/>
                <a:latin typeface="Roboto" panose="02000000000000000000" pitchFamily="2" charset="0"/>
              </a:rPr>
              <a:t> acid, </a:t>
            </a:r>
            <a:r>
              <a:rPr lang="en-US" sz="2800" i="0" dirty="0">
                <a:solidFill>
                  <a:srgbClr val="FFFFFF"/>
                </a:solidFill>
                <a:effectLst/>
                <a:latin typeface="Roboto" panose="02000000000000000000" pitchFamily="2" charset="0"/>
              </a:rPr>
              <a:t>which are potent antioxidants that may account, at least in part, for the observed immunomodulatory activity of the formula.</a:t>
            </a:r>
          </a:p>
          <a:p>
            <a:pPr marL="0" indent="0">
              <a:buNone/>
            </a:pPr>
            <a:endParaRPr lang="en-US" sz="2800" b="0" i="0" dirty="0">
              <a:solidFill>
                <a:srgbClr val="FFFFFF"/>
              </a:solidFill>
              <a:effectLst/>
              <a:latin typeface="Roboto" panose="02000000000000000000" pitchFamily="2" charset="0"/>
            </a:endParaRPr>
          </a:p>
          <a:p>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also contains other bioactive compounds such as </a:t>
            </a:r>
            <a:r>
              <a:rPr lang="en-US" sz="2800" b="0" i="0" dirty="0">
                <a:solidFill>
                  <a:srgbClr val="FF0000"/>
                </a:solidFill>
                <a:effectLst/>
                <a:latin typeface="Roboto" panose="02000000000000000000" pitchFamily="2" charset="0"/>
              </a:rPr>
              <a:t>flavonoids (e.g., quercetin and luteolin), saponins, anthraquinones, amino acids, fatty acids, and various carbohydrates.</a:t>
            </a:r>
            <a:endParaRPr lang="en-IN" sz="2800" dirty="0">
              <a:solidFill>
                <a:srgbClr val="FF0000"/>
              </a:solidFill>
            </a:endParaRPr>
          </a:p>
          <a:p>
            <a:pPr marL="0" indent="0">
              <a:buNone/>
            </a:pPr>
            <a:endParaRPr lang="en-IN"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Content Placeholder 2"/>
          <p:cNvSpPr>
            <a:spLocks noGrp="1"/>
          </p:cNvSpPr>
          <p:nvPr>
            <p:ph idx="1"/>
          </p:nvPr>
        </p:nvSpPr>
        <p:spPr>
          <a:xfrm>
            <a:off x="0" y="174171"/>
            <a:ext cx="11988800" cy="6556829"/>
          </a:xfrm>
        </p:spPr>
        <p:txBody>
          <a:bodyPr>
            <a:normAutofit lnSpcReduction="10000"/>
          </a:bodyPr>
          <a:lstStyle/>
          <a:p>
            <a:r>
              <a:rPr lang="en-US" sz="4400" b="0" i="0" dirty="0" err="1">
                <a:solidFill>
                  <a:srgbClr val="FF0000"/>
                </a:solidFill>
                <a:effectLst/>
                <a:latin typeface="Roboto" panose="02000000000000000000" pitchFamily="2" charset="0"/>
              </a:rPr>
              <a:t>Triphala</a:t>
            </a:r>
            <a:r>
              <a:rPr lang="en-US" sz="4400" b="0" i="0" dirty="0">
                <a:solidFill>
                  <a:srgbClr val="FF0000"/>
                </a:solidFill>
                <a:effectLst/>
                <a:latin typeface="Roboto" panose="02000000000000000000" pitchFamily="2" charset="0"/>
              </a:rPr>
              <a:t>, which include                      </a:t>
            </a:r>
          </a:p>
          <a:p>
            <a:r>
              <a:rPr lang="en-US" sz="2800" b="0" i="0" dirty="0">
                <a:solidFill>
                  <a:srgbClr val="FFFFFF"/>
                </a:solidFill>
                <a:effectLst/>
                <a:latin typeface="Roboto" panose="02000000000000000000" pitchFamily="2" charset="0"/>
              </a:rPr>
              <a:t>Free radical scavenging,                             wound healing</a:t>
            </a:r>
          </a:p>
          <a:p>
            <a:r>
              <a:rPr lang="en-US" sz="2800" b="0" i="0" dirty="0">
                <a:solidFill>
                  <a:srgbClr val="FFFFFF"/>
                </a:solidFill>
                <a:effectLst/>
                <a:latin typeface="Roboto" panose="02000000000000000000" pitchFamily="2" charset="0"/>
              </a:rPr>
              <a:t> </a:t>
            </a:r>
            <a:r>
              <a:rPr lang="en-US" sz="2800" dirty="0">
                <a:solidFill>
                  <a:srgbClr val="FFFFFF"/>
                </a:solidFill>
                <a:latin typeface="Roboto" panose="02000000000000000000" pitchFamily="2" charset="0"/>
              </a:rPr>
              <a:t>A</a:t>
            </a:r>
            <a:r>
              <a:rPr lang="en-US" sz="2800" b="0" i="0" dirty="0">
                <a:solidFill>
                  <a:srgbClr val="FFFFFF"/>
                </a:solidFill>
                <a:effectLst/>
                <a:latin typeface="Roboto" panose="02000000000000000000" pitchFamily="2" charset="0"/>
              </a:rPr>
              <a:t>ntioxidant,                                                  Anti stress</a:t>
            </a:r>
          </a:p>
          <a:p>
            <a:r>
              <a:rPr lang="en-US" sz="2800" dirty="0">
                <a:solidFill>
                  <a:srgbClr val="FFFFFF"/>
                </a:solidFill>
                <a:latin typeface="Roboto" panose="02000000000000000000" pitchFamily="2" charset="0"/>
              </a:rPr>
              <a:t>A</a:t>
            </a:r>
            <a:r>
              <a:rPr lang="en-US" sz="2800" b="0" i="0" dirty="0">
                <a:solidFill>
                  <a:srgbClr val="FFFFFF"/>
                </a:solidFill>
                <a:effectLst/>
                <a:latin typeface="Roboto" panose="02000000000000000000" pitchFamily="2" charset="0"/>
              </a:rPr>
              <a:t>nti-inflammatory,                                       </a:t>
            </a:r>
            <a:r>
              <a:rPr lang="en-US" sz="2800" b="0" i="0" dirty="0" err="1">
                <a:solidFill>
                  <a:srgbClr val="FFFFFF"/>
                </a:solidFill>
                <a:effectLst/>
                <a:latin typeface="Roboto" panose="02000000000000000000" pitchFamily="2" charset="0"/>
              </a:rPr>
              <a:t>Adaptogeneic</a:t>
            </a:r>
            <a:r>
              <a:rPr lang="en-US" sz="2800" b="0" i="0" dirty="0">
                <a:solidFill>
                  <a:srgbClr val="FFFFFF"/>
                </a:solidFill>
                <a:effectLst/>
                <a:latin typeface="Roboto" panose="02000000000000000000" pitchFamily="2" charset="0"/>
              </a:rPr>
              <a:t>                                               </a:t>
            </a:r>
          </a:p>
          <a:p>
            <a:r>
              <a:rPr lang="en-US" sz="2800" dirty="0">
                <a:solidFill>
                  <a:srgbClr val="FFFFFF"/>
                </a:solidFill>
                <a:latin typeface="Roboto" panose="02000000000000000000" pitchFamily="2" charset="0"/>
              </a:rPr>
              <a:t>I</a:t>
            </a:r>
            <a:r>
              <a:rPr lang="en-US" sz="2800" b="0" i="0" dirty="0">
                <a:solidFill>
                  <a:srgbClr val="FFFFFF"/>
                </a:solidFill>
                <a:effectLst/>
                <a:latin typeface="Roboto" panose="02000000000000000000" pitchFamily="2" charset="0"/>
              </a:rPr>
              <a:t>mmunomodulating,                                    Hypoglycemic</a:t>
            </a:r>
          </a:p>
          <a:p>
            <a:r>
              <a:rPr lang="en-US" sz="2800" dirty="0">
                <a:solidFill>
                  <a:srgbClr val="FFFFFF"/>
                </a:solidFill>
                <a:latin typeface="Roboto" panose="02000000000000000000" pitchFamily="2" charset="0"/>
              </a:rPr>
              <a:t>A</a:t>
            </a:r>
            <a:r>
              <a:rPr lang="en-US" sz="2800" b="0" i="0" dirty="0">
                <a:solidFill>
                  <a:srgbClr val="FFFFFF"/>
                </a:solidFill>
                <a:effectLst/>
                <a:latin typeface="Roboto" panose="02000000000000000000" pitchFamily="2" charset="0"/>
              </a:rPr>
              <a:t>ppetite stimulation,                                   Anti-cancer</a:t>
            </a:r>
          </a:p>
          <a:p>
            <a:r>
              <a:rPr lang="en-US" sz="2800" dirty="0">
                <a:solidFill>
                  <a:srgbClr val="FFFFFF"/>
                </a:solidFill>
                <a:latin typeface="Roboto" panose="02000000000000000000" pitchFamily="2" charset="0"/>
              </a:rPr>
              <a:t>G</a:t>
            </a:r>
            <a:r>
              <a:rPr lang="en-US" sz="2800" b="0" i="0" dirty="0">
                <a:solidFill>
                  <a:srgbClr val="FFFFFF"/>
                </a:solidFill>
                <a:effectLst/>
                <a:latin typeface="Roboto" panose="02000000000000000000" pitchFamily="2" charset="0"/>
              </a:rPr>
              <a:t>astric hyperacidity reduction,                  Hepatoprotective</a:t>
            </a:r>
          </a:p>
          <a:p>
            <a:r>
              <a:rPr lang="en-US" sz="2800" dirty="0">
                <a:solidFill>
                  <a:srgbClr val="FFFFFF"/>
                </a:solidFill>
                <a:latin typeface="Roboto" panose="02000000000000000000" pitchFamily="2" charset="0"/>
              </a:rPr>
              <a:t>D</a:t>
            </a:r>
            <a:r>
              <a:rPr lang="en-US" sz="2800" b="0" i="0" dirty="0">
                <a:solidFill>
                  <a:srgbClr val="FFFFFF"/>
                </a:solidFill>
                <a:effectLst/>
                <a:latin typeface="Roboto" panose="02000000000000000000" pitchFamily="2" charset="0"/>
              </a:rPr>
              <a:t>ental caries prevention,                            Chemoprotective</a:t>
            </a:r>
          </a:p>
          <a:p>
            <a:r>
              <a:rPr lang="en-US" sz="2800" dirty="0">
                <a:solidFill>
                  <a:srgbClr val="FFFFFF"/>
                </a:solidFill>
                <a:latin typeface="Roboto" panose="02000000000000000000" pitchFamily="2" charset="0"/>
              </a:rPr>
              <a:t>A</a:t>
            </a:r>
            <a:r>
              <a:rPr lang="en-US" sz="2800" b="0" i="0" dirty="0">
                <a:solidFill>
                  <a:srgbClr val="FFFFFF"/>
                </a:solidFill>
                <a:effectLst/>
                <a:latin typeface="Roboto" panose="02000000000000000000" pitchFamily="2" charset="0"/>
              </a:rPr>
              <a:t>ntipyretic,                                                    Radioprotective</a:t>
            </a:r>
          </a:p>
          <a:p>
            <a:pPr>
              <a:buFont typeface="Wingdings" panose="05000000000000000000" pitchFamily="2" charset="2"/>
              <a:buChar char="Ø"/>
            </a:pPr>
            <a:r>
              <a:rPr lang="en-US" sz="2800" dirty="0">
                <a:solidFill>
                  <a:srgbClr val="FFFFFF"/>
                </a:solidFill>
                <a:latin typeface="Roboto" panose="02000000000000000000" pitchFamily="2" charset="0"/>
              </a:rPr>
              <a:t>A</a:t>
            </a:r>
            <a:r>
              <a:rPr lang="en-US" sz="2800" b="0" i="0" dirty="0">
                <a:solidFill>
                  <a:srgbClr val="FFFFFF"/>
                </a:solidFill>
                <a:effectLst/>
                <a:latin typeface="Roboto" panose="02000000000000000000" pitchFamily="2" charset="0"/>
              </a:rPr>
              <a:t>nalgesic,                                                     Chemo preventive effects.</a:t>
            </a:r>
          </a:p>
          <a:p>
            <a:r>
              <a:rPr lang="en-US" sz="2800" dirty="0">
                <a:solidFill>
                  <a:srgbClr val="FFFFFF"/>
                </a:solidFill>
                <a:latin typeface="Roboto" panose="02000000000000000000" pitchFamily="2" charset="0"/>
              </a:rPr>
              <a:t>A</a:t>
            </a:r>
            <a:r>
              <a:rPr lang="en-US" sz="2800" b="0" i="0" dirty="0">
                <a:solidFill>
                  <a:srgbClr val="FFFFFF"/>
                </a:solidFill>
                <a:effectLst/>
                <a:latin typeface="Roboto" panose="02000000000000000000" pitchFamily="2" charset="0"/>
              </a:rPr>
              <a:t>ntibacterial,</a:t>
            </a:r>
          </a:p>
          <a:p>
            <a:r>
              <a:rPr lang="en-US" sz="2600" b="0" i="0" dirty="0">
                <a:solidFill>
                  <a:srgbClr val="FFFFFF"/>
                </a:solidFill>
                <a:effectLst/>
                <a:latin typeface="Roboto" panose="02000000000000000000" pitchFamily="2" charset="0"/>
              </a:rPr>
              <a:t>Antimutagenic , </a:t>
            </a:r>
            <a:endParaRPr lang="en-US" sz="2800" dirty="0">
              <a:solidFill>
                <a:srgbClr val="FFFFFF"/>
              </a:solidFill>
              <a:latin typeface="Roboto" panose="02000000000000000000" pitchFamily="2"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Content Placeholder 2"/>
          <p:cNvSpPr>
            <a:spLocks noGrp="1"/>
          </p:cNvSpPr>
          <p:nvPr>
            <p:ph idx="1"/>
          </p:nvPr>
        </p:nvSpPr>
        <p:spPr>
          <a:xfrm>
            <a:off x="1103312" y="812800"/>
            <a:ext cx="8946541" cy="5435599"/>
          </a:xfrm>
        </p:spPr>
        <p:txBody>
          <a:bodyPr>
            <a:normAutofit/>
          </a:bodyPr>
          <a:lstStyle/>
          <a:p>
            <a:pPr marL="0" indent="0">
              <a:buNone/>
            </a:pPr>
            <a:endParaRPr lang="en-US" dirty="0">
              <a:solidFill>
                <a:srgbClr val="FFFFFF"/>
              </a:solidFill>
              <a:latin typeface="Roboto" panose="02000000000000000000" pitchFamily="2" charset="0"/>
            </a:endParaRPr>
          </a:p>
          <a:p>
            <a:r>
              <a:rPr lang="en-US" sz="3200" dirty="0" err="1">
                <a:solidFill>
                  <a:srgbClr val="FFFFFF"/>
                </a:solidFill>
                <a:latin typeface="Roboto" panose="02000000000000000000" pitchFamily="2" charset="0"/>
              </a:rPr>
              <a:t>Triphala</a:t>
            </a:r>
            <a:r>
              <a:rPr lang="en-US" sz="3200" dirty="0">
                <a:solidFill>
                  <a:srgbClr val="FFFFFF"/>
                </a:solidFill>
                <a:latin typeface="Roboto" panose="02000000000000000000" pitchFamily="2" charset="0"/>
              </a:rPr>
              <a:t> may also promote proper digestion and absorption of food, reduce serum cholesterol levels, improve circulation, relax bile ducts, prevent immune senescence, maintain homeostasis of the endocrine system, and increase production of red blood cells and hemoglobin</a:t>
            </a:r>
            <a:endParaRPr lang="en-US" sz="3200" b="0" i="0" dirty="0">
              <a:solidFill>
                <a:srgbClr val="FFFFFF"/>
              </a:solidFill>
              <a:effectLst/>
              <a:latin typeface="Roboto" panose="02000000000000000000" pitchFamily="2" charset="0"/>
            </a:endParaRPr>
          </a:p>
          <a:p>
            <a:endParaRPr lang="en-US" dirty="0">
              <a:solidFill>
                <a:srgbClr val="FFFFFF"/>
              </a:solidFill>
              <a:latin typeface="Roboto" panose="02000000000000000000" pitchFamily="2" charset="0"/>
            </a:endParaRPr>
          </a:p>
          <a:p>
            <a:endParaRPr lang="en-US" sz="2000" b="0" i="0" dirty="0">
              <a:solidFill>
                <a:srgbClr val="FFFFFF"/>
              </a:solidFill>
              <a:effectLst/>
              <a:latin typeface="Roboto" panose="02000000000000000000" pitchFamily="2" charset="0"/>
            </a:endParaRPr>
          </a:p>
          <a:p>
            <a:endParaRPr lang="en-US" dirty="0">
              <a:solidFill>
                <a:srgbClr val="FFFFFF"/>
              </a:solidFill>
              <a:latin typeface="Roboto" panose="02000000000000000000" pitchFamily="2" charset="0"/>
            </a:endParaRPr>
          </a:p>
          <a:p>
            <a:endParaRPr lang="en-US" sz="2000" b="0" i="0" dirty="0">
              <a:solidFill>
                <a:srgbClr val="FFFFFF"/>
              </a:solidFill>
              <a:effectLst/>
              <a:latin typeface="Roboto" panose="02000000000000000000" pitchFamily="2" charset="0"/>
            </a:endParaRPr>
          </a:p>
          <a:p>
            <a:endParaRPr lang="en-US" dirty="0">
              <a:solidFill>
                <a:srgbClr val="FFFFFF"/>
              </a:solidFill>
              <a:latin typeface="Roboto" panose="02000000000000000000" pitchFamily="2" charset="0"/>
            </a:endParaRPr>
          </a:p>
          <a:p>
            <a:pPr marL="0" indent="0">
              <a:buNone/>
            </a:pPr>
            <a:endParaRPr lang="en-IN" sz="4400" dirty="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Picture 4"/>
          <p:cNvPicPr>
            <a:picLocks noChangeAspect="1"/>
          </p:cNvPicPr>
          <p:nvPr/>
        </p:nvPicPr>
        <p:blipFill>
          <a:blip r:embed="rId2"/>
          <a:stretch>
            <a:fillRect/>
          </a:stretch>
        </p:blipFill>
        <p:spPr>
          <a:xfrm>
            <a:off x="1745259" y="1517214"/>
            <a:ext cx="8701482" cy="3823571"/>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itle 1"/>
          <p:cNvSpPr>
            <a:spLocks noGrp="1"/>
          </p:cNvSpPr>
          <p:nvPr>
            <p:ph type="title"/>
          </p:nvPr>
        </p:nvSpPr>
        <p:spPr>
          <a:xfrm>
            <a:off x="214311" y="0"/>
            <a:ext cx="11114089" cy="1630080"/>
          </a:xfrm>
        </p:spPr>
        <p:txBody>
          <a:bodyPr/>
          <a:lstStyle/>
          <a:p>
            <a:r>
              <a:rPr lang="en-IN" sz="4800" dirty="0">
                <a:solidFill>
                  <a:srgbClr val="FFFF00"/>
                </a:solidFill>
              </a:rPr>
              <a:t>Substantial health benefits of </a:t>
            </a:r>
            <a:r>
              <a:rPr lang="en-IN" sz="4800" dirty="0" err="1">
                <a:solidFill>
                  <a:srgbClr val="FFFF00"/>
                </a:solidFill>
              </a:rPr>
              <a:t>Triphala</a:t>
            </a:r>
            <a:endParaRPr lang="en-IN" sz="4800" dirty="0">
              <a:solidFill>
                <a:srgbClr val="FFFF00"/>
              </a:solidFill>
            </a:endParaRPr>
          </a:p>
        </p:txBody>
      </p:sp>
      <p:sp>
        <p:nvSpPr>
          <p:cNvPr id="1048711" name="Content Placeholder 2"/>
          <p:cNvSpPr>
            <a:spLocks noGrp="1"/>
          </p:cNvSpPr>
          <p:nvPr>
            <p:ph idx="1"/>
          </p:nvPr>
        </p:nvSpPr>
        <p:spPr>
          <a:xfrm>
            <a:off x="308904" y="1759168"/>
            <a:ext cx="10505646" cy="4533901"/>
          </a:xfrm>
        </p:spPr>
        <p:txBody>
          <a:bodyPr>
            <a:normAutofit fontScale="85000" lnSpcReduction="10000"/>
          </a:bodyPr>
          <a:lstStyle/>
          <a:p>
            <a:pPr marL="0" indent="0">
              <a:buNone/>
            </a:pPr>
            <a:r>
              <a:rPr lang="en-IN" sz="3800" b="1" dirty="0">
                <a:solidFill>
                  <a:srgbClr val="FF0000"/>
                </a:solidFill>
              </a:rPr>
              <a:t>Oral diseases </a:t>
            </a:r>
          </a:p>
          <a:p>
            <a:r>
              <a:rPr lang="en-IN" sz="3300" dirty="0">
                <a:latin typeface="Roboto" panose="02000000000000000000" pitchFamily="2" charset="0"/>
                <a:ea typeface="Roboto" panose="02000000000000000000" pitchFamily="2" charset="0"/>
                <a:cs typeface="Roboto" panose="02000000000000000000" pitchFamily="2" charset="0"/>
              </a:rPr>
              <a:t>Because of its anti-oxidant properties, when mixed with honey it helps in healing mouth ulcers . </a:t>
            </a:r>
          </a:p>
          <a:p>
            <a:r>
              <a:rPr lang="en-IN" sz="3300" dirty="0">
                <a:latin typeface="Roboto" panose="02000000000000000000" pitchFamily="2" charset="0"/>
                <a:ea typeface="Roboto" panose="02000000000000000000" pitchFamily="2" charset="0"/>
                <a:cs typeface="Roboto" panose="02000000000000000000" pitchFamily="2" charset="0"/>
              </a:rPr>
              <a:t>Dental plaque accumulation  and gingivitis can be prevented by using 0.6% of </a:t>
            </a:r>
            <a:r>
              <a:rPr lang="en-IN" sz="3300" dirty="0" err="1">
                <a:latin typeface="Roboto" panose="02000000000000000000" pitchFamily="2" charset="0"/>
                <a:ea typeface="Roboto" panose="02000000000000000000" pitchFamily="2" charset="0"/>
                <a:cs typeface="Roboto" panose="02000000000000000000" pitchFamily="2" charset="0"/>
              </a:rPr>
              <a:t>Triphala</a:t>
            </a:r>
            <a:r>
              <a:rPr lang="en-IN" sz="3300" dirty="0">
                <a:latin typeface="Roboto" panose="02000000000000000000" pitchFamily="2" charset="0"/>
                <a:ea typeface="Roboto" panose="02000000000000000000" pitchFamily="2" charset="0"/>
                <a:cs typeface="Roboto" panose="02000000000000000000" pitchFamily="2" charset="0"/>
              </a:rPr>
              <a:t> Mouthwash which is extremely efficacious . </a:t>
            </a:r>
          </a:p>
          <a:p>
            <a:r>
              <a:rPr lang="en-IN" sz="3300" dirty="0">
                <a:latin typeface="Roboto" panose="02000000000000000000" pitchFamily="2" charset="0"/>
                <a:ea typeface="Roboto" panose="02000000000000000000" pitchFamily="2" charset="0"/>
                <a:cs typeface="Roboto" panose="02000000000000000000" pitchFamily="2" charset="0"/>
              </a:rPr>
              <a:t>Citric acid which acts  as a chelating agent is rich in </a:t>
            </a:r>
            <a:r>
              <a:rPr lang="en-IN" sz="3300" dirty="0" err="1">
                <a:latin typeface="Roboto" panose="02000000000000000000" pitchFamily="2" charset="0"/>
                <a:ea typeface="Roboto" panose="02000000000000000000" pitchFamily="2" charset="0"/>
                <a:cs typeface="Roboto" panose="02000000000000000000" pitchFamily="2" charset="0"/>
              </a:rPr>
              <a:t>Triphala</a:t>
            </a:r>
            <a:r>
              <a:rPr lang="en-IN" sz="3300" dirty="0">
                <a:latin typeface="Roboto" panose="02000000000000000000" pitchFamily="2" charset="0"/>
                <a:ea typeface="Roboto" panose="02000000000000000000" pitchFamily="2" charset="0"/>
                <a:cs typeface="Roboto" panose="02000000000000000000" pitchFamily="2" charset="0"/>
              </a:rPr>
              <a:t> facilitates in remotion of smudge layer for root canal irrigation . According to the  </a:t>
            </a:r>
            <a:r>
              <a:rPr lang="en-IN" sz="3300" dirty="0" err="1">
                <a:latin typeface="Roboto" panose="02000000000000000000" pitchFamily="2" charset="0"/>
                <a:ea typeface="Roboto" panose="02000000000000000000" pitchFamily="2" charset="0"/>
                <a:cs typeface="Roboto" panose="02000000000000000000" pitchFamily="2" charset="0"/>
              </a:rPr>
              <a:t>Sushruta</a:t>
            </a:r>
            <a:r>
              <a:rPr lang="en-IN" sz="3300" dirty="0">
                <a:latin typeface="Roboto" panose="02000000000000000000" pitchFamily="2" charset="0"/>
                <a:ea typeface="Roboto" panose="02000000000000000000" pitchFamily="2" charset="0"/>
                <a:cs typeface="Roboto" panose="02000000000000000000" pitchFamily="2" charset="0"/>
              </a:rPr>
              <a:t> Samhita, </a:t>
            </a:r>
            <a:r>
              <a:rPr lang="en-IN" sz="3300" dirty="0" err="1">
                <a:latin typeface="Roboto" panose="02000000000000000000" pitchFamily="2" charset="0"/>
                <a:ea typeface="Roboto" panose="02000000000000000000" pitchFamily="2" charset="0"/>
                <a:cs typeface="Roboto" panose="02000000000000000000" pitchFamily="2" charset="0"/>
              </a:rPr>
              <a:t>Triphala</a:t>
            </a:r>
            <a:r>
              <a:rPr lang="en-IN" sz="3300" dirty="0">
                <a:latin typeface="Roboto" panose="02000000000000000000" pitchFamily="2" charset="0"/>
                <a:ea typeface="Roboto" panose="02000000000000000000" pitchFamily="2" charset="0"/>
                <a:cs typeface="Roboto" panose="02000000000000000000" pitchFamily="2" charset="0"/>
              </a:rPr>
              <a:t> can be used as a gargling agent in dental diseases.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Content Placeholder 2"/>
          <p:cNvSpPr>
            <a:spLocks noGrp="1"/>
          </p:cNvSpPr>
          <p:nvPr>
            <p:ph idx="1"/>
          </p:nvPr>
        </p:nvSpPr>
        <p:spPr>
          <a:xfrm>
            <a:off x="284956" y="480359"/>
            <a:ext cx="11622088" cy="5897282"/>
          </a:xfrm>
        </p:spPr>
        <p:txBody>
          <a:bodyPr>
            <a:normAutofit/>
          </a:bodyPr>
          <a:lstStyle/>
          <a:p>
            <a:r>
              <a:rPr lang="en-IN" sz="2600" dirty="0">
                <a:latin typeface="Roboto" panose="02000000000000000000" pitchFamily="2" charset="0"/>
                <a:ea typeface="Roboto" panose="02000000000000000000" pitchFamily="2" charset="0"/>
                <a:cs typeface="Roboto" panose="02000000000000000000" pitchFamily="2" charset="0"/>
              </a:rPr>
              <a:t>0.6%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mouthwash has evidenced to have  substantial anticaries activity when compared to that of chlorhexidine without owning </a:t>
            </a:r>
            <a:r>
              <a:rPr lang="en-IN" sz="2600" dirty="0" err="1">
                <a:latin typeface="Roboto" panose="02000000000000000000" pitchFamily="2" charset="0"/>
                <a:ea typeface="Roboto" panose="02000000000000000000" pitchFamily="2" charset="0"/>
                <a:cs typeface="Roboto" panose="02000000000000000000" pitchFamily="2" charset="0"/>
              </a:rPr>
              <a:t>disfavors</a:t>
            </a:r>
            <a:r>
              <a:rPr lang="en-IN" sz="2600" dirty="0">
                <a:latin typeface="Roboto" panose="02000000000000000000" pitchFamily="2" charset="0"/>
                <a:ea typeface="Roboto" panose="02000000000000000000" pitchFamily="2" charset="0"/>
                <a:cs typeface="Roboto" panose="02000000000000000000" pitchFamily="2" charset="0"/>
              </a:rPr>
              <a:t> as staining of teeth and  economically low cost and there was no manifest of remineralization of tooth structure.</a:t>
            </a:r>
            <a:endParaRPr lang="en-US" sz="2600" b="0" i="0" dirty="0">
              <a:solidFill>
                <a:srgbClr val="FFFFFF"/>
              </a:solidFill>
              <a:effectLst/>
              <a:latin typeface="Roboto" panose="02000000000000000000" pitchFamily="2" charset="0"/>
              <a:ea typeface="Roboto" panose="02000000000000000000" pitchFamily="2" charset="0"/>
              <a:cs typeface="Roboto" panose="02000000000000000000" pitchFamily="2" charset="0"/>
            </a:endParaRPr>
          </a:p>
          <a:p>
            <a:r>
              <a:rPr lang="en-US" sz="2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results indicated that both the germicidal chlorhexidine (0.1%) and </a:t>
            </a:r>
            <a:r>
              <a:rPr lang="en-US" sz="2600" b="0" i="0"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Triphala</a:t>
            </a:r>
            <a:r>
              <a:rPr lang="en-US" sz="2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mouthwash were equally effective in reducing plaque and increasing gingival health after 9 months. </a:t>
            </a:r>
          </a:p>
          <a:p>
            <a:r>
              <a:rPr lang="en-US" sz="2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however, </a:t>
            </a:r>
            <a:r>
              <a:rPr lang="en-US" sz="2600" b="0" i="0"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Triphala</a:t>
            </a:r>
            <a:r>
              <a:rPr lang="en-US" sz="2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was more effective than chlorhexidine in reducing microbial cell counts. A double-blind, randomized clinical trial in young adults also compared the efficacy of </a:t>
            </a:r>
            <a:r>
              <a:rPr lang="en-US" sz="2600" b="0" i="0"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Triphala</a:t>
            </a:r>
            <a:r>
              <a:rPr lang="en-US" sz="2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(0.6%) and chlorhexidine (0.12%) mouthwash for 21 days and reported a similar reduction in both plaque and gingival scores for both the </a:t>
            </a:r>
            <a:r>
              <a:rPr lang="en-US" sz="2600" b="0" i="0" dirty="0" err="1">
                <a:solidFill>
                  <a:srgbClr val="FFFFFF"/>
                </a:solidFill>
                <a:effectLst/>
                <a:latin typeface="Roboto" panose="02000000000000000000" pitchFamily="2" charset="0"/>
                <a:ea typeface="Roboto" panose="02000000000000000000" pitchFamily="2" charset="0"/>
                <a:cs typeface="Roboto" panose="02000000000000000000" pitchFamily="2" charset="0"/>
              </a:rPr>
              <a:t>Triphala</a:t>
            </a:r>
            <a:r>
              <a:rPr lang="en-US" sz="2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and chlorhexidine-treated groups.</a:t>
            </a:r>
          </a:p>
          <a:p>
            <a:endParaRPr lang="en-IN" sz="2600" dirty="0">
              <a:latin typeface="Roboto" panose="02000000000000000000" pitchFamily="2" charset="0"/>
              <a:ea typeface="Roboto" panose="02000000000000000000" pitchFamily="2" charset="0"/>
              <a:cs typeface="Roboto" panose="02000000000000000000" pitchFamily="2" charset="0"/>
            </a:endParaRPr>
          </a:p>
          <a:p>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Content Placeholder 2"/>
          <p:cNvSpPr>
            <a:spLocks noGrp="1"/>
          </p:cNvSpPr>
          <p:nvPr>
            <p:ph idx="1"/>
          </p:nvPr>
        </p:nvSpPr>
        <p:spPr>
          <a:xfrm>
            <a:off x="133569" y="546100"/>
            <a:ext cx="11924862" cy="6311900"/>
          </a:xfrm>
        </p:spPr>
        <p:txBody>
          <a:bodyPr>
            <a:normAutofit/>
          </a:bodyPr>
          <a:lstStyle/>
          <a:p>
            <a:pPr marL="0" indent="0">
              <a:buNone/>
            </a:pPr>
            <a:r>
              <a:rPr lang="en-IN" sz="3200" b="1" dirty="0">
                <a:solidFill>
                  <a:srgbClr val="FF0000"/>
                </a:solidFill>
              </a:rPr>
              <a:t>Anti- Microbial potential</a:t>
            </a:r>
          </a:p>
          <a:p>
            <a:pPr algn="l" rtl="0" fontAlgn="ctr"/>
            <a:r>
              <a:rPr lang="en-US" sz="2600" b="0" i="0" dirty="0">
                <a:solidFill>
                  <a:srgbClr val="FFFFFF"/>
                </a:solidFill>
                <a:effectLst/>
                <a:latin typeface="Roboto" panose="02000000000000000000" pitchFamily="2" charset="0"/>
              </a:rPr>
              <a:t>Over administration of antibiotics has led to widespread drug resistance, thus it is becoming imperative that clinical researchers discover alternative and adjunctive antimicrobial agents with high efficacy. Both </a:t>
            </a:r>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 water decoctions (12%) and ethanol extracts (14%) have demonstrated antibacterial activity in vitro against bacterial isolates derived from patients infected with human immunodeficiency virus.</a:t>
            </a:r>
          </a:p>
          <a:p>
            <a:pPr algn="l" rtl="0" fontAlgn="ctr"/>
            <a:r>
              <a:rPr lang="en-US" sz="2600" b="0" i="0" dirty="0">
                <a:solidFill>
                  <a:srgbClr val="FFFFFF"/>
                </a:solidFill>
                <a:effectLst/>
                <a:latin typeface="Roboto" panose="02000000000000000000" pitchFamily="2" charset="0"/>
              </a:rPr>
              <a:t>other studies report that these extracts also exert broad-spectrum antimicrobial action against antibiotic-resistant bacteria isolated from human subjects. The aqueous extracts (1:6) have demonstrated greater efficacy compared with the ethanol extracts (1:6) on pathogenic bacteria such as Escherichia coli and Staphylococcus aureus. In vitro, ethanol extracts of </a:t>
            </a:r>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 (100 mg/mL) components exhibited specific antimicrobial activity against multidrug-resistant clinical bacterial isolates.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Content Placeholder 2"/>
          <p:cNvSpPr>
            <a:spLocks noGrp="1"/>
          </p:cNvSpPr>
          <p:nvPr>
            <p:ph idx="1"/>
          </p:nvPr>
        </p:nvSpPr>
        <p:spPr>
          <a:xfrm>
            <a:off x="126206" y="585025"/>
            <a:ext cx="11939588" cy="5742203"/>
          </a:xfrm>
        </p:spPr>
        <p:txBody>
          <a:bodyPr>
            <a:normAutofit/>
          </a:bodyPr>
          <a:lstStyle/>
          <a:p>
            <a:r>
              <a:rPr lang="en-US" sz="2800" b="0" i="0" dirty="0">
                <a:solidFill>
                  <a:srgbClr val="FFFFFF"/>
                </a:solidFill>
                <a:effectLst/>
                <a:latin typeface="Roboto" panose="02000000000000000000" pitchFamily="2" charset="0"/>
              </a:rPr>
              <a:t>Thus, </a:t>
            </a:r>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was reported to exert antibacterial effects on both gram-positive and gram-negative species in vitro and demonstrated potential for further investigation as a complementary or adjunct antimicrobial therapy</a:t>
            </a:r>
          </a:p>
          <a:p>
            <a:pPr marL="0" indent="0">
              <a:buNone/>
            </a:pPr>
            <a:r>
              <a:rPr lang="en-IN" sz="3200" b="1" dirty="0">
                <a:solidFill>
                  <a:srgbClr val="FF0000"/>
                </a:solidFill>
              </a:rPr>
              <a:t>As anti-neoplastic activity of </a:t>
            </a:r>
            <a:r>
              <a:rPr lang="en-IN" sz="3200" b="1" dirty="0" err="1">
                <a:solidFill>
                  <a:srgbClr val="FF0000"/>
                </a:solidFill>
              </a:rPr>
              <a:t>Triphala</a:t>
            </a:r>
            <a:endParaRPr lang="en-IN" sz="3200" b="1" dirty="0">
              <a:solidFill>
                <a:srgbClr val="FF0000"/>
              </a:solidFill>
            </a:endParaRPr>
          </a:p>
          <a:p>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has been investigated as a potential antineoplastic agent.  Numerous studies have been performed in this context and have shown that </a:t>
            </a:r>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exerts an antineoplastic effect on many cancer cell lines, including those of the breast, prostate, colon, and pancreas. Data in cell lines show that </a:t>
            </a:r>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has a differential modulatory effect on normal and cancer cell lines.</a:t>
            </a:r>
          </a:p>
          <a:p>
            <a:endParaRPr lang="en-IN" sz="26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Content Placeholder 2"/>
          <p:cNvSpPr>
            <a:spLocks noGrp="1"/>
          </p:cNvSpPr>
          <p:nvPr>
            <p:ph idx="1"/>
          </p:nvPr>
        </p:nvSpPr>
        <p:spPr>
          <a:xfrm>
            <a:off x="236559" y="553122"/>
            <a:ext cx="11718882" cy="6177877"/>
          </a:xfrm>
        </p:spPr>
        <p:txBody>
          <a:bodyPr>
            <a:normAutofit lnSpcReduction="10000"/>
          </a:bodyPr>
          <a:lstStyle/>
          <a:p>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induces cytotoxicity in cancer cells, which showed increases in intracellular reactive oxygen species, but not normal cells. Excised tumor tissue from </a:t>
            </a:r>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-fed mice compared with controls suggested that apoptosis induction may have mediated reduced tumor growth</a:t>
            </a:r>
            <a:r>
              <a:rPr lang="en-US" b="0" i="0" dirty="0">
                <a:solidFill>
                  <a:srgbClr val="FFFFFF"/>
                </a:solidFill>
                <a:effectLst/>
                <a:latin typeface="Roboto" panose="02000000000000000000" pitchFamily="2" charset="0"/>
              </a:rPr>
              <a:t>.</a:t>
            </a:r>
          </a:p>
          <a:p>
            <a:r>
              <a:rPr lang="en-US" sz="2800" b="0" i="0" dirty="0">
                <a:solidFill>
                  <a:srgbClr val="FFFFFF"/>
                </a:solidFill>
                <a:effectLst/>
                <a:latin typeface="Roboto" panose="02000000000000000000" pitchFamily="2" charset="0"/>
              </a:rPr>
              <a:t>In addition, methanol extract of </a:t>
            </a:r>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suppressed proliferation and induced p53-independent apoptosis in human colon cancer stem cells. </a:t>
            </a:r>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suppressed the expression of oncogenes, c-</a:t>
            </a:r>
            <a:r>
              <a:rPr lang="en-US" sz="2800" b="0" i="0" dirty="0" err="1">
                <a:solidFill>
                  <a:srgbClr val="FFFFFF"/>
                </a:solidFill>
                <a:effectLst/>
                <a:latin typeface="Roboto" panose="02000000000000000000" pitchFamily="2" charset="0"/>
              </a:rPr>
              <a:t>Myc</a:t>
            </a:r>
            <a:r>
              <a:rPr lang="en-US" sz="2800" b="0" i="0" dirty="0">
                <a:solidFill>
                  <a:srgbClr val="FFFFFF"/>
                </a:solidFill>
                <a:effectLst/>
                <a:latin typeface="Roboto" panose="02000000000000000000" pitchFamily="2" charset="0"/>
              </a:rPr>
              <a:t> and Cyclin D1, and thus </a:t>
            </a:r>
            <a:r>
              <a:rPr lang="en-US" sz="2800" b="0" i="0" dirty="0" err="1">
                <a:solidFill>
                  <a:srgbClr val="FFFFFF"/>
                </a:solidFill>
                <a:effectLst/>
                <a:latin typeface="Roboto" panose="02000000000000000000" pitchFamily="2" charset="0"/>
              </a:rPr>
              <a:t>Wnt</a:t>
            </a:r>
            <a:r>
              <a:rPr lang="en-US" sz="2800" b="0" i="0" dirty="0">
                <a:solidFill>
                  <a:srgbClr val="FFFFFF"/>
                </a:solidFill>
                <a:effectLst/>
                <a:latin typeface="Roboto" panose="02000000000000000000" pitchFamily="2" charset="0"/>
              </a:rPr>
              <a:t> pathway signaling to reduce proliferation and resistance to apoptosis. </a:t>
            </a:r>
          </a:p>
          <a:p>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-induced apoptotic induction occurred through the intrinsic mitochondrial apoptotic signaling pathway. Moreover, one clinical trial reported that </a:t>
            </a:r>
            <a:r>
              <a:rPr lang="en-US" sz="2800" b="0" i="0" dirty="0" err="1">
                <a:solidFill>
                  <a:srgbClr val="FFFFFF"/>
                </a:solidFill>
                <a:effectLst/>
                <a:latin typeface="Roboto" panose="02000000000000000000" pitchFamily="2" charset="0"/>
              </a:rPr>
              <a:t>Triphala</a:t>
            </a:r>
            <a:r>
              <a:rPr lang="en-US" sz="2800" b="0" i="0" dirty="0">
                <a:solidFill>
                  <a:srgbClr val="FFFFFF"/>
                </a:solidFill>
                <a:effectLst/>
                <a:latin typeface="Roboto" panose="02000000000000000000" pitchFamily="2" charset="0"/>
              </a:rPr>
              <a:t> powder treatment in healthy humans increased cytotoxic T cells and NK cells in the experimental group compared with the control group.</a:t>
            </a:r>
            <a:endParaRPr lang="en-IN" sz="2800" dirty="0"/>
          </a:p>
          <a:p>
            <a:endParaRPr lang="en-US" sz="2800" b="0" i="0" dirty="0">
              <a:solidFill>
                <a:srgbClr val="FFFFFF"/>
              </a:solidFill>
              <a:effectLst/>
              <a:latin typeface="Roboto" panose="02000000000000000000" pitchFamily="2"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
          <p:cNvSpPr>
            <a:spLocks noGrp="1"/>
          </p:cNvSpPr>
          <p:nvPr>
            <p:ph type="title"/>
          </p:nvPr>
        </p:nvSpPr>
        <p:spPr>
          <a:xfrm>
            <a:off x="98673" y="174873"/>
            <a:ext cx="7013328" cy="599827"/>
          </a:xfrm>
        </p:spPr>
        <p:txBody>
          <a:bodyPr/>
          <a:lstStyle/>
          <a:p>
            <a:r>
              <a:rPr lang="en-IN" sz="3200" b="1" dirty="0">
                <a:solidFill>
                  <a:srgbClr val="FF0000"/>
                </a:solidFill>
              </a:rPr>
              <a:t>Radio protective effect of </a:t>
            </a:r>
            <a:r>
              <a:rPr lang="en-IN" sz="3200" b="1" dirty="0" err="1">
                <a:solidFill>
                  <a:srgbClr val="FF0000"/>
                </a:solidFill>
              </a:rPr>
              <a:t>Triphala</a:t>
            </a:r>
            <a:endParaRPr lang="en-IN" sz="3200" b="1" dirty="0">
              <a:solidFill>
                <a:srgbClr val="FF0000"/>
              </a:solidFill>
            </a:endParaRPr>
          </a:p>
        </p:txBody>
      </p:sp>
      <p:sp>
        <p:nvSpPr>
          <p:cNvPr id="1048717" name="Content Placeholder 2"/>
          <p:cNvSpPr>
            <a:spLocks noGrp="1"/>
          </p:cNvSpPr>
          <p:nvPr>
            <p:ph idx="1"/>
          </p:nvPr>
        </p:nvSpPr>
        <p:spPr>
          <a:xfrm>
            <a:off x="204916" y="1027670"/>
            <a:ext cx="11834684" cy="5830330"/>
          </a:xfrm>
        </p:spPr>
        <p:txBody>
          <a:bodyPr>
            <a:normAutofit/>
          </a:bodyPr>
          <a:lstStyle/>
          <a:p>
            <a:r>
              <a:rPr lang="en-IN" sz="2600" dirty="0">
                <a:latin typeface="Roboto" panose="02000000000000000000" pitchFamily="2" charset="0"/>
                <a:ea typeface="Roboto" panose="02000000000000000000" pitchFamily="2" charset="0"/>
                <a:cs typeface="Roboto" panose="02000000000000000000" pitchFamily="2" charset="0"/>
              </a:rPr>
              <a:t>Studies have concluded that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may help prevent and reverse DNA damage and mutagenesis. </a:t>
            </a:r>
          </a:p>
          <a:p>
            <a:r>
              <a:rPr lang="en-IN" sz="2600" dirty="0">
                <a:latin typeface="Roboto" panose="02000000000000000000" pitchFamily="2" charset="0"/>
                <a:ea typeface="Roboto" panose="02000000000000000000" pitchFamily="2" charset="0"/>
                <a:cs typeface="Roboto" panose="02000000000000000000" pitchFamily="2" charset="0"/>
              </a:rPr>
              <a:t>The prevention of DNA damage is important given that it is often an initiating event in carcinogenesis.</a:t>
            </a:r>
          </a:p>
          <a:p>
            <a:r>
              <a:rPr lang="en-IN" sz="2600" dirty="0">
                <a:latin typeface="Roboto" panose="02000000000000000000" pitchFamily="2" charset="0"/>
                <a:ea typeface="Roboto" panose="02000000000000000000" pitchFamily="2" charset="0"/>
                <a:cs typeface="Roboto" panose="02000000000000000000" pitchFamily="2" charset="0"/>
              </a:rPr>
              <a:t> Research in animal models and in vitro has shown that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is effective in prevention of mutagenesis induced by both chemical- and radiation-induced damage.</a:t>
            </a:r>
          </a:p>
          <a:p>
            <a:r>
              <a:rPr lang="en-IN" sz="2600" dirty="0">
                <a:latin typeface="Roboto" panose="02000000000000000000" pitchFamily="2" charset="0"/>
                <a:ea typeface="Roboto" panose="02000000000000000000" pitchFamily="2" charset="0"/>
                <a:cs typeface="Roboto" panose="02000000000000000000" pitchFamily="2" charset="0"/>
              </a:rPr>
              <a:t>An in vitro study found that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eliminated reactive oxygen species in HeLa cells exposed to ionizing X-radiation or bleomycin, both of which generate DNA strand breaks through the generation of reactive oxygen species.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595311" y="132017"/>
            <a:ext cx="5132389" cy="1185582"/>
          </a:xfrm>
        </p:spPr>
        <p:txBody>
          <a:bodyPr/>
          <a:lstStyle/>
          <a:p>
            <a:r>
              <a:rPr lang="hi-IN" sz="4800" dirty="0">
                <a:solidFill>
                  <a:srgbClr val="FFFF00"/>
                </a:solidFill>
              </a:rPr>
              <a:t>त्रिफला गुण कर्म</a:t>
            </a:r>
            <a:endParaRPr lang="en-IN" sz="4800" dirty="0">
              <a:solidFill>
                <a:srgbClr val="FFFF00"/>
              </a:solidFill>
            </a:endParaRPr>
          </a:p>
        </p:txBody>
      </p:sp>
      <p:sp>
        <p:nvSpPr>
          <p:cNvPr id="1048625" name="Content Placeholder 2"/>
          <p:cNvSpPr>
            <a:spLocks noGrp="1"/>
          </p:cNvSpPr>
          <p:nvPr>
            <p:ph idx="1"/>
          </p:nvPr>
        </p:nvSpPr>
        <p:spPr>
          <a:xfrm>
            <a:off x="0" y="1195081"/>
            <a:ext cx="12244194" cy="5540401"/>
          </a:xfrm>
        </p:spPr>
        <p:txBody>
          <a:bodyPr>
            <a:noAutofit/>
          </a:bodyPr>
          <a:lstStyle/>
          <a:p>
            <a:r>
              <a:rPr lang="hi-IN" sz="2800" dirty="0">
                <a:solidFill>
                  <a:srgbClr val="00B0F0"/>
                </a:solidFill>
              </a:rPr>
              <a:t>'त्रिफला कफपित्तघ्नी </a:t>
            </a:r>
            <a:r>
              <a:rPr lang="hi-IN" sz="2800" i="0" dirty="0">
                <a:solidFill>
                  <a:srgbClr val="00B0F0"/>
                </a:solidFill>
                <a:effectLst/>
                <a:latin typeface="Roboto" panose="02000000000000000000" pitchFamily="2" charset="0"/>
              </a:rPr>
              <a:t>मे</a:t>
            </a:r>
            <a:r>
              <a:rPr lang="hi-IN" sz="2800" dirty="0">
                <a:solidFill>
                  <a:srgbClr val="00B0F0"/>
                </a:solidFill>
              </a:rPr>
              <a:t>हकुष्ठहरा सरा</a:t>
            </a:r>
            <a:r>
              <a:rPr lang="en-US" sz="2800" dirty="0">
                <a:solidFill>
                  <a:srgbClr val="00B0F0"/>
                </a:solidFill>
              </a:rPr>
              <a:t> </a:t>
            </a:r>
            <a:r>
              <a:rPr lang="hi-IN" sz="2800" dirty="0">
                <a:solidFill>
                  <a:srgbClr val="00B0F0"/>
                </a:solidFill>
              </a:rPr>
              <a:t>।</a:t>
            </a:r>
            <a:r>
              <a:rPr lang="en-US" sz="2800" dirty="0">
                <a:solidFill>
                  <a:srgbClr val="00B0F0"/>
                </a:solidFill>
              </a:rPr>
              <a:t> </a:t>
            </a:r>
            <a:r>
              <a:rPr lang="hi-IN" sz="2800" dirty="0">
                <a:solidFill>
                  <a:srgbClr val="00B0F0"/>
                </a:solidFill>
              </a:rPr>
              <a:t>चक्षुष्या दीपनी</a:t>
            </a:r>
            <a:r>
              <a:rPr lang="en-IN" sz="2800" dirty="0">
                <a:solidFill>
                  <a:srgbClr val="00B0F0"/>
                </a:solidFill>
              </a:rPr>
              <a:t> </a:t>
            </a:r>
            <a:r>
              <a:rPr lang="hi-IN" sz="2800" dirty="0">
                <a:solidFill>
                  <a:srgbClr val="00B0F0"/>
                </a:solidFill>
              </a:rPr>
              <a:t>रुच्या</a:t>
            </a:r>
            <a:r>
              <a:rPr lang="en-US" sz="2800" dirty="0">
                <a:solidFill>
                  <a:srgbClr val="00B0F0"/>
                </a:solidFill>
              </a:rPr>
              <a:t> </a:t>
            </a:r>
            <a:r>
              <a:rPr lang="hi-IN" sz="2800" dirty="0">
                <a:solidFill>
                  <a:srgbClr val="00B0F0"/>
                </a:solidFill>
              </a:rPr>
              <a:t>विषज्वरनाशिनी’।।</a:t>
            </a:r>
            <a:endParaRPr lang="en-US" sz="2800" dirty="0">
              <a:solidFill>
                <a:srgbClr val="00B0F0"/>
              </a:solidFill>
            </a:endParaRPr>
          </a:p>
          <a:p>
            <a:pPr marL="0" indent="0">
              <a:buNone/>
            </a:pPr>
            <a:r>
              <a:rPr lang="en-US" b="0" i="0" dirty="0">
                <a:solidFill>
                  <a:srgbClr val="FF0000"/>
                </a:solidFill>
                <a:effectLst/>
                <a:latin typeface="Roboto" panose="02000000000000000000" pitchFamily="2" charset="0"/>
              </a:rPr>
              <a:t>                                                                                                                                         </a:t>
            </a:r>
            <a:r>
              <a:rPr lang="hi-IN" b="0" i="0" dirty="0">
                <a:solidFill>
                  <a:srgbClr val="FF0000"/>
                </a:solidFill>
                <a:effectLst/>
                <a:latin typeface="Roboto" panose="02000000000000000000" pitchFamily="2" charset="0"/>
              </a:rPr>
              <a:t>(भा0 प्र0 नि0 ह0 43)</a:t>
            </a:r>
            <a:endParaRPr lang="en-IN" dirty="0">
              <a:solidFill>
                <a:srgbClr val="FF0000"/>
              </a:solidFill>
            </a:endParaRPr>
          </a:p>
          <a:p>
            <a:r>
              <a:rPr lang="hi-IN" sz="2800" dirty="0"/>
              <a:t>त्रिफला में कषाय प्रधान रस तथा अन्य अनुरस होते हैं। इसका विपाक मधुर तथा वीर्य अनुष्ण होता है। </a:t>
            </a:r>
            <a:endParaRPr lang="en-IN" sz="2800" dirty="0"/>
          </a:p>
          <a:p>
            <a:r>
              <a:rPr lang="hi-IN" sz="2800" dirty="0"/>
              <a:t>यह त्रिदोषहर है क्योंकि इसके यौगिक द्रव्यों में विशेष रूप से हरीतकी वातघ्न, बिभीतक कफघ्न और आमलक पित्तघ्न है और कषाय</a:t>
            </a:r>
            <a:r>
              <a:rPr lang="en-US" sz="2800" dirty="0"/>
              <a:t> </a:t>
            </a:r>
            <a:r>
              <a:rPr lang="hi-IN" sz="2800" dirty="0"/>
              <a:t>रस होने के कारण यह विशेष रूप से कफपित्तशमन है। यह सर और अग्निदीपन</a:t>
            </a:r>
            <a:r>
              <a:rPr lang="en-IN" sz="2800" dirty="0"/>
              <a:t> </a:t>
            </a:r>
            <a:r>
              <a:rPr lang="hi-IN" sz="2800" dirty="0"/>
              <a:t>है। </a:t>
            </a:r>
            <a:endParaRPr lang="en-IN" sz="2800" dirty="0"/>
          </a:p>
          <a:p>
            <a:r>
              <a:rPr lang="hi-IN" sz="2800" dirty="0"/>
              <a:t>कषाय रस एवं अनुष्ण वीर्य होने के कारण अनेक नेत्ररोगों में हितकर है। कफशमन होने से प्रमेह तथा पित्तशमन होने से रक्तविकार, कुष्ठ आदि को दूर करती है। विषमज्वर त्रिदोषज होता है, अतः यह (त्रिदोषहर एवं सर होने के कारण विषमज्वर में भी लाभकर है। कफशमन एवं सर होने से अरुचि को भी दूर करती है।</a:t>
            </a:r>
            <a:endParaRPr lang="en-IN"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Content Placeholder 2"/>
          <p:cNvSpPr>
            <a:spLocks noGrp="1"/>
          </p:cNvSpPr>
          <p:nvPr>
            <p:ph idx="1"/>
          </p:nvPr>
        </p:nvSpPr>
        <p:spPr>
          <a:xfrm>
            <a:off x="121744" y="336824"/>
            <a:ext cx="11770712" cy="5805979"/>
          </a:xfrm>
        </p:spPr>
        <p:txBody>
          <a:bodyPr>
            <a:noAutofit/>
          </a:bodyPr>
          <a:lstStyle/>
          <a:p>
            <a:r>
              <a:rPr lang="en-IN" sz="2600" dirty="0">
                <a:latin typeface="Roboto" panose="02000000000000000000" pitchFamily="2" charset="0"/>
                <a:ea typeface="Roboto" panose="02000000000000000000" pitchFamily="2" charset="0"/>
                <a:cs typeface="Roboto" panose="02000000000000000000" pitchFamily="2" charset="0"/>
              </a:rPr>
              <a:t>In addition, gamma-radiation-induced plasmid DNA strand break was inhibited by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in vitro. The </a:t>
            </a:r>
            <a:r>
              <a:rPr lang="en-IN" sz="2600" dirty="0" err="1">
                <a:latin typeface="Roboto" panose="02000000000000000000" pitchFamily="2" charset="0"/>
                <a:ea typeface="Roboto" panose="02000000000000000000" pitchFamily="2" charset="0"/>
                <a:cs typeface="Roboto" panose="02000000000000000000" pitchFamily="2" charset="0"/>
              </a:rPr>
              <a:t>rasayana</a:t>
            </a:r>
            <a:r>
              <a:rPr lang="en-IN" sz="2600" dirty="0">
                <a:latin typeface="Roboto" panose="02000000000000000000" pitchFamily="2" charset="0"/>
                <a:ea typeface="Roboto" panose="02000000000000000000" pitchFamily="2" charset="0"/>
                <a:cs typeface="Roboto" panose="02000000000000000000" pitchFamily="2" charset="0"/>
              </a:rPr>
              <a:t> formulation also inhibited radiation-induced lipid peroxidation in rat liver microsomes and demonstrated the ability to scavenge free radicals such as superoxide. Importantly, the high levels of phenolic compounds such as gallic acid were attributed to the free radical scavenging activity.</a:t>
            </a:r>
            <a:endParaRPr lang="en-IN" sz="2600" b="1" dirty="0">
              <a:latin typeface="Roboto" panose="02000000000000000000" pitchFamily="2" charset="0"/>
              <a:ea typeface="Roboto" panose="02000000000000000000" pitchFamily="2" charset="0"/>
              <a:cs typeface="Roboto" panose="02000000000000000000" pitchFamily="2" charset="0"/>
            </a:endParaRPr>
          </a:p>
          <a:p>
            <a:r>
              <a:rPr lang="en-IN" sz="2600" dirty="0">
                <a:latin typeface="Roboto" panose="02000000000000000000" pitchFamily="2" charset="0"/>
                <a:ea typeface="Roboto" panose="02000000000000000000" pitchFamily="2" charset="0"/>
                <a:cs typeface="Roboto" panose="02000000000000000000" pitchFamily="2" charset="0"/>
              </a:rPr>
              <a:t>In animal models,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intervention reduced radiation-induced mortality by 60% in mice fed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for only 7 days before whole-body gamma-</a:t>
            </a:r>
            <a:r>
              <a:rPr lang="en-IN" sz="2600" dirty="0" err="1">
                <a:latin typeface="Roboto" panose="02000000000000000000" pitchFamily="2" charset="0"/>
                <a:ea typeface="Roboto" panose="02000000000000000000" pitchFamily="2" charset="0"/>
                <a:cs typeface="Roboto" panose="02000000000000000000" pitchFamily="2" charset="0"/>
              </a:rPr>
              <a:t>irradiation.Triphala</a:t>
            </a:r>
            <a:r>
              <a:rPr lang="en-IN" sz="2600" dirty="0">
                <a:latin typeface="Roboto" panose="02000000000000000000" pitchFamily="2" charset="0"/>
                <a:ea typeface="Roboto" panose="02000000000000000000" pitchFamily="2" charset="0"/>
                <a:cs typeface="Roboto" panose="02000000000000000000" pitchFamily="2" charset="0"/>
              </a:rPr>
              <a:t> reversed the increased xanthine oxidoreductase and decreased the superoxide dismutase activity that was observed post-irradiation. </a:t>
            </a:r>
          </a:p>
          <a:p>
            <a:r>
              <a:rPr lang="en-IN" sz="2600" dirty="0">
                <a:latin typeface="Roboto" panose="02000000000000000000" pitchFamily="2" charset="0"/>
                <a:ea typeface="Roboto" panose="02000000000000000000" pitchFamily="2" charset="0"/>
                <a:cs typeface="Roboto" panose="02000000000000000000" pitchFamily="2" charset="0"/>
              </a:rPr>
              <a:t>Treatment with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also prevented DNA damage in murine white blood cells and spleen cells post-irradiation.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may play a protective role against oxidation, even when administered after exposure.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
          <p:cNvSpPr>
            <a:spLocks noGrp="1"/>
          </p:cNvSpPr>
          <p:nvPr>
            <p:ph type="title"/>
          </p:nvPr>
        </p:nvSpPr>
        <p:spPr>
          <a:xfrm>
            <a:off x="340498" y="176750"/>
            <a:ext cx="10079554" cy="1271050"/>
          </a:xfrm>
        </p:spPr>
        <p:txBody>
          <a:bodyPr/>
          <a:lstStyle/>
          <a:p>
            <a:r>
              <a:rPr lang="en-IN" sz="3200" b="1" dirty="0" err="1">
                <a:solidFill>
                  <a:srgbClr val="FF0000"/>
                </a:solidFill>
              </a:rPr>
              <a:t>Antiobesogenic</a:t>
            </a:r>
            <a:r>
              <a:rPr lang="en-IN" sz="3200" b="1" dirty="0">
                <a:solidFill>
                  <a:srgbClr val="FF0000"/>
                </a:solidFill>
              </a:rPr>
              <a:t> and Antidiabetic potential of </a:t>
            </a:r>
            <a:r>
              <a:rPr lang="en-IN" sz="3200" b="1" dirty="0" err="1">
                <a:solidFill>
                  <a:srgbClr val="FF0000"/>
                </a:solidFill>
              </a:rPr>
              <a:t>Triphala</a:t>
            </a:r>
            <a:endParaRPr lang="en-IN" sz="3200" b="1" dirty="0">
              <a:solidFill>
                <a:srgbClr val="FF0000"/>
              </a:solidFill>
            </a:endParaRPr>
          </a:p>
        </p:txBody>
      </p:sp>
      <p:sp>
        <p:nvSpPr>
          <p:cNvPr id="1048720" name="Content Placeholder 2"/>
          <p:cNvSpPr>
            <a:spLocks noGrp="1"/>
          </p:cNvSpPr>
          <p:nvPr>
            <p:ph idx="1"/>
          </p:nvPr>
        </p:nvSpPr>
        <p:spPr>
          <a:xfrm>
            <a:off x="340498" y="1563151"/>
            <a:ext cx="11046940" cy="5118099"/>
          </a:xfrm>
        </p:spPr>
        <p:txBody>
          <a:bodyPr>
            <a:normAutofit/>
          </a:bodyPr>
          <a:lstStyle/>
          <a:p>
            <a:r>
              <a:rPr lang="en-IN" sz="2600" dirty="0">
                <a:latin typeface="Roboto" panose="02000000000000000000" pitchFamily="2" charset="0"/>
                <a:ea typeface="Roboto" panose="02000000000000000000" pitchFamily="2" charset="0"/>
                <a:cs typeface="Roboto" panose="02000000000000000000" pitchFamily="2" charset="0"/>
              </a:rPr>
              <a:t>Studies have demonstrated the potential of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as a therapeutic agent for weight loss and reduction of body fat.</a:t>
            </a:r>
          </a:p>
          <a:p>
            <a:r>
              <a:rPr lang="en-IN" sz="2600" dirty="0">
                <a:latin typeface="Roboto" panose="02000000000000000000" pitchFamily="2" charset="0"/>
                <a:ea typeface="Roboto" panose="02000000000000000000" pitchFamily="2" charset="0"/>
                <a:cs typeface="Roboto" panose="02000000000000000000" pitchFamily="2" charset="0"/>
              </a:rPr>
              <a:t> In an animal study,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was administered for 10 weeks to diet-induced obese mice.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treatment decreased the percentage of body fat, body weight, and energy intake.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also decreased total cholesterol, triglycerides, and low-density lipoprotein cholesterol in the experimental group compared with the control group.</a:t>
            </a:r>
          </a:p>
          <a:p>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exerts </a:t>
            </a:r>
            <a:r>
              <a:rPr lang="en-IN" sz="2600" dirty="0" err="1">
                <a:latin typeface="Roboto" panose="02000000000000000000" pitchFamily="2" charset="0"/>
                <a:ea typeface="Roboto" panose="02000000000000000000" pitchFamily="2" charset="0"/>
                <a:cs typeface="Roboto" panose="02000000000000000000" pitchFamily="2" charset="0"/>
              </a:rPr>
              <a:t>hypoglycemic</a:t>
            </a:r>
            <a:r>
              <a:rPr lang="en-IN" sz="2600" dirty="0">
                <a:latin typeface="Roboto" panose="02000000000000000000" pitchFamily="2" charset="0"/>
                <a:ea typeface="Roboto" panose="02000000000000000000" pitchFamily="2" charset="0"/>
                <a:cs typeface="Roboto" panose="02000000000000000000" pitchFamily="2" charset="0"/>
              </a:rPr>
              <a:t> effects. Patients with type 2 diabetes are likely to have high postprandial blood glucose levels, especially after consuming carbohydrates</a:t>
            </a:r>
            <a:r>
              <a:rPr lang="en-IN" sz="2800" dirty="0"/>
              <a:t>. </a:t>
            </a:r>
          </a:p>
          <a:p>
            <a:endParaRPr lang="en-IN" sz="2800" dirty="0"/>
          </a:p>
          <a:p>
            <a:endParaRPr lang="en-IN"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Content Placeholder 2"/>
          <p:cNvSpPr>
            <a:spLocks noGrp="1"/>
          </p:cNvSpPr>
          <p:nvPr>
            <p:ph idx="1"/>
          </p:nvPr>
        </p:nvSpPr>
        <p:spPr>
          <a:xfrm>
            <a:off x="91391" y="800435"/>
            <a:ext cx="11672888" cy="4855882"/>
          </a:xfrm>
        </p:spPr>
        <p:txBody>
          <a:bodyPr>
            <a:normAutofit/>
          </a:bodyPr>
          <a:lstStyle/>
          <a:p>
            <a:r>
              <a:rPr lang="en-IN" sz="2800" dirty="0">
                <a:latin typeface="Roboto" panose="02000000000000000000" pitchFamily="2" charset="0"/>
                <a:ea typeface="Roboto" panose="02000000000000000000" pitchFamily="2" charset="0"/>
                <a:cs typeface="Roboto" panose="02000000000000000000" pitchFamily="2" charset="0"/>
              </a:rPr>
              <a:t>Elevated blood glucose results from the breakdown of carbohydrates by the digestive enzymes, alpha-amylase and alpha-glucosidase, and the reduced ability of cells to take in glucose from the blood.</a:t>
            </a:r>
          </a:p>
          <a:p>
            <a:pPr marL="0" indent="0">
              <a:buNone/>
            </a:pPr>
            <a:endParaRPr lang="en-IN" sz="2800" dirty="0">
              <a:latin typeface="Roboto" panose="02000000000000000000" pitchFamily="2" charset="0"/>
              <a:ea typeface="Roboto" panose="02000000000000000000" pitchFamily="2" charset="0"/>
              <a:cs typeface="Roboto" panose="02000000000000000000" pitchFamily="2" charset="0"/>
            </a:endParaRPr>
          </a:p>
          <a:p>
            <a:r>
              <a:rPr lang="en-IN" sz="2800" dirty="0">
                <a:latin typeface="Roboto" panose="02000000000000000000" pitchFamily="2" charset="0"/>
                <a:ea typeface="Roboto" panose="02000000000000000000" pitchFamily="2" charset="0"/>
                <a:cs typeface="Roboto" panose="02000000000000000000" pitchFamily="2" charset="0"/>
              </a:rPr>
              <a:t> Past studies report that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may exert actions similar to diabetic pharmaceutical drugs by inhibiting digestive enzymes and may decrease absorption of glucose through inhibition of glycolytic enzymes, thereby reducing blood glucose levels.</a:t>
            </a:r>
          </a:p>
          <a:p>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Content Placeholder 2"/>
          <p:cNvSpPr>
            <a:spLocks noGrp="1"/>
          </p:cNvSpPr>
          <p:nvPr>
            <p:ph idx="1"/>
          </p:nvPr>
        </p:nvSpPr>
        <p:spPr>
          <a:xfrm>
            <a:off x="188912" y="711200"/>
            <a:ext cx="11850688" cy="5994400"/>
          </a:xfrm>
        </p:spPr>
        <p:txBody>
          <a:bodyPr/>
          <a:lstStyle/>
          <a:p>
            <a:r>
              <a:rPr lang="en-IN" sz="2800" dirty="0">
                <a:latin typeface="Roboto" panose="02000000000000000000" pitchFamily="2" charset="0"/>
                <a:ea typeface="Roboto" panose="02000000000000000000" pitchFamily="2" charset="0"/>
                <a:cs typeface="Roboto" panose="02000000000000000000" pitchFamily="2" charset="0"/>
              </a:rPr>
              <a:t>In addition,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decreased serum glucose levels in normal and alloxan-induced diabetic rats. A clinical study of noninsulin-dependent diabetes mellitus patients revealed that supplementation with 5 g of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powder for 45 days significantly lowered blood glucose levels. Both fasting and postprandial blood glucose were reduced, which may be due to active ingredients such as sorbitol.</a:t>
            </a:r>
          </a:p>
          <a:p>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extract was found to effectively inhibit protein glycation in vitro.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may also prevent glycation through promotion of lower blood glucose levels. As diabetes is the most prevalent endocrine disease globally, increased access to complementary </a:t>
            </a:r>
            <a:r>
              <a:rPr lang="en-IN" sz="2800" dirty="0" err="1">
                <a:latin typeface="Roboto" panose="02000000000000000000" pitchFamily="2" charset="0"/>
                <a:ea typeface="Roboto" panose="02000000000000000000" pitchFamily="2" charset="0"/>
                <a:cs typeface="Roboto" panose="02000000000000000000" pitchFamily="2" charset="0"/>
              </a:rPr>
              <a:t>hypoglycemic</a:t>
            </a:r>
            <a:r>
              <a:rPr lang="en-IN" sz="2800" dirty="0">
                <a:latin typeface="Roboto" panose="02000000000000000000" pitchFamily="2" charset="0"/>
                <a:ea typeface="Roboto" panose="02000000000000000000" pitchFamily="2" charset="0"/>
                <a:cs typeface="Roboto" panose="02000000000000000000" pitchFamily="2" charset="0"/>
              </a:rPr>
              <a:t> therapies for integrative care is needed.</a:t>
            </a:r>
          </a:p>
          <a:p>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itle 1"/>
          <p:cNvSpPr>
            <a:spLocks noGrp="1"/>
          </p:cNvSpPr>
          <p:nvPr>
            <p:ph type="title"/>
          </p:nvPr>
        </p:nvSpPr>
        <p:spPr>
          <a:xfrm>
            <a:off x="495301" y="262218"/>
            <a:ext cx="7480300" cy="753782"/>
          </a:xfrm>
        </p:spPr>
        <p:txBody>
          <a:bodyPr/>
          <a:lstStyle/>
          <a:p>
            <a:r>
              <a:rPr lang="en-IN" sz="3200" b="1" dirty="0" err="1">
                <a:solidFill>
                  <a:srgbClr val="FF0000"/>
                </a:solidFill>
              </a:rPr>
              <a:t>Triphala</a:t>
            </a:r>
            <a:r>
              <a:rPr lang="en-IN" sz="3200" b="1" dirty="0">
                <a:solidFill>
                  <a:srgbClr val="FF0000"/>
                </a:solidFill>
              </a:rPr>
              <a:t> and cardiovascular health</a:t>
            </a:r>
          </a:p>
        </p:txBody>
      </p:sp>
      <p:sp>
        <p:nvSpPr>
          <p:cNvPr id="1048724" name="Content Placeholder 2"/>
          <p:cNvSpPr>
            <a:spLocks noGrp="1"/>
          </p:cNvSpPr>
          <p:nvPr>
            <p:ph idx="1"/>
          </p:nvPr>
        </p:nvSpPr>
        <p:spPr>
          <a:xfrm>
            <a:off x="342900" y="1498600"/>
            <a:ext cx="11849100" cy="5359400"/>
          </a:xfrm>
        </p:spPr>
        <p:txBody>
          <a:bodyPr>
            <a:normAutofit/>
          </a:bodyPr>
          <a:lstStyle/>
          <a:p>
            <a:r>
              <a:rPr lang="en-IN" sz="2800" dirty="0">
                <a:latin typeface="Roboto" panose="02000000000000000000" pitchFamily="2" charset="0"/>
                <a:ea typeface="Roboto" panose="02000000000000000000" pitchFamily="2" charset="0"/>
                <a:cs typeface="Roboto" panose="02000000000000000000" pitchFamily="2" charset="0"/>
              </a:rPr>
              <a:t>Cardiovascular disease is a leading cause of mortality and morbidity worldwide, and hypercholesteremia is an important risk factor. Animal studies have reported the </a:t>
            </a:r>
            <a:r>
              <a:rPr lang="en-IN" sz="2800" dirty="0" err="1">
                <a:latin typeface="Roboto" panose="02000000000000000000" pitchFamily="2" charset="0"/>
                <a:ea typeface="Roboto" panose="02000000000000000000" pitchFamily="2" charset="0"/>
                <a:cs typeface="Roboto" panose="02000000000000000000" pitchFamily="2" charset="0"/>
              </a:rPr>
              <a:t>hypercholesteremic</a:t>
            </a:r>
            <a:r>
              <a:rPr lang="en-IN" sz="2800" dirty="0">
                <a:latin typeface="Roboto" panose="02000000000000000000" pitchFamily="2" charset="0"/>
                <a:ea typeface="Roboto" panose="02000000000000000000" pitchFamily="2" charset="0"/>
                <a:cs typeface="Roboto" panose="02000000000000000000" pitchFamily="2" charset="0"/>
              </a:rPr>
              <a:t> effects of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a:t>
            </a:r>
          </a:p>
          <a:p>
            <a:r>
              <a:rPr lang="en-IN" dirty="0">
                <a:latin typeface="Roboto" panose="02000000000000000000" pitchFamily="2" charset="0"/>
                <a:ea typeface="Roboto" panose="02000000000000000000" pitchFamily="2" charset="0"/>
                <a:cs typeface="Roboto" panose="02000000000000000000" pitchFamily="2" charset="0"/>
              </a:rPr>
              <a:t> </a:t>
            </a:r>
            <a:r>
              <a:rPr lang="en-IN" sz="2800" dirty="0">
                <a:latin typeface="Roboto" panose="02000000000000000000" pitchFamily="2" charset="0"/>
                <a:ea typeface="Roboto" panose="02000000000000000000" pitchFamily="2" charset="0"/>
                <a:cs typeface="Roboto" panose="02000000000000000000" pitchFamily="2" charset="0"/>
              </a:rPr>
              <a:t>In one study,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reduced the total cholesterol, low-density lipoprotein, very low-density lipoprotein, and free fatty acid levels in rats fed an atherogenic diet for 48 days. Another study in rats fed an atherogenic diet revealed that </a:t>
            </a:r>
            <a:r>
              <a:rPr lang="en-IN" sz="2800" dirty="0" err="1">
                <a:latin typeface="Roboto" panose="02000000000000000000" pitchFamily="2" charset="0"/>
                <a:ea typeface="Roboto" panose="02000000000000000000" pitchFamily="2" charset="0"/>
                <a:cs typeface="Roboto" panose="02000000000000000000" pitchFamily="2" charset="0"/>
              </a:rPr>
              <a:t>Haritaki</a:t>
            </a:r>
            <a:r>
              <a:rPr lang="en-IN" sz="2800" dirty="0">
                <a:latin typeface="Roboto" panose="02000000000000000000" pitchFamily="2" charset="0"/>
                <a:ea typeface="Roboto" panose="02000000000000000000" pitchFamily="2" charset="0"/>
                <a:cs typeface="Roboto" panose="02000000000000000000" pitchFamily="2" charset="0"/>
              </a:rPr>
              <a:t>, one of the herbs in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induced hypolipidemic effects in the herb-treated group.</a:t>
            </a:r>
            <a:endParaRPr lang="en-IN"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Content Placeholder 2"/>
          <p:cNvSpPr>
            <a:spLocks noGrp="1"/>
          </p:cNvSpPr>
          <p:nvPr>
            <p:ph idx="1"/>
          </p:nvPr>
        </p:nvSpPr>
        <p:spPr>
          <a:xfrm>
            <a:off x="303212" y="1494118"/>
            <a:ext cx="10809288" cy="4487582"/>
          </a:xfrm>
        </p:spPr>
        <p:txBody>
          <a:bodyPr/>
          <a:lstStyle/>
          <a:p>
            <a:r>
              <a:rPr lang="en-IN" dirty="0">
                <a:latin typeface="Roboto" panose="02000000000000000000" pitchFamily="2" charset="0"/>
                <a:ea typeface="Roboto" panose="02000000000000000000" pitchFamily="2" charset="0"/>
                <a:cs typeface="Roboto" panose="02000000000000000000" pitchFamily="2" charset="0"/>
              </a:rPr>
              <a:t> </a:t>
            </a:r>
            <a:r>
              <a:rPr lang="en-IN" sz="2800" dirty="0">
                <a:latin typeface="Roboto" panose="02000000000000000000" pitchFamily="2" charset="0"/>
                <a:ea typeface="Roboto" panose="02000000000000000000" pitchFamily="2" charset="0"/>
                <a:cs typeface="Roboto" panose="02000000000000000000" pitchFamily="2" charset="0"/>
              </a:rPr>
              <a:t>A reduction in total cholesterol, triglycerides, and total protein and elevation of high-density lipoprotein cholesterol were found in the herb-treated group compared with control group.</a:t>
            </a:r>
          </a:p>
          <a:p>
            <a:r>
              <a:rPr lang="en-IN" sz="2800" dirty="0">
                <a:latin typeface="Roboto" panose="02000000000000000000" pitchFamily="2" charset="0"/>
                <a:ea typeface="Roboto" panose="02000000000000000000" pitchFamily="2" charset="0"/>
                <a:cs typeface="Roboto" panose="02000000000000000000" pitchFamily="2" charset="0"/>
              </a:rPr>
              <a:t>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is a powerful herb to address imbalances in the gastrointestinal tract and cardiovascular system and should be more widely studied in the context of these common diseases.</a:t>
            </a:r>
          </a:p>
          <a:p>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a:xfrm>
            <a:off x="453606" y="202461"/>
            <a:ext cx="9404723" cy="950522"/>
          </a:xfrm>
        </p:spPr>
        <p:txBody>
          <a:bodyPr/>
          <a:lstStyle/>
          <a:p>
            <a:r>
              <a:rPr lang="en-IN" sz="3600" b="1" dirty="0">
                <a:solidFill>
                  <a:srgbClr val="FF0000"/>
                </a:solidFill>
              </a:rPr>
              <a:t>Antiaging effects of </a:t>
            </a:r>
            <a:r>
              <a:rPr lang="en-IN" sz="3600" b="1" dirty="0" err="1">
                <a:solidFill>
                  <a:srgbClr val="FF0000"/>
                </a:solidFill>
              </a:rPr>
              <a:t>Triphala</a:t>
            </a:r>
            <a:endParaRPr lang="en-IN" sz="3600" b="1" dirty="0">
              <a:solidFill>
                <a:srgbClr val="FF0000"/>
              </a:solidFill>
            </a:endParaRPr>
          </a:p>
        </p:txBody>
      </p:sp>
      <p:sp>
        <p:nvSpPr>
          <p:cNvPr id="1048727" name="Content Placeholder 2"/>
          <p:cNvSpPr>
            <a:spLocks noGrp="1"/>
          </p:cNvSpPr>
          <p:nvPr>
            <p:ph idx="1"/>
          </p:nvPr>
        </p:nvSpPr>
        <p:spPr>
          <a:xfrm>
            <a:off x="103872" y="1152983"/>
            <a:ext cx="11557000" cy="5334000"/>
          </a:xfrm>
        </p:spPr>
        <p:txBody>
          <a:bodyPr>
            <a:normAutofit/>
          </a:bodyPr>
          <a:lstStyle/>
          <a:p>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extract exerted highly protective antiaging effects on human skin cells in vitro.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extract affects gene expression of human skin cells, stimulating collagen-1 and elastin-synthesizing genes and antioxidant genes responsible for the cellular antioxidant, SOD-2.</a:t>
            </a:r>
          </a:p>
          <a:p>
            <a:r>
              <a:rPr lang="en-IN" sz="2800" dirty="0">
                <a:latin typeface="Roboto" panose="02000000000000000000" pitchFamily="2" charset="0"/>
                <a:ea typeface="Roboto" panose="02000000000000000000" pitchFamily="2" charset="0"/>
                <a:cs typeface="Roboto" panose="02000000000000000000" pitchFamily="2" charset="0"/>
              </a:rPr>
              <a:t>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extract was found to inhibit melanin production and hyperpigmentation due to the presence of protective phytochemicals. Further more,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extract exhibited significant free radical scavenging activity on hydrogen peroxide-induced cell damage and senescence. These results demonstrate potential dermal antiaging effects of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such as increasing collagen and elastin, increasing cellular antioxidants, and decreasing hyperpigmentation.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
          <p:cNvSpPr>
            <a:spLocks noGrp="1"/>
          </p:cNvSpPr>
          <p:nvPr>
            <p:ph type="title"/>
          </p:nvPr>
        </p:nvSpPr>
        <p:spPr>
          <a:xfrm>
            <a:off x="292100" y="135218"/>
            <a:ext cx="9404723" cy="868082"/>
          </a:xfrm>
        </p:spPr>
        <p:txBody>
          <a:bodyPr/>
          <a:lstStyle/>
          <a:p>
            <a:r>
              <a:rPr lang="en-IN" sz="3200" b="1" dirty="0">
                <a:solidFill>
                  <a:srgbClr val="FF0000"/>
                </a:solidFill>
              </a:rPr>
              <a:t>Anti-inflammatory effects of </a:t>
            </a:r>
            <a:r>
              <a:rPr lang="en-IN" sz="3200" b="1" dirty="0" err="1">
                <a:solidFill>
                  <a:srgbClr val="FF0000"/>
                </a:solidFill>
              </a:rPr>
              <a:t>Triphala</a:t>
            </a:r>
            <a:endParaRPr lang="en-IN" sz="3200" b="1" dirty="0">
              <a:solidFill>
                <a:srgbClr val="FF0000"/>
              </a:solidFill>
            </a:endParaRPr>
          </a:p>
        </p:txBody>
      </p:sp>
      <p:sp>
        <p:nvSpPr>
          <p:cNvPr id="1048729" name="Content Placeholder 2"/>
          <p:cNvSpPr>
            <a:spLocks noGrp="1"/>
          </p:cNvSpPr>
          <p:nvPr>
            <p:ph idx="1"/>
          </p:nvPr>
        </p:nvSpPr>
        <p:spPr>
          <a:xfrm>
            <a:off x="0" y="871337"/>
            <a:ext cx="11899900" cy="5375680"/>
          </a:xfrm>
        </p:spPr>
        <p:txBody>
          <a:bodyPr>
            <a:normAutofit/>
          </a:bodyPr>
          <a:lstStyle/>
          <a:p>
            <a:r>
              <a:rPr lang="en-IN" sz="2600" dirty="0">
                <a:latin typeface="Roboto" panose="02000000000000000000" pitchFamily="2" charset="0"/>
                <a:ea typeface="Roboto" panose="02000000000000000000" pitchFamily="2" charset="0"/>
                <a:cs typeface="Roboto" panose="02000000000000000000" pitchFamily="2" charset="0"/>
              </a:rPr>
              <a:t>Chronic inflammation is deleterious and affects most major chronic health conditions.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has shown promise as an anti-inflammatory agent.</a:t>
            </a:r>
          </a:p>
          <a:p>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significantly reduced inflammatory markers as well as bone and cartilage degradation in arthritic rats.</a:t>
            </a:r>
          </a:p>
          <a:p>
            <a:r>
              <a:rPr lang="en-IN" sz="2600" dirty="0">
                <a:latin typeface="Roboto" panose="02000000000000000000" pitchFamily="2" charset="0"/>
                <a:ea typeface="Roboto" panose="02000000000000000000" pitchFamily="2" charset="0"/>
                <a:cs typeface="Roboto" panose="02000000000000000000" pitchFamily="2" charset="0"/>
              </a:rPr>
              <a:t> In this study,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extract was significantly more effective than the nonsteroidal anti-inflammatory drug, indomethacin, in ameliorating arthritic and inflammatory effects.</a:t>
            </a:r>
          </a:p>
          <a:p>
            <a:r>
              <a:rPr lang="en-IN" sz="2600" dirty="0">
                <a:latin typeface="Roboto" panose="02000000000000000000" pitchFamily="2" charset="0"/>
                <a:ea typeface="Roboto" panose="02000000000000000000" pitchFamily="2" charset="0"/>
                <a:cs typeface="Roboto" panose="02000000000000000000" pitchFamily="2" charset="0"/>
              </a:rPr>
              <a:t>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reduced expression of inflammatory mediators such as IL-17, COX-2, and RANKL through inhibition of NF-kB activation. </a:t>
            </a:r>
          </a:p>
          <a:p>
            <a:r>
              <a:rPr lang="en-IN" sz="2600" dirty="0">
                <a:latin typeface="Roboto" panose="02000000000000000000" pitchFamily="2" charset="0"/>
                <a:ea typeface="Roboto" panose="02000000000000000000" pitchFamily="2" charset="0"/>
                <a:cs typeface="Roboto" panose="02000000000000000000" pitchFamily="2" charset="0"/>
              </a:rPr>
              <a:t>Another study found that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increased antioxidant levels and decreased lipid peroxidation in the tissues of arthritic rats.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Content Placeholder 2"/>
          <p:cNvSpPr>
            <a:spLocks noGrp="1"/>
          </p:cNvSpPr>
          <p:nvPr>
            <p:ph idx="1"/>
          </p:nvPr>
        </p:nvSpPr>
        <p:spPr>
          <a:xfrm>
            <a:off x="101600" y="660400"/>
            <a:ext cx="12090400" cy="6502400"/>
          </a:xfrm>
        </p:spPr>
        <p:txBody>
          <a:bodyPr>
            <a:noAutofit/>
          </a:bodyPr>
          <a:lstStyle/>
          <a:p>
            <a:r>
              <a:rPr lang="en-IN" sz="2600" dirty="0">
                <a:latin typeface="Roboto" panose="02000000000000000000" pitchFamily="2" charset="0"/>
                <a:ea typeface="Roboto" panose="02000000000000000000" pitchFamily="2" charset="0"/>
                <a:cs typeface="Roboto" panose="02000000000000000000" pitchFamily="2" charset="0"/>
              </a:rPr>
              <a:t>In lipopolysaccharide-stimulated macrophages,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treatment suppressed production of inflammatory mediators (such as TNF</a:t>
            </a:r>
            <a:r>
              <a:rPr lang="el-GR" sz="2600" dirty="0">
                <a:latin typeface="Roboto" panose="02000000000000000000" pitchFamily="2" charset="0"/>
                <a:ea typeface="Roboto" panose="02000000000000000000" pitchFamily="2" charset="0"/>
                <a:cs typeface="Roboto" panose="02000000000000000000" pitchFamily="2" charset="0"/>
              </a:rPr>
              <a:t>α, </a:t>
            </a:r>
            <a:r>
              <a:rPr lang="en-IN" sz="2600" dirty="0">
                <a:latin typeface="Roboto" panose="02000000000000000000" pitchFamily="2" charset="0"/>
                <a:ea typeface="Roboto" panose="02000000000000000000" pitchFamily="2" charset="0"/>
                <a:cs typeface="Roboto" panose="02000000000000000000" pitchFamily="2" charset="0"/>
              </a:rPr>
              <a:t>IL-1</a:t>
            </a:r>
            <a:r>
              <a:rPr lang="el-GR" sz="2600" dirty="0">
                <a:latin typeface="Roboto" panose="02000000000000000000" pitchFamily="2" charset="0"/>
                <a:ea typeface="Roboto" panose="02000000000000000000" pitchFamily="2" charset="0"/>
                <a:cs typeface="Roboto" panose="02000000000000000000" pitchFamily="2" charset="0"/>
              </a:rPr>
              <a:t>β, </a:t>
            </a:r>
            <a:r>
              <a:rPr lang="en-IN" sz="2600" dirty="0">
                <a:latin typeface="Roboto" panose="02000000000000000000" pitchFamily="2" charset="0"/>
                <a:ea typeface="Roboto" panose="02000000000000000000" pitchFamily="2" charset="0"/>
                <a:cs typeface="Roboto" panose="02000000000000000000" pitchFamily="2" charset="0"/>
              </a:rPr>
              <a:t>IL-6, MCP-1, VEGF, NO, and PGE2), intracellular free radicals, inflammatory enzymes (such as </a:t>
            </a:r>
            <a:r>
              <a:rPr lang="en-IN" sz="2600" dirty="0" err="1">
                <a:latin typeface="Roboto" panose="02000000000000000000" pitchFamily="2" charset="0"/>
                <a:ea typeface="Roboto" panose="02000000000000000000" pitchFamily="2" charset="0"/>
                <a:cs typeface="Roboto" panose="02000000000000000000" pitchFamily="2" charset="0"/>
              </a:rPr>
              <a:t>iNOS</a:t>
            </a:r>
            <a:r>
              <a:rPr lang="en-IN" sz="2600" dirty="0">
                <a:latin typeface="Roboto" panose="02000000000000000000" pitchFamily="2" charset="0"/>
                <a:ea typeface="Roboto" panose="02000000000000000000" pitchFamily="2" charset="0"/>
                <a:cs typeface="Roboto" panose="02000000000000000000" pitchFamily="2" charset="0"/>
              </a:rPr>
              <a:t> and COX-2), and lysosomal enzyme release.</a:t>
            </a:r>
          </a:p>
          <a:p>
            <a:r>
              <a:rPr lang="en-IN" sz="2600" dirty="0">
                <a:latin typeface="Roboto" panose="02000000000000000000" pitchFamily="2" charset="0"/>
                <a:ea typeface="Roboto" panose="02000000000000000000" pitchFamily="2" charset="0"/>
                <a:cs typeface="Roboto" panose="02000000000000000000" pitchFamily="2" charset="0"/>
              </a:rPr>
              <a:t>Chebulagic acid, a constituent in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was found to inhibit COX and 5-LOX, which are both major enzymes involved in inflammation and carcinogenesis.</a:t>
            </a:r>
          </a:p>
          <a:p>
            <a:r>
              <a:rPr lang="en-IN" sz="2600" dirty="0">
                <a:latin typeface="Roboto" panose="02000000000000000000" pitchFamily="2" charset="0"/>
                <a:ea typeface="Roboto" panose="02000000000000000000" pitchFamily="2" charset="0"/>
                <a:cs typeface="Roboto" panose="02000000000000000000" pitchFamily="2" charset="0"/>
              </a:rPr>
              <a:t>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also increased antioxidant activity in mice after induction of nephrotoxicity from bromobenzene. </a:t>
            </a:r>
          </a:p>
          <a:p>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ameliorated nephrotoxic effects by upregulating antioxidant enzymes, superoxide dismutase, glutathione-S-transferase, and glutathione peroxidase. Lipid peroxidation and markers of kidney dysfunction were reduced in the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-treated group compared with controls</a:t>
            </a:r>
            <a:r>
              <a:rPr lang="en-IN" sz="2600" dirty="0">
                <a:latin typeface="Arial" panose="020B0604020202020204" pitchFamily="34" charset="0"/>
                <a:cs typeface="Arial" panose="020B0604020202020204" pitchFamily="34" charset="0"/>
              </a:rPr>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Title 1"/>
          <p:cNvSpPr>
            <a:spLocks noGrp="1"/>
          </p:cNvSpPr>
          <p:nvPr>
            <p:ph type="title"/>
          </p:nvPr>
        </p:nvSpPr>
        <p:spPr>
          <a:xfrm>
            <a:off x="417511" y="148870"/>
            <a:ext cx="8739189" cy="727430"/>
          </a:xfrm>
        </p:spPr>
        <p:txBody>
          <a:bodyPr/>
          <a:lstStyle/>
          <a:p>
            <a:r>
              <a:rPr lang="en-IN" sz="3600" b="1" dirty="0">
                <a:solidFill>
                  <a:srgbClr val="FF0000"/>
                </a:solidFill>
              </a:rPr>
              <a:t>Stress-reducing potential of </a:t>
            </a:r>
            <a:r>
              <a:rPr lang="en-IN" sz="3600" b="1" dirty="0" err="1">
                <a:solidFill>
                  <a:srgbClr val="FF0000"/>
                </a:solidFill>
              </a:rPr>
              <a:t>Triphala</a:t>
            </a:r>
            <a:endParaRPr lang="en-IN" sz="3600" b="1" dirty="0">
              <a:solidFill>
                <a:srgbClr val="FF0000"/>
              </a:solidFill>
            </a:endParaRPr>
          </a:p>
        </p:txBody>
      </p:sp>
      <p:sp>
        <p:nvSpPr>
          <p:cNvPr id="1048732" name="Content Placeholder 2"/>
          <p:cNvSpPr>
            <a:spLocks noGrp="1"/>
          </p:cNvSpPr>
          <p:nvPr>
            <p:ph idx="1"/>
          </p:nvPr>
        </p:nvSpPr>
        <p:spPr>
          <a:xfrm>
            <a:off x="138415" y="1003300"/>
            <a:ext cx="11915170" cy="5705830"/>
          </a:xfrm>
        </p:spPr>
        <p:txBody>
          <a:bodyPr>
            <a:normAutofit/>
          </a:bodyPr>
          <a:lstStyle/>
          <a:p>
            <a:r>
              <a:rPr lang="en-IN" sz="2400" dirty="0">
                <a:latin typeface="Arial" panose="020B0604020202020204" pitchFamily="34" charset="0"/>
                <a:cs typeface="Arial" panose="020B0604020202020204" pitchFamily="34" charset="0"/>
              </a:rPr>
              <a:t>Stress-induced disorders such as anxiety represent the leading causes of adult disability worldwide.</a:t>
            </a:r>
          </a:p>
          <a:p>
            <a:r>
              <a:rPr lang="en-IN" sz="2400" dirty="0">
                <a:latin typeface="Arial" panose="020B0604020202020204" pitchFamily="34" charset="0"/>
                <a:cs typeface="Arial" panose="020B0604020202020204" pitchFamily="34" charset="0"/>
              </a:rPr>
              <a:t>Stress is a state of disharmony caused by perceived threat that is counteracted by an adaptive response to re-establish homeostasis and is associated with many chronic diseases. </a:t>
            </a:r>
          </a:p>
          <a:p>
            <a:r>
              <a:rPr lang="en-IN" sz="2400" dirty="0">
                <a:latin typeface="Arial" panose="020B0604020202020204" pitchFamily="34" charset="0"/>
                <a:cs typeface="Arial" panose="020B0604020202020204" pitchFamily="34" charset="0"/>
              </a:rPr>
              <a:t>Animal studies have shown that </a:t>
            </a:r>
            <a:r>
              <a:rPr lang="en-IN" sz="2400" dirty="0" err="1">
                <a:latin typeface="Arial" panose="020B0604020202020204" pitchFamily="34" charset="0"/>
                <a:cs typeface="Arial" panose="020B0604020202020204" pitchFamily="34" charset="0"/>
              </a:rPr>
              <a:t>Triphala</a:t>
            </a:r>
            <a:r>
              <a:rPr lang="en-IN" sz="2400" dirty="0">
                <a:latin typeface="Arial" panose="020B0604020202020204" pitchFamily="34" charset="0"/>
                <a:cs typeface="Arial" panose="020B0604020202020204" pitchFamily="34" charset="0"/>
              </a:rPr>
              <a:t> protected against cold-induced stress and reversed stress-induced </a:t>
            </a:r>
            <a:r>
              <a:rPr lang="en-IN" sz="2400" dirty="0" err="1">
                <a:latin typeface="Arial" panose="020B0604020202020204" pitchFamily="34" charset="0"/>
                <a:cs typeface="Arial" panose="020B0604020202020204" pitchFamily="34" charset="0"/>
              </a:rPr>
              <a:t>behavioral</a:t>
            </a:r>
            <a:r>
              <a:rPr lang="en-IN" sz="2400" dirty="0">
                <a:latin typeface="Arial" panose="020B0604020202020204" pitchFamily="34" charset="0"/>
                <a:cs typeface="Arial" panose="020B0604020202020204" pitchFamily="34" charset="0"/>
              </a:rPr>
              <a:t> alterations and biochemical changes such as increased lipid peroxidation and corticosterone levels.</a:t>
            </a:r>
          </a:p>
          <a:p>
            <a:r>
              <a:rPr lang="en-IN" sz="2400" dirty="0">
                <a:latin typeface="Arial" panose="020B0604020202020204" pitchFamily="34" charset="0"/>
                <a:cs typeface="Arial" panose="020B0604020202020204" pitchFamily="34" charset="0"/>
              </a:rPr>
              <a:t> </a:t>
            </a:r>
            <a:r>
              <a:rPr lang="en-IN" sz="2400" dirty="0" err="1">
                <a:latin typeface="Arial" panose="020B0604020202020204" pitchFamily="34" charset="0"/>
                <a:cs typeface="Arial" panose="020B0604020202020204" pitchFamily="34" charset="0"/>
              </a:rPr>
              <a:t>Triphala</a:t>
            </a:r>
            <a:r>
              <a:rPr lang="en-IN" sz="2400" dirty="0">
                <a:latin typeface="Arial" panose="020B0604020202020204" pitchFamily="34" charset="0"/>
                <a:cs typeface="Arial" panose="020B0604020202020204" pitchFamily="34" charset="0"/>
              </a:rPr>
              <a:t> also prevented noise-induced stress. In rats, </a:t>
            </a:r>
            <a:r>
              <a:rPr lang="en-IN" sz="2400" dirty="0" err="1">
                <a:latin typeface="Arial" panose="020B0604020202020204" pitchFamily="34" charset="0"/>
                <a:cs typeface="Arial" panose="020B0604020202020204" pitchFamily="34" charset="0"/>
              </a:rPr>
              <a:t>Triphala</a:t>
            </a:r>
            <a:r>
              <a:rPr lang="en-IN" sz="2400" dirty="0">
                <a:latin typeface="Arial" panose="020B0604020202020204" pitchFamily="34" charset="0"/>
                <a:cs typeface="Arial" panose="020B0604020202020204" pitchFamily="34" charset="0"/>
              </a:rPr>
              <a:t> prevented the noise-induced metabolic changes by mediating the antioxidant and cell-mediated immune response, and it was hypothesized that the biological mechanism is related to its antioxidant properties. Modern humans experience high levels of stress, thus adaptogenic treatments are needed more extensively in clinical practice</a:t>
            </a:r>
            <a:r>
              <a:rPr lang="en-IN" sz="24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r>
              <a:rPr lang="hi-IN" sz="4800" dirty="0">
                <a:solidFill>
                  <a:srgbClr val="FFFF00"/>
                </a:solidFill>
              </a:rPr>
              <a:t>अन्य कर्म-</a:t>
            </a:r>
            <a:endParaRPr lang="en-IN" sz="4800" dirty="0">
              <a:solidFill>
                <a:srgbClr val="FFFF00"/>
              </a:solidFill>
            </a:endParaRPr>
          </a:p>
        </p:txBody>
      </p:sp>
      <p:sp>
        <p:nvSpPr>
          <p:cNvPr id="1048627" name="Content Placeholder 2"/>
          <p:cNvSpPr>
            <a:spLocks noGrp="1"/>
          </p:cNvSpPr>
          <p:nvPr>
            <p:ph idx="1"/>
          </p:nvPr>
        </p:nvSpPr>
        <p:spPr>
          <a:xfrm>
            <a:off x="1103312" y="1429408"/>
            <a:ext cx="10442577" cy="4818992"/>
          </a:xfrm>
        </p:spPr>
        <p:txBody>
          <a:bodyPr>
            <a:normAutofit/>
          </a:bodyPr>
          <a:lstStyle/>
          <a:p>
            <a:r>
              <a:rPr lang="hi-IN" sz="2800" b="0" i="0" dirty="0">
                <a:solidFill>
                  <a:srgbClr val="FFFFFF"/>
                </a:solidFill>
                <a:effectLst/>
                <a:latin typeface="Roboto" panose="02000000000000000000" pitchFamily="2" charset="0"/>
              </a:rPr>
              <a:t>प्रमेघ्न</a:t>
            </a:r>
            <a:r>
              <a:rPr lang="en-US" sz="2800" b="0" i="0" dirty="0">
                <a:solidFill>
                  <a:srgbClr val="FFFFFF"/>
                </a:solidFill>
                <a:effectLst/>
                <a:latin typeface="Roboto" panose="02000000000000000000" pitchFamily="2" charset="0"/>
              </a:rPr>
              <a:t> </a:t>
            </a:r>
            <a:r>
              <a:rPr lang="hi-IN" sz="2800" dirty="0"/>
              <a:t>-</a:t>
            </a:r>
            <a:r>
              <a:rPr lang="en-US" sz="2800" dirty="0"/>
              <a:t> </a:t>
            </a:r>
            <a:r>
              <a:rPr lang="hi-IN" sz="2800" b="0" i="0" dirty="0">
                <a:solidFill>
                  <a:srgbClr val="FFFFFF"/>
                </a:solidFill>
                <a:effectLst/>
                <a:latin typeface="Roboto" panose="02000000000000000000" pitchFamily="2" charset="0"/>
              </a:rPr>
              <a:t>क्लेदन</a:t>
            </a:r>
            <a:r>
              <a:rPr lang="en-US" sz="2800" b="0" i="0" dirty="0">
                <a:solidFill>
                  <a:srgbClr val="FFFFFF"/>
                </a:solidFill>
                <a:effectLst/>
                <a:latin typeface="Roboto" panose="02000000000000000000" pitchFamily="2" charset="0"/>
              </a:rPr>
              <a:t> </a:t>
            </a:r>
            <a:r>
              <a:rPr lang="hi-IN" sz="2800" dirty="0"/>
              <a:t>और कफघ्न होने से।</a:t>
            </a:r>
          </a:p>
          <a:p>
            <a:r>
              <a:rPr lang="hi-IN" sz="2800" dirty="0"/>
              <a:t>चक्षुष्य-</a:t>
            </a:r>
            <a:r>
              <a:rPr lang="en-US" sz="2800" dirty="0"/>
              <a:t> </a:t>
            </a:r>
            <a:r>
              <a:rPr lang="hi-IN" sz="2800" dirty="0"/>
              <a:t>कफघ्न, स्रोतोशोधन करके चक्षुष्य कर्म होता है।</a:t>
            </a:r>
          </a:p>
          <a:p>
            <a:r>
              <a:rPr lang="hi-IN" sz="2800" dirty="0"/>
              <a:t>विषमज्वर -</a:t>
            </a:r>
            <a:r>
              <a:rPr lang="en-US" sz="2800" dirty="0"/>
              <a:t> </a:t>
            </a:r>
            <a:r>
              <a:rPr lang="hi-IN" sz="2800" dirty="0"/>
              <a:t>अनुलोमन से पित्तशोधन कार्य </a:t>
            </a:r>
            <a:r>
              <a:rPr lang="hi-IN" sz="2800" b="0" i="0" dirty="0">
                <a:solidFill>
                  <a:srgbClr val="FFFFFF"/>
                </a:solidFill>
                <a:effectLst/>
                <a:latin typeface="Roboto" panose="02000000000000000000" pitchFamily="2" charset="0"/>
              </a:rPr>
              <a:t>होकर</a:t>
            </a:r>
            <a:r>
              <a:rPr lang="hi-IN" sz="2800" dirty="0"/>
              <a:t> ज्वरघ्न कर्म होता है।</a:t>
            </a:r>
            <a:endParaRPr lang="en-IN" sz="2800" dirty="0"/>
          </a:p>
          <a:p>
            <a:r>
              <a:rPr lang="hi-IN" sz="2800" dirty="0"/>
              <a:t>अग्निदीपन-</a:t>
            </a:r>
            <a:r>
              <a:rPr lang="en-US" sz="2800" dirty="0"/>
              <a:t> </a:t>
            </a:r>
            <a:r>
              <a:rPr lang="hi-IN" sz="2800" dirty="0"/>
              <a:t>कफघ्न और कटु-तिक्तरसात्मक होने से दीपन है।</a:t>
            </a:r>
            <a:endParaRPr lang="en-US" sz="2800" dirty="0"/>
          </a:p>
          <a:p>
            <a:endParaRPr lang="en-US" sz="2800" dirty="0"/>
          </a:p>
          <a:p>
            <a:pPr marL="0" indent="0">
              <a:buNone/>
            </a:pPr>
            <a:r>
              <a:rPr lang="hi-IN" sz="2800" dirty="0">
                <a:solidFill>
                  <a:srgbClr val="FFFF00"/>
                </a:solidFill>
              </a:rPr>
              <a:t>रोगघ्नता-</a:t>
            </a:r>
            <a:r>
              <a:rPr lang="en-US" sz="2800" dirty="0"/>
              <a:t> </a:t>
            </a:r>
            <a:r>
              <a:rPr lang="hi-IN" sz="2800" dirty="0"/>
              <a:t>अरुची,</a:t>
            </a:r>
            <a:r>
              <a:rPr lang="en-IN" sz="2800" dirty="0"/>
              <a:t> </a:t>
            </a:r>
            <a:r>
              <a:rPr lang="hi-IN" sz="2800" dirty="0"/>
              <a:t>अग्निमन्द</a:t>
            </a:r>
            <a:r>
              <a:rPr lang="en-US" sz="2800" b="0" i="0" dirty="0">
                <a:solidFill>
                  <a:srgbClr val="FFFFFF"/>
                </a:solidFill>
                <a:effectLst/>
                <a:latin typeface="Roboto" panose="02000000000000000000" pitchFamily="2" charset="0"/>
              </a:rPr>
              <a:t>, </a:t>
            </a:r>
            <a:r>
              <a:rPr lang="hi-IN" sz="2800" dirty="0"/>
              <a:t>प्रमेह, कुष्ठ, रक्तविकार, नेत्रविकार</a:t>
            </a:r>
            <a:r>
              <a:rPr lang="en-US" sz="2800" dirty="0"/>
              <a:t>, </a:t>
            </a:r>
            <a:r>
              <a:rPr lang="en-IN" altLang="en-US" sz="2800" dirty="0"/>
              <a:t>स्थौल्य और विष्मज्वर नाशक</a:t>
            </a:r>
            <a:r>
              <a:rPr lang="en-US" altLang="en-US" sz="2800" dirty="0"/>
              <a:t> |</a:t>
            </a:r>
            <a:endParaRPr lang="hi-IN"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Content Placeholder 2"/>
          <p:cNvSpPr>
            <a:spLocks noGrp="1"/>
          </p:cNvSpPr>
          <p:nvPr>
            <p:ph idx="1"/>
          </p:nvPr>
        </p:nvSpPr>
        <p:spPr>
          <a:xfrm>
            <a:off x="201390" y="285093"/>
            <a:ext cx="11532973" cy="6287814"/>
          </a:xfrm>
        </p:spPr>
        <p:txBody>
          <a:bodyPr>
            <a:normAutofit/>
          </a:bodyPr>
          <a:lstStyle/>
          <a:p>
            <a:pPr marL="0" indent="0">
              <a:buNone/>
            </a:pPr>
            <a:r>
              <a:rPr lang="en-IN" sz="3200" b="1" dirty="0">
                <a:solidFill>
                  <a:srgbClr val="FF0000"/>
                </a:solidFill>
              </a:rPr>
              <a:t>Antioxidant activity of </a:t>
            </a:r>
            <a:r>
              <a:rPr lang="en-IN" sz="3200" b="1" dirty="0" err="1">
                <a:solidFill>
                  <a:srgbClr val="FF0000"/>
                </a:solidFill>
              </a:rPr>
              <a:t>Triphala</a:t>
            </a:r>
            <a:r>
              <a:rPr lang="en-IN" sz="3200" b="1" dirty="0">
                <a:solidFill>
                  <a:srgbClr val="FF0000"/>
                </a:solidFill>
              </a:rPr>
              <a:t> and Eye health</a:t>
            </a:r>
          </a:p>
          <a:p>
            <a:pPr marL="0" indent="0">
              <a:buNone/>
            </a:pPr>
            <a:endParaRPr lang="en-IN" sz="2800" dirty="0">
              <a:solidFill>
                <a:srgbClr val="FF0000"/>
              </a:solidFill>
            </a:endParaRPr>
          </a:p>
          <a:p>
            <a:r>
              <a:rPr lang="en-US" sz="2600" b="0" i="0" dirty="0">
                <a:solidFill>
                  <a:srgbClr val="FFFFFF"/>
                </a:solidFill>
                <a:effectLst/>
                <a:latin typeface="Roboto" panose="02000000000000000000" pitchFamily="2" charset="0"/>
              </a:rPr>
              <a:t>Antioxidant effects of </a:t>
            </a:r>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 have the potential to help maintain eye health. </a:t>
            </a:r>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 is a rich source of vitamin C and flavonoids.</a:t>
            </a:r>
          </a:p>
          <a:p>
            <a:r>
              <a:rPr lang="en-US" sz="2600" b="0" i="0" dirty="0">
                <a:solidFill>
                  <a:srgbClr val="FFFFFF"/>
                </a:solidFill>
                <a:effectLst/>
                <a:latin typeface="Roboto" panose="02000000000000000000" pitchFamily="2" charset="0"/>
              </a:rPr>
              <a:t> One study used </a:t>
            </a:r>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 as a pretreatment in selenite-induced cataracts in mice. </a:t>
            </a:r>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 significantly restored glutathione levels in eye lenses. </a:t>
            </a:r>
          </a:p>
          <a:p>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 also increased the activities of antioxidant enzymes, such as superoxide dismutase, catalase, glutathione-S-transferase, and glutathione peroxidase, in the lenses of the experimental group when compared with the control group. </a:t>
            </a:r>
          </a:p>
          <a:p>
            <a:r>
              <a:rPr lang="en-US" sz="2600" b="0" i="0" dirty="0">
                <a:solidFill>
                  <a:srgbClr val="FFFFFF"/>
                </a:solidFill>
                <a:effectLst/>
                <a:latin typeface="Roboto" panose="02000000000000000000" pitchFamily="2" charset="0"/>
              </a:rPr>
              <a:t>While 100% of the mice in the control group developed cataracts, only 20% of the mice pretreated with </a:t>
            </a:r>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 developed cataracts. This effect may be linked to the antioxidant activity of </a:t>
            </a:r>
            <a:r>
              <a:rPr lang="en-US" sz="2600" b="0" i="0" dirty="0" err="1">
                <a:solidFill>
                  <a:srgbClr val="FFFFFF"/>
                </a:solidFill>
                <a:effectLst/>
                <a:latin typeface="Roboto" panose="02000000000000000000" pitchFamily="2" charset="0"/>
              </a:rPr>
              <a:t>Triphala</a:t>
            </a:r>
            <a:r>
              <a:rPr lang="en-US" sz="2600" b="0" i="0" dirty="0">
                <a:solidFill>
                  <a:srgbClr val="FFFFFF"/>
                </a:solidFill>
                <a:effectLst/>
                <a:latin typeface="Roboto" panose="02000000000000000000" pitchFamily="2" charset="0"/>
              </a:rPr>
              <a:t>.</a:t>
            </a:r>
            <a:endParaRPr lang="en-IN" sz="2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Content Placeholder 2"/>
          <p:cNvSpPr>
            <a:spLocks noGrp="1"/>
          </p:cNvSpPr>
          <p:nvPr>
            <p:ph idx="1"/>
          </p:nvPr>
        </p:nvSpPr>
        <p:spPr>
          <a:xfrm>
            <a:off x="296563" y="247135"/>
            <a:ext cx="11430000" cy="6610865"/>
          </a:xfrm>
        </p:spPr>
        <p:txBody>
          <a:bodyPr>
            <a:normAutofit fontScale="40000" lnSpcReduction="20000"/>
          </a:bodyPr>
          <a:lstStyle/>
          <a:p>
            <a:pPr marL="0" indent="0">
              <a:buNone/>
            </a:pPr>
            <a:r>
              <a:rPr lang="en-US" sz="9000" b="1" i="0" dirty="0" err="1">
                <a:solidFill>
                  <a:srgbClr val="FF0000"/>
                </a:solidFill>
                <a:effectLst/>
                <a:latin typeface="Roboto" panose="02000000000000000000" pitchFamily="2" charset="0"/>
              </a:rPr>
              <a:t>Triphala</a:t>
            </a:r>
            <a:r>
              <a:rPr lang="en-US" sz="9000" b="1" i="0" dirty="0">
                <a:solidFill>
                  <a:srgbClr val="FF0000"/>
                </a:solidFill>
                <a:effectLst/>
                <a:latin typeface="Roboto" panose="02000000000000000000" pitchFamily="2" charset="0"/>
              </a:rPr>
              <a:t> in gastrointestinal health</a:t>
            </a:r>
          </a:p>
          <a:p>
            <a:pPr marL="0" indent="0">
              <a:buNone/>
            </a:pPr>
            <a:endParaRPr lang="en-US" sz="8000" b="1" i="0" dirty="0">
              <a:solidFill>
                <a:srgbClr val="FF0000"/>
              </a:solidFill>
              <a:effectLst/>
              <a:latin typeface="Roboto" panose="02000000000000000000" pitchFamily="2" charset="0"/>
            </a:endParaRPr>
          </a:p>
          <a:p>
            <a:pPr>
              <a:buFont typeface="Wingdings" panose="05000000000000000000" pitchFamily="2" charset="2"/>
              <a:buChar char="Ø"/>
            </a:pPr>
            <a:r>
              <a:rPr lang="en-IN" sz="6000" b="0" i="0" dirty="0">
                <a:effectLst/>
                <a:latin typeface="Roboto" panose="02000000000000000000" pitchFamily="2" charset="0"/>
              </a:rPr>
              <a:t> </a:t>
            </a:r>
            <a:r>
              <a:rPr lang="en-IN" sz="6000" b="0" i="0" dirty="0" err="1">
                <a:effectLst/>
                <a:latin typeface="Roboto" panose="02000000000000000000" pitchFamily="2" charset="0"/>
              </a:rPr>
              <a:t>Triphala</a:t>
            </a:r>
            <a:r>
              <a:rPr lang="en-IN" sz="6000" b="0" i="0" dirty="0">
                <a:effectLst/>
                <a:latin typeface="Roboto" panose="02000000000000000000" pitchFamily="2" charset="0"/>
              </a:rPr>
              <a:t> is perhaps most well known for its use in general gastrointestinal health. Animal studies have shown that both aqueous and alcohol-based extracts of </a:t>
            </a:r>
            <a:r>
              <a:rPr lang="en-IN" sz="6000" b="0" i="0" dirty="0" err="1">
                <a:effectLst/>
                <a:latin typeface="Roboto" panose="02000000000000000000" pitchFamily="2" charset="0"/>
              </a:rPr>
              <a:t>Triphala</a:t>
            </a:r>
            <a:r>
              <a:rPr lang="en-IN" sz="6000" b="0" i="0" dirty="0">
                <a:effectLst/>
                <a:latin typeface="Roboto" panose="02000000000000000000" pitchFamily="2" charset="0"/>
              </a:rPr>
              <a:t> prevent </a:t>
            </a:r>
            <a:r>
              <a:rPr lang="en-IN" sz="6000" b="0" i="0" dirty="0" err="1">
                <a:effectLst/>
                <a:latin typeface="Roboto" panose="02000000000000000000" pitchFamily="2" charset="0"/>
              </a:rPr>
              <a:t>diarrohea</a:t>
            </a:r>
            <a:r>
              <a:rPr lang="en-IN" sz="6000" b="0" i="0" dirty="0">
                <a:effectLst/>
                <a:latin typeface="Roboto" panose="02000000000000000000" pitchFamily="2" charset="0"/>
              </a:rPr>
              <a:t>. </a:t>
            </a:r>
            <a:r>
              <a:rPr lang="en-IN" sz="6000" b="0" i="0" dirty="0" err="1">
                <a:effectLst/>
                <a:latin typeface="Roboto" panose="02000000000000000000" pitchFamily="2" charset="0"/>
              </a:rPr>
              <a:t>Triphala</a:t>
            </a:r>
            <a:r>
              <a:rPr lang="en-IN" sz="6000" b="0" i="0" dirty="0">
                <a:effectLst/>
                <a:latin typeface="Roboto" panose="02000000000000000000" pitchFamily="2" charset="0"/>
              </a:rPr>
              <a:t> also induces </a:t>
            </a:r>
            <a:r>
              <a:rPr lang="en-IN" sz="6000" b="0" i="0" dirty="0" err="1">
                <a:effectLst/>
                <a:latin typeface="Roboto" panose="02000000000000000000" pitchFamily="2" charset="0"/>
              </a:rPr>
              <a:t>enteroprotective</a:t>
            </a:r>
            <a:r>
              <a:rPr lang="en-IN" sz="6000" b="0" i="0" dirty="0">
                <a:effectLst/>
                <a:latin typeface="Roboto" panose="02000000000000000000" pitchFamily="2" charset="0"/>
              </a:rPr>
              <a:t> effects, which are likely due, at least in part, to the high antioxidant content. In a rodent model.</a:t>
            </a:r>
          </a:p>
          <a:p>
            <a:pPr>
              <a:buFont typeface="Wingdings" panose="05000000000000000000" pitchFamily="2" charset="2"/>
              <a:buChar char="Ø"/>
            </a:pPr>
            <a:r>
              <a:rPr lang="en-IN" sz="6000" b="0" i="0" dirty="0" err="1">
                <a:effectLst/>
                <a:latin typeface="Roboto" panose="02000000000000000000" pitchFamily="2" charset="0"/>
              </a:rPr>
              <a:t>Triphala</a:t>
            </a:r>
            <a:r>
              <a:rPr lang="en-IN" sz="6000" b="0" i="0" dirty="0">
                <a:effectLst/>
                <a:latin typeface="Roboto" panose="02000000000000000000" pitchFamily="2" charset="0"/>
              </a:rPr>
              <a:t> replenished depleted protein in the intestinal villi of the brush border as well as glutathione and phospholipid levels;  the formula simultaneously decreased myeloperoxidase and xanthine oxidase levels in intestinal epithelium. In rats, </a:t>
            </a:r>
            <a:r>
              <a:rPr lang="en-IN" sz="6000" b="0" i="0" dirty="0" err="1">
                <a:effectLst/>
                <a:latin typeface="Roboto" panose="02000000000000000000" pitchFamily="2" charset="0"/>
              </a:rPr>
              <a:t>Triphala</a:t>
            </a:r>
            <a:r>
              <a:rPr lang="en-IN" sz="6000" b="0" i="0" dirty="0">
                <a:effectLst/>
                <a:latin typeface="Roboto" panose="02000000000000000000" pitchFamily="2" charset="0"/>
              </a:rPr>
              <a:t> exerted a gastroprotective effect on stress-induced ulcer.</a:t>
            </a:r>
          </a:p>
          <a:p>
            <a:pPr>
              <a:buFont typeface="Wingdings" panose="05000000000000000000" pitchFamily="2" charset="2"/>
              <a:buChar char="Ø"/>
            </a:pPr>
            <a:r>
              <a:rPr lang="en-IN" sz="6000" b="0" i="0" dirty="0">
                <a:effectLst/>
                <a:latin typeface="Roboto" panose="02000000000000000000" pitchFamily="2" charset="0"/>
              </a:rPr>
              <a:t> One human clinical trial that investigated the use of </a:t>
            </a:r>
            <a:r>
              <a:rPr lang="en-IN" sz="6000" b="0" i="0" dirty="0" err="1">
                <a:effectLst/>
                <a:latin typeface="Roboto" panose="02000000000000000000" pitchFamily="2" charset="0"/>
              </a:rPr>
              <a:t>Triphala</a:t>
            </a:r>
            <a:r>
              <a:rPr lang="en-IN" sz="6000" b="0" i="0" dirty="0">
                <a:effectLst/>
                <a:latin typeface="Roboto" panose="02000000000000000000" pitchFamily="2" charset="0"/>
              </a:rPr>
              <a:t> in patients with gastrointestinal disorders reported that treatment reduced constipation, mucous, abdominal pain, hyperacidity, and flatulence while improving the frequency, yield, and consistency of stool.</a:t>
            </a:r>
          </a:p>
          <a:p>
            <a:pPr>
              <a:buFont typeface="Wingdings" panose="05000000000000000000" pitchFamily="2" charset="2"/>
              <a:buChar char="Ø"/>
            </a:pPr>
            <a:r>
              <a:rPr lang="en-IN" sz="6000" b="0" i="0" dirty="0">
                <a:effectLst/>
                <a:latin typeface="Roboto" panose="02000000000000000000" pitchFamily="2" charset="0"/>
              </a:rPr>
              <a:t> </a:t>
            </a:r>
            <a:r>
              <a:rPr lang="en-IN" sz="6000" b="0" i="0" dirty="0" err="1">
                <a:effectLst/>
                <a:latin typeface="Roboto" panose="02000000000000000000" pitchFamily="2" charset="0"/>
              </a:rPr>
              <a:t>Triphala</a:t>
            </a:r>
            <a:r>
              <a:rPr lang="en-IN" sz="6000" b="0" i="0" dirty="0">
                <a:effectLst/>
                <a:latin typeface="Roboto" panose="02000000000000000000" pitchFamily="2" charset="0"/>
              </a:rPr>
              <a:t> also reduced colitis in a mouse model, and the treatment effect was attributed to antioxidant effects and high levels of flavonoids contained in </a:t>
            </a:r>
            <a:r>
              <a:rPr lang="en-IN" sz="6000" b="0" i="0" dirty="0" err="1">
                <a:effectLst/>
                <a:latin typeface="Roboto" panose="02000000000000000000" pitchFamily="2" charset="0"/>
              </a:rPr>
              <a:t>Triphala</a:t>
            </a:r>
            <a:r>
              <a:rPr lang="en-IN" sz="6000" b="0" i="0" dirty="0">
                <a:effectLst/>
                <a:latin typeface="Roboto" panose="02000000000000000000" pitchFamily="2" charset="0"/>
              </a:rPr>
              <a:t>.</a:t>
            </a:r>
            <a:endParaRPr lang="en-US" sz="6000" b="0" i="0" dirty="0">
              <a:effectLst/>
              <a:latin typeface="Roboto" panose="02000000000000000000" pitchFamily="2" charset="0"/>
            </a:endParaRPr>
          </a:p>
          <a:p>
            <a:pPr marL="0" indent="0">
              <a:buNone/>
            </a:pPr>
            <a:endParaRPr lang="en-IN" sz="3000" dirty="0">
              <a:solidFill>
                <a:srgbClr val="FF0000"/>
              </a:solidFill>
            </a:endParaRPr>
          </a:p>
          <a:p>
            <a:pPr marL="0" indent="0" algn="ctr">
              <a:buNone/>
            </a:pPr>
            <a:endParaRPr lang="en-IN" dirty="0">
              <a:solidFill>
                <a:srgbClr val="FF0000"/>
              </a:solidFill>
            </a:endParaRPr>
          </a:p>
          <a:p>
            <a:pPr marL="0" indent="0">
              <a:buNone/>
            </a:pPr>
            <a:endParaRPr lang="en-IN" dirty="0">
              <a:solidFill>
                <a:srgbClr val="FF0000"/>
              </a:solidFill>
            </a:endParaRPr>
          </a:p>
          <a:p>
            <a:pPr marL="0" indent="0">
              <a:buNone/>
            </a:pPr>
            <a:endParaRPr lang="en-IN" dirty="0">
              <a:solidFill>
                <a:srgbClr val="FF0000"/>
              </a:solidFill>
            </a:endParaRPr>
          </a:p>
          <a:p>
            <a:pPr marL="0" indent="0">
              <a:buNone/>
            </a:pPr>
            <a:endParaRPr lang="en-IN" dirty="0">
              <a:solidFill>
                <a:srgbClr val="FF0000"/>
              </a:solidFill>
            </a:endParaRPr>
          </a:p>
          <a:p>
            <a:pPr marL="0" indent="0">
              <a:buNone/>
            </a:pPr>
            <a:endParaRPr lang="en-IN" dirty="0">
              <a:solidFill>
                <a:srgbClr val="FF0000"/>
              </a:solidFill>
            </a:endParaRPr>
          </a:p>
          <a:p>
            <a:pPr marL="0" indent="0">
              <a:buNone/>
            </a:pPr>
            <a:endParaRPr lang="en-IN" dirty="0">
              <a:solidFill>
                <a:srgbClr val="FF0000"/>
              </a:solidFill>
            </a:endParaRPr>
          </a:p>
          <a:p>
            <a:pPr marL="0" indent="0">
              <a:buNone/>
            </a:pPr>
            <a:endParaRPr lang="en-IN" dirty="0">
              <a:solidFill>
                <a:srgbClr val="FF0000"/>
              </a:solidFill>
            </a:endParaRPr>
          </a:p>
          <a:p>
            <a:pPr marL="0" indent="0">
              <a:buNone/>
            </a:pPr>
            <a:endParaRPr lang="en-IN" dirty="0">
              <a:solidFill>
                <a:srgbClr val="FF0000"/>
              </a:solidFill>
            </a:endParaRPr>
          </a:p>
          <a:p>
            <a:pPr marL="0" indent="0">
              <a:buNone/>
            </a:pPr>
            <a:endParaRPr lang="en-IN"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Content Placeholder 4"/>
          <p:cNvPicPr>
            <a:picLocks noGrp="1" noChangeAspect="1"/>
          </p:cNvPicPr>
          <p:nvPr>
            <p:ph idx="1"/>
          </p:nvPr>
        </p:nvPicPr>
        <p:blipFill>
          <a:blip r:embed="rId2"/>
          <a:stretch>
            <a:fillRect/>
          </a:stretch>
        </p:blipFill>
        <p:spPr>
          <a:xfrm>
            <a:off x="2693773" y="506628"/>
            <a:ext cx="5782962" cy="6116594"/>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1"/>
          <p:cNvSpPr>
            <a:spLocks noGrp="1"/>
          </p:cNvSpPr>
          <p:nvPr>
            <p:ph type="title"/>
          </p:nvPr>
        </p:nvSpPr>
        <p:spPr/>
        <p:txBody>
          <a:bodyPr/>
          <a:lstStyle/>
          <a:p>
            <a:r>
              <a:rPr lang="en-IN" sz="4800" dirty="0">
                <a:solidFill>
                  <a:srgbClr val="FFFF00"/>
                </a:solidFill>
              </a:rPr>
              <a:t>Contraindications of </a:t>
            </a:r>
            <a:r>
              <a:rPr lang="en-IN" sz="4800" dirty="0" err="1">
                <a:solidFill>
                  <a:srgbClr val="FFFF00"/>
                </a:solidFill>
              </a:rPr>
              <a:t>triphala</a:t>
            </a:r>
            <a:r>
              <a:rPr lang="en-IN" sz="4800" dirty="0">
                <a:solidFill>
                  <a:srgbClr val="FFFF00"/>
                </a:solidFill>
              </a:rPr>
              <a:t>:-</a:t>
            </a:r>
          </a:p>
        </p:txBody>
      </p:sp>
      <p:sp>
        <p:nvSpPr>
          <p:cNvPr id="1048736" name="Content Placeholder 2"/>
          <p:cNvSpPr>
            <a:spLocks noGrp="1"/>
          </p:cNvSpPr>
          <p:nvPr>
            <p:ph idx="1"/>
          </p:nvPr>
        </p:nvSpPr>
        <p:spPr>
          <a:xfrm>
            <a:off x="286265" y="1384986"/>
            <a:ext cx="11619469" cy="5384114"/>
          </a:xfrm>
        </p:spPr>
        <p:txBody>
          <a:bodyPr>
            <a:normAutofit/>
          </a:bodyPr>
          <a:lstStyle/>
          <a:p>
            <a:r>
              <a:rPr lang="en-IN" sz="3200" b="1" dirty="0">
                <a:solidFill>
                  <a:srgbClr val="FF0000"/>
                </a:solidFill>
              </a:rPr>
              <a:t> Pregnancy &amp; Breastfeeding</a:t>
            </a:r>
          </a:p>
          <a:p>
            <a:r>
              <a:rPr lang="en-IN" sz="2600" dirty="0">
                <a:latin typeface="Roboto" panose="02000000000000000000" pitchFamily="2" charset="0"/>
                <a:ea typeface="Roboto" panose="02000000000000000000" pitchFamily="2" charset="0"/>
                <a:cs typeface="Roboto" panose="02000000000000000000" pitchFamily="2" charset="0"/>
              </a:rPr>
              <a:t>  Pregnancy is a contraindication of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use.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exerts a laxative action and the intensity of laxative action may vary person to person. Secondly, it may also act as uterine stimulant, which can cause contractions and may lead to miscarriage. However, this effect is rare, but pregnant women should avoid it to avoid any type of complication due to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use.</a:t>
            </a:r>
          </a:p>
          <a:p>
            <a:endParaRPr lang="en-IN" sz="2600" dirty="0">
              <a:latin typeface="Roboto" panose="02000000000000000000" pitchFamily="2" charset="0"/>
              <a:ea typeface="Roboto" panose="02000000000000000000" pitchFamily="2" charset="0"/>
              <a:cs typeface="Roboto" panose="02000000000000000000" pitchFamily="2" charset="0"/>
            </a:endParaRPr>
          </a:p>
          <a:p>
            <a:r>
              <a:rPr lang="en-IN" sz="2600" dirty="0">
                <a:latin typeface="Roboto" panose="02000000000000000000" pitchFamily="2" charset="0"/>
                <a:ea typeface="Roboto" panose="02000000000000000000" pitchFamily="2" charset="0"/>
                <a:cs typeface="Roboto" panose="02000000000000000000" pitchFamily="2" charset="0"/>
              </a:rPr>
              <a:t>The fatal dosage of </a:t>
            </a:r>
            <a:r>
              <a:rPr lang="en-IN" sz="2600" dirty="0" err="1">
                <a:latin typeface="Roboto" panose="02000000000000000000" pitchFamily="2" charset="0"/>
                <a:ea typeface="Roboto" panose="02000000000000000000" pitchFamily="2" charset="0"/>
                <a:cs typeface="Roboto" panose="02000000000000000000" pitchFamily="2" charset="0"/>
              </a:rPr>
              <a:t>Triphala</a:t>
            </a:r>
            <a:r>
              <a:rPr lang="en-IN" sz="2600" dirty="0">
                <a:latin typeface="Roboto" panose="02000000000000000000" pitchFamily="2" charset="0"/>
                <a:ea typeface="Roboto" panose="02000000000000000000" pitchFamily="2" charset="0"/>
                <a:cs typeface="Roboto" panose="02000000000000000000" pitchFamily="2" charset="0"/>
              </a:rPr>
              <a:t> in pregnancy is about 5 grams. It may also cause abdominal pain and diarrhoea in some pregnant women.</a:t>
            </a:r>
          </a:p>
          <a:p>
            <a:pPr marL="0" indent="0">
              <a:buNone/>
            </a:pPr>
            <a:endParaRPr lang="en-IN"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Content Placeholder 2"/>
          <p:cNvSpPr>
            <a:spLocks noGrp="1"/>
          </p:cNvSpPr>
          <p:nvPr>
            <p:ph idx="1"/>
          </p:nvPr>
        </p:nvSpPr>
        <p:spPr>
          <a:xfrm>
            <a:off x="1103312" y="556054"/>
            <a:ext cx="8946541" cy="5692345"/>
          </a:xfrm>
        </p:spPr>
        <p:txBody>
          <a:bodyPr>
            <a:normAutofit/>
          </a:bodyPr>
          <a:lstStyle/>
          <a:p>
            <a:pPr marL="0" indent="0" algn="ctr">
              <a:buNone/>
            </a:pPr>
            <a:r>
              <a:rPr lang="en-IN" sz="3200" b="1" dirty="0" err="1">
                <a:solidFill>
                  <a:srgbClr val="FF0000"/>
                </a:solidFill>
              </a:rPr>
              <a:t>Triphala</a:t>
            </a:r>
            <a:r>
              <a:rPr lang="en-IN" sz="3200" b="1" dirty="0">
                <a:solidFill>
                  <a:srgbClr val="FF0000"/>
                </a:solidFill>
              </a:rPr>
              <a:t> should not be used in following </a:t>
            </a:r>
          </a:p>
          <a:p>
            <a:pPr marL="0" indent="0" algn="ctr">
              <a:buNone/>
            </a:pPr>
            <a:r>
              <a:rPr lang="en-IN" sz="3200" b="1" dirty="0">
                <a:solidFill>
                  <a:srgbClr val="FF0000"/>
                </a:solidFill>
              </a:rPr>
              <a:t>health conditions:-</a:t>
            </a:r>
          </a:p>
          <a:p>
            <a:r>
              <a:rPr lang="en-IN" sz="2800" dirty="0">
                <a:latin typeface="Roboto" panose="02000000000000000000" pitchFamily="2" charset="0"/>
                <a:ea typeface="Roboto" panose="02000000000000000000" pitchFamily="2" charset="0"/>
                <a:cs typeface="Roboto" panose="02000000000000000000" pitchFamily="2" charset="0"/>
              </a:rPr>
              <a:t>Malnutrition</a:t>
            </a:r>
          </a:p>
          <a:p>
            <a:r>
              <a:rPr lang="en-IN" sz="2800" dirty="0">
                <a:latin typeface="Roboto" panose="02000000000000000000" pitchFamily="2" charset="0"/>
                <a:ea typeface="Roboto" panose="02000000000000000000" pitchFamily="2" charset="0"/>
                <a:cs typeface="Roboto" panose="02000000000000000000" pitchFamily="2" charset="0"/>
              </a:rPr>
              <a:t>Fast or dieting</a:t>
            </a:r>
          </a:p>
          <a:p>
            <a:r>
              <a:rPr lang="en-IN" sz="2800" dirty="0">
                <a:latin typeface="Roboto" panose="02000000000000000000" pitchFamily="2" charset="0"/>
                <a:ea typeface="Roboto" panose="02000000000000000000" pitchFamily="2" charset="0"/>
                <a:cs typeface="Roboto" panose="02000000000000000000" pitchFamily="2" charset="0"/>
              </a:rPr>
              <a:t>Severe weight loss</a:t>
            </a:r>
          </a:p>
          <a:p>
            <a:r>
              <a:rPr lang="en-IN" sz="2800" dirty="0">
                <a:latin typeface="Roboto" panose="02000000000000000000" pitchFamily="2" charset="0"/>
                <a:ea typeface="Roboto" panose="02000000000000000000" pitchFamily="2" charset="0"/>
                <a:cs typeface="Roboto" panose="02000000000000000000" pitchFamily="2" charset="0"/>
              </a:rPr>
              <a:t>Excessive dryness of the skin</a:t>
            </a:r>
          </a:p>
          <a:p>
            <a:r>
              <a:rPr lang="en-IN" sz="2800" dirty="0">
                <a:latin typeface="Roboto" panose="02000000000000000000" pitchFamily="2" charset="0"/>
                <a:ea typeface="Roboto" panose="02000000000000000000" pitchFamily="2" charset="0"/>
                <a:cs typeface="Roboto" panose="02000000000000000000" pitchFamily="2" charset="0"/>
              </a:rPr>
              <a:t>Abdominal Tenderness</a:t>
            </a:r>
          </a:p>
          <a:p>
            <a:r>
              <a:rPr lang="en-IN" sz="2800" dirty="0">
                <a:latin typeface="Roboto" panose="02000000000000000000" pitchFamily="2" charset="0"/>
                <a:ea typeface="Roboto" panose="02000000000000000000" pitchFamily="2" charset="0"/>
                <a:cs typeface="Roboto" panose="02000000000000000000" pitchFamily="2" charset="0"/>
              </a:rPr>
              <a:t>Heartburn &amp; Hyperacidity</a:t>
            </a:r>
          </a:p>
          <a:p>
            <a:r>
              <a:rPr lang="en-IN" sz="2800" dirty="0">
                <a:latin typeface="Roboto" panose="02000000000000000000" pitchFamily="2" charset="0"/>
                <a:ea typeface="Roboto" panose="02000000000000000000" pitchFamily="2" charset="0"/>
                <a:cs typeface="Roboto" panose="02000000000000000000" pitchFamily="2" charset="0"/>
              </a:rPr>
              <a:t>Gastritis and Ulcers</a:t>
            </a:r>
          </a:p>
          <a:p>
            <a:r>
              <a:rPr lang="en-IN" sz="2800" dirty="0">
                <a:latin typeface="Roboto" panose="02000000000000000000" pitchFamily="2" charset="0"/>
                <a:ea typeface="Roboto" panose="02000000000000000000" pitchFamily="2" charset="0"/>
                <a:cs typeface="Roboto" panose="02000000000000000000" pitchFamily="2" charset="0"/>
              </a:rPr>
              <a:t>Inflammatory Bowel Diseases (IBD)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Content Placeholder 2"/>
          <p:cNvSpPr>
            <a:spLocks noGrp="1"/>
          </p:cNvSpPr>
          <p:nvPr>
            <p:ph idx="1"/>
          </p:nvPr>
        </p:nvSpPr>
        <p:spPr>
          <a:xfrm>
            <a:off x="328612" y="623674"/>
            <a:ext cx="11088688" cy="5840626"/>
          </a:xfrm>
        </p:spPr>
        <p:txBody>
          <a:bodyPr/>
          <a:lstStyle/>
          <a:p>
            <a:pPr marL="0" indent="0">
              <a:buNone/>
            </a:pPr>
            <a:r>
              <a:rPr lang="en-IN" sz="4800" dirty="0">
                <a:solidFill>
                  <a:srgbClr val="FFFF00"/>
                </a:solidFill>
              </a:rPr>
              <a:t>CONCLUSION:-</a:t>
            </a:r>
          </a:p>
          <a:p>
            <a:endParaRPr lang="en-IN" dirty="0"/>
          </a:p>
          <a:p>
            <a:r>
              <a:rPr lang="en-IN" sz="2800" dirty="0">
                <a:latin typeface="Roboto" panose="02000000000000000000" pitchFamily="2" charset="0"/>
                <a:ea typeface="Roboto" panose="02000000000000000000" pitchFamily="2" charset="0"/>
                <a:cs typeface="Roboto" panose="02000000000000000000" pitchFamily="2" charset="0"/>
              </a:rPr>
              <a:t>After reviewing the Ayurvedic classical texts, it is clear that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is  used in the traditional system of medicine to  cure various diseases. </a:t>
            </a:r>
            <a:r>
              <a:rPr lang="en-IN" sz="2800" dirty="0" err="1">
                <a:latin typeface="Roboto" panose="02000000000000000000" pitchFamily="2" charset="0"/>
                <a:ea typeface="Roboto" panose="02000000000000000000" pitchFamily="2" charset="0"/>
                <a:cs typeface="Roboto" panose="02000000000000000000" pitchFamily="2" charset="0"/>
              </a:rPr>
              <a:t>Triphala</a:t>
            </a:r>
            <a:r>
              <a:rPr lang="en-IN" sz="2800" dirty="0">
                <a:latin typeface="Roboto" panose="02000000000000000000" pitchFamily="2" charset="0"/>
                <a:ea typeface="Roboto" panose="02000000000000000000" pitchFamily="2" charset="0"/>
                <a:cs typeface="Roboto" panose="02000000000000000000" pitchFamily="2" charset="0"/>
              </a:rPr>
              <a:t> is drug  widely used in many disorders due to  various pharmacological actions. Presently it is considered as an important anti-diabetic  and anti-oxidant drug.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Content Placeholder 4"/>
          <p:cNvPicPr>
            <a:picLocks noGrp="1" noChangeAspect="1"/>
          </p:cNvPicPr>
          <p:nvPr>
            <p:ph idx="1"/>
          </p:nvPr>
        </p:nvPicPr>
        <p:blipFill>
          <a:blip r:embed="rId2"/>
          <a:stretch>
            <a:fillRect/>
          </a:stretch>
        </p:blipFill>
        <p:spPr>
          <a:xfrm>
            <a:off x="0" y="0"/>
            <a:ext cx="12192000" cy="6857999"/>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2" descr="Thank You Images - Free Download on Freepik"/>
          <p:cNvPicPr>
            <a:picLocks noChangeAspect="1" noChangeArrowheads="1"/>
          </p:cNvPicPr>
          <p:nvPr/>
        </p:nvPicPr>
        <p:blipFill>
          <a:blip r:embed="rId2"/>
          <a:srcRect/>
          <a:stretch>
            <a:fillRect/>
          </a:stretch>
        </p:blipFill>
        <p:spPr bwMode="auto">
          <a:xfrm>
            <a:off x="0" y="0"/>
            <a:ext cx="12192000" cy="776989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595311" y="190167"/>
            <a:ext cx="7138989" cy="940133"/>
          </a:xfrm>
        </p:spPr>
        <p:txBody>
          <a:bodyPr/>
          <a:lstStyle/>
          <a:p>
            <a:r>
              <a:rPr lang="hi-IN" sz="4800" dirty="0">
                <a:solidFill>
                  <a:srgbClr val="FFFF00"/>
                </a:solidFill>
              </a:rPr>
              <a:t>त्रिफला मात्रा (मत)</a:t>
            </a:r>
            <a:endParaRPr lang="en-IN" sz="4800" dirty="0">
              <a:solidFill>
                <a:srgbClr val="FFFF00"/>
              </a:solidFill>
            </a:endParaRPr>
          </a:p>
        </p:txBody>
      </p:sp>
      <p:sp>
        <p:nvSpPr>
          <p:cNvPr id="1048629" name="Content Placeholder 2"/>
          <p:cNvSpPr>
            <a:spLocks noGrp="1"/>
          </p:cNvSpPr>
          <p:nvPr>
            <p:ph idx="1"/>
          </p:nvPr>
        </p:nvSpPr>
        <p:spPr>
          <a:xfrm>
            <a:off x="132994" y="1337649"/>
            <a:ext cx="12160606" cy="5330184"/>
          </a:xfrm>
        </p:spPr>
        <p:txBody>
          <a:bodyPr>
            <a:noAutofit/>
          </a:bodyPr>
          <a:lstStyle/>
          <a:p>
            <a:r>
              <a:rPr lang="hi-IN" sz="2800" dirty="0">
                <a:solidFill>
                  <a:srgbClr val="00B0F0"/>
                </a:solidFill>
              </a:rPr>
              <a:t>पथ्या</a:t>
            </a:r>
            <a:r>
              <a:rPr lang="hi-IN" sz="2800" b="0" i="0" dirty="0">
                <a:solidFill>
                  <a:srgbClr val="00B0F0"/>
                </a:solidFill>
                <a:effectLst/>
                <a:latin typeface="Roboto" panose="02000000000000000000" pitchFamily="2" charset="0"/>
              </a:rPr>
              <a:t>बि</a:t>
            </a:r>
            <a:r>
              <a:rPr lang="hi-IN" sz="2800" dirty="0">
                <a:solidFill>
                  <a:srgbClr val="00B0F0"/>
                </a:solidFill>
              </a:rPr>
              <a:t>भीतधात्रीणां फलैः स्वात्रिफला समः फलत्रिकं च त्रिफला सा </a:t>
            </a:r>
            <a:r>
              <a:rPr lang="hi-IN" sz="2800" b="0" i="0" dirty="0">
                <a:solidFill>
                  <a:srgbClr val="00B0F0"/>
                </a:solidFill>
                <a:effectLst/>
                <a:latin typeface="Roboto" panose="02000000000000000000" pitchFamily="2" charset="0"/>
              </a:rPr>
              <a:t>वरा</a:t>
            </a:r>
            <a:r>
              <a:rPr lang="hi-IN" sz="2800" dirty="0">
                <a:solidFill>
                  <a:srgbClr val="00B0F0"/>
                </a:solidFill>
              </a:rPr>
              <a:t> च प्रकीर्तिता</a:t>
            </a:r>
            <a:r>
              <a:rPr lang="en-US" sz="2800" dirty="0">
                <a:solidFill>
                  <a:srgbClr val="00B0F0"/>
                </a:solidFill>
              </a:rPr>
              <a:t> !</a:t>
            </a:r>
            <a:r>
              <a:rPr lang="en-IN" sz="2800" dirty="0">
                <a:solidFill>
                  <a:srgbClr val="00B0F0"/>
                </a:solidFill>
              </a:rPr>
              <a:t> </a:t>
            </a:r>
            <a:r>
              <a:rPr lang="hi-IN" sz="2800" dirty="0">
                <a:solidFill>
                  <a:srgbClr val="FF0000"/>
                </a:solidFill>
              </a:rPr>
              <a:t>(भा0 प्र0 नि0 ह0 43)</a:t>
            </a:r>
            <a:endParaRPr lang="en-IN" sz="2800" dirty="0">
              <a:solidFill>
                <a:srgbClr val="FF0000"/>
              </a:solidFill>
            </a:endParaRPr>
          </a:p>
          <a:p>
            <a:r>
              <a:rPr lang="hi-IN" sz="2800" dirty="0"/>
              <a:t>इन तीनों का सम परिमाण में योग होने के कारण त्रिफला कहलाती है।</a:t>
            </a:r>
            <a:endParaRPr lang="en-IN" sz="2800" dirty="0"/>
          </a:p>
          <a:p>
            <a:pPr marL="0" indent="0">
              <a:buNone/>
            </a:pPr>
            <a:endParaRPr lang="en-IN" sz="2800" dirty="0"/>
          </a:p>
          <a:p>
            <a:pPr algn="l" rtl="0" fontAlgn="ctr"/>
            <a:r>
              <a:rPr lang="hi-IN" sz="2800" dirty="0">
                <a:solidFill>
                  <a:srgbClr val="00B0F0"/>
                </a:solidFill>
              </a:rPr>
              <a:t>एका हरीतकी </a:t>
            </a:r>
            <a:r>
              <a:rPr lang="hi-IN" sz="2800" b="0" i="0" dirty="0">
                <a:solidFill>
                  <a:srgbClr val="00B0F0"/>
                </a:solidFill>
                <a:effectLst/>
                <a:latin typeface="Roboto" panose="02000000000000000000" pitchFamily="2" charset="0"/>
              </a:rPr>
              <a:t>योज्या</a:t>
            </a:r>
            <a:r>
              <a:rPr lang="en-US" sz="2800" b="0" i="0" dirty="0">
                <a:solidFill>
                  <a:srgbClr val="00B0F0"/>
                </a:solidFill>
                <a:effectLst/>
                <a:latin typeface="Roboto" panose="02000000000000000000" pitchFamily="2" charset="0"/>
              </a:rPr>
              <a:t>  </a:t>
            </a:r>
            <a:r>
              <a:rPr lang="hi-IN" sz="2800" b="0" i="0" dirty="0">
                <a:solidFill>
                  <a:srgbClr val="00B0F0"/>
                </a:solidFill>
                <a:effectLst/>
                <a:latin typeface="Roboto" panose="02000000000000000000" pitchFamily="2" charset="0"/>
              </a:rPr>
              <a:t>द्वौ</a:t>
            </a:r>
            <a:r>
              <a:rPr lang="en-US" sz="2800" b="0" i="0" dirty="0">
                <a:solidFill>
                  <a:srgbClr val="00B0F0"/>
                </a:solidFill>
                <a:effectLst/>
                <a:latin typeface="Roboto" panose="02000000000000000000" pitchFamily="2" charset="0"/>
              </a:rPr>
              <a:t> </a:t>
            </a:r>
            <a:r>
              <a:rPr lang="hi-IN" sz="2800" b="0" i="0" dirty="0">
                <a:solidFill>
                  <a:srgbClr val="00B0F0"/>
                </a:solidFill>
                <a:effectLst/>
                <a:latin typeface="Roboto" panose="02000000000000000000" pitchFamily="2" charset="0"/>
              </a:rPr>
              <a:t>च</a:t>
            </a:r>
            <a:r>
              <a:rPr lang="en-US" sz="2800" b="0" i="0" dirty="0">
                <a:solidFill>
                  <a:srgbClr val="00B0F0"/>
                </a:solidFill>
                <a:effectLst/>
                <a:latin typeface="Roboto" panose="02000000000000000000" pitchFamily="2" charset="0"/>
              </a:rPr>
              <a:t> </a:t>
            </a:r>
            <a:r>
              <a:rPr lang="hi-IN" sz="2800" dirty="0">
                <a:solidFill>
                  <a:srgbClr val="00B0F0"/>
                </a:solidFill>
              </a:rPr>
              <a:t>योज्यौ</a:t>
            </a:r>
            <a:r>
              <a:rPr lang="en-US" sz="2800" dirty="0">
                <a:solidFill>
                  <a:srgbClr val="00B0F0"/>
                </a:solidFill>
              </a:rPr>
              <a:t> </a:t>
            </a:r>
            <a:r>
              <a:rPr lang="hi-IN" sz="2800" b="0" i="0" dirty="0">
                <a:solidFill>
                  <a:srgbClr val="00B0F0"/>
                </a:solidFill>
                <a:effectLst/>
                <a:latin typeface="Roboto" panose="02000000000000000000" pitchFamily="2" charset="0"/>
              </a:rPr>
              <a:t>बिभीतकौ</a:t>
            </a:r>
            <a:r>
              <a:rPr lang="en-US" sz="2800" b="0" i="0" dirty="0">
                <a:solidFill>
                  <a:srgbClr val="00B0F0"/>
                </a:solidFill>
                <a:effectLst/>
                <a:latin typeface="Roboto" panose="02000000000000000000" pitchFamily="2" charset="0"/>
              </a:rPr>
              <a:t> | </a:t>
            </a:r>
            <a:r>
              <a:rPr lang="hi-IN" sz="2800" dirty="0">
                <a:solidFill>
                  <a:srgbClr val="00B0F0"/>
                </a:solidFill>
              </a:rPr>
              <a:t>चत्वर्यामलकान्येवं त्रिफलैषां प्रकीर्तिताः।</a:t>
            </a:r>
            <a:r>
              <a:rPr lang="en-US" sz="2800" dirty="0">
                <a:solidFill>
                  <a:srgbClr val="00B0F0"/>
                </a:solidFill>
              </a:rPr>
              <a:t> </a:t>
            </a:r>
            <a:r>
              <a:rPr lang="en-US" sz="2800" b="0" i="0" dirty="0">
                <a:solidFill>
                  <a:srgbClr val="00B0F0"/>
                </a:solidFill>
                <a:effectLst/>
                <a:latin typeface="Roboto" panose="02000000000000000000" pitchFamily="2" charset="0"/>
              </a:rPr>
              <a:t> </a:t>
            </a:r>
            <a:r>
              <a:rPr lang="en-US" sz="2800" b="0" i="0" dirty="0">
                <a:solidFill>
                  <a:srgbClr val="FF0000"/>
                </a:solidFill>
                <a:effectLst/>
                <a:latin typeface="Roboto" panose="02000000000000000000" pitchFamily="2" charset="0"/>
              </a:rPr>
              <a:t>(</a:t>
            </a:r>
            <a:r>
              <a:rPr lang="hi-IN" sz="2800" b="0" i="0" dirty="0">
                <a:solidFill>
                  <a:srgbClr val="FF0000"/>
                </a:solidFill>
                <a:effectLst/>
                <a:latin typeface="Roboto" panose="02000000000000000000" pitchFamily="2" charset="0"/>
              </a:rPr>
              <a:t>कैयदेव</a:t>
            </a:r>
            <a:r>
              <a:rPr lang="en-US" sz="2800" b="0" i="0" dirty="0">
                <a:solidFill>
                  <a:srgbClr val="FF0000"/>
                </a:solidFill>
                <a:effectLst/>
                <a:latin typeface="Roboto" panose="02000000000000000000" pitchFamily="2" charset="0"/>
              </a:rPr>
              <a:t> </a:t>
            </a:r>
            <a:r>
              <a:rPr lang="hi-IN" sz="2800" dirty="0">
                <a:solidFill>
                  <a:srgbClr val="FF0000"/>
                </a:solidFill>
              </a:rPr>
              <a:t>निघण्टु, औषधिधृग श्लोक 22</a:t>
            </a:r>
            <a:r>
              <a:rPr lang="en-IN" sz="2800" dirty="0">
                <a:solidFill>
                  <a:srgbClr val="FF0000"/>
                </a:solidFill>
              </a:rPr>
              <a:t>)</a:t>
            </a:r>
          </a:p>
          <a:p>
            <a:r>
              <a:rPr lang="hi-IN" sz="2800" dirty="0"/>
              <a:t>कहीं-कहीं संख्या के आधार पर इनका योग करना लिखा है यथा एक हरीतकी, दो बिभीतक और चार आँवले इन सब को एकत्र मिलाने से त्रिफला बनती है।</a:t>
            </a:r>
            <a:endParaRPr lang="en-IN" sz="2800" dirty="0"/>
          </a:p>
        </p:txBody>
      </p:sp>
      <p:sp>
        <p:nvSpPr>
          <p:cNvPr id="1048630" name="TextBox 4"/>
          <p:cNvSpPr txBox="1"/>
          <p:nvPr/>
        </p:nvSpPr>
        <p:spPr>
          <a:xfrm>
            <a:off x="2064966" y="945634"/>
            <a:ext cx="6093724" cy="369332"/>
          </a:xfrm>
          <a:prstGeom prst="rect">
            <a:avLst/>
          </a:prstGeom>
          <a:noFill/>
        </p:spPr>
        <p:txBody>
          <a:bodyPr wrap="square">
            <a:spAutoFit/>
          </a:bodyPr>
          <a:lstStyle/>
          <a:p>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6503</Words>
  <Application>Microsoft Office PowerPoint</Application>
  <PresentationFormat>Custom</PresentationFormat>
  <Paragraphs>515</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Ion</vt:lpstr>
      <vt:lpstr>Slide 1</vt:lpstr>
      <vt:lpstr>Slide 2</vt:lpstr>
      <vt:lpstr>त्रिफला</vt:lpstr>
      <vt:lpstr>निरुक्ति</vt:lpstr>
      <vt:lpstr>परिभाषा (लक्षण) </vt:lpstr>
      <vt:lpstr>पर्याय</vt:lpstr>
      <vt:lpstr>त्रिफला गुण कर्म</vt:lpstr>
      <vt:lpstr>अन्य कर्म-</vt:lpstr>
      <vt:lpstr>त्रिफला मात्रा (मत)</vt:lpstr>
      <vt:lpstr>Slide 10</vt:lpstr>
      <vt:lpstr>Slide 11</vt:lpstr>
      <vt:lpstr>त्रिफला के भेद</vt:lpstr>
      <vt:lpstr>महती त्रिफला पथ्याबिभीतकं धात्री त्रिफला महती स्मृता।(भैषज्यरत्नावली परिभाषाप्रकरण  श्लोक 15) </vt:lpstr>
      <vt:lpstr>त्रिफला के योग एवं आमयिक प्रयोग-</vt:lpstr>
      <vt:lpstr>Slide 15</vt:lpstr>
      <vt:lpstr>Slide 16</vt:lpstr>
      <vt:lpstr>Slide 17</vt:lpstr>
      <vt:lpstr>Slide 18</vt:lpstr>
      <vt:lpstr>Slide 19</vt:lpstr>
      <vt:lpstr>Slide 20</vt:lpstr>
      <vt:lpstr>Slide 21</vt:lpstr>
      <vt:lpstr>Slide 22</vt:lpstr>
      <vt:lpstr>Slide 23</vt:lpstr>
      <vt:lpstr>Slide 24</vt:lpstr>
      <vt:lpstr>Slide 25</vt:lpstr>
      <vt:lpstr>Diagrammatically presentation on usage of Triphala :- </vt:lpstr>
      <vt:lpstr>Slide 27</vt:lpstr>
      <vt:lpstr>त्रिफला वर्णन  </vt:lpstr>
      <vt:lpstr>हरीतकी </vt:lpstr>
      <vt:lpstr>Slide 30</vt:lpstr>
      <vt:lpstr>Slide 31</vt:lpstr>
      <vt:lpstr>Slide 32</vt:lpstr>
      <vt:lpstr>Slide 33</vt:lpstr>
      <vt:lpstr>Slide 34</vt:lpstr>
      <vt:lpstr>Slide 35</vt:lpstr>
      <vt:lpstr>Slide 36</vt:lpstr>
      <vt:lpstr>रसपंचक-</vt:lpstr>
      <vt:lpstr>रसायनिक संगठन</vt:lpstr>
      <vt:lpstr>Slide 39</vt:lpstr>
      <vt:lpstr>हरीतकी के प्रयोग भेद से गुणभेद  </vt:lpstr>
      <vt:lpstr>हरीतकी अनुपान दोष भेद से </vt:lpstr>
      <vt:lpstr>Slide 42</vt:lpstr>
      <vt:lpstr>Slide 43</vt:lpstr>
      <vt:lpstr>हरीतकी सेवन करने के अयोग्य व्यक्ति -</vt:lpstr>
      <vt:lpstr>        बिभीतक</vt:lpstr>
      <vt:lpstr>Slide 46</vt:lpstr>
      <vt:lpstr>पर्याय-  विन्ध्यजात:- grows in vindhya region  वासन्त:- flowering is seen in वसन्त कर्षफल:- फलों का वजन 1 कर्ष तैलफल:- बीज में तैल प्राप्त होता हैं अक्ष:-  बीज को जुआ खेलने को काम आते थे कासघ्न:- कास रोग को शान्त  बहुवीर्य:- फलों में प्रभुत शक्तिमय  विभेदक:- रोग का नाश करता हैं भूतवास:- protects from evil spirit  कलिद्रुम:- कलह वृक्ष  </vt:lpstr>
      <vt:lpstr>वानस्पतिक वर्णन -</vt:lpstr>
      <vt:lpstr>Slide 49</vt:lpstr>
      <vt:lpstr>रसायनिक  संगठन</vt:lpstr>
      <vt:lpstr>रसपंचक-</vt:lpstr>
      <vt:lpstr>आमलकी</vt:lpstr>
      <vt:lpstr>पर्याय-</vt:lpstr>
      <vt:lpstr>वानस्पतिक वर्णन</vt:lpstr>
      <vt:lpstr>Slide 55</vt:lpstr>
      <vt:lpstr>उत्पत्ति स्थान - भारत में सर्वत्र उष्ण प्रदशों में  प्रजाति-  वन्य , ग्राम्य  रसपंचक-</vt:lpstr>
      <vt:lpstr>कर्म- </vt:lpstr>
      <vt:lpstr>                        निष्कर्ष </vt:lpstr>
      <vt:lpstr>Scientific researches on Triphala</vt:lpstr>
      <vt:lpstr>Slide 60</vt:lpstr>
      <vt:lpstr>Slide 61</vt:lpstr>
      <vt:lpstr>Slide 62</vt:lpstr>
      <vt:lpstr>Slide 63</vt:lpstr>
      <vt:lpstr>Substantial health benefits of Triphala</vt:lpstr>
      <vt:lpstr>Slide 65</vt:lpstr>
      <vt:lpstr>Slide 66</vt:lpstr>
      <vt:lpstr>Slide 67</vt:lpstr>
      <vt:lpstr>Slide 68</vt:lpstr>
      <vt:lpstr>Radio protective effect of Triphala</vt:lpstr>
      <vt:lpstr>Slide 70</vt:lpstr>
      <vt:lpstr>Antiobesogenic and Antidiabetic potential of Triphala</vt:lpstr>
      <vt:lpstr>Slide 72</vt:lpstr>
      <vt:lpstr>Slide 73</vt:lpstr>
      <vt:lpstr>Triphala and cardiovascular health</vt:lpstr>
      <vt:lpstr>Slide 75</vt:lpstr>
      <vt:lpstr>Antiaging effects of Triphala</vt:lpstr>
      <vt:lpstr>Anti-inflammatory effects of Triphala</vt:lpstr>
      <vt:lpstr>Slide 78</vt:lpstr>
      <vt:lpstr>Stress-reducing potential of Triphala</vt:lpstr>
      <vt:lpstr>Slide 80</vt:lpstr>
      <vt:lpstr>Slide 81</vt:lpstr>
      <vt:lpstr>Slide 82</vt:lpstr>
      <vt:lpstr>Contraindications of triphala:-</vt:lpstr>
      <vt:lpstr>Slide 84</vt:lpstr>
      <vt:lpstr>Slide 85</vt:lpstr>
      <vt:lpstr>Slide 86</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त्रिफला</dc:title>
  <dc:creator>ruhul islam</dc:creator>
  <cp:lastModifiedBy>com valley</cp:lastModifiedBy>
  <cp:revision>6</cp:revision>
  <dcterms:created xsi:type="dcterms:W3CDTF">2023-03-24T10:16:15Z</dcterms:created>
  <dcterms:modified xsi:type="dcterms:W3CDTF">2024-02-15T05:25:25Z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3e54564c6fff4bf39eea2fdffb31d9a8</vt:lpwstr>
  </property>
</Properties>
</file>