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2"/>
  </p:notesMasterIdLst>
  <p:sldIdLst>
    <p:sldId id="256" r:id="rId2"/>
    <p:sldId id="257" r:id="rId3"/>
    <p:sldId id="258" r:id="rId4"/>
    <p:sldId id="259" r:id="rId5"/>
    <p:sldId id="267" r:id="rId6"/>
    <p:sldId id="286" r:id="rId7"/>
    <p:sldId id="282" r:id="rId8"/>
    <p:sldId id="283" r:id="rId9"/>
    <p:sldId id="284" r:id="rId10"/>
    <p:sldId id="285" r:id="rId11"/>
    <p:sldId id="344" r:id="rId12"/>
    <p:sldId id="270" r:id="rId13"/>
    <p:sldId id="345" r:id="rId14"/>
    <p:sldId id="350" r:id="rId15"/>
    <p:sldId id="351" r:id="rId16"/>
    <p:sldId id="352" r:id="rId17"/>
    <p:sldId id="354" r:id="rId18"/>
    <p:sldId id="387" r:id="rId19"/>
    <p:sldId id="355" r:id="rId20"/>
    <p:sldId id="388" r:id="rId21"/>
    <p:sldId id="411" r:id="rId22"/>
    <p:sldId id="416" r:id="rId23"/>
    <p:sldId id="356" r:id="rId24"/>
    <p:sldId id="357" r:id="rId25"/>
    <p:sldId id="359" r:id="rId26"/>
    <p:sldId id="412" r:id="rId27"/>
    <p:sldId id="360" r:id="rId28"/>
    <p:sldId id="389" r:id="rId29"/>
    <p:sldId id="390" r:id="rId30"/>
    <p:sldId id="391" r:id="rId31"/>
    <p:sldId id="392" r:id="rId32"/>
    <p:sldId id="361" r:id="rId33"/>
    <p:sldId id="365" r:id="rId34"/>
    <p:sldId id="395" r:id="rId35"/>
    <p:sldId id="396" r:id="rId36"/>
    <p:sldId id="366" r:id="rId37"/>
    <p:sldId id="397" r:id="rId38"/>
    <p:sldId id="367" r:id="rId39"/>
    <p:sldId id="398" r:id="rId40"/>
    <p:sldId id="399" r:id="rId41"/>
    <p:sldId id="400" r:id="rId42"/>
    <p:sldId id="401" r:id="rId43"/>
    <p:sldId id="402" r:id="rId44"/>
    <p:sldId id="413" r:id="rId45"/>
    <p:sldId id="372" r:id="rId46"/>
    <p:sldId id="373" r:id="rId47"/>
    <p:sldId id="405" r:id="rId48"/>
    <p:sldId id="378" r:id="rId49"/>
    <p:sldId id="379" r:id="rId50"/>
    <p:sldId id="414" r:id="rId51"/>
    <p:sldId id="415" r:id="rId52"/>
    <p:sldId id="380" r:id="rId53"/>
    <p:sldId id="381" r:id="rId54"/>
    <p:sldId id="410" r:id="rId55"/>
    <p:sldId id="382" r:id="rId56"/>
    <p:sldId id="409" r:id="rId57"/>
    <p:sldId id="385" r:id="rId58"/>
    <p:sldId id="407" r:id="rId59"/>
    <p:sldId id="408" r:id="rId60"/>
    <p:sldId id="417" r:id="rId61"/>
    <p:sldId id="300" r:id="rId62"/>
    <p:sldId id="418" r:id="rId63"/>
    <p:sldId id="260" r:id="rId64"/>
    <p:sldId id="261" r:id="rId65"/>
    <p:sldId id="419" r:id="rId66"/>
    <p:sldId id="262" r:id="rId67"/>
    <p:sldId id="263" r:id="rId68"/>
    <p:sldId id="264" r:id="rId69"/>
    <p:sldId id="265" r:id="rId70"/>
    <p:sldId id="266" r:id="rId71"/>
    <p:sldId id="420" r:id="rId72"/>
    <p:sldId id="268" r:id="rId73"/>
    <p:sldId id="269" r:id="rId74"/>
    <p:sldId id="288" r:id="rId75"/>
    <p:sldId id="289" r:id="rId76"/>
    <p:sldId id="290" r:id="rId77"/>
    <p:sldId id="297" r:id="rId78"/>
    <p:sldId id="298" r:id="rId79"/>
    <p:sldId id="421" r:id="rId80"/>
    <p:sldId id="271" r:id="rId81"/>
    <p:sldId id="295" r:id="rId82"/>
    <p:sldId id="272" r:id="rId83"/>
    <p:sldId id="281" r:id="rId84"/>
    <p:sldId id="422" r:id="rId85"/>
    <p:sldId id="423" r:id="rId86"/>
    <p:sldId id="299" r:id="rId87"/>
    <p:sldId id="273" r:id="rId88"/>
    <p:sldId id="424" r:id="rId89"/>
    <p:sldId id="425" r:id="rId90"/>
    <p:sldId id="276" r:id="rId91"/>
    <p:sldId id="277" r:id="rId92"/>
    <p:sldId id="278" r:id="rId93"/>
    <p:sldId id="279" r:id="rId94"/>
    <p:sldId id="426" r:id="rId95"/>
    <p:sldId id="427" r:id="rId96"/>
    <p:sldId id="428" r:id="rId97"/>
    <p:sldId id="429" r:id="rId98"/>
    <p:sldId id="287" r:id="rId99"/>
    <p:sldId id="291" r:id="rId100"/>
    <p:sldId id="292" r:id="rId101"/>
    <p:sldId id="293" r:id="rId102"/>
    <p:sldId id="294" r:id="rId103"/>
    <p:sldId id="274" r:id="rId104"/>
    <p:sldId id="275" r:id="rId105"/>
    <p:sldId id="280" r:id="rId106"/>
    <p:sldId id="301" r:id="rId107"/>
    <p:sldId id="302" r:id="rId108"/>
    <p:sldId id="304" r:id="rId109"/>
    <p:sldId id="305" r:id="rId110"/>
    <p:sldId id="313" r:id="rId111"/>
    <p:sldId id="314" r:id="rId112"/>
    <p:sldId id="317" r:id="rId113"/>
    <p:sldId id="319" r:id="rId114"/>
    <p:sldId id="320" r:id="rId115"/>
    <p:sldId id="321" r:id="rId116"/>
    <p:sldId id="322" r:id="rId117"/>
    <p:sldId id="323" r:id="rId118"/>
    <p:sldId id="324" r:id="rId119"/>
    <p:sldId id="325" r:id="rId120"/>
    <p:sldId id="329" r:id="rId121"/>
    <p:sldId id="330" r:id="rId122"/>
    <p:sldId id="331" r:id="rId123"/>
    <p:sldId id="332" r:id="rId124"/>
    <p:sldId id="333" r:id="rId125"/>
    <p:sldId id="337" r:id="rId126"/>
    <p:sldId id="338" r:id="rId127"/>
    <p:sldId id="339" r:id="rId128"/>
    <p:sldId id="340" r:id="rId129"/>
    <p:sldId id="342" r:id="rId130"/>
    <p:sldId id="343" r:id="rId1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h Raj" initials="YR" lastIdx="1" clrIdx="0">
    <p:extLst>
      <p:ext uri="{19B8F6BF-5375-455C-9EA6-DF929625EA0E}">
        <p15:presenceInfo xmlns:p15="http://schemas.microsoft.com/office/powerpoint/2012/main" xmlns="" userId="b918b4b9c67942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484" autoAdjust="0"/>
    <p:restoredTop sz="94660"/>
  </p:normalViewPr>
  <p:slideViewPr>
    <p:cSldViewPr snapToGrid="0">
      <p:cViewPr>
        <p:scale>
          <a:sx n="84" d="100"/>
          <a:sy n="84" d="100"/>
        </p:scale>
        <p:origin x="66" y="1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39C7E-CEF8-4332-B259-D85C0E6BFC8B}" type="datetimeFigureOut">
              <a:rPr lang="en-IN" smtClean="0"/>
              <a:pPr/>
              <a:t>09-12-2022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4A7AE-6E29-46BF-A4D5-029B24136FB1}" type="slidenum">
              <a:rPr lang="en-IN" smtClean="0"/>
              <a:pPr/>
              <a:t>‹#›</a:t>
            </a:fld>
            <a:endParaRPr lang="en-IN" dirty="0"/>
          </a:p>
        </p:txBody>
      </p:sp>
    </p:spTree>
    <p:extLst>
      <p:ext uri="{BB962C8B-B14F-4D97-AF65-F5344CB8AC3E}">
        <p14:creationId xmlns:p14="http://schemas.microsoft.com/office/powerpoint/2010/main" xmlns="" val="9593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594A7AE-6E29-46BF-A4D5-029B24136FB1}" type="slidenum">
              <a:rPr lang="en-IN" smtClean="0"/>
              <a:pPr/>
              <a:t>82</a:t>
            </a:fld>
            <a:endParaRPr lang="en-IN" dirty="0"/>
          </a:p>
        </p:txBody>
      </p:sp>
    </p:spTree>
    <p:extLst>
      <p:ext uri="{BB962C8B-B14F-4D97-AF65-F5344CB8AC3E}">
        <p14:creationId xmlns:p14="http://schemas.microsoft.com/office/powerpoint/2010/main" xmlns="" val="209183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09/12/2022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09/12/2022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09/12/2022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09/12/2022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hi.m.wikipedia.org/wiki/%E0%A4%AA%E0%A5%8D%E0%A4%B0%E0%A4%B8%E0%A5%82%E0%A4%A4%E0%A4%BF"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hi.m.wikipedia.org/wiki/%E0%A4%B5%E0%A4%BF%E0%A4%B0%E0%A5%87%E0%A4%9A%E0%A4%A8" TargetMode="External"/><Relationship Id="rId2" Type="http://schemas.openxmlformats.org/officeDocument/2006/relationships/hyperlink" Target="https://hi.m.wikipedia.org/wiki/%E0%A4%B5%E0%A4%AE%E0%A4%A8"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hyperlink" Target="https://www.carakasamhitaonline.com/index.php?title=Gandha" TargetMode="External"/><Relationship Id="rId3" Type="http://schemas.openxmlformats.org/officeDocument/2006/relationships/hyperlink" Target="https://www.carakasamhitaonline.com/index.php?title=Prana" TargetMode="External"/><Relationship Id="rId7" Type="http://schemas.openxmlformats.org/officeDocument/2006/relationships/hyperlink" Target="https://www.carakasamhitaonline.com/index.php?title=Swara&amp;action=edit&amp;redlink=1" TargetMode="External"/><Relationship Id="rId2" Type="http://schemas.openxmlformats.org/officeDocument/2006/relationships/hyperlink" Target="https://www.carakasamhitaonline.com/index.php?title=Indriya" TargetMode="External"/><Relationship Id="rId1" Type="http://schemas.openxmlformats.org/officeDocument/2006/relationships/slideLayout" Target="../slideLayouts/slideLayout2.xml"/><Relationship Id="rId6" Type="http://schemas.openxmlformats.org/officeDocument/2006/relationships/hyperlink" Target="https://www.carakasamhitaonline.com/index.php?title=Varna" TargetMode="External"/><Relationship Id="rId11" Type="http://schemas.openxmlformats.org/officeDocument/2006/relationships/hyperlink" Target="https://www.carakasamhitaonline.com/index.php?title=Chhaya" TargetMode="External"/><Relationship Id="rId5" Type="http://schemas.openxmlformats.org/officeDocument/2006/relationships/hyperlink" Target="https://www.carakasamhitaonline.com/index.php?title=Ojas" TargetMode="External"/><Relationship Id="rId10" Type="http://schemas.openxmlformats.org/officeDocument/2006/relationships/hyperlink" Target="https://www.carakasamhitaonline.com/index.php?title=Sparsha" TargetMode="External"/><Relationship Id="rId4" Type="http://schemas.openxmlformats.org/officeDocument/2006/relationships/hyperlink" Target="https://www.carakasamhitaonline.com/index.php?title=Sneha&amp;action=edit&amp;redlink=1" TargetMode="External"/><Relationship Id="rId9" Type="http://schemas.openxmlformats.org/officeDocument/2006/relationships/hyperlink" Target="https://www.carakasamhitaonline.com/index.php?title=Rasa"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en.m.wikipedia.org/wiki/Sensory_threshold"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arakasamhitaonline-com.translate.goog/index.php?title=Ayurveda&amp;_x_tr_sl=en&amp;_x_tr_tl=hi&amp;_x_tr_hl=hi&amp;_x_tr_pto=tc,sc"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30A79A1-E190-71B8-1242-6B94F0472C3E}"/>
              </a:ext>
            </a:extLst>
          </p:cNvPr>
          <p:cNvSpPr>
            <a:spLocks noGrp="1"/>
          </p:cNvSpPr>
          <p:nvPr>
            <p:ph type="subTitle" idx="1"/>
          </p:nvPr>
        </p:nvSpPr>
        <p:spPr>
          <a:xfrm>
            <a:off x="3760268" y="4255218"/>
            <a:ext cx="12469743" cy="2348875"/>
          </a:xfrm>
        </p:spPr>
        <p:txBody>
          <a:bodyPr anchor="ctr">
            <a:normAutofit/>
          </a:bodyPr>
          <a:lstStyle/>
          <a:p>
            <a:pPr algn="ctr"/>
            <a:r>
              <a:rPr lang="en-US" sz="2800" dirty="0">
                <a:solidFill>
                  <a:srgbClr val="7030A0"/>
                </a:solidFill>
              </a:rPr>
              <a:t>Represent by-</a:t>
            </a:r>
          </a:p>
          <a:p>
            <a:pPr algn="ctr"/>
            <a:r>
              <a:rPr lang="en-US" sz="2800" dirty="0">
                <a:solidFill>
                  <a:srgbClr val="7030A0"/>
                </a:solidFill>
              </a:rPr>
              <a:t>Vishal Kumar Umar </a:t>
            </a:r>
          </a:p>
          <a:p>
            <a:pPr algn="ctr"/>
            <a:r>
              <a:rPr lang="en-US" sz="2800" dirty="0">
                <a:solidFill>
                  <a:srgbClr val="7030A0"/>
                </a:solidFill>
              </a:rPr>
              <a:t>Govind Yadav</a:t>
            </a:r>
          </a:p>
          <a:p>
            <a:pPr algn="ctr"/>
            <a:r>
              <a:rPr lang="en-US" sz="2800" dirty="0">
                <a:solidFill>
                  <a:srgbClr val="7030A0"/>
                </a:solidFill>
              </a:rPr>
              <a:t>Batch 2021-22</a:t>
            </a:r>
          </a:p>
        </p:txBody>
      </p:sp>
      <p:pic>
        <p:nvPicPr>
          <p:cNvPr id="4" name="Picture 4">
            <a:extLst>
              <a:ext uri="{FF2B5EF4-FFF2-40B4-BE49-F238E27FC236}">
                <a16:creationId xmlns:a16="http://schemas.microsoft.com/office/drawing/2014/main" xmlns="" id="{E8056232-A633-54CE-6940-41EB199CD95C}"/>
              </a:ext>
            </a:extLst>
          </p:cNvPr>
          <p:cNvPicPr>
            <a:picLocks noChangeAspect="1"/>
          </p:cNvPicPr>
          <p:nvPr/>
        </p:nvPicPr>
        <p:blipFill>
          <a:blip r:embed="rId2"/>
          <a:stretch>
            <a:fillRect/>
          </a:stretch>
        </p:blipFill>
        <p:spPr>
          <a:xfrm>
            <a:off x="228896" y="63754"/>
            <a:ext cx="1767291" cy="1845144"/>
          </a:xfrm>
          <a:prstGeom prst="rect">
            <a:avLst/>
          </a:prstGeom>
        </p:spPr>
      </p:pic>
      <p:sp>
        <p:nvSpPr>
          <p:cNvPr id="6" name="Title 1">
            <a:extLst>
              <a:ext uri="{FF2B5EF4-FFF2-40B4-BE49-F238E27FC236}">
                <a16:creationId xmlns:a16="http://schemas.microsoft.com/office/drawing/2014/main" xmlns="" id="{1F92E8EC-CDE5-E534-1E0E-19AAA40FF897}"/>
              </a:ext>
            </a:extLst>
          </p:cNvPr>
          <p:cNvSpPr>
            <a:spLocks noGrp="1"/>
          </p:cNvSpPr>
          <p:nvPr>
            <p:ph type="ctrTitle"/>
          </p:nvPr>
        </p:nvSpPr>
        <p:spPr>
          <a:xfrm>
            <a:off x="-1380577" y="5617179"/>
            <a:ext cx="12645666" cy="1845144"/>
          </a:xfrm>
        </p:spPr>
        <p:txBody>
          <a:bodyPr anchor="b"/>
          <a:lstStyle/>
          <a:p>
            <a:pPr algn="l" rtl="1"/>
            <a:r>
              <a:rPr lang="en-GB" sz="2800" b="1" dirty="0">
                <a:solidFill>
                  <a:schemeClr val="accent4">
                    <a:lumMod val="75000"/>
                  </a:schemeClr>
                </a:solidFill>
              </a:rPr>
              <a:t>                  </a:t>
            </a:r>
            <a:r>
              <a:rPr lang="en-US" sz="2800" b="1" dirty="0">
                <a:solidFill>
                  <a:schemeClr val="accent4">
                    <a:lumMod val="75000"/>
                  </a:schemeClr>
                </a:solidFill>
              </a:rPr>
              <a:t>Guided by –</a:t>
            </a:r>
            <a:r>
              <a:rPr lang="en-GB" sz="2800" b="1" dirty="0">
                <a:solidFill>
                  <a:schemeClr val="accent4">
                    <a:lumMod val="75000"/>
                  </a:schemeClr>
                </a:solidFill>
              </a:rPr>
              <a:t>   </a:t>
            </a:r>
            <a:br>
              <a:rPr lang="en-GB" sz="2800" b="1" dirty="0">
                <a:solidFill>
                  <a:schemeClr val="accent4">
                    <a:lumMod val="75000"/>
                  </a:schemeClr>
                </a:solidFill>
              </a:rPr>
            </a:br>
            <a:r>
              <a:rPr lang="en-GB" sz="2800" b="1" dirty="0">
                <a:solidFill>
                  <a:schemeClr val="accent4">
                    <a:lumMod val="75000"/>
                  </a:schemeClr>
                </a:solidFill>
              </a:rPr>
              <a:t>               Dr. Kamini Singh ma’am</a:t>
            </a:r>
            <a:br>
              <a:rPr lang="en-GB" sz="2800" b="1" dirty="0">
                <a:solidFill>
                  <a:schemeClr val="accent4">
                    <a:lumMod val="75000"/>
                  </a:schemeClr>
                </a:solidFill>
              </a:rPr>
            </a:br>
            <a:r>
              <a:rPr lang="en-GB" sz="2800" b="1" dirty="0">
                <a:solidFill>
                  <a:schemeClr val="accent4">
                    <a:lumMod val="75000"/>
                  </a:schemeClr>
                </a:solidFill>
              </a:rPr>
              <a:t>               Dr. Avinash Kumar sir </a:t>
            </a:r>
            <a:br>
              <a:rPr lang="en-GB" sz="2800" b="1" dirty="0">
                <a:solidFill>
                  <a:schemeClr val="accent4">
                    <a:lumMod val="75000"/>
                  </a:schemeClr>
                </a:solidFill>
              </a:rPr>
            </a:br>
            <a:r>
              <a:rPr lang="en-GB" sz="2800" b="1" dirty="0">
                <a:solidFill>
                  <a:schemeClr val="accent4">
                    <a:lumMod val="75000"/>
                  </a:schemeClr>
                </a:solidFill>
              </a:rPr>
              <a:t/>
            </a:r>
            <a:br>
              <a:rPr lang="en-GB" sz="2800" b="1" dirty="0">
                <a:solidFill>
                  <a:schemeClr val="accent4">
                    <a:lumMod val="75000"/>
                  </a:schemeClr>
                </a:solidFill>
              </a:rPr>
            </a:br>
            <a:r>
              <a:rPr lang="en-GB" sz="2800" b="1" dirty="0">
                <a:solidFill>
                  <a:schemeClr val="accent4">
                    <a:lumMod val="75000"/>
                  </a:schemeClr>
                </a:solidFill>
              </a:rPr>
              <a:t/>
            </a:r>
            <a:br>
              <a:rPr lang="en-GB" sz="2800" b="1" dirty="0">
                <a:solidFill>
                  <a:schemeClr val="accent4">
                    <a:lumMod val="75000"/>
                  </a:schemeClr>
                </a:solidFill>
              </a:rPr>
            </a:br>
            <a:endParaRPr lang="en-US" sz="2800" b="1" dirty="0">
              <a:solidFill>
                <a:schemeClr val="accent4">
                  <a:lumMod val="75000"/>
                </a:schemeClr>
              </a:solidFill>
            </a:endParaRPr>
          </a:p>
        </p:txBody>
      </p:sp>
      <p:pic>
        <p:nvPicPr>
          <p:cNvPr id="5" name="Picture 6">
            <a:extLst>
              <a:ext uri="{FF2B5EF4-FFF2-40B4-BE49-F238E27FC236}">
                <a16:creationId xmlns:a16="http://schemas.microsoft.com/office/drawing/2014/main" xmlns="" id="{1923CEBD-5F9E-CC76-65D3-0C0F75704C41}"/>
              </a:ext>
            </a:extLst>
          </p:cNvPr>
          <p:cNvPicPr>
            <a:picLocks noChangeAspect="1"/>
          </p:cNvPicPr>
          <p:nvPr/>
        </p:nvPicPr>
        <p:blipFill>
          <a:blip r:embed="rId3"/>
          <a:stretch>
            <a:fillRect/>
          </a:stretch>
        </p:blipFill>
        <p:spPr>
          <a:xfrm>
            <a:off x="4356497" y="4032526"/>
            <a:ext cx="2644377" cy="2794260"/>
          </a:xfrm>
          <a:prstGeom prst="rect">
            <a:avLst/>
          </a:prstGeom>
        </p:spPr>
      </p:pic>
      <p:sp>
        <p:nvSpPr>
          <p:cNvPr id="8" name="Title 7">
            <a:extLst>
              <a:ext uri="{FF2B5EF4-FFF2-40B4-BE49-F238E27FC236}">
                <a16:creationId xmlns:a16="http://schemas.microsoft.com/office/drawing/2014/main" xmlns="" id="{F78C4573-DB7B-A658-74BB-C8FF8E7E2744}"/>
              </a:ext>
            </a:extLst>
          </p:cNvPr>
          <p:cNvSpPr>
            <a:spLocks noGrp="1"/>
          </p:cNvSpPr>
          <p:nvPr>
            <p:ph type="ctrTitle"/>
          </p:nvPr>
        </p:nvSpPr>
        <p:spPr>
          <a:xfrm>
            <a:off x="1589495" y="458289"/>
            <a:ext cx="7766936" cy="3161392"/>
          </a:xfrm>
        </p:spPr>
        <p:txBody>
          <a:bodyPr/>
          <a:lstStyle/>
          <a:p>
            <a:r>
              <a:rPr lang="en-US" sz="3200" dirty="0">
                <a:solidFill>
                  <a:schemeClr val="tx1"/>
                </a:solidFill>
              </a:rPr>
              <a:t>Historical importance of Charaka &amp; it’s contribution in Ayurveda 📖</a:t>
            </a:r>
            <a:endParaRPr lang="en-US" sz="3200" dirty="0"/>
          </a:p>
        </p:txBody>
      </p:sp>
      <p:sp>
        <p:nvSpPr>
          <p:cNvPr id="9" name="TextBox 8">
            <a:extLst>
              <a:ext uri="{FF2B5EF4-FFF2-40B4-BE49-F238E27FC236}">
                <a16:creationId xmlns:a16="http://schemas.microsoft.com/office/drawing/2014/main" xmlns="" id="{950C2D1D-EE5E-4013-8CE7-BD345569FC9C}"/>
              </a:ext>
            </a:extLst>
          </p:cNvPr>
          <p:cNvSpPr txBox="1"/>
          <p:nvPr/>
        </p:nvSpPr>
        <p:spPr>
          <a:xfrm>
            <a:off x="2212532" y="170115"/>
            <a:ext cx="7766936" cy="1200329"/>
          </a:xfrm>
          <a:prstGeom prst="rect">
            <a:avLst/>
          </a:prstGeom>
          <a:ln>
            <a:solidFill>
              <a:srgbClr val="FFFF99">
                <a:alpha val="80000"/>
              </a:srgbClr>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600" b="1" i="0" dirty="0">
                <a:solidFill>
                  <a:srgbClr val="202124"/>
                </a:solidFill>
                <a:effectLst/>
                <a:latin typeface="Google Sans"/>
              </a:rPr>
              <a:t>               Jeevak Ayurved Medical College  And Hospital Research Centre</a:t>
            </a:r>
            <a:endParaRPr lang="en-IN" sz="3600" b="1" dirty="0"/>
          </a:p>
        </p:txBody>
      </p:sp>
      <p:pic>
        <p:nvPicPr>
          <p:cNvPr id="1026" name="Picture 2">
            <a:extLst>
              <a:ext uri="{FF2B5EF4-FFF2-40B4-BE49-F238E27FC236}">
                <a16:creationId xmlns:a16="http://schemas.microsoft.com/office/drawing/2014/main" xmlns="" id="{96181487-0806-451C-AD87-20B6250FD6E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567074" y="192973"/>
            <a:ext cx="1396029" cy="1426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154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07F30926-2488-F6EF-FFED-52921D444243}"/>
              </a:ext>
            </a:extLst>
          </p:cNvPr>
          <p:cNvGraphicFramePr/>
          <p:nvPr>
            <p:extLst>
              <p:ext uri="{D42A27DB-BD31-4B8C-83A1-F6EECF244321}">
                <p14:modId xmlns:p14="http://schemas.microsoft.com/office/powerpoint/2010/main" xmlns="" val="338967324"/>
              </p:ext>
            </p:extLst>
          </p:nvPr>
        </p:nvGraphicFramePr>
        <p:xfrm>
          <a:off x="1531938" y="642937"/>
          <a:ext cx="6969126" cy="2518171"/>
        </p:xfrm>
        <a:graphic>
          <a:graphicData uri="http://schemas.openxmlformats.org/drawingml/2006/table">
            <a:tbl>
              <a:tblPr>
                <a:tableStyleId>{5C22544A-7EE6-4342-B048-85BDC9FD1C3A}</a:tableStyleId>
              </a:tblPr>
              <a:tblGrid>
                <a:gridCol w="3484563">
                  <a:extLst>
                    <a:ext uri="{9D8B030D-6E8A-4147-A177-3AD203B41FA5}">
                      <a16:colId xmlns:a16="http://schemas.microsoft.com/office/drawing/2014/main" xmlns="" val="1757509184"/>
                    </a:ext>
                  </a:extLst>
                </a:gridCol>
                <a:gridCol w="3484563">
                  <a:extLst>
                    <a:ext uri="{9D8B030D-6E8A-4147-A177-3AD203B41FA5}">
                      <a16:colId xmlns:a16="http://schemas.microsoft.com/office/drawing/2014/main" xmlns="" val="1901249279"/>
                    </a:ext>
                  </a:extLst>
                </a:gridCol>
              </a:tblGrid>
              <a:tr h="2518171">
                <a:tc>
                  <a:txBody>
                    <a:bodyPr/>
                    <a:lstStyle/>
                    <a:p>
                      <a:r>
                        <a:rPr lang="hi-IN" sz="2800" dirty="0">
                          <a:solidFill>
                            <a:srgbClr val="00B0F0"/>
                          </a:solidFill>
                          <a:effectLst/>
                        </a:rPr>
                        <a:t>अन्नपानचतुष्क</a:t>
                      </a:r>
                    </a:p>
                  </a:txBody>
                  <a:tcPr anchor="ctr"/>
                </a:tc>
                <a:tc>
                  <a:txBody>
                    <a:bodyPr/>
                    <a:lstStyle/>
                    <a:p>
                      <a:r>
                        <a:rPr lang="hi-IN" sz="2000" dirty="0">
                          <a:effectLst/>
                        </a:rPr>
                        <a:t>25 .यज्जःपुरुषीयमध्यायः</a:t>
                      </a:r>
                      <a:r>
                        <a:rPr lang="en-US" sz="2000" dirty="0">
                          <a:effectLst/>
                        </a:rPr>
                        <a:t>       </a:t>
                      </a:r>
                      <a:r>
                        <a:rPr lang="hi-IN" sz="2000" dirty="0">
                          <a:effectLst/>
                        </a:rPr>
                        <a:t>26 .आत्रेयभद्रकाप्यीयमध्यायः</a:t>
                      </a:r>
                      <a:r>
                        <a:rPr lang="en-US" sz="2000" dirty="0">
                          <a:effectLst/>
                        </a:rPr>
                        <a:t>   </a:t>
                      </a:r>
                      <a:r>
                        <a:rPr lang="hi-IN" sz="2000" dirty="0">
                          <a:effectLst/>
                        </a:rPr>
                        <a:t>27 .अन्नपानविधिमध्यायम्</a:t>
                      </a:r>
                      <a:r>
                        <a:rPr lang="en-US" sz="2000" dirty="0">
                          <a:effectLst/>
                        </a:rPr>
                        <a:t>    </a:t>
                      </a:r>
                      <a:r>
                        <a:rPr lang="hi-IN" sz="2000" dirty="0">
                          <a:effectLst/>
                        </a:rPr>
                        <a:t>28 .विविधाशितपीतीयमध्यायम्</a:t>
                      </a:r>
                    </a:p>
                  </a:txBody>
                  <a:tcPr anchor="ctr"/>
                </a:tc>
                <a:extLst>
                  <a:ext uri="{0D108BD9-81ED-4DB2-BD59-A6C34878D82A}">
                    <a16:rowId xmlns:a16="http://schemas.microsoft.com/office/drawing/2014/main" xmlns="" val="940872585"/>
                  </a:ext>
                </a:extLst>
              </a:tr>
            </a:tbl>
          </a:graphicData>
        </a:graphic>
      </p:graphicFrame>
      <p:graphicFrame>
        <p:nvGraphicFramePr>
          <p:cNvPr id="8" name="Table 7">
            <a:extLst>
              <a:ext uri="{FF2B5EF4-FFF2-40B4-BE49-F238E27FC236}">
                <a16:creationId xmlns:a16="http://schemas.microsoft.com/office/drawing/2014/main" xmlns="" id="{96EC9F05-55A9-73F9-5F23-419B4DD9C619}"/>
              </a:ext>
            </a:extLst>
          </p:cNvPr>
          <p:cNvGraphicFramePr/>
          <p:nvPr>
            <p:extLst>
              <p:ext uri="{D42A27DB-BD31-4B8C-83A1-F6EECF244321}">
                <p14:modId xmlns:p14="http://schemas.microsoft.com/office/powerpoint/2010/main" xmlns="" val="993556413"/>
              </p:ext>
            </p:extLst>
          </p:nvPr>
        </p:nvGraphicFramePr>
        <p:xfrm>
          <a:off x="1531938" y="3696893"/>
          <a:ext cx="6969126" cy="2518171"/>
        </p:xfrm>
        <a:graphic>
          <a:graphicData uri="http://schemas.openxmlformats.org/drawingml/2006/table">
            <a:tbl>
              <a:tblPr>
                <a:tableStyleId>{5C22544A-7EE6-4342-B048-85BDC9FD1C3A}</a:tableStyleId>
              </a:tblPr>
              <a:tblGrid>
                <a:gridCol w="3484563">
                  <a:extLst>
                    <a:ext uri="{9D8B030D-6E8A-4147-A177-3AD203B41FA5}">
                      <a16:colId xmlns:a16="http://schemas.microsoft.com/office/drawing/2014/main" xmlns="" val="870114896"/>
                    </a:ext>
                  </a:extLst>
                </a:gridCol>
                <a:gridCol w="3484563">
                  <a:extLst>
                    <a:ext uri="{9D8B030D-6E8A-4147-A177-3AD203B41FA5}">
                      <a16:colId xmlns:a16="http://schemas.microsoft.com/office/drawing/2014/main" xmlns="" val="1563228389"/>
                    </a:ext>
                  </a:extLst>
                </a:gridCol>
              </a:tblGrid>
              <a:tr h="2518171">
                <a:tc>
                  <a:txBody>
                    <a:bodyPr/>
                    <a:lstStyle/>
                    <a:p>
                      <a:r>
                        <a:rPr lang="hi-IN" sz="2800" dirty="0">
                          <a:solidFill>
                            <a:srgbClr val="00B0F0"/>
                          </a:solidFill>
                          <a:effectLst/>
                        </a:rPr>
                        <a:t>संग्रहद्वय</a:t>
                      </a:r>
                    </a:p>
                  </a:txBody>
                  <a:tcPr anchor="ctr"/>
                </a:tc>
                <a:tc>
                  <a:txBody>
                    <a:bodyPr/>
                    <a:lstStyle/>
                    <a:p>
                      <a:r>
                        <a:rPr lang="hi-IN" sz="2000" dirty="0">
                          <a:effectLst/>
                        </a:rPr>
                        <a:t>29 .दशप्राणायतनीयमध्यायम्</a:t>
                      </a:r>
                      <a:r>
                        <a:rPr lang="en-US" sz="2000" dirty="0">
                          <a:effectLst/>
                        </a:rPr>
                        <a:t> </a:t>
                      </a:r>
                      <a:r>
                        <a:rPr lang="hi-IN" sz="2000" dirty="0">
                          <a:effectLst/>
                        </a:rPr>
                        <a:t>30 .अर्थेदशमहामूलीयमध्यायम्</a:t>
                      </a:r>
                    </a:p>
                  </a:txBody>
                  <a:tcPr anchor="ctr"/>
                </a:tc>
                <a:extLst>
                  <a:ext uri="{0D108BD9-81ED-4DB2-BD59-A6C34878D82A}">
                    <a16:rowId xmlns:a16="http://schemas.microsoft.com/office/drawing/2014/main" xmlns="" val="263534839"/>
                  </a:ext>
                </a:extLst>
              </a:tr>
            </a:tbl>
          </a:graphicData>
        </a:graphic>
      </p:graphicFrame>
    </p:spTree>
    <p:extLst>
      <p:ext uri="{BB962C8B-B14F-4D97-AF65-F5344CB8AC3E}">
        <p14:creationId xmlns:p14="http://schemas.microsoft.com/office/powerpoint/2010/main" xmlns="" val="18141646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7603D0F-9C28-ECF2-CC45-DCB51E876C49}"/>
              </a:ext>
            </a:extLst>
          </p:cNvPr>
          <p:cNvSpPr>
            <a:spLocks noGrp="1"/>
          </p:cNvSpPr>
          <p:nvPr>
            <p:ph idx="1"/>
          </p:nvPr>
        </p:nvSpPr>
        <p:spPr>
          <a:xfrm>
            <a:off x="557179" y="884568"/>
            <a:ext cx="8847665" cy="5088863"/>
          </a:xfrm>
        </p:spPr>
        <p:txBody>
          <a:bodyPr>
            <a:normAutofit lnSpcReduction="10000"/>
          </a:bodyPr>
          <a:lstStyle/>
          <a:p>
            <a:pPr marL="0" indent="0">
              <a:buNone/>
            </a:pPr>
            <a:r>
              <a:rPr lang="en-GB" b="1" dirty="0">
                <a:solidFill>
                  <a:srgbClr val="00B0F0"/>
                </a:solidFill>
              </a:rPr>
              <a:t>(4) कार्य की परीक्षा- </a:t>
            </a:r>
            <a:r>
              <a:rPr lang="en-GB" dirty="0"/>
              <a:t>धातुओं को सम करना वैधों का कार्य होता है, रोगों का शान्त हो जाना उसका लक्षण है। इसका परीक्षा निम्न प्रकार से की जाती है-वेदना का शान्त होना, स्वर और वर्ण का ठीक रहना, शरीर एवं बल की वृद्धि, मन, बुद्धि और इन्द्रियों का सभी तरह से कष्टरहित होना अर्थात् शारीरिक या मानसिक रोगों से पीड़ित न होना, धातुसाम्य (स्वस्थ मनुष्यों के) कार्य की परीक्षा है।।</a:t>
            </a:r>
          </a:p>
          <a:p>
            <a:pPr marL="0" indent="0">
              <a:buNone/>
            </a:pPr>
            <a:r>
              <a:rPr lang="en-GB" b="1" dirty="0">
                <a:solidFill>
                  <a:srgbClr val="00B0F0"/>
                </a:solidFill>
              </a:rPr>
              <a:t>(5)</a:t>
            </a:r>
            <a:r>
              <a:rPr lang="en-GB" dirty="0"/>
              <a:t> </a:t>
            </a:r>
            <a:r>
              <a:rPr lang="en-GB" b="1" dirty="0">
                <a:solidFill>
                  <a:srgbClr val="00B0F0"/>
                </a:solidFill>
              </a:rPr>
              <a:t>कार्यफल– </a:t>
            </a:r>
            <a:r>
              <a:rPr lang="en-GB" dirty="0"/>
              <a:t>चिकित्सा रुपी कार्य का फल सुख की प्राप्ति है। मन, बुद्धि, इन्द्रिय, शरीर में संतोष रहना उसका लक्षण है।</a:t>
            </a:r>
          </a:p>
          <a:p>
            <a:pPr marL="0" indent="0">
              <a:buNone/>
            </a:pPr>
            <a:r>
              <a:rPr lang="en-GB" b="1" dirty="0">
                <a:solidFill>
                  <a:srgbClr val="00B0F0"/>
                </a:solidFill>
              </a:rPr>
              <a:t>(6)</a:t>
            </a:r>
            <a:r>
              <a:rPr lang="en-GB" b="1" dirty="0"/>
              <a:t> </a:t>
            </a:r>
            <a:r>
              <a:rPr lang="en-GB" b="1" dirty="0">
                <a:solidFill>
                  <a:srgbClr val="00B0F0"/>
                </a:solidFill>
              </a:rPr>
              <a:t>देश ~   </a:t>
            </a:r>
            <a:r>
              <a:rPr lang="en-GB" dirty="0">
                <a:solidFill>
                  <a:schemeClr val="tx1"/>
                </a:solidFill>
              </a:rPr>
              <a:t>देश तो भूमि और रोगी का शरीर हैं| </a:t>
            </a:r>
          </a:p>
          <a:p>
            <a:pPr marL="0" indent="0">
              <a:buNone/>
            </a:pPr>
            <a:r>
              <a:rPr lang="en-GB" b="1" dirty="0">
                <a:solidFill>
                  <a:schemeClr val="tx1"/>
                </a:solidFill>
              </a:rPr>
              <a:t>        (१) </a:t>
            </a:r>
            <a:r>
              <a:rPr lang="en-GB" b="1" dirty="0">
                <a:solidFill>
                  <a:schemeClr val="accent3">
                    <a:lumMod val="75000"/>
                  </a:schemeClr>
                </a:solidFill>
              </a:rPr>
              <a:t>भूमि परीक्षा ~ </a:t>
            </a:r>
            <a:r>
              <a:rPr lang="en-GB" dirty="0">
                <a:solidFill>
                  <a:schemeClr val="tx1"/>
                </a:solidFill>
              </a:rPr>
              <a:t>उनमें भूमि की परीक्षा रोगी का परिज्ञान अर्थात् पूर्ण ज्ञान के लिये या औषधि का पूर्ण ज्ञान करने के लिये की जाती हैं। उसमें रोगी के ज्ञान करने के लिये यह परीक्षा की जाती है।</a:t>
            </a:r>
          </a:p>
          <a:p>
            <a:pPr marL="0" indent="0">
              <a:buNone/>
            </a:pPr>
            <a:r>
              <a:rPr lang="en-GB" dirty="0">
                <a:solidFill>
                  <a:schemeClr val="tx1"/>
                </a:solidFill>
              </a:rPr>
              <a:t>         (२) </a:t>
            </a:r>
            <a:r>
              <a:rPr lang="en-GB" b="1" dirty="0">
                <a:solidFill>
                  <a:schemeClr val="accent3">
                    <a:lumMod val="75000"/>
                  </a:schemeClr>
                </a:solidFill>
              </a:rPr>
              <a:t>रोगी की  शरीर परीक्षा ~ </a:t>
            </a:r>
            <a:r>
              <a:rPr lang="en-GB" sz="1900" dirty="0">
                <a:solidFill>
                  <a:schemeClr val="tx1"/>
                </a:solidFill>
              </a:rPr>
              <a:t>चिकित्सा रूपी कार्य का देश रोगी का शरीर होता है। इसकी परीक्षा आयु के प्रमाण जानने के लिये या रोगी के बल दोष के प्रमाणों को जानने के लिये की जाती है।</a:t>
            </a:r>
          </a:p>
          <a:p>
            <a:pPr marL="0" indent="0">
              <a:buNone/>
            </a:pPr>
            <a:r>
              <a:rPr lang="en-GB" sz="1900" dirty="0">
                <a:solidFill>
                  <a:schemeClr val="tx1"/>
                </a:solidFill>
              </a:rPr>
              <a:t>  👉 इसलिए रोगी के विशेष रूप से बल के प्रमाण को जानने के लिए-१. प्रकृति, २. विकृति, ३. सार, ४. संहनजात ५. प्रमाण ६. सात्म्य, ७. सत्त्व, ८. आहारशक्ति, ९. व्यायामशक्ति और १०. वय (अवस्था) से परीक्षा की जाती है |</a:t>
            </a:r>
          </a:p>
        </p:txBody>
      </p:sp>
    </p:spTree>
    <p:extLst>
      <p:ext uri="{BB962C8B-B14F-4D97-AF65-F5344CB8AC3E}">
        <p14:creationId xmlns:p14="http://schemas.microsoft.com/office/powerpoint/2010/main" xmlns="" val="15835197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B06165D-399A-FC70-CC23-0B37679DCB1B}"/>
              </a:ext>
            </a:extLst>
          </p:cNvPr>
          <p:cNvSpPr>
            <a:spLocks noGrp="1"/>
          </p:cNvSpPr>
          <p:nvPr>
            <p:ph idx="1"/>
          </p:nvPr>
        </p:nvSpPr>
        <p:spPr>
          <a:xfrm>
            <a:off x="855928" y="1000125"/>
            <a:ext cx="8596668" cy="4612613"/>
          </a:xfrm>
        </p:spPr>
        <p:txBody>
          <a:bodyPr>
            <a:normAutofit/>
          </a:bodyPr>
          <a:lstStyle/>
          <a:p>
            <a:endParaRPr lang="en-GB" b="1" dirty="0">
              <a:solidFill>
                <a:srgbClr val="00B0F0"/>
              </a:solidFill>
            </a:endParaRPr>
          </a:p>
          <a:p>
            <a:endParaRPr lang="en-GB" b="1" dirty="0">
              <a:solidFill>
                <a:srgbClr val="00B0F0"/>
              </a:solidFill>
            </a:endParaRPr>
          </a:p>
          <a:p>
            <a:pPr marL="0" indent="0">
              <a:buNone/>
            </a:pPr>
            <a:r>
              <a:rPr lang="en-GB" b="1" dirty="0">
                <a:solidFill>
                  <a:srgbClr val="00B0F0"/>
                </a:solidFill>
              </a:rPr>
              <a:t>(8) काल-परीक्षा— </a:t>
            </a:r>
            <a:r>
              <a:rPr lang="en-GB" dirty="0"/>
              <a:t>संवत्सर और आतुर की अवस्था को काल कहते हैं। इसमें संवत्सर को दो, तीन, छः, बारह या इससे भी अधिक भिन्न-भिन्न कार्यों के अनुसार विभाग किया जाता है। उस काल को यहाँ पर छः विभाग कर कार्यों का उपदेश कर रहे हैं। </a:t>
            </a:r>
          </a:p>
          <a:p>
            <a:endParaRPr lang="en-GB" dirty="0"/>
          </a:p>
          <a:p>
            <a:endParaRPr lang="en-GB" dirty="0"/>
          </a:p>
          <a:p>
            <a:r>
              <a:rPr lang="en-GB" dirty="0"/>
              <a:t>१.हेमन्त २. ग्रीष्म, ३. वर्षा, ये तीन ऋतुयें क्रम से शीत, उष्ण, वर्षा लक्षण वाली होती हैं अर्थात् इन्हें जाड़ा, गर्मी और वर्षा कहते हैं। इन ऋतुओं के बीच में इससे भिन्न प्रावृष्ट, शरद्, वसन्त, ये तीन ऋतुयें साधारण कही जाती हैं। अर्थात् इनमें क्रम से न अधिक बरसात होती, न अधिक जाड़ा पड़ता, न अधिक गर्मी पड़ती। प्रावृड् वर्षा के प्रथम काल को कहते हैं। उसमें लगे हुए काल को वर्षों कहते हैं। इस प्रकार यह छः ऋतुयें दोषों के संशोधन के अनुसार विभाग कर बतायी गयी हैं ।</a:t>
            </a:r>
          </a:p>
          <a:p>
            <a:pPr marL="0" indent="0">
              <a:buNone/>
            </a:pPr>
            <a:endParaRPr lang="en-GB" dirty="0"/>
          </a:p>
          <a:p>
            <a:endParaRPr lang="en-US" dirty="0"/>
          </a:p>
        </p:txBody>
      </p:sp>
    </p:spTree>
    <p:extLst>
      <p:ext uri="{BB962C8B-B14F-4D97-AF65-F5344CB8AC3E}">
        <p14:creationId xmlns:p14="http://schemas.microsoft.com/office/powerpoint/2010/main" xmlns="" val="27133254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851BD-690D-75EB-3CAF-CFF86DCB4F90}"/>
              </a:ext>
            </a:extLst>
          </p:cNvPr>
          <p:cNvSpPr>
            <a:spLocks noGrp="1"/>
          </p:cNvSpPr>
          <p:nvPr>
            <p:ph type="title"/>
          </p:nvPr>
        </p:nvSpPr>
        <p:spPr>
          <a:xfrm>
            <a:off x="879741" y="1145381"/>
            <a:ext cx="8596668" cy="1320800"/>
          </a:xfrm>
        </p:spPr>
        <p:txBody>
          <a:bodyPr>
            <a:normAutofit/>
          </a:bodyPr>
          <a:lstStyle/>
          <a:p>
            <a:r>
              <a:rPr lang="en-GB" sz="2000" b="1" dirty="0">
                <a:solidFill>
                  <a:srgbClr val="00B0F0"/>
                </a:solidFill>
              </a:rPr>
              <a:t>(9) प्रवृत्ति –</a:t>
            </a:r>
            <a:r>
              <a:rPr lang="en-GB" dirty="0"/>
              <a:t> </a:t>
            </a:r>
            <a:r>
              <a:rPr lang="en-GB" sz="2000" dirty="0">
                <a:solidFill>
                  <a:schemeClr val="tx1"/>
                </a:solidFill>
              </a:rPr>
              <a:t>प्रत्येक के प्रति चिकित्सा का आरम्भ करना ही कहा जाता है। उसका लक्षण यह है- पेद्य, औषध, रोगी, सेवक इनको उचित क्रियाओं का उचित रूप में संयोग होना अर्थात् इन चारों का अपनी क्रियाओं में लग जाना ही प्रवृत्ति है।</a:t>
            </a:r>
            <a:endParaRPr lang="en-US" sz="2000" dirty="0">
              <a:solidFill>
                <a:schemeClr val="tx1"/>
              </a:solidFill>
            </a:endParaRPr>
          </a:p>
        </p:txBody>
      </p:sp>
      <p:sp>
        <p:nvSpPr>
          <p:cNvPr id="3" name="Content Placeholder 2">
            <a:extLst>
              <a:ext uri="{FF2B5EF4-FFF2-40B4-BE49-F238E27FC236}">
                <a16:creationId xmlns:a16="http://schemas.microsoft.com/office/drawing/2014/main" xmlns="" id="{8123DB3A-4DFF-A9B8-E762-B2601B866867}"/>
              </a:ext>
            </a:extLst>
          </p:cNvPr>
          <p:cNvSpPr>
            <a:spLocks noGrp="1"/>
          </p:cNvSpPr>
          <p:nvPr>
            <p:ph idx="1"/>
          </p:nvPr>
        </p:nvSpPr>
        <p:spPr>
          <a:xfrm>
            <a:off x="879741" y="3286125"/>
            <a:ext cx="8596668" cy="3880773"/>
          </a:xfrm>
        </p:spPr>
        <p:txBody>
          <a:bodyPr/>
          <a:lstStyle/>
          <a:p>
            <a:pPr marL="0" indent="0">
              <a:buNone/>
            </a:pPr>
            <a:r>
              <a:rPr lang="en-GB" sz="2000" b="1" dirty="0">
                <a:solidFill>
                  <a:srgbClr val="00B0F0"/>
                </a:solidFill>
              </a:rPr>
              <a:t>(१०) उपाय – </a:t>
            </a:r>
            <a:r>
              <a:rPr lang="en-GB" dirty="0"/>
              <a:t>वैध आदि चारों पादों की उत्तमता को उपाय कहते हैं। अर्थात् यह चारों अपने कार्यों की क्रियाओं द्वारा सुन्दर रूप से बनाकर अपने कार्य में तत्पर रहे तो उसको उपाय कहते हैं। उसका लक्षण यह है- वैद्य आदि चारों का अपने-अपने </a:t>
            </a:r>
            <a:r>
              <a:rPr lang="hi-IN" u="sng" dirty="0">
                <a:solidFill>
                  <a:srgbClr val="1A0DAB"/>
                </a:solidFill>
                <a:latin typeface="arial" panose="020B0604020202020204" pitchFamily="34" charset="0"/>
              </a:rPr>
              <a:t>गुणों</a:t>
            </a:r>
            <a:r>
              <a:rPr lang="en-IN" u="sng" dirty="0">
                <a:solidFill>
                  <a:srgbClr val="1A0DAB"/>
                </a:solidFill>
                <a:latin typeface="arial" panose="020B0604020202020204" pitchFamily="34" charset="0"/>
              </a:rPr>
              <a:t> </a:t>
            </a:r>
            <a:r>
              <a:rPr lang="en-GB" dirty="0"/>
              <a:t>से युक्त होना तथा देश, काल, प्रमाण, साम्य और क्रिया आदि सिद्धि के कारणों से उचित रूप में बनाई गई औषधियो का प्रयोग करना ।</a:t>
            </a:r>
            <a:endParaRPr lang="en-US" dirty="0"/>
          </a:p>
        </p:txBody>
      </p:sp>
    </p:spTree>
    <p:extLst>
      <p:ext uri="{BB962C8B-B14F-4D97-AF65-F5344CB8AC3E}">
        <p14:creationId xmlns:p14="http://schemas.microsoft.com/office/powerpoint/2010/main" xmlns="" val="20670410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EF9EC2B-94FF-F3B0-A32C-0D5E1A345E67}"/>
              </a:ext>
            </a:extLst>
          </p:cNvPr>
          <p:cNvSpPr>
            <a:spLocks noGrp="1"/>
          </p:cNvSpPr>
          <p:nvPr>
            <p:ph idx="1"/>
          </p:nvPr>
        </p:nvSpPr>
        <p:spPr>
          <a:xfrm>
            <a:off x="802350" y="964011"/>
            <a:ext cx="8596668" cy="3880773"/>
          </a:xfrm>
        </p:spPr>
        <p:txBody>
          <a:bodyPr>
            <a:normAutofit/>
          </a:bodyPr>
          <a:lstStyle/>
          <a:p>
            <a:pPr fontAlgn="base"/>
            <a:r>
              <a:rPr lang="hi-IN" sz="2400" b="1" i="0" dirty="0">
                <a:solidFill>
                  <a:srgbClr val="FF0000"/>
                </a:solidFill>
                <a:effectLst/>
                <a:latin typeface="inherit"/>
              </a:rPr>
              <a:t>शारीरस्थान</a:t>
            </a:r>
            <a:endParaRPr lang="hi-IN" sz="2400" b="1" i="0" dirty="0">
              <a:solidFill>
                <a:srgbClr val="FF0000"/>
              </a:solidFill>
              <a:effectLst/>
              <a:latin typeface="-apple-system"/>
            </a:endParaRPr>
          </a:p>
          <a:p>
            <a:pPr fontAlgn="base"/>
            <a:r>
              <a:rPr lang="hi-IN" sz="2000" b="0" i="0" dirty="0">
                <a:solidFill>
                  <a:srgbClr val="202122"/>
                </a:solidFill>
                <a:effectLst/>
                <a:latin typeface="-apple-system"/>
              </a:rPr>
              <a:t>चरकसंहिता शारीरस्थान ज्ञान का अभ्यास ही उत्तम वैद्य का लक्षण है। शरीर-रचना के ज्ञान के बिना कोई भी चिकित्सा सफल नहीं होती। इस स्थान में आठ अध्याय हैं। शरीर स्थान के द्वारा मानव के शरीर की रचना का ज्ञापक ज्ञान होता है। इस स्थान की जानकारी के बिना चिकित्सा क्षेत्र में कार्य करना असम्भव है। इस अध्याय में शरीर की उत्पति, स्थिति एवं क्रमशः वृद्धि तथा चिकित्सीय पुरूष की परिभाषा का ज्ञान होता हैं। बिना चिकित्सीय पुरूष की चिकित्सा असम्भव है।</a:t>
            </a:r>
          </a:p>
          <a:p>
            <a:pPr fontAlgn="base"/>
            <a:r>
              <a:rPr lang="hi-IN" sz="2000" b="0" i="0" dirty="0">
                <a:solidFill>
                  <a:srgbClr val="202122"/>
                </a:solidFill>
                <a:effectLst/>
                <a:latin typeface="-apple-system"/>
              </a:rPr>
              <a:t>सृष्टि में मानव के प्रादुर्भाव का अनुभव होना इस अध्याय का महत्वपूर्ण विषय है। पंचमहाभूत, पंच भूतात्मक शरीर एवं मन का सूक्ष्म विवेचना है।</a:t>
            </a:r>
          </a:p>
        </p:txBody>
      </p:sp>
    </p:spTree>
    <p:extLst>
      <p:ext uri="{BB962C8B-B14F-4D97-AF65-F5344CB8AC3E}">
        <p14:creationId xmlns:p14="http://schemas.microsoft.com/office/powerpoint/2010/main" xmlns="" val="2887220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3889D6-A364-AB00-87F1-C9979DC5C913}"/>
              </a:ext>
            </a:extLst>
          </p:cNvPr>
          <p:cNvSpPr>
            <a:spLocks noGrp="1"/>
          </p:cNvSpPr>
          <p:nvPr>
            <p:ph idx="1"/>
          </p:nvPr>
        </p:nvSpPr>
        <p:spPr>
          <a:xfrm>
            <a:off x="713052" y="1488613"/>
            <a:ext cx="8596668" cy="3880773"/>
          </a:xfrm>
        </p:spPr>
        <p:txBody>
          <a:bodyPr>
            <a:normAutofit/>
          </a:bodyPr>
          <a:lstStyle/>
          <a:p>
            <a:r>
              <a:rPr lang="hi-IN" sz="2000" b="0" i="0" dirty="0">
                <a:solidFill>
                  <a:srgbClr val="202122"/>
                </a:solidFill>
                <a:effectLst/>
                <a:latin typeface="-apple-system"/>
              </a:rPr>
              <a:t>इसी तरह गर्भोत्पत्ति की प्रक्रिया, प्रारम्भ से ही गर्भ शरीर का वर्णन, स्त्री एवं पुरूष गर्भ के लक्षण तथा इन गर्भों की उत्पति में हेतु का ज्ञान एक अद्भुत विज्ञान है। इसके अध्ययन से मनुष्य गर्भ के आदि एवं जीवन के अन्त का ज्ञान प्राप्त कर लेता है। मानस प्रकृति के 16 भेद, गर्भ में प्रकृति ज्ञान, दोष, धातु, मलों की विवेचना, शरीर के विभिन्न अंगों एवं अवयव की संख्या, आकार, प्रकार, शरीर में उसकी स्थिति, </a:t>
            </a:r>
            <a:r>
              <a:rPr lang="hi-IN" sz="2000" b="0" i="0" u="none" strike="noStrike" dirty="0">
                <a:solidFill>
                  <a:srgbClr val="3366CC"/>
                </a:solidFill>
                <a:effectLst/>
                <a:latin typeface="-apple-system"/>
                <a:hlinkClick r:id="rId2" tooltip="प्रसूति"/>
              </a:rPr>
              <a:t>प्रसूति</a:t>
            </a:r>
            <a:r>
              <a:rPr lang="hi-IN" sz="2000" b="0" i="0" dirty="0">
                <a:solidFill>
                  <a:srgbClr val="202122"/>
                </a:solidFill>
                <a:effectLst/>
                <a:latin typeface="-apple-system"/>
              </a:rPr>
              <a:t> या प्रसव की क्रियाओं को एक सूत्र में पिरोया गया है। साथ ही बच्चों में होने वाले रोग, बालक संस्कार, पोषण विधि एवं बाल रोगों की चिकित्सा का ज्ञान इस अध्याय की विशेषता है। सम्पूर्ण मानव सृष्टि एवं शरीर रचना वर्णन इस अध्याय का वह नगीना है, जिसके अभाव में चिकित्सा रूपी आभूषण पूर्ण नहीं होता।</a:t>
            </a:r>
            <a:endParaRPr lang="en-US" sz="2000" dirty="0"/>
          </a:p>
        </p:txBody>
      </p:sp>
    </p:spTree>
    <p:extLst>
      <p:ext uri="{BB962C8B-B14F-4D97-AF65-F5344CB8AC3E}">
        <p14:creationId xmlns:p14="http://schemas.microsoft.com/office/powerpoint/2010/main" xmlns="" val="28178279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81A416-FABB-3FB2-7DBB-4C9F10CF78D9}"/>
              </a:ext>
            </a:extLst>
          </p:cNvPr>
          <p:cNvSpPr>
            <a:spLocks noGrp="1"/>
          </p:cNvSpPr>
          <p:nvPr>
            <p:ph idx="1"/>
          </p:nvPr>
        </p:nvSpPr>
        <p:spPr>
          <a:xfrm>
            <a:off x="678657" y="690563"/>
            <a:ext cx="8822530" cy="5976938"/>
          </a:xfrm>
        </p:spPr>
        <p:txBody>
          <a:bodyPr/>
          <a:lstStyle/>
          <a:p>
            <a:pPr marL="0" indent="0" fontAlgn="base">
              <a:buNone/>
            </a:pPr>
            <a:r>
              <a:rPr lang="en-GB" sz="2800" b="1" i="0" dirty="0">
                <a:solidFill>
                  <a:srgbClr val="FF0000"/>
                </a:solidFill>
                <a:effectLst/>
                <a:latin typeface="inherit"/>
              </a:rPr>
              <a:t>👉  </a:t>
            </a:r>
            <a:r>
              <a:rPr lang="hi-IN" sz="2800" b="1" i="0" dirty="0">
                <a:solidFill>
                  <a:srgbClr val="FF0000"/>
                </a:solidFill>
                <a:effectLst/>
                <a:latin typeface="inherit"/>
              </a:rPr>
              <a:t>कल्पस्थान</a:t>
            </a:r>
            <a:r>
              <a:rPr lang="en-GB" sz="2800" b="1" i="0" dirty="0">
                <a:solidFill>
                  <a:srgbClr val="FF0000"/>
                </a:solidFill>
                <a:effectLst/>
                <a:latin typeface="inherit"/>
              </a:rPr>
              <a:t> -</a:t>
            </a:r>
            <a:endParaRPr lang="hi-IN" sz="2800" b="1" i="0" dirty="0">
              <a:solidFill>
                <a:srgbClr val="FF0000"/>
              </a:solidFill>
              <a:effectLst/>
              <a:latin typeface="-apple-system"/>
            </a:endParaRPr>
          </a:p>
          <a:p>
            <a:pPr fontAlgn="base"/>
            <a:r>
              <a:rPr lang="hi-IN" sz="2000" b="0" i="0" dirty="0">
                <a:solidFill>
                  <a:srgbClr val="202122"/>
                </a:solidFill>
                <a:effectLst/>
                <a:latin typeface="-apple-system"/>
              </a:rPr>
              <a:t>कल्पस्थान में १२ अध्याय हैं। सम्पूर्ण स्थान, </a:t>
            </a:r>
            <a:r>
              <a:rPr lang="hi-IN" sz="2000" b="0" i="0" u="none" strike="noStrike" dirty="0">
                <a:solidFill>
                  <a:srgbClr val="3366CC"/>
                </a:solidFill>
                <a:effectLst/>
                <a:latin typeface="inherit"/>
                <a:hlinkClick r:id="rId2" tooltip="वमन"/>
              </a:rPr>
              <a:t>वमन</a:t>
            </a:r>
            <a:r>
              <a:rPr lang="hi-IN" sz="2000" b="0" i="0" dirty="0">
                <a:solidFill>
                  <a:srgbClr val="202122"/>
                </a:solidFill>
                <a:effectLst/>
                <a:latin typeface="-apple-system"/>
              </a:rPr>
              <a:t>, </a:t>
            </a:r>
            <a:r>
              <a:rPr lang="hi-IN" sz="2000" b="0" i="0" u="none" strike="noStrike" dirty="0">
                <a:solidFill>
                  <a:srgbClr val="3366CC"/>
                </a:solidFill>
                <a:effectLst/>
                <a:latin typeface="inherit"/>
                <a:hlinkClick r:id="rId3" tooltip="विरेचन"/>
              </a:rPr>
              <a:t>विरेचन</a:t>
            </a:r>
            <a:r>
              <a:rPr lang="hi-IN" sz="2000" b="0" i="0" dirty="0">
                <a:solidFill>
                  <a:srgbClr val="202122"/>
                </a:solidFill>
                <a:effectLst/>
                <a:latin typeface="-apple-system"/>
              </a:rPr>
              <a:t> आदि पंचकर्मो के लिए द्रव्यों की कल्पना एवं पंचकर्म भेदों, पंचकर्म की क्रियाविधि आदि के सम्पूर्ण योजना का वर्णन है। मदनफल, जीमुतक, धार्मागव, कृतवेधन, त्रिवृत, आरग्वध, बिल्व, सप्तला, दन्ति, द्रवन्ति आदि सभी पंचकर्मों द्रव्यों की कल्पना, निर्माणविधि, भेद एवं गुणों का विस्तुत वर्णन प्राप्त है। वमन आदि पंचकर्मो के प्रत्येक चरण की प्रतिक्रिया, उत्तम परिणाम के लक्षण आदि विषयों का व्यापक वर्णन है।</a:t>
            </a:r>
          </a:p>
          <a:p>
            <a:pPr fontAlgn="base"/>
            <a:r>
              <a:rPr lang="en-GB" sz="2000" b="0" i="0" dirty="0">
                <a:solidFill>
                  <a:srgbClr val="202122"/>
                </a:solidFill>
                <a:effectLst/>
                <a:latin typeface="-apple-system"/>
              </a:rPr>
              <a:t>स्थान के सम्पूर्ण अध्यायों में भी पंचकर्मार्थद्रव्यों की कल्पना, पंचकर्म क्रम, अतियोग और अयोग और सम्यक् योग के लक्षण का व्यापक वर्णन प्राप्त होता है।</a:t>
            </a:r>
          </a:p>
          <a:p>
            <a:pPr fontAlgn="base"/>
            <a:r>
              <a:rPr lang="en-GB" sz="2000" b="0" i="0" dirty="0">
                <a:solidFill>
                  <a:srgbClr val="202122"/>
                </a:solidFill>
                <a:effectLst/>
                <a:latin typeface="-apple-system"/>
              </a:rPr>
              <a:t>रोग निवृत्ति, निदान के लिए पंचकर्मे का सम्यक अध्ययन तथा उसमें उत्पन्न उपद्रवो की जानकारी एवं चिकित्सा आवश्यक होती हैं।</a:t>
            </a:r>
          </a:p>
          <a:p>
            <a:pPr fontAlgn="base"/>
            <a:r>
              <a:rPr lang="en-GB" sz="2000" b="0" i="0" dirty="0">
                <a:solidFill>
                  <a:srgbClr val="202122"/>
                </a:solidFill>
                <a:effectLst/>
                <a:latin typeface="-apple-system"/>
              </a:rPr>
              <a:t>पंचकर्मो की 3 अवस्था – पूर्वकर्म, प्रधानकर्म, पश्चात् कर्म की क्रमबद्ध व्याख्या प्राप्त हैं। </a:t>
            </a:r>
            <a:endParaRPr lang="hi-IN" sz="2000" b="0" i="0" dirty="0">
              <a:solidFill>
                <a:srgbClr val="202122"/>
              </a:solidFill>
              <a:effectLst/>
              <a:latin typeface="-apple-system"/>
            </a:endParaRPr>
          </a:p>
        </p:txBody>
      </p:sp>
    </p:spTree>
    <p:extLst>
      <p:ext uri="{BB962C8B-B14F-4D97-AF65-F5344CB8AC3E}">
        <p14:creationId xmlns:p14="http://schemas.microsoft.com/office/powerpoint/2010/main" xmlns="" val="30796596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6482E33-6E7C-EDB5-6BD9-F1BA847844B1}"/>
              </a:ext>
            </a:extLst>
          </p:cNvPr>
          <p:cNvSpPr txBox="1"/>
          <p:nvPr/>
        </p:nvSpPr>
        <p:spPr>
          <a:xfrm>
            <a:off x="550103" y="1717021"/>
            <a:ext cx="8772491" cy="2246769"/>
          </a:xfrm>
          <a:prstGeom prst="rect">
            <a:avLst/>
          </a:prstGeom>
          <a:noFill/>
        </p:spPr>
        <p:txBody>
          <a:bodyPr wrap="square">
            <a:spAutoFit/>
          </a:bodyPr>
          <a:lstStyle/>
          <a:p>
            <a:pPr marL="342900" indent="-342900">
              <a:buFont typeface="Arial" panose="020B0604020202020204" pitchFamily="34" charset="0"/>
              <a:buChar char="•"/>
            </a:pPr>
            <a:r>
              <a:rPr lang="hi-IN" sz="2000" b="0" i="0" u="sng" dirty="0">
                <a:solidFill>
                  <a:srgbClr val="FAA700"/>
                </a:solidFill>
                <a:effectLst/>
                <a:latin typeface="-apple-system"/>
              </a:rPr>
              <a:t>इंद्रिय स्थान</a:t>
            </a:r>
            <a:r>
              <a:rPr lang="hi-IN" sz="2000" b="0" i="0" dirty="0">
                <a:solidFill>
                  <a:srgbClr val="202122"/>
                </a:solidFill>
                <a:effectLst/>
                <a:latin typeface="-apple-system"/>
              </a:rPr>
              <a:t> जीवन काल की भविष्यवाणी करने वाले संकेतों के अवलोकन से संबंधित है और शेष जीवन की कम अवधि के संकेत (जिसे </a:t>
            </a:r>
            <a:r>
              <a:rPr lang="hi-IN" sz="2000" b="0" i="1" dirty="0">
                <a:solidFill>
                  <a:srgbClr val="202122"/>
                </a:solidFill>
                <a:effectLst/>
                <a:latin typeface="-apple-system"/>
              </a:rPr>
              <a:t>अरिष्ट लक्षण</a:t>
            </a:r>
            <a:r>
              <a:rPr lang="hi-IN" sz="2000" b="0" i="0" dirty="0">
                <a:solidFill>
                  <a:srgbClr val="202122"/>
                </a:solidFill>
                <a:effectLst/>
                <a:latin typeface="-apple-system"/>
              </a:rPr>
              <a:t> भी कहा जाता है )। </a:t>
            </a:r>
            <a:endParaRPr lang="en-GB" sz="2000" b="0" i="0" dirty="0">
              <a:solidFill>
                <a:srgbClr val="202122"/>
              </a:solidFill>
              <a:effectLst/>
              <a:latin typeface="-apple-system"/>
            </a:endParaRPr>
          </a:p>
          <a:p>
            <a:pPr marL="342900" indent="-342900">
              <a:buFont typeface="Arial" panose="020B0604020202020204" pitchFamily="34" charset="0"/>
              <a:buChar char="•"/>
            </a:pPr>
            <a:r>
              <a:rPr lang="hi-IN" sz="2000" b="0" i="0" u="none" strike="noStrike" dirty="0">
                <a:solidFill>
                  <a:srgbClr val="3366CC"/>
                </a:solidFill>
                <a:effectLst/>
                <a:latin typeface="-apple-system"/>
                <a:hlinkClick r:id="rId2" tooltip="इन्द्रिय"/>
              </a:rPr>
              <a:t>इन्द्रिय</a:t>
            </a:r>
            <a:r>
              <a:rPr lang="hi-IN" sz="2000" b="0" i="0" dirty="0">
                <a:solidFill>
                  <a:srgbClr val="202122"/>
                </a:solidFill>
                <a:effectLst/>
                <a:latin typeface="-apple-system"/>
              </a:rPr>
              <a:t> शब्द का शाब्दिक अर्थ है अंग, इन्द्रिय, बल,। वर्तमान संदर्भ में, इसका अर्थ </a:t>
            </a:r>
            <a:r>
              <a:rPr lang="hi-IN" sz="2000" b="0" i="0" u="none" strike="noStrike" dirty="0">
                <a:solidFill>
                  <a:srgbClr val="3366CC"/>
                </a:solidFill>
                <a:effectLst/>
                <a:latin typeface="-apple-system"/>
                <a:hlinkClick r:id="rId3" tooltip="प्राण"/>
              </a:rPr>
              <a:t>प्राण</a:t>
            </a:r>
            <a:r>
              <a:rPr lang="hi-IN" sz="2000" b="0" i="0" dirty="0">
                <a:solidFill>
                  <a:srgbClr val="202122"/>
                </a:solidFill>
                <a:effectLst/>
                <a:latin typeface="-apple-system"/>
              </a:rPr>
              <a:t> या जीवन शक्ति है।  </a:t>
            </a:r>
            <a:endParaRPr lang="en-GB" sz="2000" b="0" i="0" dirty="0">
              <a:solidFill>
                <a:srgbClr val="202122"/>
              </a:solidFill>
              <a:effectLst/>
              <a:latin typeface="-apple-system"/>
            </a:endParaRPr>
          </a:p>
          <a:p>
            <a:pPr marL="342900" indent="-342900">
              <a:buFont typeface="Arial" panose="020B0604020202020204" pitchFamily="34" charset="0"/>
              <a:buChar char="•"/>
            </a:pPr>
            <a:r>
              <a:rPr lang="hi-IN" sz="2000" b="0" i="0" dirty="0">
                <a:solidFill>
                  <a:srgbClr val="202122"/>
                </a:solidFill>
                <a:effectLst/>
                <a:latin typeface="-apple-system"/>
              </a:rPr>
              <a:t>शरीर में </a:t>
            </a:r>
            <a:r>
              <a:rPr lang="hi-IN" sz="2000" b="0" i="0" u="none" strike="noStrike" dirty="0">
                <a:solidFill>
                  <a:srgbClr val="3366CC"/>
                </a:solidFill>
                <a:effectLst/>
                <a:latin typeface="-apple-system"/>
                <a:hlinkClick r:id="rId3" tooltip="प्राण"/>
              </a:rPr>
              <a:t>प्राण का स्थान </a:t>
            </a:r>
            <a:r>
              <a:rPr lang="hi-IN" sz="2000" b="0" i="0" u="none" strike="noStrike" dirty="0">
                <a:solidFill>
                  <a:srgbClr val="DD3333"/>
                </a:solidFill>
                <a:effectLst/>
                <a:latin typeface="-apple-system"/>
                <a:hlinkClick r:id="rId4" tooltip="स्नेहा (पृष्ठ मौजूद नहीं है)"/>
              </a:rPr>
              <a:t>स्नेह</a:t>
            </a:r>
            <a:r>
              <a:rPr lang="hi-IN" sz="2000" b="0" i="0" dirty="0">
                <a:solidFill>
                  <a:srgbClr val="202122"/>
                </a:solidFill>
                <a:effectLst/>
                <a:latin typeface="-apple-system"/>
              </a:rPr>
              <a:t> या </a:t>
            </a:r>
            <a:r>
              <a:rPr lang="hi-IN" sz="2000" b="0" i="0" u="none" strike="noStrike" dirty="0">
                <a:solidFill>
                  <a:srgbClr val="3366CC"/>
                </a:solidFill>
                <a:effectLst/>
                <a:latin typeface="-apple-system"/>
                <a:hlinkClick r:id="rId5" tooltip="ओजस"/>
              </a:rPr>
              <a:t>ओजस</a:t>
            </a:r>
            <a:r>
              <a:rPr lang="hi-IN" sz="2000" b="0" i="0" dirty="0">
                <a:solidFill>
                  <a:srgbClr val="202122"/>
                </a:solidFill>
                <a:effectLst/>
                <a:latin typeface="-apple-system"/>
              </a:rPr>
              <a:t> है । </a:t>
            </a:r>
            <a:r>
              <a:rPr lang="hi-IN" sz="2000" b="0" i="0" u="none" strike="noStrike" dirty="0">
                <a:solidFill>
                  <a:srgbClr val="3366CC"/>
                </a:solidFill>
                <a:effectLst/>
                <a:latin typeface="-apple-system"/>
                <a:hlinkClick r:id="rId2" tooltip="इन्द्रिय"/>
              </a:rPr>
              <a:t>इंद्रिय  को </a:t>
            </a:r>
            <a:r>
              <a:rPr lang="hi-IN" sz="2000" b="0" i="0" u="none" strike="noStrike" dirty="0">
                <a:solidFill>
                  <a:srgbClr val="3366CC"/>
                </a:solidFill>
                <a:effectLst/>
                <a:latin typeface="inherit"/>
                <a:hlinkClick r:id="rId3" tooltip="प्राण"/>
              </a:rPr>
              <a:t>प्राण का </a:t>
            </a:r>
            <a:r>
              <a:rPr lang="hi-IN" sz="2000" b="0" i="1" dirty="0">
                <a:solidFill>
                  <a:srgbClr val="202122"/>
                </a:solidFill>
                <a:effectLst/>
                <a:latin typeface="-apple-system"/>
              </a:rPr>
              <a:t>लिंग</a:t>
            </a:r>
            <a:r>
              <a:rPr lang="hi-IN" sz="2000" b="0" i="0" dirty="0">
                <a:solidFill>
                  <a:srgbClr val="202122"/>
                </a:solidFill>
                <a:effectLst/>
                <a:latin typeface="-apple-system"/>
              </a:rPr>
              <a:t> (अंग) कहा जाता है ।</a:t>
            </a:r>
            <a:endParaRPr lang="en-US" sz="2000" dirty="0"/>
          </a:p>
        </p:txBody>
      </p:sp>
      <p:sp>
        <p:nvSpPr>
          <p:cNvPr id="10" name="Title 9">
            <a:extLst>
              <a:ext uri="{FF2B5EF4-FFF2-40B4-BE49-F238E27FC236}">
                <a16:creationId xmlns:a16="http://schemas.microsoft.com/office/drawing/2014/main" xmlns="" id="{2EDA67E2-E120-3C68-EBEA-484029EDFED9}"/>
              </a:ext>
            </a:extLst>
          </p:cNvPr>
          <p:cNvSpPr>
            <a:spLocks noGrp="1"/>
          </p:cNvSpPr>
          <p:nvPr>
            <p:ph type="title"/>
          </p:nvPr>
        </p:nvSpPr>
        <p:spPr>
          <a:xfrm>
            <a:off x="836971" y="-315615"/>
            <a:ext cx="8596668" cy="1320800"/>
          </a:xfrm>
        </p:spPr>
        <p:txBody>
          <a:bodyPr>
            <a:normAutofit/>
          </a:bodyPr>
          <a:lstStyle/>
          <a:p>
            <a:pPr fontAlgn="base"/>
            <a:r>
              <a:rPr lang="hi-IN" b="1" i="0" dirty="0">
                <a:solidFill>
                  <a:srgbClr val="202122"/>
                </a:solidFill>
                <a:effectLst/>
                <a:latin typeface="-apple-system"/>
              </a:rPr>
              <a:t/>
            </a:r>
            <a:br>
              <a:rPr lang="hi-IN" b="1" i="0" dirty="0">
                <a:solidFill>
                  <a:srgbClr val="202122"/>
                </a:solidFill>
                <a:effectLst/>
                <a:latin typeface="-apple-system"/>
              </a:rPr>
            </a:br>
            <a:r>
              <a:rPr lang="en-US" sz="3100" b="1" i="0" dirty="0">
                <a:solidFill>
                  <a:srgbClr val="FF0000"/>
                </a:solidFill>
                <a:effectLst/>
                <a:latin typeface="-apple-system"/>
              </a:rPr>
              <a:t>Speciality of Charak Indriya Sthan and Its Content</a:t>
            </a:r>
            <a:endParaRPr lang="hi-IN" sz="3100" dirty="0">
              <a:solidFill>
                <a:srgbClr val="FF0000"/>
              </a:solidFill>
              <a:effectLst/>
              <a:latin typeface="inherit"/>
            </a:endParaRPr>
          </a:p>
        </p:txBody>
      </p:sp>
      <p:sp>
        <p:nvSpPr>
          <p:cNvPr id="12" name="TextBox 11">
            <a:extLst>
              <a:ext uri="{FF2B5EF4-FFF2-40B4-BE49-F238E27FC236}">
                <a16:creationId xmlns:a16="http://schemas.microsoft.com/office/drawing/2014/main" xmlns="" id="{35A721B8-4E3D-CE1E-5BD4-C061ADB9E634}"/>
              </a:ext>
            </a:extLst>
          </p:cNvPr>
          <p:cNvSpPr txBox="1"/>
          <p:nvPr/>
        </p:nvSpPr>
        <p:spPr>
          <a:xfrm>
            <a:off x="3703400" y="721614"/>
            <a:ext cx="7010269" cy="830997"/>
          </a:xfrm>
          <a:prstGeom prst="rect">
            <a:avLst/>
          </a:prstGeom>
          <a:noFill/>
        </p:spPr>
        <p:txBody>
          <a:bodyPr wrap="square">
            <a:spAutoFit/>
          </a:bodyPr>
          <a:lstStyle/>
          <a:p>
            <a:pPr algn="l" fontAlgn="base"/>
            <a:endParaRPr lang="hi-IN" sz="2400" b="1" i="0" dirty="0">
              <a:solidFill>
                <a:srgbClr val="202122"/>
              </a:solidFill>
              <a:effectLst/>
              <a:latin typeface="-apple-system"/>
            </a:endParaRPr>
          </a:p>
          <a:p>
            <a:pPr algn="just" fontAlgn="base"/>
            <a:r>
              <a:rPr lang="hi-IN" sz="2400" u="none" strike="noStrike" dirty="0">
                <a:solidFill>
                  <a:srgbClr val="002060"/>
                </a:solidFill>
                <a:effectLst/>
                <a:latin typeface="inherit"/>
              </a:rPr>
              <a:t>इंद्रिय स्थान</a:t>
            </a:r>
            <a:endParaRPr lang="hi-IN" sz="2400" dirty="0">
              <a:solidFill>
                <a:srgbClr val="002060"/>
              </a:solidFill>
              <a:effectLst/>
              <a:latin typeface="inherit"/>
            </a:endParaRPr>
          </a:p>
        </p:txBody>
      </p:sp>
      <p:sp>
        <p:nvSpPr>
          <p:cNvPr id="14" name="TextBox 13">
            <a:extLst>
              <a:ext uri="{FF2B5EF4-FFF2-40B4-BE49-F238E27FC236}">
                <a16:creationId xmlns:a16="http://schemas.microsoft.com/office/drawing/2014/main" xmlns="" id="{08EB72B9-53B5-1299-A565-CE42928C6CF1}"/>
              </a:ext>
            </a:extLst>
          </p:cNvPr>
          <p:cNvSpPr txBox="1"/>
          <p:nvPr/>
        </p:nvSpPr>
        <p:spPr>
          <a:xfrm>
            <a:off x="788227" y="4529376"/>
            <a:ext cx="8855835" cy="1015663"/>
          </a:xfrm>
          <a:prstGeom prst="rect">
            <a:avLst/>
          </a:prstGeom>
          <a:noFill/>
        </p:spPr>
        <p:txBody>
          <a:bodyPr wrap="square">
            <a:spAutoFit/>
          </a:bodyPr>
          <a:lstStyle/>
          <a:p>
            <a:r>
              <a:rPr lang="hi-IN" sz="2000" b="0" i="0" dirty="0">
                <a:solidFill>
                  <a:srgbClr val="202122"/>
                </a:solidFill>
                <a:effectLst/>
                <a:latin typeface="-apple-system"/>
              </a:rPr>
              <a:t>आसन्न मृत्यु के संकेत और लक्षण को संवेदी प्रणाली में विशिष्ट परिवर्तनों(जैसे, </a:t>
            </a:r>
            <a:r>
              <a:rPr lang="hi-IN" sz="2000" b="0" i="0" u="none" strike="noStrike" dirty="0">
                <a:solidFill>
                  <a:srgbClr val="3366CC"/>
                </a:solidFill>
                <a:effectLst/>
                <a:latin typeface="-apple-system"/>
                <a:hlinkClick r:id="rId6" tooltip="वार्ना"/>
              </a:rPr>
              <a:t>वर्ण</a:t>
            </a:r>
            <a:r>
              <a:rPr lang="hi-IN" sz="2000" b="0" i="0" dirty="0">
                <a:solidFill>
                  <a:srgbClr val="202122"/>
                </a:solidFill>
                <a:effectLst/>
                <a:latin typeface="-apple-system"/>
              </a:rPr>
              <a:t> (रंग), </a:t>
            </a:r>
            <a:r>
              <a:rPr lang="hi-IN" sz="2000" b="0" i="0" u="none" strike="noStrike" dirty="0">
                <a:solidFill>
                  <a:srgbClr val="DD3333"/>
                </a:solidFill>
                <a:effectLst/>
                <a:latin typeface="-apple-system"/>
                <a:hlinkClick r:id="rId7" tooltip="स्वरा (पृष्ठ मौजूद नहीं है)"/>
              </a:rPr>
              <a:t>स्वर</a:t>
            </a:r>
            <a:r>
              <a:rPr lang="hi-IN" sz="2000" b="0" i="0" dirty="0">
                <a:solidFill>
                  <a:srgbClr val="202122"/>
                </a:solidFill>
                <a:effectLst/>
                <a:latin typeface="-apple-system"/>
              </a:rPr>
              <a:t> (आवाज), </a:t>
            </a:r>
            <a:r>
              <a:rPr lang="hi-IN" sz="2000" b="0" i="0" u="none" strike="noStrike" dirty="0">
                <a:solidFill>
                  <a:srgbClr val="3366CC"/>
                </a:solidFill>
                <a:effectLst/>
                <a:latin typeface="-apple-system"/>
                <a:hlinkClick r:id="rId8" tooltip="उसके पास"/>
              </a:rPr>
              <a:t>गंध</a:t>
            </a:r>
            <a:r>
              <a:rPr lang="hi-IN" sz="2000" b="0" i="0" dirty="0">
                <a:solidFill>
                  <a:srgbClr val="202122"/>
                </a:solidFill>
                <a:effectLst/>
                <a:latin typeface="-apple-system"/>
              </a:rPr>
              <a:t> (गंध), </a:t>
            </a:r>
            <a:r>
              <a:rPr lang="hi-IN" sz="2000" b="0" i="0" u="none" strike="noStrike" dirty="0">
                <a:solidFill>
                  <a:srgbClr val="3366CC"/>
                </a:solidFill>
                <a:effectLst/>
                <a:latin typeface="-apple-system"/>
                <a:hlinkClick r:id="rId9" tooltip="बोध"/>
              </a:rPr>
              <a:t>रस</a:t>
            </a:r>
            <a:r>
              <a:rPr lang="hi-IN" sz="2000" b="0" i="0" dirty="0">
                <a:solidFill>
                  <a:srgbClr val="202122"/>
                </a:solidFill>
                <a:effectLst/>
                <a:latin typeface="-apple-system"/>
              </a:rPr>
              <a:t> (स्वाद), </a:t>
            </a:r>
            <a:r>
              <a:rPr lang="hi-IN" sz="2000" b="0" i="0" u="none" strike="noStrike" dirty="0">
                <a:solidFill>
                  <a:srgbClr val="3366CC"/>
                </a:solidFill>
                <a:effectLst/>
                <a:latin typeface="-apple-system"/>
                <a:hlinkClick r:id="rId10" tooltip="स्पर्श"/>
              </a:rPr>
              <a:t>स्पर्श</a:t>
            </a:r>
            <a:r>
              <a:rPr lang="hi-IN" sz="2000" b="0" i="0" dirty="0">
                <a:solidFill>
                  <a:srgbClr val="202122"/>
                </a:solidFill>
                <a:effectLst/>
                <a:latin typeface="-apple-system"/>
              </a:rPr>
              <a:t> (स्पर्श) के साथ-साथ </a:t>
            </a:r>
            <a:r>
              <a:rPr lang="hi-IN" sz="2000" b="0" i="0" u="none" strike="noStrike" dirty="0">
                <a:solidFill>
                  <a:srgbClr val="3366CC"/>
                </a:solidFill>
                <a:effectLst/>
                <a:latin typeface="-apple-system"/>
                <a:hlinkClick r:id="rId11" tooltip="Chhaya"/>
              </a:rPr>
              <a:t>छाया</a:t>
            </a:r>
            <a:r>
              <a:rPr lang="hi-IN" sz="2000" b="0" i="0" dirty="0">
                <a:solidFill>
                  <a:srgbClr val="202122"/>
                </a:solidFill>
                <a:effectLst/>
                <a:latin typeface="-apple-system"/>
              </a:rPr>
              <a:t> ( स्पर्श) द्वारा माना जा सकता है।</a:t>
            </a:r>
            <a:endParaRPr lang="en-US" sz="2000" dirty="0"/>
          </a:p>
        </p:txBody>
      </p:sp>
    </p:spTree>
    <p:extLst>
      <p:ext uri="{BB962C8B-B14F-4D97-AF65-F5344CB8AC3E}">
        <p14:creationId xmlns:p14="http://schemas.microsoft.com/office/powerpoint/2010/main" xmlns="" val="40212635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D4001D-0D1A-70BE-DC01-96085D5684C7}"/>
              </a:ext>
            </a:extLst>
          </p:cNvPr>
          <p:cNvSpPr>
            <a:spLocks noGrp="1"/>
          </p:cNvSpPr>
          <p:nvPr>
            <p:ph type="title"/>
          </p:nvPr>
        </p:nvSpPr>
        <p:spPr/>
        <p:txBody>
          <a:bodyPr/>
          <a:lstStyle/>
          <a:p>
            <a:r>
              <a:rPr lang="hi-IN" sz="2400" dirty="0"/>
              <a:t>प्रकृति-विकृति से परीक्षा</a:t>
            </a:r>
            <a:r>
              <a:rPr lang="hi-IN" dirty="0"/>
              <a:t>—</a:t>
            </a:r>
            <a:r>
              <a:rPr lang="en-US" dirty="0"/>
              <a:t/>
            </a:r>
            <a:br>
              <a:rPr lang="en-US" dirty="0"/>
            </a:br>
            <a:endParaRPr lang="en-US" dirty="0"/>
          </a:p>
        </p:txBody>
      </p:sp>
      <p:sp>
        <p:nvSpPr>
          <p:cNvPr id="5" name="TextBox 4">
            <a:extLst>
              <a:ext uri="{FF2B5EF4-FFF2-40B4-BE49-F238E27FC236}">
                <a16:creationId xmlns:a16="http://schemas.microsoft.com/office/drawing/2014/main" xmlns="" id="{785351F6-7287-9C77-6069-5ADBD30AECD3}"/>
              </a:ext>
            </a:extLst>
          </p:cNvPr>
          <p:cNvSpPr txBox="1"/>
          <p:nvPr/>
        </p:nvSpPr>
        <p:spPr>
          <a:xfrm>
            <a:off x="864857" y="1535905"/>
            <a:ext cx="8221621" cy="1323439"/>
          </a:xfrm>
          <a:prstGeom prst="rect">
            <a:avLst/>
          </a:prstGeom>
          <a:noFill/>
        </p:spPr>
        <p:txBody>
          <a:bodyPr wrap="square">
            <a:spAutoFit/>
          </a:bodyPr>
          <a:lstStyle/>
          <a:p>
            <a:r>
              <a:rPr lang="hi-IN" sz="2000" dirty="0"/>
              <a:t>इन परीक्ष्य भावों में कुछ भाव पुरुषों में आश्रित नहीं होते, और कुछ भाव पुरुषों में आश्रित रहते हैं। इनमें जो भाव पुरुषों में आश्रित नहीं होते उनकी परीक्षा उपदेश (आप्तोपदेश) और युक्ति से करनी चाहिये। जो भाव पुरुषों आश्रित रहते हैं उनकी परीक्षा प्रकृति से और विकृति से करनी चाहिये ।</a:t>
            </a:r>
            <a:endParaRPr lang="en-US" sz="2000" dirty="0"/>
          </a:p>
        </p:txBody>
      </p:sp>
      <p:sp>
        <p:nvSpPr>
          <p:cNvPr id="9" name="TextBox 8">
            <a:extLst>
              <a:ext uri="{FF2B5EF4-FFF2-40B4-BE49-F238E27FC236}">
                <a16:creationId xmlns:a16="http://schemas.microsoft.com/office/drawing/2014/main" xmlns="" id="{08D20529-A1C0-B4FE-8579-A48DEE231F0B}"/>
              </a:ext>
            </a:extLst>
          </p:cNvPr>
          <p:cNvSpPr txBox="1"/>
          <p:nvPr/>
        </p:nvSpPr>
        <p:spPr>
          <a:xfrm>
            <a:off x="864857" y="3429000"/>
            <a:ext cx="8596668" cy="1323439"/>
          </a:xfrm>
          <a:prstGeom prst="rect">
            <a:avLst/>
          </a:prstGeom>
          <a:noFill/>
        </p:spPr>
        <p:txBody>
          <a:bodyPr wrap="square">
            <a:spAutoFit/>
          </a:bodyPr>
          <a:lstStyle/>
          <a:p>
            <a:r>
              <a:rPr lang="hi-IN" sz="2000" b="1" dirty="0">
                <a:solidFill>
                  <a:schemeClr val="accent3">
                    <a:lumMod val="75000"/>
                  </a:schemeClr>
                </a:solidFill>
              </a:rPr>
              <a:t>प्रकृति—</a:t>
            </a:r>
            <a:r>
              <a:rPr lang="en-GB" sz="2000" b="1" dirty="0">
                <a:solidFill>
                  <a:schemeClr val="accent3">
                    <a:lumMod val="75000"/>
                  </a:schemeClr>
                </a:solidFill>
              </a:rPr>
              <a:t> </a:t>
            </a:r>
            <a:r>
              <a:rPr lang="hi-IN" sz="2000" dirty="0"/>
              <a:t>प्रकृति १- जातिप्रसक्का, २. कुलप्रसक्का, ३. देशानुपातिनी ४ कालानुपातिनी, ५, वयोऽनुपालिनी, ६. प्रत्यात्पनियता, ६ इन भेदों वाली होती है। उन उन पुरुषों के वे वे वर्ण-स्वरादि भाव जाति, कुल, देश, काल, वय और प्रत्यात्पनियत (प्रतिपुरुष में रहने वाली प्रकृति) से विभिन्न पाये जाते हैं</a:t>
            </a:r>
            <a:r>
              <a:rPr lang="en-GB" sz="2000" dirty="0"/>
              <a:t> |</a:t>
            </a:r>
            <a:endParaRPr lang="en-US" sz="2000" dirty="0"/>
          </a:p>
        </p:txBody>
      </p:sp>
      <p:sp>
        <p:nvSpPr>
          <p:cNvPr id="11" name="TextBox 10">
            <a:extLst>
              <a:ext uri="{FF2B5EF4-FFF2-40B4-BE49-F238E27FC236}">
                <a16:creationId xmlns:a16="http://schemas.microsoft.com/office/drawing/2014/main" xmlns="" id="{C641BC1B-53A6-B839-5B97-71D97750FBD5}"/>
              </a:ext>
            </a:extLst>
          </p:cNvPr>
          <p:cNvSpPr txBox="1"/>
          <p:nvPr/>
        </p:nvSpPr>
        <p:spPr>
          <a:xfrm>
            <a:off x="864857" y="5114507"/>
            <a:ext cx="8221621" cy="707886"/>
          </a:xfrm>
          <a:prstGeom prst="rect">
            <a:avLst/>
          </a:prstGeom>
          <a:noFill/>
        </p:spPr>
        <p:txBody>
          <a:bodyPr wrap="square">
            <a:spAutoFit/>
          </a:bodyPr>
          <a:lstStyle/>
          <a:p>
            <a:r>
              <a:rPr lang="hi-IN" sz="2000" b="1" dirty="0">
                <a:solidFill>
                  <a:schemeClr val="accent3">
                    <a:lumMod val="75000"/>
                  </a:schemeClr>
                </a:solidFill>
              </a:rPr>
              <a:t>विकृति</a:t>
            </a:r>
            <a:r>
              <a:rPr lang="hi-IN" dirty="0"/>
              <a:t> </a:t>
            </a:r>
            <a:r>
              <a:rPr lang="hi-IN" sz="2000" dirty="0"/>
              <a:t>– १. लक्षणनिमित्ता, २ लक्ष्यनिमित्ता, ३. निमित्तानुरूपा, यह तीन प्रकार की विकृति होती है </a:t>
            </a:r>
            <a:r>
              <a:rPr lang="en-GB" sz="2000" dirty="0"/>
              <a:t>|</a:t>
            </a:r>
            <a:endParaRPr lang="en-US" sz="2000" dirty="0"/>
          </a:p>
        </p:txBody>
      </p:sp>
    </p:spTree>
    <p:extLst>
      <p:ext uri="{BB962C8B-B14F-4D97-AF65-F5344CB8AC3E}">
        <p14:creationId xmlns:p14="http://schemas.microsoft.com/office/powerpoint/2010/main" xmlns="" val="40760495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D41B2-1389-F965-52C0-5043C68B9C27}"/>
              </a:ext>
            </a:extLst>
          </p:cNvPr>
          <p:cNvSpPr>
            <a:spLocks noGrp="1"/>
          </p:cNvSpPr>
          <p:nvPr>
            <p:ph type="title"/>
          </p:nvPr>
        </p:nvSpPr>
        <p:spPr/>
        <p:txBody>
          <a:bodyPr/>
          <a:lstStyle/>
          <a:p>
            <a:r>
              <a:rPr lang="hi-IN" dirty="0"/>
              <a:t>वर्णाधिकार (</a:t>
            </a:r>
            <a:r>
              <a:rPr lang="en-US" dirty="0"/>
              <a:t>Prognosis based on Colour)</a:t>
            </a:r>
          </a:p>
        </p:txBody>
      </p:sp>
      <p:sp>
        <p:nvSpPr>
          <p:cNvPr id="6" name="Content Placeholder 5">
            <a:extLst>
              <a:ext uri="{FF2B5EF4-FFF2-40B4-BE49-F238E27FC236}">
                <a16:creationId xmlns:a16="http://schemas.microsoft.com/office/drawing/2014/main" xmlns="" id="{1471AADF-1E2C-C8A4-5D9E-235712DD1E15}"/>
              </a:ext>
            </a:extLst>
          </p:cNvPr>
          <p:cNvSpPr>
            <a:spLocks noGrp="1"/>
          </p:cNvSpPr>
          <p:nvPr>
            <p:ph idx="1"/>
          </p:nvPr>
        </p:nvSpPr>
        <p:spPr>
          <a:xfrm>
            <a:off x="615309" y="1760871"/>
            <a:ext cx="8596668" cy="2690480"/>
          </a:xfrm>
        </p:spPr>
        <p:txBody>
          <a:bodyPr>
            <a:normAutofit/>
          </a:bodyPr>
          <a:lstStyle/>
          <a:p>
            <a:r>
              <a:rPr lang="hi-IN" sz="2400" dirty="0">
                <a:solidFill>
                  <a:srgbClr val="00B0F0"/>
                </a:solidFill>
              </a:rPr>
              <a:t>प्राकृत वर्ण-</a:t>
            </a:r>
            <a:r>
              <a:rPr lang="hi-IN" sz="2000" dirty="0"/>
              <a:t> १. कृष्ण (काले), २. श्याम (सांवले), ३. श्यामावदात (श्याम-गौर), ४. अवदात (गौर) ये चार शरीर के प्राकृत वर्ण हैं</a:t>
            </a:r>
            <a:r>
              <a:rPr lang="en-GB" sz="2000" dirty="0"/>
              <a:t> |</a:t>
            </a:r>
            <a:endParaRPr lang="en-US" sz="2000" dirty="0"/>
          </a:p>
        </p:txBody>
      </p:sp>
      <p:sp>
        <p:nvSpPr>
          <p:cNvPr id="4" name="TextBox 3">
            <a:extLst>
              <a:ext uri="{FF2B5EF4-FFF2-40B4-BE49-F238E27FC236}">
                <a16:creationId xmlns:a16="http://schemas.microsoft.com/office/drawing/2014/main" xmlns="" id="{C335BB2E-FDE1-101F-A865-8709C76C1474}"/>
              </a:ext>
            </a:extLst>
          </p:cNvPr>
          <p:cNvSpPr txBox="1"/>
          <p:nvPr/>
        </p:nvSpPr>
        <p:spPr>
          <a:xfrm>
            <a:off x="739358" y="3758853"/>
            <a:ext cx="8472619" cy="1384995"/>
          </a:xfrm>
          <a:prstGeom prst="rect">
            <a:avLst/>
          </a:prstGeom>
          <a:noFill/>
        </p:spPr>
        <p:txBody>
          <a:bodyPr wrap="square">
            <a:spAutoFit/>
          </a:bodyPr>
          <a:lstStyle/>
          <a:p>
            <a:pPr marL="342900" indent="-342900">
              <a:buFont typeface="Arial" panose="020B0604020202020204" pitchFamily="34" charset="0"/>
              <a:buChar char="•"/>
            </a:pPr>
            <a:r>
              <a:rPr lang="hi-IN" sz="2400" dirty="0">
                <a:solidFill>
                  <a:srgbClr val="00B0F0"/>
                </a:solidFill>
              </a:rPr>
              <a:t>वैकारिक वर्ण- </a:t>
            </a:r>
            <a:r>
              <a:rPr lang="hi-IN" sz="2000" dirty="0"/>
              <a:t>१. नील, २. श्याव, ३. ताम्र, ४. हरित और ५. शुक्ल ये शरीर के वर्ण (रूप) वैकारिक कहे जाते हैं। इन वर्णों के अतिरिक्त जो वैकृत वर्ण यहाँ नहीं कहे गये हैं जैसे- नील श्याव, नील ताम्र, नील हरित, नील शुक्ल आदि मिश्रित वर्ण, इन्हें भी वैकारिक वर्ण कहा जाता है। </a:t>
            </a:r>
            <a:endParaRPr lang="en-US" sz="2000" dirty="0"/>
          </a:p>
        </p:txBody>
      </p:sp>
    </p:spTree>
    <p:extLst>
      <p:ext uri="{BB962C8B-B14F-4D97-AF65-F5344CB8AC3E}">
        <p14:creationId xmlns:p14="http://schemas.microsoft.com/office/powerpoint/2010/main" xmlns="" val="31516525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B8BB2A-4DF3-9CD7-D09B-46D372D9FADA}"/>
              </a:ext>
            </a:extLst>
          </p:cNvPr>
          <p:cNvSpPr>
            <a:spLocks noGrp="1"/>
          </p:cNvSpPr>
          <p:nvPr>
            <p:ph idx="1"/>
          </p:nvPr>
        </p:nvSpPr>
        <p:spPr>
          <a:xfrm>
            <a:off x="730912" y="649223"/>
            <a:ext cx="8596668" cy="3880773"/>
          </a:xfrm>
        </p:spPr>
        <p:txBody>
          <a:bodyPr>
            <a:normAutofit/>
          </a:bodyPr>
          <a:lstStyle/>
          <a:p>
            <a:r>
              <a:rPr lang="hi-IN" sz="2400" dirty="0">
                <a:solidFill>
                  <a:srgbClr val="00B0F0"/>
                </a:solidFill>
              </a:rPr>
              <a:t>वर्णपरीक्षा</a:t>
            </a:r>
            <a:r>
              <a:rPr lang="hi-IN" sz="2000" dirty="0"/>
              <a:t> – प्राकृतिक और वैकृतिक वर्ण आधे शरीर में पाये जाते हैं अर्थात् आधे शरीर में सीमा निर्धारित कर वैकारिक वर्ण हों तो इस प्रकार प्राकृतिक और वैकृतिक दोनों वर्णों का होना अरिष्ट समझा जाता है।</a:t>
            </a:r>
            <a:endParaRPr lang="en-GB" sz="2000" dirty="0"/>
          </a:p>
          <a:p>
            <a:r>
              <a:rPr lang="hi-IN" sz="2000" dirty="0"/>
              <a:t> आधे शरीर का विभाग वाम अङ्ग और दक्षिण अङ्ग के रूप में या पूर्व, पश्चिम (आगे और पीछे) रूप में या कटि के ऊपर और कटि के नीचे के रूप में या आभ्यन्तर (जैसे मुख, नासिका, कान के भीतरी भाग) और बाह्य भाग त्वचा के रूप में ग्रहण किया जाता है।</a:t>
            </a:r>
            <a:endParaRPr lang="en-GB" sz="2000" dirty="0"/>
          </a:p>
          <a:p>
            <a:r>
              <a:rPr lang="hi-IN" sz="2000" dirty="0"/>
              <a:t> इसी प्रकार प्रकृति और विकृति के वर्ण का भेद मुख में या अन्यत्र हाथ-पैर में सीमा से विभक्त प्रतीत हो तो मृत्यु के लिए होता है ।</a:t>
            </a:r>
            <a:endParaRPr lang="en-US" sz="2000" dirty="0"/>
          </a:p>
        </p:txBody>
      </p:sp>
      <p:sp>
        <p:nvSpPr>
          <p:cNvPr id="4" name="TextBox 3">
            <a:extLst>
              <a:ext uri="{FF2B5EF4-FFF2-40B4-BE49-F238E27FC236}">
                <a16:creationId xmlns:a16="http://schemas.microsoft.com/office/drawing/2014/main" xmlns="" id="{85BDD639-B89A-311D-90BF-3A6B4BE58D38}"/>
              </a:ext>
            </a:extLst>
          </p:cNvPr>
          <p:cNvSpPr txBox="1"/>
          <p:nvPr/>
        </p:nvSpPr>
        <p:spPr>
          <a:xfrm>
            <a:off x="1017984" y="4300382"/>
            <a:ext cx="8596668" cy="769441"/>
          </a:xfrm>
          <a:prstGeom prst="rect">
            <a:avLst/>
          </a:prstGeom>
          <a:noFill/>
        </p:spPr>
        <p:txBody>
          <a:bodyPr wrap="square">
            <a:spAutoFit/>
          </a:bodyPr>
          <a:lstStyle/>
          <a:p>
            <a:r>
              <a:rPr lang="hi-IN" sz="2400" dirty="0">
                <a:solidFill>
                  <a:srgbClr val="00B0F0"/>
                </a:solidFill>
              </a:rPr>
              <a:t>मुखगत अरिष्ट </a:t>
            </a:r>
            <a:r>
              <a:rPr lang="hi-IN" sz="2000" dirty="0"/>
              <a:t>— रोगी के मुख में पिप्लु (छोटी फुन्सियाँ), व्यङ्ग, तिलकालक, बड़ी-बड़ी फुन्सियों में किसी एक का है अप्रशस्त अशुभ अरिष्ट होता है ।</a:t>
            </a:r>
            <a:endParaRPr lang="en-US" sz="2000" dirty="0"/>
          </a:p>
        </p:txBody>
      </p:sp>
    </p:spTree>
    <p:extLst>
      <p:ext uri="{BB962C8B-B14F-4D97-AF65-F5344CB8AC3E}">
        <p14:creationId xmlns:p14="http://schemas.microsoft.com/office/powerpoint/2010/main" xmlns="" val="2207998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ED9F54-ED5A-3098-7C0B-884064C13B2E}"/>
              </a:ext>
            </a:extLst>
          </p:cNvPr>
          <p:cNvSpPr>
            <a:spLocks noGrp="1"/>
          </p:cNvSpPr>
          <p:nvPr>
            <p:ph idx="1"/>
          </p:nvPr>
        </p:nvSpPr>
        <p:spPr>
          <a:xfrm>
            <a:off x="833081" y="1341172"/>
            <a:ext cx="8784191" cy="3880773"/>
          </a:xfrm>
        </p:spPr>
        <p:txBody>
          <a:bodyPr>
            <a:normAutofit/>
          </a:bodyPr>
          <a:lstStyle/>
          <a:p>
            <a:r>
              <a:rPr lang="hi-IN" sz="2000" b="1" dirty="0">
                <a:solidFill>
                  <a:srgbClr val="FF0000"/>
                </a:solidFill>
              </a:rPr>
              <a:t>हेतुलिङ्गौषधज्ञानं स्वस्थातुरपरायणम् । त्रिसूत्रं शाश्वतं पुण्यं बुबुधे यं पितामहः ॥</a:t>
            </a:r>
            <a:endParaRPr lang="en-US" sz="2000" b="1" dirty="0">
              <a:solidFill>
                <a:srgbClr val="FF0000"/>
              </a:solidFill>
            </a:endParaRPr>
          </a:p>
          <a:p>
            <a:pPr marL="0" indent="0">
              <a:buNone/>
            </a:pPr>
            <a:r>
              <a:rPr lang="en-US" sz="2000" b="1" dirty="0">
                <a:solidFill>
                  <a:srgbClr val="FF0000"/>
                </a:solidFill>
              </a:rPr>
              <a:t>                                                                                           </a:t>
            </a:r>
            <a:r>
              <a:rPr lang="en-US" sz="2000" b="1" dirty="0">
                <a:solidFill>
                  <a:schemeClr val="tx1"/>
                </a:solidFill>
              </a:rPr>
              <a:t>( च० सू०१/२४)</a:t>
            </a:r>
            <a:endParaRPr lang="en-US" sz="2000" b="1" dirty="0">
              <a:solidFill>
                <a:srgbClr val="FF0000"/>
              </a:solidFill>
            </a:endParaRPr>
          </a:p>
        </p:txBody>
      </p:sp>
      <p:sp>
        <p:nvSpPr>
          <p:cNvPr id="5" name="Title 4">
            <a:extLst>
              <a:ext uri="{FF2B5EF4-FFF2-40B4-BE49-F238E27FC236}">
                <a16:creationId xmlns:a16="http://schemas.microsoft.com/office/drawing/2014/main" xmlns="" id="{4FB36E43-D104-A2FB-EF05-A85FC0E50899}"/>
              </a:ext>
            </a:extLst>
          </p:cNvPr>
          <p:cNvSpPr>
            <a:spLocks noGrp="1"/>
          </p:cNvSpPr>
          <p:nvPr>
            <p:ph type="title"/>
          </p:nvPr>
        </p:nvSpPr>
        <p:spPr>
          <a:xfrm>
            <a:off x="2762250" y="449940"/>
            <a:ext cx="8596668" cy="1320800"/>
          </a:xfrm>
        </p:spPr>
        <p:txBody>
          <a:bodyPr/>
          <a:lstStyle/>
          <a:p>
            <a:r>
              <a:rPr lang="hi-IN" dirty="0"/>
              <a:t>त्रिसूत्र आयुर्वेद का स्वरूप-</a:t>
            </a:r>
            <a:endParaRPr lang="en-US" dirty="0"/>
          </a:p>
        </p:txBody>
      </p:sp>
      <p:sp>
        <p:nvSpPr>
          <p:cNvPr id="7" name="TextBox 6">
            <a:extLst>
              <a:ext uri="{FF2B5EF4-FFF2-40B4-BE49-F238E27FC236}">
                <a16:creationId xmlns:a16="http://schemas.microsoft.com/office/drawing/2014/main" xmlns="" id="{FC3C10FF-BC6F-8626-A202-0791E283B5B0}"/>
              </a:ext>
            </a:extLst>
          </p:cNvPr>
          <p:cNvSpPr txBox="1"/>
          <p:nvPr/>
        </p:nvSpPr>
        <p:spPr>
          <a:xfrm>
            <a:off x="1016662" y="2200307"/>
            <a:ext cx="8413088" cy="923330"/>
          </a:xfrm>
          <a:prstGeom prst="rect">
            <a:avLst/>
          </a:prstGeom>
          <a:noFill/>
        </p:spPr>
        <p:txBody>
          <a:bodyPr wrap="square">
            <a:spAutoFit/>
          </a:bodyPr>
          <a:lstStyle/>
          <a:p>
            <a:r>
              <a:rPr lang="hi-IN" dirty="0"/>
              <a:t>स्वस्थ एवं आतुरों (रोगियों) के लिए पर (उत्तम) अयन (मार्ग) बताने वाला, हेतु (निदान) लिङ्ग (लक्षण) औषध-ज्ञान शाश्वत (नित्य) पुण्य देने वाला और जिस आयुर्वेद को ब्रह्मा ने स्वयं जाना था वह त्रिसूत्र आयुर्वेद है।</a:t>
            </a:r>
            <a:endParaRPr lang="en-US" dirty="0"/>
          </a:p>
        </p:txBody>
      </p:sp>
      <p:sp>
        <p:nvSpPr>
          <p:cNvPr id="9" name="TextBox 8">
            <a:extLst>
              <a:ext uri="{FF2B5EF4-FFF2-40B4-BE49-F238E27FC236}">
                <a16:creationId xmlns:a16="http://schemas.microsoft.com/office/drawing/2014/main" xmlns="" id="{E8D12CC9-BA62-0E98-F6EF-29C93E8811DF}"/>
              </a:ext>
            </a:extLst>
          </p:cNvPr>
          <p:cNvSpPr txBox="1"/>
          <p:nvPr/>
        </p:nvSpPr>
        <p:spPr>
          <a:xfrm>
            <a:off x="833081" y="3354782"/>
            <a:ext cx="6107906" cy="461665"/>
          </a:xfrm>
          <a:prstGeom prst="rect">
            <a:avLst/>
          </a:prstGeom>
          <a:noFill/>
        </p:spPr>
        <p:txBody>
          <a:bodyPr wrap="square">
            <a:spAutoFit/>
          </a:bodyPr>
          <a:lstStyle/>
          <a:p>
            <a:r>
              <a:rPr lang="hi-IN" sz="2400" b="1" dirty="0">
                <a:solidFill>
                  <a:srgbClr val="FF0000"/>
                </a:solidFill>
              </a:rPr>
              <a:t>आयुर्वेद की परिभाषा</a:t>
            </a:r>
            <a:r>
              <a:rPr lang="en-US" sz="2400" b="1" dirty="0">
                <a:solidFill>
                  <a:srgbClr val="FF0000"/>
                </a:solidFill>
              </a:rPr>
              <a:t> ~</a:t>
            </a:r>
          </a:p>
        </p:txBody>
      </p:sp>
      <p:sp>
        <p:nvSpPr>
          <p:cNvPr id="11" name="TextBox 10">
            <a:extLst>
              <a:ext uri="{FF2B5EF4-FFF2-40B4-BE49-F238E27FC236}">
                <a16:creationId xmlns:a16="http://schemas.microsoft.com/office/drawing/2014/main" xmlns="" id="{E7944135-AAC8-2F2B-95D1-2702D1857F96}"/>
              </a:ext>
            </a:extLst>
          </p:cNvPr>
          <p:cNvSpPr txBox="1"/>
          <p:nvPr/>
        </p:nvSpPr>
        <p:spPr>
          <a:xfrm>
            <a:off x="1016662" y="4014869"/>
            <a:ext cx="6107906" cy="646331"/>
          </a:xfrm>
          <a:prstGeom prst="rect">
            <a:avLst/>
          </a:prstGeom>
          <a:noFill/>
        </p:spPr>
        <p:txBody>
          <a:bodyPr wrap="square">
            <a:spAutoFit/>
          </a:bodyPr>
          <a:lstStyle/>
          <a:p>
            <a:r>
              <a:rPr lang="hi-IN" b="1" dirty="0">
                <a:solidFill>
                  <a:schemeClr val="accent3">
                    <a:lumMod val="75000"/>
                  </a:schemeClr>
                </a:solidFill>
              </a:rPr>
              <a:t>हिताहितं सुखं दुःखमायुस्तस्य हिताहितम् । </a:t>
            </a:r>
            <a:r>
              <a:rPr lang="en-US" b="1" dirty="0">
                <a:solidFill>
                  <a:schemeClr val="accent3">
                    <a:lumMod val="75000"/>
                  </a:schemeClr>
                </a:solidFill>
              </a:rPr>
              <a:t> </a:t>
            </a:r>
          </a:p>
          <a:p>
            <a:r>
              <a:rPr lang="en-US" b="1" dirty="0">
                <a:solidFill>
                  <a:schemeClr val="accent3">
                    <a:lumMod val="75000"/>
                  </a:schemeClr>
                </a:solidFill>
              </a:rPr>
              <a:t> </a:t>
            </a:r>
            <a:r>
              <a:rPr lang="hi-IN" b="1" dirty="0">
                <a:solidFill>
                  <a:schemeClr val="accent3">
                    <a:lumMod val="75000"/>
                  </a:schemeClr>
                </a:solidFill>
              </a:rPr>
              <a:t>मानं च तच्च यत्रोक्तमायुर्वेदः स उच्यते</a:t>
            </a:r>
            <a:r>
              <a:rPr lang="en-US" b="1" dirty="0">
                <a:solidFill>
                  <a:schemeClr val="accent3">
                    <a:lumMod val="75000"/>
                  </a:schemeClr>
                </a:solidFill>
              </a:rPr>
              <a:t> ।।</a:t>
            </a:r>
            <a:r>
              <a:rPr lang="hi-IN" b="1" dirty="0">
                <a:solidFill>
                  <a:schemeClr val="accent3">
                    <a:lumMod val="75000"/>
                  </a:schemeClr>
                </a:solidFill>
              </a:rPr>
              <a:t> </a:t>
            </a:r>
            <a:r>
              <a:rPr lang="en-US" sz="1800" b="1" dirty="0">
                <a:solidFill>
                  <a:schemeClr val="tx1"/>
                </a:solidFill>
              </a:rPr>
              <a:t>( च० सू०१/४१)</a:t>
            </a:r>
            <a:endParaRPr lang="en-US" b="1" dirty="0">
              <a:solidFill>
                <a:schemeClr val="accent3">
                  <a:lumMod val="75000"/>
                </a:schemeClr>
              </a:solidFill>
            </a:endParaRPr>
          </a:p>
        </p:txBody>
      </p:sp>
      <p:sp>
        <p:nvSpPr>
          <p:cNvPr id="13" name="TextBox 12">
            <a:extLst>
              <a:ext uri="{FF2B5EF4-FFF2-40B4-BE49-F238E27FC236}">
                <a16:creationId xmlns:a16="http://schemas.microsoft.com/office/drawing/2014/main" xmlns="" id="{E40532CF-E560-591E-6B10-2DB30FC905E1}"/>
              </a:ext>
            </a:extLst>
          </p:cNvPr>
          <p:cNvSpPr txBox="1"/>
          <p:nvPr/>
        </p:nvSpPr>
        <p:spPr>
          <a:xfrm>
            <a:off x="1016662" y="4970612"/>
            <a:ext cx="7167740" cy="1231106"/>
          </a:xfrm>
          <a:prstGeom prst="rect">
            <a:avLst/>
          </a:prstGeom>
          <a:noFill/>
        </p:spPr>
        <p:txBody>
          <a:bodyPr wrap="square">
            <a:spAutoFit/>
          </a:bodyPr>
          <a:lstStyle/>
          <a:p>
            <a:r>
              <a:rPr lang="hi-IN" sz="2000" b="1" dirty="0">
                <a:solidFill>
                  <a:srgbClr val="00B0F0"/>
                </a:solidFill>
              </a:rPr>
              <a:t>जिस ग्रन्थ में -</a:t>
            </a:r>
            <a:r>
              <a:rPr lang="hi-IN" dirty="0"/>
              <a:t> १. हित आयु, २. अहित आयु, ३. सुख आयु, ४. दुःख आयु-इन चार प्रकार की आयु के लिए हित (पथ्य) अहित (अपथ्य), इस आयु का मान (प्रमाण और अप्रमाण) और आयु का स्वरूप बताया गया हो, उसे आयुर्वेद शास्त्र कहा जाता है</a:t>
            </a:r>
            <a:r>
              <a:rPr lang="en-US" dirty="0"/>
              <a:t> ।</a:t>
            </a:r>
          </a:p>
        </p:txBody>
      </p:sp>
    </p:spTree>
    <p:extLst>
      <p:ext uri="{BB962C8B-B14F-4D97-AF65-F5344CB8AC3E}">
        <p14:creationId xmlns:p14="http://schemas.microsoft.com/office/powerpoint/2010/main" xmlns="" val="5749440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BE2C8D2-FCB1-613C-5FE1-92C4DE4C61E2}"/>
              </a:ext>
            </a:extLst>
          </p:cNvPr>
          <p:cNvSpPr>
            <a:spLocks noGrp="1"/>
          </p:cNvSpPr>
          <p:nvPr>
            <p:ph idx="1"/>
          </p:nvPr>
        </p:nvSpPr>
        <p:spPr>
          <a:xfrm>
            <a:off x="854274" y="529791"/>
            <a:ext cx="8596668" cy="1429146"/>
          </a:xfrm>
        </p:spPr>
        <p:txBody>
          <a:bodyPr/>
          <a:lstStyle/>
          <a:p>
            <a:r>
              <a:rPr lang="hi-IN" sz="2400" dirty="0">
                <a:solidFill>
                  <a:srgbClr val="00B0F0"/>
                </a:solidFill>
              </a:rPr>
              <a:t>नखादि- परीक्षा में अरिष्ट</a:t>
            </a:r>
            <a:r>
              <a:rPr lang="hi-IN" sz="2000" dirty="0"/>
              <a:t>-जिस रोगी के बल, वर्ण और इन्द्रियों की शक्ति न्यून हो गयी है उनके नख, नेत्र, मुख, मूत्र, पुरीष (मल), हाथ, पैर और ओष्ठ आदि अवयवों में सहसा बताये हुए वैकारिक वर्णों में किसी एक वर्ण की उत्पत्ति हो जाना आयु-क्षय का लक्षण है अर्थात् अरिष्ट है ।</a:t>
            </a:r>
            <a:endParaRPr lang="en-US" sz="2000" dirty="0"/>
          </a:p>
        </p:txBody>
      </p:sp>
      <p:sp>
        <p:nvSpPr>
          <p:cNvPr id="5" name="TextBox 4">
            <a:extLst>
              <a:ext uri="{FF2B5EF4-FFF2-40B4-BE49-F238E27FC236}">
                <a16:creationId xmlns:a16="http://schemas.microsoft.com/office/drawing/2014/main" xmlns="" id="{463095A8-4E55-CEBB-DDB2-D96C282A8F2F}"/>
              </a:ext>
            </a:extLst>
          </p:cNvPr>
          <p:cNvSpPr txBox="1"/>
          <p:nvPr/>
        </p:nvSpPr>
        <p:spPr>
          <a:xfrm>
            <a:off x="937618" y="2178443"/>
            <a:ext cx="7295554" cy="523220"/>
          </a:xfrm>
          <a:prstGeom prst="rect">
            <a:avLst/>
          </a:prstGeom>
          <a:noFill/>
        </p:spPr>
        <p:txBody>
          <a:bodyPr wrap="square">
            <a:spAutoFit/>
          </a:bodyPr>
          <a:lstStyle/>
          <a:p>
            <a:r>
              <a:rPr lang="hi-IN" sz="2800" dirty="0">
                <a:solidFill>
                  <a:schemeClr val="accent1"/>
                </a:solidFill>
              </a:rPr>
              <a:t>३. स्वराधिकार (</a:t>
            </a:r>
            <a:r>
              <a:rPr lang="en-US" sz="2800" dirty="0">
                <a:solidFill>
                  <a:schemeClr val="accent1"/>
                </a:solidFill>
              </a:rPr>
              <a:t>Prognosis based on Voice)</a:t>
            </a:r>
          </a:p>
        </p:txBody>
      </p:sp>
      <p:sp>
        <p:nvSpPr>
          <p:cNvPr id="7" name="TextBox 6">
            <a:extLst>
              <a:ext uri="{FF2B5EF4-FFF2-40B4-BE49-F238E27FC236}">
                <a16:creationId xmlns:a16="http://schemas.microsoft.com/office/drawing/2014/main" xmlns="" id="{EAE793BA-FC24-D99D-FE27-1FD891A93AAB}"/>
              </a:ext>
            </a:extLst>
          </p:cNvPr>
          <p:cNvSpPr txBox="1"/>
          <p:nvPr/>
        </p:nvSpPr>
        <p:spPr>
          <a:xfrm>
            <a:off x="1214616" y="3144738"/>
            <a:ext cx="7875984" cy="2554545"/>
          </a:xfrm>
          <a:prstGeom prst="rect">
            <a:avLst/>
          </a:prstGeom>
          <a:noFill/>
        </p:spPr>
        <p:txBody>
          <a:bodyPr wrap="square">
            <a:spAutoFit/>
          </a:bodyPr>
          <a:lstStyle/>
          <a:p>
            <a:pPr marL="342900" indent="-342900">
              <a:buFont typeface="Arial" panose="020B0604020202020204" pitchFamily="34" charset="0"/>
              <a:buChar char="•"/>
            </a:pPr>
            <a:r>
              <a:rPr lang="hi-IN" sz="2000" dirty="0"/>
              <a:t>प्राकृतिक स्वर हंस, क्रौञ्च पक्षी, नेमि (रथविषयक शब्द), दुन्दुभि (नगारा), कलविङ्क (चटक), काक, कबूतर, झर्झर (झांझ) इनके स्वरों के तुल्य स्वर प्राकृतिक स्वर कहे जाते हैं। </a:t>
            </a: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hi-IN" sz="2000" dirty="0"/>
              <a:t>इनके अतिरिक्त भी जो शब्द यहाँ नहीं कहे गये हैं पर इन स्वरों के तुल्य है वें शब्द और इन स्वरों से सर्वथा भिन्न स्वर हैं पर स्वर- विशेषज्ञ विद्वान् उसका निर्देश करते हैं तो वे शब्द भी प्राकृतिक स्वर कहे जाते हैं।</a:t>
            </a:r>
            <a:endParaRPr lang="en-US" sz="2000" dirty="0"/>
          </a:p>
        </p:txBody>
      </p:sp>
    </p:spTree>
    <p:extLst>
      <p:ext uri="{BB962C8B-B14F-4D97-AF65-F5344CB8AC3E}">
        <p14:creationId xmlns:p14="http://schemas.microsoft.com/office/powerpoint/2010/main" xmlns="" val="38018830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A375186-51B7-71E8-2CA1-362483C5D83B}"/>
              </a:ext>
            </a:extLst>
          </p:cNvPr>
          <p:cNvSpPr>
            <a:spLocks noGrp="1"/>
          </p:cNvSpPr>
          <p:nvPr>
            <p:ph idx="1"/>
          </p:nvPr>
        </p:nvSpPr>
        <p:spPr>
          <a:xfrm>
            <a:off x="659475" y="660402"/>
            <a:ext cx="8596668" cy="3880773"/>
          </a:xfrm>
        </p:spPr>
        <p:txBody>
          <a:bodyPr>
            <a:normAutofit/>
          </a:bodyPr>
          <a:lstStyle/>
          <a:p>
            <a:r>
              <a:rPr lang="hi-IN" sz="2400" dirty="0">
                <a:solidFill>
                  <a:srgbClr val="00B0F0"/>
                </a:solidFill>
              </a:rPr>
              <a:t>वैकारिक स्वर</a:t>
            </a:r>
            <a:r>
              <a:rPr lang="hi-IN" sz="2000" dirty="0"/>
              <a:t> - रोगियों के एडक (भेड़), कल (सूक्ष्म), ग्रस्त (सर्वथा अनुच्चारित), अव्यक्त, गदगद, क्षाम (क्षीण), दीन (दुःखी की तरह), अनुकीर्ण</a:t>
            </a:r>
            <a:r>
              <a:rPr lang="en-IN" sz="2000" dirty="0"/>
              <a:t> </a:t>
            </a:r>
            <a:r>
              <a:rPr lang="hi-IN" sz="2000" dirty="0"/>
              <a:t>दूसरा वाक्य बोलते रहना, कहीं भी रुकना नहीं, स्वर वैकारिक कहे जाते हैं। </a:t>
            </a:r>
            <a:endParaRPr lang="en-US" sz="2000" dirty="0"/>
          </a:p>
        </p:txBody>
      </p:sp>
      <p:sp>
        <p:nvSpPr>
          <p:cNvPr id="7" name="TextBox 6">
            <a:extLst>
              <a:ext uri="{FF2B5EF4-FFF2-40B4-BE49-F238E27FC236}">
                <a16:creationId xmlns:a16="http://schemas.microsoft.com/office/drawing/2014/main" xmlns="" id="{14EE5F32-AE99-74C5-554A-F057A1C5C8E1}"/>
              </a:ext>
            </a:extLst>
          </p:cNvPr>
          <p:cNvSpPr txBox="1"/>
          <p:nvPr/>
        </p:nvSpPr>
        <p:spPr>
          <a:xfrm>
            <a:off x="820871" y="2531138"/>
            <a:ext cx="8596667" cy="830997"/>
          </a:xfrm>
          <a:prstGeom prst="rect">
            <a:avLst/>
          </a:prstGeom>
          <a:noFill/>
        </p:spPr>
        <p:txBody>
          <a:bodyPr wrap="square">
            <a:spAutoFit/>
          </a:bodyPr>
          <a:lstStyle/>
          <a:p>
            <a:r>
              <a:rPr lang="en-GB" sz="2800" b="1" dirty="0"/>
              <a:t>👉</a:t>
            </a:r>
            <a:r>
              <a:rPr lang="hi-IN" sz="2000" dirty="0"/>
              <a:t>जिसके शरीर के आधे भाग में अथवा सम्पूर्ण भाग में वैकारिक वर्ण (रूप) बिना कारण उपस्थित हो जायँ वह मनुष्य नहीं</a:t>
            </a:r>
            <a:r>
              <a:rPr lang="en-US" sz="2000" dirty="0"/>
              <a:t> बचता</a:t>
            </a:r>
            <a:r>
              <a:rPr lang="hi-IN" sz="2000" dirty="0"/>
              <a:t> ।</a:t>
            </a:r>
            <a:endParaRPr lang="en-US" sz="2000" dirty="0"/>
          </a:p>
        </p:txBody>
      </p:sp>
      <p:sp>
        <p:nvSpPr>
          <p:cNvPr id="9" name="TextBox 8">
            <a:extLst>
              <a:ext uri="{FF2B5EF4-FFF2-40B4-BE49-F238E27FC236}">
                <a16:creationId xmlns:a16="http://schemas.microsoft.com/office/drawing/2014/main" xmlns="" id="{E6EE5E9C-E72F-D514-9C60-3F73C2CE788F}"/>
              </a:ext>
            </a:extLst>
          </p:cNvPr>
          <p:cNvSpPr txBox="1"/>
          <p:nvPr/>
        </p:nvSpPr>
        <p:spPr>
          <a:xfrm>
            <a:off x="909201" y="3667880"/>
            <a:ext cx="8097216" cy="1015663"/>
          </a:xfrm>
          <a:prstGeom prst="rect">
            <a:avLst/>
          </a:prstGeom>
          <a:noFill/>
        </p:spPr>
        <p:txBody>
          <a:bodyPr wrap="square">
            <a:spAutoFit/>
          </a:bodyPr>
          <a:lstStyle/>
          <a:p>
            <a:r>
              <a:rPr lang="en-GB" sz="2000" dirty="0"/>
              <a:t>👉</a:t>
            </a:r>
            <a:r>
              <a:rPr lang="hi-IN" sz="2000" dirty="0"/>
              <a:t>यदि मुख का आधा भाग नीला या श्याव या ताम्र या अरुण वर्ण का हो और आधे भाग में इससे भिन्न वर्ण होया प्राकृतिक वर्ण हो तो उसे अरिष्ट कहा जाता है ।</a:t>
            </a:r>
            <a:endParaRPr lang="en-US" sz="2000" dirty="0"/>
          </a:p>
        </p:txBody>
      </p:sp>
      <p:sp>
        <p:nvSpPr>
          <p:cNvPr id="4" name="TextBox 3">
            <a:extLst>
              <a:ext uri="{FF2B5EF4-FFF2-40B4-BE49-F238E27FC236}">
                <a16:creationId xmlns:a16="http://schemas.microsoft.com/office/drawing/2014/main" xmlns="" id="{21D6E02D-F935-DB66-2B8E-343737722DB8}"/>
              </a:ext>
            </a:extLst>
          </p:cNvPr>
          <p:cNvSpPr txBox="1"/>
          <p:nvPr/>
        </p:nvSpPr>
        <p:spPr>
          <a:xfrm>
            <a:off x="939628" y="5232870"/>
            <a:ext cx="7882903" cy="707886"/>
          </a:xfrm>
          <a:prstGeom prst="rect">
            <a:avLst/>
          </a:prstGeom>
          <a:noFill/>
        </p:spPr>
        <p:txBody>
          <a:bodyPr wrap="square">
            <a:spAutoFit/>
          </a:bodyPr>
          <a:lstStyle/>
          <a:p>
            <a:r>
              <a:rPr lang="en-GB" sz="2000" dirty="0"/>
              <a:t>👉</a:t>
            </a:r>
            <a:r>
              <a:rPr lang="hi-IN" sz="2000" dirty="0"/>
              <a:t>यदि रोगी के बल क्षीण होने पर ओष्ठ, पाद, हस्त तथा नेत्र और मूत्र, पुरीष वा नखों में विवर्णता हो जाय तो मृत्युसूचक लक्षण समझे ।</a:t>
            </a:r>
            <a:endParaRPr lang="en-US" sz="2000" dirty="0"/>
          </a:p>
        </p:txBody>
      </p:sp>
    </p:spTree>
    <p:extLst>
      <p:ext uri="{BB962C8B-B14F-4D97-AF65-F5344CB8AC3E}">
        <p14:creationId xmlns:p14="http://schemas.microsoft.com/office/powerpoint/2010/main" xmlns="" val="6797764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F264D-C35B-B1D9-43A9-FCA7ABFDC339}"/>
              </a:ext>
            </a:extLst>
          </p:cNvPr>
          <p:cNvSpPr>
            <a:spLocks noGrp="1"/>
          </p:cNvSpPr>
          <p:nvPr>
            <p:ph type="title"/>
          </p:nvPr>
        </p:nvSpPr>
        <p:spPr>
          <a:xfrm>
            <a:off x="1016662" y="376236"/>
            <a:ext cx="8596668" cy="1320800"/>
          </a:xfrm>
        </p:spPr>
        <p:txBody>
          <a:bodyPr>
            <a:normAutofit/>
          </a:bodyPr>
          <a:lstStyle/>
          <a:p>
            <a:r>
              <a:rPr lang="hi-IN" sz="2800"/>
              <a:t>गन्धाधिकार ( पुष्पवत्) (</a:t>
            </a:r>
            <a:r>
              <a:rPr lang="en-US" sz="2800" dirty="0"/>
              <a:t>Prognosis based on Flower-like smell)</a:t>
            </a:r>
          </a:p>
        </p:txBody>
      </p:sp>
      <p:sp>
        <p:nvSpPr>
          <p:cNvPr id="7" name="TextBox 6">
            <a:extLst>
              <a:ext uri="{FF2B5EF4-FFF2-40B4-BE49-F238E27FC236}">
                <a16:creationId xmlns:a16="http://schemas.microsoft.com/office/drawing/2014/main" xmlns="" id="{F28A7C60-EB72-76C6-DCC2-90F0F08BA7F9}"/>
              </a:ext>
            </a:extLst>
          </p:cNvPr>
          <p:cNvSpPr txBox="1"/>
          <p:nvPr/>
        </p:nvSpPr>
        <p:spPr>
          <a:xfrm>
            <a:off x="492787" y="2213712"/>
            <a:ext cx="8596668" cy="1323439"/>
          </a:xfrm>
          <a:prstGeom prst="rect">
            <a:avLst/>
          </a:prstGeom>
          <a:noFill/>
        </p:spPr>
        <p:txBody>
          <a:bodyPr wrap="square">
            <a:spAutoFit/>
          </a:bodyPr>
          <a:lstStyle/>
          <a:p>
            <a:r>
              <a:rPr lang="hi-IN" sz="2000" dirty="0"/>
              <a:t> बहुत से फूल होते हैं, जिनके बाद फल भी नहीं लगता (जैसे चमेली) तथा ऐसे बहुत से फल भी होते हैं, जिनके पूर्व फूल नहीं आते (जैसे गूलर)। पर शरीर में उत्पन्न हुए अरिष्ट का नाश मृत्यु के बिना नहीं होता । तथा ऐसी कोई मृत्यु भी नहीं होती जिसके पूर्व में अरिष्ट लक्षण नहीं होते ।</a:t>
            </a:r>
            <a:endParaRPr lang="en-US" sz="2000" dirty="0"/>
          </a:p>
        </p:txBody>
      </p:sp>
      <p:sp>
        <p:nvSpPr>
          <p:cNvPr id="8" name="TextBox 7">
            <a:extLst>
              <a:ext uri="{FF2B5EF4-FFF2-40B4-BE49-F238E27FC236}">
                <a16:creationId xmlns:a16="http://schemas.microsoft.com/office/drawing/2014/main" xmlns="" id="{A835F47B-1122-5524-6266-B01520B567BA}"/>
              </a:ext>
            </a:extLst>
          </p:cNvPr>
          <p:cNvSpPr txBox="1"/>
          <p:nvPr/>
        </p:nvSpPr>
        <p:spPr>
          <a:xfrm>
            <a:off x="607219" y="1516603"/>
            <a:ext cx="6607969" cy="461665"/>
          </a:xfrm>
          <a:prstGeom prst="rect">
            <a:avLst/>
          </a:prstGeom>
          <a:noFill/>
        </p:spPr>
        <p:txBody>
          <a:bodyPr wrap="square">
            <a:spAutoFit/>
          </a:bodyPr>
          <a:lstStyle/>
          <a:p>
            <a:r>
              <a:rPr lang="en-GB" sz="2400" b="1" dirty="0">
                <a:solidFill>
                  <a:srgbClr val="00B0F0"/>
                </a:solidFill>
              </a:rPr>
              <a:t>👉 </a:t>
            </a:r>
            <a:r>
              <a:rPr lang="hi-IN" sz="2400" b="1" dirty="0">
                <a:solidFill>
                  <a:srgbClr val="00B0F0"/>
                </a:solidFill>
              </a:rPr>
              <a:t>पुष्प और अरिष्ट में साम्य</a:t>
            </a:r>
            <a:r>
              <a:rPr lang="hi-IN" sz="2400" b="1" dirty="0"/>
              <a:t>- </a:t>
            </a:r>
            <a:endParaRPr lang="en-US" sz="2400" b="1" dirty="0"/>
          </a:p>
        </p:txBody>
      </p:sp>
      <p:sp>
        <p:nvSpPr>
          <p:cNvPr id="4" name="TextBox 3">
            <a:extLst>
              <a:ext uri="{FF2B5EF4-FFF2-40B4-BE49-F238E27FC236}">
                <a16:creationId xmlns:a16="http://schemas.microsoft.com/office/drawing/2014/main" xmlns="" id="{5B0B9007-4096-A857-FE57-1332C7E88665}"/>
              </a:ext>
            </a:extLst>
          </p:cNvPr>
          <p:cNvSpPr txBox="1"/>
          <p:nvPr/>
        </p:nvSpPr>
        <p:spPr>
          <a:xfrm>
            <a:off x="364331" y="3896221"/>
            <a:ext cx="8596668" cy="1015663"/>
          </a:xfrm>
          <a:prstGeom prst="rect">
            <a:avLst/>
          </a:prstGeom>
          <a:noFill/>
        </p:spPr>
        <p:txBody>
          <a:bodyPr wrap="square" rtlCol="0">
            <a:spAutoFit/>
          </a:bodyPr>
          <a:lstStyle/>
          <a:p>
            <a:pPr marL="342900" indent="-342900" algn="l">
              <a:buFont typeface="Arial" panose="020B0604020202020204" pitchFamily="34" charset="0"/>
              <a:buChar char="•"/>
            </a:pPr>
            <a:r>
              <a:rPr lang="en-GB" sz="2000" b="1" dirty="0">
                <a:solidFill>
                  <a:schemeClr val="accent3">
                    <a:lumMod val="75000"/>
                  </a:schemeClr>
                </a:solidFill>
              </a:rPr>
              <a:t>अरिष्ट में प्रज्ञापराध- </a:t>
            </a:r>
            <a:r>
              <a:rPr lang="en-GB" sz="2000" dirty="0"/>
              <a:t>अज्ञानी वैद्य, जो वस्तुतः अरिष्ट नहीं है पर अरिष्ट-सदृश है उसे यदि अरिष्ट समझ लें तो उसके ज्ञान को मिथ्या समझना चाहिए। अथवा रोगी की मृत्यु हो गई पर अरिष्ट का ज्ञान वैद्य को न हुआ ये दोनों प्रज्ञापराधजन्य ज्ञान ।  </a:t>
            </a:r>
            <a:endParaRPr lang="en-US" sz="2000" dirty="0"/>
          </a:p>
        </p:txBody>
      </p:sp>
      <p:sp>
        <p:nvSpPr>
          <p:cNvPr id="9" name="TextBox 8">
            <a:extLst>
              <a:ext uri="{FF2B5EF4-FFF2-40B4-BE49-F238E27FC236}">
                <a16:creationId xmlns:a16="http://schemas.microsoft.com/office/drawing/2014/main" xmlns="" id="{A645A17C-D858-2601-44FD-50C35FF0024C}"/>
              </a:ext>
            </a:extLst>
          </p:cNvPr>
          <p:cNvSpPr txBox="1"/>
          <p:nvPr/>
        </p:nvSpPr>
        <p:spPr>
          <a:xfrm>
            <a:off x="364331" y="5270953"/>
            <a:ext cx="8900982" cy="1015663"/>
          </a:xfrm>
          <a:prstGeom prst="rect">
            <a:avLst/>
          </a:prstGeom>
          <a:noFill/>
        </p:spPr>
        <p:txBody>
          <a:bodyPr wrap="square" rtlCol="0">
            <a:spAutoFit/>
          </a:bodyPr>
          <a:lstStyle/>
          <a:p>
            <a:pPr marL="342900" indent="-342900" algn="l">
              <a:buFont typeface="Arial" panose="020B0604020202020204" pitchFamily="34" charset="0"/>
              <a:buChar char="•"/>
            </a:pPr>
            <a:r>
              <a:rPr lang="en-GB" sz="2000" b="1" dirty="0">
                <a:solidFill>
                  <a:schemeClr val="accent3">
                    <a:lumMod val="75000"/>
                  </a:schemeClr>
                </a:solidFill>
              </a:rPr>
              <a:t>पुष्पित अरिष्ट-</a:t>
            </a:r>
            <a:r>
              <a:rPr lang="en-GB" sz="2000" dirty="0"/>
              <a:t>मृत्यु के पूर्व उत्पन्न होने वाले बहुत प्रकार के लक्षणों </a:t>
            </a:r>
            <a:r>
              <a:rPr lang="en-GB" sz="2000" dirty="0" err="1"/>
              <a:t>द्वारा</a:t>
            </a:r>
            <a:r>
              <a:rPr lang="en-GB" sz="2000" dirty="0"/>
              <a:t> </a:t>
            </a:r>
            <a:r>
              <a:rPr lang="en-GB" sz="2000" dirty="0" err="1"/>
              <a:t>अरिष्ट</a:t>
            </a:r>
            <a:r>
              <a:rPr lang="en-GB" sz="2000" dirty="0"/>
              <a:t> </a:t>
            </a:r>
            <a:r>
              <a:rPr lang="en-GB" sz="2000" dirty="0" err="1"/>
              <a:t>ज्ञान</a:t>
            </a:r>
            <a:r>
              <a:rPr lang="en-GB" sz="2000" dirty="0"/>
              <a:t> को ठीक-ठीक समझने के लिए अरिष्ट गन्ध से युक्त बहुत प्रकार के पुष्पित रूपों का उपदेश किया जाता है ।</a:t>
            </a:r>
            <a:endParaRPr lang="en-US" sz="2000" dirty="0"/>
          </a:p>
        </p:txBody>
      </p:sp>
    </p:spTree>
    <p:extLst>
      <p:ext uri="{BB962C8B-B14F-4D97-AF65-F5344CB8AC3E}">
        <p14:creationId xmlns:p14="http://schemas.microsoft.com/office/powerpoint/2010/main" xmlns="" val="31051601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28B0C-0E5B-DE76-E977-8962D2BD5E8E}"/>
              </a:ext>
            </a:extLst>
          </p:cNvPr>
          <p:cNvSpPr>
            <a:spLocks noGrp="1"/>
          </p:cNvSpPr>
          <p:nvPr>
            <p:ph type="title"/>
          </p:nvPr>
        </p:nvSpPr>
        <p:spPr/>
        <p:txBody>
          <a:bodyPr>
            <a:normAutofit/>
          </a:bodyPr>
          <a:lstStyle/>
          <a:p>
            <a:r>
              <a:rPr lang="hi-IN" sz="2800" dirty="0"/>
              <a:t>रसाधिकार (</a:t>
            </a:r>
            <a:r>
              <a:rPr lang="en-US" sz="2800" dirty="0"/>
              <a:t>Prognosis based on Taste of the Body)</a:t>
            </a:r>
          </a:p>
        </p:txBody>
      </p:sp>
      <p:sp>
        <p:nvSpPr>
          <p:cNvPr id="7" name="TextBox 6">
            <a:extLst>
              <a:ext uri="{FF2B5EF4-FFF2-40B4-BE49-F238E27FC236}">
                <a16:creationId xmlns:a16="http://schemas.microsoft.com/office/drawing/2014/main" xmlns="" id="{DA3AF795-43C7-4153-D1EA-562B4E34AE6B}"/>
              </a:ext>
            </a:extLst>
          </p:cNvPr>
          <p:cNvSpPr txBox="1"/>
          <p:nvPr/>
        </p:nvSpPr>
        <p:spPr>
          <a:xfrm>
            <a:off x="568829" y="1818166"/>
            <a:ext cx="8596668" cy="707886"/>
          </a:xfrm>
          <a:prstGeom prst="rect">
            <a:avLst/>
          </a:prstGeom>
          <a:noFill/>
        </p:spPr>
        <p:txBody>
          <a:bodyPr wrap="square">
            <a:spAutoFit/>
          </a:bodyPr>
          <a:lstStyle/>
          <a:p>
            <a:r>
              <a:rPr lang="hi-IN" sz="2000" dirty="0"/>
              <a:t>अब गन्धज्ञान के बाद रोगियों के शरीर में अरिष्टज्ञान के लिए विधिपूर्वक रसाश्रयीभूत अरिष्ट-लक्षणों को कहा जायेगा ।</a:t>
            </a:r>
            <a:endParaRPr lang="en-US" sz="2000" dirty="0"/>
          </a:p>
        </p:txBody>
      </p:sp>
      <p:sp>
        <p:nvSpPr>
          <p:cNvPr id="11" name="TextBox 10">
            <a:extLst>
              <a:ext uri="{FF2B5EF4-FFF2-40B4-BE49-F238E27FC236}">
                <a16:creationId xmlns:a16="http://schemas.microsoft.com/office/drawing/2014/main" xmlns="" id="{F5DD930A-3BCB-F01A-D430-175AC1FA0B03}"/>
              </a:ext>
            </a:extLst>
          </p:cNvPr>
          <p:cNvSpPr txBox="1"/>
          <p:nvPr/>
        </p:nvSpPr>
        <p:spPr>
          <a:xfrm>
            <a:off x="1010709" y="3693855"/>
            <a:ext cx="7276041" cy="2554545"/>
          </a:xfrm>
          <a:prstGeom prst="rect">
            <a:avLst/>
          </a:prstGeom>
          <a:noFill/>
        </p:spPr>
        <p:txBody>
          <a:bodyPr wrap="square">
            <a:spAutoFit/>
          </a:bodyPr>
          <a:lstStyle/>
          <a:p>
            <a:r>
              <a:rPr lang="hi-IN" sz="2000" dirty="0"/>
              <a:t>प्रकृतिस्थ (स्वस्थ) मनुष्यों के शरीर में जो रस उत्पन्न होता है वही रस अन्तकाल में (मृत्यु के समय) दो प्रकार से विकृति को प्राप्त होता है ।</a:t>
            </a:r>
            <a:endParaRPr lang="en-GB" sz="2000" dirty="0"/>
          </a:p>
          <a:p>
            <a:pPr marL="342900" indent="-342900">
              <a:buFont typeface="Arial" panose="020B0604020202020204" pitchFamily="34" charset="0"/>
              <a:buChar char="•"/>
            </a:pPr>
            <a:endParaRPr lang="en-GB" sz="2000" dirty="0"/>
          </a:p>
          <a:p>
            <a:r>
              <a:rPr lang="en-GB" sz="2000" dirty="0"/>
              <a:t>(1)एक विकार वह है जिसमें मुमूर्षु पुरुष का रस अत्यन्त विरस (अनिष्ट रस) हो जाता है |</a:t>
            </a:r>
          </a:p>
          <a:p>
            <a:r>
              <a:rPr lang="en-GB" sz="2000" dirty="0"/>
              <a:t>(2) दूसरा विकार वह है जिसमें वही रस किसी के शरीर में अत्यन्त मधुर हो जाता है ।</a:t>
            </a:r>
            <a:endParaRPr lang="en-US" sz="2000" dirty="0"/>
          </a:p>
        </p:txBody>
      </p:sp>
      <p:sp>
        <p:nvSpPr>
          <p:cNvPr id="6" name="TextBox 5">
            <a:extLst>
              <a:ext uri="{FF2B5EF4-FFF2-40B4-BE49-F238E27FC236}">
                <a16:creationId xmlns:a16="http://schemas.microsoft.com/office/drawing/2014/main" xmlns="" id="{1CD9F967-0B23-8BA4-BD4D-680C85AC9116}"/>
              </a:ext>
            </a:extLst>
          </p:cNvPr>
          <p:cNvSpPr txBox="1"/>
          <p:nvPr/>
        </p:nvSpPr>
        <p:spPr>
          <a:xfrm>
            <a:off x="453100" y="1253230"/>
            <a:ext cx="5940556" cy="400110"/>
          </a:xfrm>
          <a:prstGeom prst="rect">
            <a:avLst/>
          </a:prstGeom>
          <a:noFill/>
        </p:spPr>
        <p:txBody>
          <a:bodyPr wrap="square">
            <a:spAutoFit/>
          </a:bodyPr>
          <a:lstStyle/>
          <a:p>
            <a:r>
              <a:rPr lang="en-GB" sz="1800" dirty="0">
                <a:solidFill>
                  <a:srgbClr val="00B0F0"/>
                </a:solidFill>
              </a:rPr>
              <a:t>👉 </a:t>
            </a:r>
            <a:r>
              <a:rPr lang="hi-IN" sz="2000" b="1" dirty="0">
                <a:solidFill>
                  <a:srgbClr val="00B0F0"/>
                </a:solidFill>
              </a:rPr>
              <a:t>रसगत अरिष्ट—</a:t>
            </a:r>
            <a:endParaRPr lang="en-US" sz="2000" b="1" dirty="0"/>
          </a:p>
        </p:txBody>
      </p:sp>
      <p:sp>
        <p:nvSpPr>
          <p:cNvPr id="12" name="TextBox 11">
            <a:extLst>
              <a:ext uri="{FF2B5EF4-FFF2-40B4-BE49-F238E27FC236}">
                <a16:creationId xmlns:a16="http://schemas.microsoft.com/office/drawing/2014/main" xmlns="" id="{A52101B4-BD3F-6C4D-18D2-15ADB2D900C3}"/>
              </a:ext>
            </a:extLst>
          </p:cNvPr>
          <p:cNvSpPr txBox="1"/>
          <p:nvPr/>
        </p:nvSpPr>
        <p:spPr>
          <a:xfrm>
            <a:off x="453100" y="2964090"/>
            <a:ext cx="6313288" cy="400110"/>
          </a:xfrm>
          <a:prstGeom prst="rect">
            <a:avLst/>
          </a:prstGeom>
          <a:noFill/>
        </p:spPr>
        <p:txBody>
          <a:bodyPr wrap="square">
            <a:spAutoFit/>
          </a:bodyPr>
          <a:lstStyle/>
          <a:p>
            <a:r>
              <a:rPr lang="en-GB" sz="2000" dirty="0">
                <a:solidFill>
                  <a:srgbClr val="00B0F0"/>
                </a:solidFill>
              </a:rPr>
              <a:t>👉 </a:t>
            </a:r>
            <a:r>
              <a:rPr lang="hi-IN" sz="2000" b="1" dirty="0">
                <a:solidFill>
                  <a:srgbClr val="00B0F0"/>
                </a:solidFill>
              </a:rPr>
              <a:t>रस विकृति के दो भेद—</a:t>
            </a:r>
            <a:endParaRPr lang="en-US" sz="2000" b="1" dirty="0"/>
          </a:p>
        </p:txBody>
      </p:sp>
    </p:spTree>
    <p:extLst>
      <p:ext uri="{BB962C8B-B14F-4D97-AF65-F5344CB8AC3E}">
        <p14:creationId xmlns:p14="http://schemas.microsoft.com/office/powerpoint/2010/main" xmlns="" val="25939978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58633BA-8BC8-F16F-EB12-8A9B8A7A4C8A}"/>
              </a:ext>
            </a:extLst>
          </p:cNvPr>
          <p:cNvSpPr>
            <a:spLocks noGrp="1"/>
          </p:cNvSpPr>
          <p:nvPr>
            <p:ph idx="1"/>
          </p:nvPr>
        </p:nvSpPr>
        <p:spPr>
          <a:xfrm>
            <a:off x="947538" y="3236417"/>
            <a:ext cx="8891654" cy="1452561"/>
          </a:xfrm>
        </p:spPr>
        <p:txBody>
          <a:bodyPr>
            <a:noAutofit/>
          </a:bodyPr>
          <a:lstStyle/>
          <a:p>
            <a:r>
              <a:rPr lang="hi-IN" sz="2400" dirty="0">
                <a:solidFill>
                  <a:srgbClr val="00B0F0"/>
                </a:solidFill>
              </a:rPr>
              <a:t>विरस के उदाहरण-</a:t>
            </a:r>
            <a:r>
              <a:rPr lang="hi-IN" sz="2000" dirty="0"/>
              <a:t> -मरणोन्मुख मनुष्य का शरीर जब विरस हो जाता है तो उसके शरीर से मच्छरों के साथ मक्षिका, यूका (जू, लीख), दंश (बर्रे, खटमल आदि काटने वाले जन्तु) अलग हो जाते है, अर्थात् उसके शरीर पर नहीं बैठते ॥</a:t>
            </a:r>
            <a:endParaRPr lang="en-US" sz="2000" dirty="0"/>
          </a:p>
        </p:txBody>
      </p:sp>
      <p:sp>
        <p:nvSpPr>
          <p:cNvPr id="5" name="TextBox 4">
            <a:extLst>
              <a:ext uri="{FF2B5EF4-FFF2-40B4-BE49-F238E27FC236}">
                <a16:creationId xmlns:a16="http://schemas.microsoft.com/office/drawing/2014/main" xmlns="" id="{4675B1A4-44CE-C85D-1286-29239E48AEC2}"/>
              </a:ext>
            </a:extLst>
          </p:cNvPr>
          <p:cNvSpPr txBox="1"/>
          <p:nvPr/>
        </p:nvSpPr>
        <p:spPr>
          <a:xfrm>
            <a:off x="947538" y="990719"/>
            <a:ext cx="8216635" cy="1692771"/>
          </a:xfrm>
          <a:prstGeom prst="rect">
            <a:avLst/>
          </a:prstGeom>
          <a:noFill/>
        </p:spPr>
        <p:txBody>
          <a:bodyPr wrap="square">
            <a:spAutoFit/>
          </a:bodyPr>
          <a:lstStyle/>
          <a:p>
            <a:pPr marL="342900" indent="-342900">
              <a:buFont typeface="Arial" panose="020B0604020202020204" pitchFamily="34" charset="0"/>
              <a:buChar char="•"/>
            </a:pPr>
            <a:r>
              <a:rPr lang="hi-IN" sz="2400" dirty="0">
                <a:solidFill>
                  <a:srgbClr val="00B0F0"/>
                </a:solidFill>
              </a:rPr>
              <a:t>रसारिष्ट 'अनुमानगम्य- - </a:t>
            </a:r>
            <a:r>
              <a:rPr lang="hi-IN" sz="2000" dirty="0"/>
              <a:t>एक मनुष्य दूसरे मनुष्य के शरीरगत रस का प्रत्यक्षीकरण कैसे कर सकता है। (अर्थात् नहीं कर सकता क्योंकि रसज्ञान जिह्वा के द्वारा होता है और वैद्य रोगी के शरीर को जिह्वा से चाट नहीं सकता) अतः निम्न निर्दिष्ट अनुमान से विकृति-प्राप्त रस का ज्ञान करना चाहिए ।</a:t>
            </a:r>
            <a:endParaRPr lang="en-US" sz="2000" dirty="0"/>
          </a:p>
        </p:txBody>
      </p:sp>
    </p:spTree>
    <p:extLst>
      <p:ext uri="{BB962C8B-B14F-4D97-AF65-F5344CB8AC3E}">
        <p14:creationId xmlns:p14="http://schemas.microsoft.com/office/powerpoint/2010/main" xmlns="" val="4588963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B63C6-060D-7B98-F83F-E293F90C3EE8}"/>
              </a:ext>
            </a:extLst>
          </p:cNvPr>
          <p:cNvSpPr>
            <a:spLocks noGrp="1"/>
          </p:cNvSpPr>
          <p:nvPr>
            <p:ph type="title"/>
          </p:nvPr>
        </p:nvSpPr>
        <p:spPr>
          <a:xfrm>
            <a:off x="2220398" y="431679"/>
            <a:ext cx="8596668" cy="1320800"/>
          </a:xfrm>
        </p:spPr>
        <p:txBody>
          <a:bodyPr/>
          <a:lstStyle/>
          <a:p>
            <a:r>
              <a:rPr lang="hi-IN"/>
              <a:t>परिमर्शनीयमिन्द्रियम्</a:t>
            </a:r>
            <a:endParaRPr lang="en-US" dirty="0"/>
          </a:p>
        </p:txBody>
      </p:sp>
      <p:sp>
        <p:nvSpPr>
          <p:cNvPr id="7" name="TextBox 6">
            <a:extLst>
              <a:ext uri="{FF2B5EF4-FFF2-40B4-BE49-F238E27FC236}">
                <a16:creationId xmlns:a16="http://schemas.microsoft.com/office/drawing/2014/main" xmlns="" id="{BFC8EB6A-0F62-DEAF-17DB-EE13231078CA}"/>
              </a:ext>
            </a:extLst>
          </p:cNvPr>
          <p:cNvSpPr txBox="1"/>
          <p:nvPr/>
        </p:nvSpPr>
        <p:spPr>
          <a:xfrm>
            <a:off x="1109113" y="1690688"/>
            <a:ext cx="7875984" cy="1631216"/>
          </a:xfrm>
          <a:prstGeom prst="rect">
            <a:avLst/>
          </a:prstGeom>
          <a:noFill/>
        </p:spPr>
        <p:txBody>
          <a:bodyPr wrap="square">
            <a:spAutoFit/>
          </a:bodyPr>
          <a:lstStyle/>
          <a:p>
            <a:r>
              <a:rPr lang="en-US" sz="2000" dirty="0"/>
              <a:t>                                              </a:t>
            </a:r>
            <a:r>
              <a:rPr lang="hi-IN" sz="2000" dirty="0"/>
              <a:t>सदा स्पन्दन करने वाले स्थान अग्रांकित है-</a:t>
            </a:r>
            <a:r>
              <a:rPr lang="en-US" sz="2000" dirty="0"/>
              <a:t>Carotid artery, Radial artery, Brachial artery, Femoral artery. Popliteal artery </a:t>
            </a:r>
            <a:r>
              <a:rPr lang="hi-IN" sz="2000" dirty="0"/>
              <a:t>इत्यादि में स्पन्दन न होना और उष्णप्रदेश का शीतल होना इन दोनों लक्षणों का </a:t>
            </a:r>
            <a:r>
              <a:rPr lang="en-US" sz="2000" dirty="0"/>
              <a:t>Peripheral circulatory collapse </a:t>
            </a:r>
            <a:r>
              <a:rPr lang="hi-IN" sz="2000" dirty="0"/>
              <a:t>से कुछ साम्य प्रतीत होता है।</a:t>
            </a:r>
            <a:endParaRPr lang="en-US" sz="2000" dirty="0"/>
          </a:p>
        </p:txBody>
      </p:sp>
      <p:sp>
        <p:nvSpPr>
          <p:cNvPr id="9" name="TextBox 8">
            <a:extLst>
              <a:ext uri="{FF2B5EF4-FFF2-40B4-BE49-F238E27FC236}">
                <a16:creationId xmlns:a16="http://schemas.microsoft.com/office/drawing/2014/main" xmlns="" id="{E4034DBA-2479-74F2-5C70-7FB57906EC2E}"/>
              </a:ext>
            </a:extLst>
          </p:cNvPr>
          <p:cNvSpPr txBox="1"/>
          <p:nvPr/>
        </p:nvSpPr>
        <p:spPr>
          <a:xfrm>
            <a:off x="777621" y="1622987"/>
            <a:ext cx="8062718" cy="461665"/>
          </a:xfrm>
          <a:prstGeom prst="rect">
            <a:avLst/>
          </a:prstGeom>
          <a:noFill/>
        </p:spPr>
        <p:txBody>
          <a:bodyPr wrap="square">
            <a:spAutoFit/>
          </a:bodyPr>
          <a:lstStyle/>
          <a:p>
            <a:r>
              <a:rPr lang="hi-IN" sz="2400" b="1" dirty="0">
                <a:solidFill>
                  <a:srgbClr val="00B0F0"/>
                </a:solidFill>
              </a:rPr>
              <a:t>स्पर्शगम्य अरिष्ट की </a:t>
            </a:r>
            <a:r>
              <a:rPr lang="en-US" sz="2400" b="1" dirty="0">
                <a:solidFill>
                  <a:srgbClr val="00B0F0"/>
                </a:solidFill>
              </a:rPr>
              <a:t>गणना</a:t>
            </a:r>
            <a:r>
              <a:rPr lang="en-US" sz="2000" b="1" dirty="0"/>
              <a:t>-</a:t>
            </a:r>
          </a:p>
        </p:txBody>
      </p:sp>
    </p:spTree>
    <p:extLst>
      <p:ext uri="{BB962C8B-B14F-4D97-AF65-F5344CB8AC3E}">
        <p14:creationId xmlns:p14="http://schemas.microsoft.com/office/powerpoint/2010/main" xmlns="" val="22228364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68BB76-1CE3-401E-5424-673B441D157B}"/>
              </a:ext>
            </a:extLst>
          </p:cNvPr>
          <p:cNvSpPr>
            <a:spLocks noGrp="1"/>
          </p:cNvSpPr>
          <p:nvPr>
            <p:ph idx="1"/>
          </p:nvPr>
        </p:nvSpPr>
        <p:spPr>
          <a:xfrm>
            <a:off x="782885" y="560323"/>
            <a:ext cx="8596668" cy="1018824"/>
          </a:xfrm>
        </p:spPr>
        <p:txBody>
          <a:bodyPr>
            <a:normAutofit/>
          </a:bodyPr>
          <a:lstStyle/>
          <a:p>
            <a:r>
              <a:rPr lang="en-US" sz="2000" dirty="0"/>
              <a:t> </a:t>
            </a:r>
            <a:r>
              <a:rPr lang="hi-IN" sz="2400" b="1" dirty="0">
                <a:solidFill>
                  <a:schemeClr val="accent3">
                    <a:lumMod val="75000"/>
                  </a:schemeClr>
                </a:solidFill>
              </a:rPr>
              <a:t>उच्छ्वास विषयक अरिष्ट-</a:t>
            </a:r>
            <a:r>
              <a:rPr lang="hi-IN" sz="2400" dirty="0"/>
              <a:t>यदि रोगी का उच्छ्वास बहुत लम्बा या बहुत छोटा हो तो गतप्राण समझना </a:t>
            </a:r>
            <a:r>
              <a:rPr lang="en-US" sz="2400" dirty="0"/>
              <a:t> चाहिए </a:t>
            </a:r>
            <a:r>
              <a:rPr lang="en-GB" sz="2400" dirty="0"/>
              <a:t>|</a:t>
            </a:r>
            <a:endParaRPr lang="en-US" sz="2400" dirty="0"/>
          </a:p>
        </p:txBody>
      </p:sp>
      <p:sp>
        <p:nvSpPr>
          <p:cNvPr id="9" name="TextBox 8">
            <a:extLst>
              <a:ext uri="{FF2B5EF4-FFF2-40B4-BE49-F238E27FC236}">
                <a16:creationId xmlns:a16="http://schemas.microsoft.com/office/drawing/2014/main" xmlns="" id="{AD576D6A-620F-3D99-B431-FF11D813838F}"/>
              </a:ext>
            </a:extLst>
          </p:cNvPr>
          <p:cNvSpPr txBox="1"/>
          <p:nvPr/>
        </p:nvSpPr>
        <p:spPr>
          <a:xfrm>
            <a:off x="1160859" y="1900465"/>
            <a:ext cx="9036390" cy="830997"/>
          </a:xfrm>
          <a:prstGeom prst="rect">
            <a:avLst/>
          </a:prstGeom>
          <a:noFill/>
        </p:spPr>
        <p:txBody>
          <a:bodyPr wrap="square">
            <a:spAutoFit/>
          </a:bodyPr>
          <a:lstStyle/>
          <a:p>
            <a:r>
              <a:rPr lang="en-US" dirty="0"/>
              <a:t> </a:t>
            </a:r>
            <a:r>
              <a:rPr lang="hi-IN" sz="2400" b="1" dirty="0">
                <a:solidFill>
                  <a:schemeClr val="accent3">
                    <a:lumMod val="75000"/>
                  </a:schemeClr>
                </a:solidFill>
              </a:rPr>
              <a:t>मन्याविषयक अरिष्ट-</a:t>
            </a:r>
            <a:r>
              <a:rPr lang="hi-IN" sz="2400" dirty="0"/>
              <a:t>स्पर्श करने पर यदि दोनों मन्याओं में स्पन्दन क्रिया न हो</a:t>
            </a:r>
            <a:r>
              <a:rPr lang="en-GB" sz="2400" dirty="0"/>
              <a:t> |</a:t>
            </a:r>
            <a:endParaRPr lang="en-US" sz="2400" dirty="0"/>
          </a:p>
        </p:txBody>
      </p:sp>
      <p:sp>
        <p:nvSpPr>
          <p:cNvPr id="11" name="TextBox 10">
            <a:extLst>
              <a:ext uri="{FF2B5EF4-FFF2-40B4-BE49-F238E27FC236}">
                <a16:creationId xmlns:a16="http://schemas.microsoft.com/office/drawing/2014/main" xmlns="" id="{195BEF4D-B45C-32B7-5107-7F33EA39BE37}"/>
              </a:ext>
            </a:extLst>
          </p:cNvPr>
          <p:cNvSpPr txBox="1"/>
          <p:nvPr/>
        </p:nvSpPr>
        <p:spPr>
          <a:xfrm>
            <a:off x="1160859" y="3214837"/>
            <a:ext cx="8745141" cy="1200329"/>
          </a:xfrm>
          <a:prstGeom prst="rect">
            <a:avLst/>
          </a:prstGeom>
          <a:noFill/>
        </p:spPr>
        <p:txBody>
          <a:bodyPr wrap="square">
            <a:spAutoFit/>
          </a:bodyPr>
          <a:lstStyle/>
          <a:p>
            <a:r>
              <a:rPr lang="en-US" dirty="0"/>
              <a:t> </a:t>
            </a:r>
            <a:r>
              <a:rPr lang="hi-IN" sz="2400" b="1" dirty="0">
                <a:solidFill>
                  <a:schemeClr val="accent3">
                    <a:lumMod val="75000"/>
                  </a:schemeClr>
                </a:solidFill>
              </a:rPr>
              <a:t>दन्तविषयक अरिष्ट-</a:t>
            </a:r>
            <a:r>
              <a:rPr lang="hi-IN" sz="2400" dirty="0"/>
              <a:t>यदि रोगी के दाँत मल से लिप्त हों, अधिक श्वेत हों तथा दाँतों पर शर्करा (बालू) जमी हुई प्रतीत हो तो गतायु समझना चाहिए।</a:t>
            </a:r>
            <a:endParaRPr lang="en-US" sz="2400" dirty="0"/>
          </a:p>
        </p:txBody>
      </p:sp>
      <p:sp>
        <p:nvSpPr>
          <p:cNvPr id="13" name="TextBox 12">
            <a:extLst>
              <a:ext uri="{FF2B5EF4-FFF2-40B4-BE49-F238E27FC236}">
                <a16:creationId xmlns:a16="http://schemas.microsoft.com/office/drawing/2014/main" xmlns="" id="{1F9EEE46-3F4F-328F-9F51-780CAA08FC88}"/>
              </a:ext>
            </a:extLst>
          </p:cNvPr>
          <p:cNvSpPr txBox="1"/>
          <p:nvPr/>
        </p:nvSpPr>
        <p:spPr>
          <a:xfrm>
            <a:off x="1160859" y="4967317"/>
            <a:ext cx="8001000" cy="830997"/>
          </a:xfrm>
          <a:prstGeom prst="rect">
            <a:avLst/>
          </a:prstGeom>
          <a:noFill/>
        </p:spPr>
        <p:txBody>
          <a:bodyPr wrap="square">
            <a:spAutoFit/>
          </a:bodyPr>
          <a:lstStyle/>
          <a:p>
            <a:r>
              <a:rPr lang="hi-IN" sz="2400" b="1" dirty="0">
                <a:solidFill>
                  <a:schemeClr val="accent3">
                    <a:lumMod val="75000"/>
                  </a:schemeClr>
                </a:solidFill>
              </a:rPr>
              <a:t>पक्ष्मविषयक अरिष्ट-</a:t>
            </a:r>
            <a:r>
              <a:rPr lang="hi-IN" sz="2400" dirty="0"/>
              <a:t>यदि रोगी की नेत्रपलकें जटाओं के समान बिना कारण बँधी हुई प्रतीत हों तो गतायु समझना</a:t>
            </a:r>
            <a:r>
              <a:rPr lang="en-US" sz="2400" dirty="0"/>
              <a:t> </a:t>
            </a:r>
            <a:r>
              <a:rPr lang="hi-IN" sz="2400" dirty="0"/>
              <a:t>चाहिए।</a:t>
            </a:r>
            <a:endParaRPr lang="en-US" sz="2400" dirty="0"/>
          </a:p>
        </p:txBody>
      </p:sp>
    </p:spTree>
    <p:extLst>
      <p:ext uri="{BB962C8B-B14F-4D97-AF65-F5344CB8AC3E}">
        <p14:creationId xmlns:p14="http://schemas.microsoft.com/office/powerpoint/2010/main" xmlns="" val="16806072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5D319B4-BBF8-618A-9BCD-CA3721F92D35}"/>
              </a:ext>
            </a:extLst>
          </p:cNvPr>
          <p:cNvSpPr txBox="1"/>
          <p:nvPr/>
        </p:nvSpPr>
        <p:spPr>
          <a:xfrm>
            <a:off x="928687" y="658922"/>
            <a:ext cx="8001001" cy="1015663"/>
          </a:xfrm>
          <a:prstGeom prst="rect">
            <a:avLst/>
          </a:prstGeom>
          <a:noFill/>
        </p:spPr>
        <p:txBody>
          <a:bodyPr wrap="square">
            <a:spAutoFit/>
          </a:bodyPr>
          <a:lstStyle/>
          <a:p>
            <a:pPr marL="342900" indent="-342900">
              <a:buFont typeface="Arial" panose="020B0604020202020204" pitchFamily="34" charset="0"/>
              <a:buChar char="•"/>
            </a:pPr>
            <a:r>
              <a:rPr lang="hi-IN" sz="2000" b="1" dirty="0">
                <a:solidFill>
                  <a:schemeClr val="accent3">
                    <a:lumMod val="75000"/>
                  </a:schemeClr>
                </a:solidFill>
              </a:rPr>
              <a:t>केश और लोम विषयक अरिष्ट</a:t>
            </a:r>
            <a:r>
              <a:rPr lang="en-GB" sz="2000" b="1" dirty="0">
                <a:solidFill>
                  <a:schemeClr val="accent3">
                    <a:lumMod val="75000"/>
                  </a:schemeClr>
                </a:solidFill>
              </a:rPr>
              <a:t> -</a:t>
            </a:r>
            <a:r>
              <a:rPr lang="hi-IN" sz="2000" dirty="0"/>
              <a:t>रोगी के केश और रोम को पकड़कर खींचे यदि खींचने पर केश और रोम उखड़ जायँ पर वेदना न हो तो गतायु समझना चाहिए।</a:t>
            </a:r>
            <a:endParaRPr lang="en-US" sz="2000" dirty="0"/>
          </a:p>
        </p:txBody>
      </p:sp>
      <p:sp>
        <p:nvSpPr>
          <p:cNvPr id="7" name="TextBox 6">
            <a:extLst>
              <a:ext uri="{FF2B5EF4-FFF2-40B4-BE49-F238E27FC236}">
                <a16:creationId xmlns:a16="http://schemas.microsoft.com/office/drawing/2014/main" xmlns="" id="{474C5B87-2E1B-1B72-2145-B785D437F297}"/>
              </a:ext>
            </a:extLst>
          </p:cNvPr>
          <p:cNvSpPr txBox="1"/>
          <p:nvPr/>
        </p:nvSpPr>
        <p:spPr>
          <a:xfrm>
            <a:off x="928687" y="1998374"/>
            <a:ext cx="8001001" cy="1015663"/>
          </a:xfrm>
          <a:prstGeom prst="rect">
            <a:avLst/>
          </a:prstGeom>
          <a:noFill/>
        </p:spPr>
        <p:txBody>
          <a:bodyPr wrap="square">
            <a:spAutoFit/>
          </a:bodyPr>
          <a:lstStyle/>
          <a:p>
            <a:pPr marL="342900" indent="-342900">
              <a:buFont typeface="Arial" panose="020B0604020202020204" pitchFamily="34" charset="0"/>
              <a:buChar char="•"/>
            </a:pPr>
            <a:r>
              <a:rPr lang="hi-IN" sz="2000" b="1" dirty="0">
                <a:solidFill>
                  <a:schemeClr val="accent3">
                    <a:lumMod val="75000"/>
                  </a:schemeClr>
                </a:solidFill>
              </a:rPr>
              <a:t>उदर, विषयक अरिष्ट </a:t>
            </a:r>
            <a:r>
              <a:rPr lang="en-GB" sz="2000" b="1" dirty="0">
                <a:solidFill>
                  <a:schemeClr val="accent3">
                    <a:lumMod val="75000"/>
                  </a:schemeClr>
                </a:solidFill>
              </a:rPr>
              <a:t>- </a:t>
            </a:r>
            <a:r>
              <a:rPr lang="hi-IN" sz="2000" dirty="0"/>
              <a:t> रोगी के उदर पर श्याव, ताम्र की तरह लाल, नीली, हल्दी की भाँति पीली और स्वेतवर्ण की सिराएं दिखाई पड़ें तो रोगी को मुमूर्षु समझना चाहिए।</a:t>
            </a:r>
            <a:endParaRPr lang="en-US" sz="2000" dirty="0"/>
          </a:p>
        </p:txBody>
      </p:sp>
      <p:sp>
        <p:nvSpPr>
          <p:cNvPr id="9" name="TextBox 8">
            <a:extLst>
              <a:ext uri="{FF2B5EF4-FFF2-40B4-BE49-F238E27FC236}">
                <a16:creationId xmlns:a16="http://schemas.microsoft.com/office/drawing/2014/main" xmlns="" id="{9055FB66-519A-8D5D-4E80-DC3AE7A8392A}"/>
              </a:ext>
            </a:extLst>
          </p:cNvPr>
          <p:cNvSpPr txBox="1"/>
          <p:nvPr/>
        </p:nvSpPr>
        <p:spPr>
          <a:xfrm>
            <a:off x="928686" y="3336132"/>
            <a:ext cx="8001001" cy="1015663"/>
          </a:xfrm>
          <a:prstGeom prst="rect">
            <a:avLst/>
          </a:prstGeom>
          <a:noFill/>
        </p:spPr>
        <p:txBody>
          <a:bodyPr wrap="square">
            <a:spAutoFit/>
          </a:bodyPr>
          <a:lstStyle/>
          <a:p>
            <a:pPr marL="342900" indent="-342900">
              <a:buFont typeface="Arial" panose="020B0604020202020204" pitchFamily="34" charset="0"/>
              <a:buChar char="•"/>
            </a:pPr>
            <a:r>
              <a:rPr lang="hi-IN" sz="2000" b="1" dirty="0">
                <a:solidFill>
                  <a:schemeClr val="accent3">
                    <a:lumMod val="75000"/>
                  </a:schemeClr>
                </a:solidFill>
              </a:rPr>
              <a:t>नख</a:t>
            </a:r>
            <a:r>
              <a:rPr lang="en-GB" sz="2000" b="1" dirty="0">
                <a:solidFill>
                  <a:schemeClr val="accent3">
                    <a:lumMod val="75000"/>
                  </a:schemeClr>
                </a:solidFill>
              </a:rPr>
              <a:t> </a:t>
            </a:r>
            <a:r>
              <a:rPr lang="hi-IN" sz="2000" b="1" dirty="0">
                <a:solidFill>
                  <a:schemeClr val="accent3">
                    <a:lumMod val="75000"/>
                  </a:schemeClr>
                </a:solidFill>
              </a:rPr>
              <a:t>विषयक अरिष्ट</a:t>
            </a:r>
            <a:r>
              <a:rPr lang="en-GB" sz="2000" b="1" dirty="0">
                <a:solidFill>
                  <a:schemeClr val="accent3">
                    <a:lumMod val="75000"/>
                  </a:schemeClr>
                </a:solidFill>
              </a:rPr>
              <a:t> - </a:t>
            </a:r>
            <a:r>
              <a:rPr lang="hi-IN" sz="2000" dirty="0"/>
              <a:t>रोगी के नख यदि मांस और रक्त से शून्य प्रतीत हो और पके हुए जामुन के सदृश नीले वर्ण के हो गये हो तो रोगी को गतप्राण समझना चाहिए।</a:t>
            </a:r>
            <a:endParaRPr lang="en-US" sz="2000" dirty="0"/>
          </a:p>
        </p:txBody>
      </p:sp>
      <p:sp>
        <p:nvSpPr>
          <p:cNvPr id="11" name="TextBox 10">
            <a:extLst>
              <a:ext uri="{FF2B5EF4-FFF2-40B4-BE49-F238E27FC236}">
                <a16:creationId xmlns:a16="http://schemas.microsoft.com/office/drawing/2014/main" xmlns="" id="{BF83AA24-2D25-BA8D-D8C1-9645D336738A}"/>
              </a:ext>
            </a:extLst>
          </p:cNvPr>
          <p:cNvSpPr txBox="1"/>
          <p:nvPr/>
        </p:nvSpPr>
        <p:spPr>
          <a:xfrm>
            <a:off x="928685" y="4673890"/>
            <a:ext cx="8001001" cy="1015663"/>
          </a:xfrm>
          <a:prstGeom prst="rect">
            <a:avLst/>
          </a:prstGeom>
          <a:noFill/>
        </p:spPr>
        <p:txBody>
          <a:bodyPr wrap="square">
            <a:spAutoFit/>
          </a:bodyPr>
          <a:lstStyle/>
          <a:p>
            <a:pPr marL="342900" indent="-342900">
              <a:buFont typeface="Arial" panose="020B0604020202020204" pitchFamily="34" charset="0"/>
              <a:buChar char="•"/>
            </a:pPr>
            <a:r>
              <a:rPr lang="hi-IN" sz="2000" b="1" dirty="0">
                <a:solidFill>
                  <a:schemeClr val="accent3">
                    <a:lumMod val="75000"/>
                  </a:schemeClr>
                </a:solidFill>
              </a:rPr>
              <a:t>अंगुली</a:t>
            </a:r>
            <a:r>
              <a:rPr lang="en-GB" sz="2000" b="1" dirty="0">
                <a:solidFill>
                  <a:schemeClr val="accent3">
                    <a:lumMod val="75000"/>
                  </a:schemeClr>
                </a:solidFill>
              </a:rPr>
              <a:t> </a:t>
            </a:r>
            <a:r>
              <a:rPr lang="hi-IN" sz="2000" b="1" dirty="0">
                <a:solidFill>
                  <a:schemeClr val="accent3">
                    <a:lumMod val="75000"/>
                  </a:schemeClr>
                </a:solidFill>
              </a:rPr>
              <a:t>विषयक अरिष्ट</a:t>
            </a:r>
            <a:r>
              <a:rPr lang="en-GB" sz="2000" b="1" dirty="0">
                <a:solidFill>
                  <a:schemeClr val="accent3">
                    <a:lumMod val="75000"/>
                  </a:schemeClr>
                </a:solidFill>
              </a:rPr>
              <a:t> - </a:t>
            </a:r>
            <a:r>
              <a:rPr lang="hi-IN" sz="2000" dirty="0"/>
              <a:t>रोगी की अंगुलियों को खींचे, यदि खींचते समय अंगुलियों की सन्धियों न बजे (उसमें शब्द न हो तो आयु समाप्त समझनी चाहिए |</a:t>
            </a:r>
            <a:endParaRPr lang="en-US" sz="2000" dirty="0"/>
          </a:p>
        </p:txBody>
      </p:sp>
    </p:spTree>
    <p:extLst>
      <p:ext uri="{BB962C8B-B14F-4D97-AF65-F5344CB8AC3E}">
        <p14:creationId xmlns:p14="http://schemas.microsoft.com/office/powerpoint/2010/main" xmlns="" val="17584891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A5041-17B8-252E-DDCF-8080DB204988}"/>
              </a:ext>
            </a:extLst>
          </p:cNvPr>
          <p:cNvSpPr>
            <a:spLocks noGrp="1"/>
          </p:cNvSpPr>
          <p:nvPr>
            <p:ph type="title"/>
          </p:nvPr>
        </p:nvSpPr>
        <p:spPr>
          <a:xfrm>
            <a:off x="2516850" y="288132"/>
            <a:ext cx="8596668" cy="1320800"/>
          </a:xfrm>
        </p:spPr>
        <p:txBody>
          <a:bodyPr/>
          <a:lstStyle/>
          <a:p>
            <a:r>
              <a:rPr lang="en-GB" b="1" dirty="0"/>
              <a:t>              </a:t>
            </a:r>
            <a:r>
              <a:rPr lang="hi-IN" b="1" dirty="0"/>
              <a:t>इन्द्रियानीकमिन्द्रियम्</a:t>
            </a:r>
            <a:endParaRPr lang="en-US" b="1" dirty="0"/>
          </a:p>
        </p:txBody>
      </p:sp>
      <p:sp>
        <p:nvSpPr>
          <p:cNvPr id="7" name="TextBox 6">
            <a:extLst>
              <a:ext uri="{FF2B5EF4-FFF2-40B4-BE49-F238E27FC236}">
                <a16:creationId xmlns:a16="http://schemas.microsoft.com/office/drawing/2014/main" xmlns="" id="{F133AFEF-7652-6015-1A69-B08EF9E8DAF0}"/>
              </a:ext>
            </a:extLst>
          </p:cNvPr>
          <p:cNvSpPr txBox="1"/>
          <p:nvPr/>
        </p:nvSpPr>
        <p:spPr>
          <a:xfrm>
            <a:off x="1571625" y="1914947"/>
            <a:ext cx="8175651" cy="830997"/>
          </a:xfrm>
          <a:prstGeom prst="rect">
            <a:avLst/>
          </a:prstGeom>
          <a:noFill/>
        </p:spPr>
        <p:txBody>
          <a:bodyPr wrap="square">
            <a:spAutoFit/>
          </a:bodyPr>
          <a:lstStyle/>
          <a:p>
            <a:r>
              <a:rPr lang="hi-IN" sz="2400" dirty="0"/>
              <a:t>रोगी की इन्द्रियों के स्वस्थ रहने पर भी इन्द्रियजन्य ज्ञान का बिना कारण ही विपरीत प्रतीत होना मृत्यु का लक्षण है</a:t>
            </a:r>
            <a:r>
              <a:rPr lang="en-GB" sz="2400" dirty="0"/>
              <a:t>|</a:t>
            </a:r>
            <a:endParaRPr lang="en-US" sz="2400" dirty="0"/>
          </a:p>
        </p:txBody>
      </p:sp>
      <p:sp>
        <p:nvSpPr>
          <p:cNvPr id="8" name="TextBox 7">
            <a:extLst>
              <a:ext uri="{FF2B5EF4-FFF2-40B4-BE49-F238E27FC236}">
                <a16:creationId xmlns:a16="http://schemas.microsoft.com/office/drawing/2014/main" xmlns="" id="{E751F0F6-8C23-5711-2AE0-F46339EC646F}"/>
              </a:ext>
            </a:extLst>
          </p:cNvPr>
          <p:cNvSpPr txBox="1"/>
          <p:nvPr/>
        </p:nvSpPr>
        <p:spPr>
          <a:xfrm>
            <a:off x="1571625" y="4112057"/>
            <a:ext cx="8294714" cy="1200329"/>
          </a:xfrm>
          <a:prstGeom prst="rect">
            <a:avLst/>
          </a:prstGeom>
          <a:noFill/>
        </p:spPr>
        <p:txBody>
          <a:bodyPr wrap="square">
            <a:spAutoFit/>
          </a:bodyPr>
          <a:lstStyle/>
          <a:p>
            <a:r>
              <a:rPr lang="hi-IN" sz="2400" dirty="0"/>
              <a:t>जिस रोगी को आकाश में चलने वाली वायु मूर्तिमान बनकर दिखाई पड़ती है और प्रकाशयुक्त अग्नि दृष्टिगोचर नहीं होती, उसकी आयु क्षीण हो गई है</a:t>
            </a:r>
            <a:r>
              <a:rPr lang="en-GB" sz="2400" dirty="0"/>
              <a:t> |</a:t>
            </a:r>
            <a:endParaRPr lang="en-US" sz="2400" dirty="0"/>
          </a:p>
        </p:txBody>
      </p:sp>
      <p:sp>
        <p:nvSpPr>
          <p:cNvPr id="9" name="TextBox 8">
            <a:extLst>
              <a:ext uri="{FF2B5EF4-FFF2-40B4-BE49-F238E27FC236}">
                <a16:creationId xmlns:a16="http://schemas.microsoft.com/office/drawing/2014/main" xmlns="" id="{B2B69FB2-F6BC-909B-8B89-E177CE386862}"/>
              </a:ext>
            </a:extLst>
          </p:cNvPr>
          <p:cNvSpPr txBox="1"/>
          <p:nvPr/>
        </p:nvSpPr>
        <p:spPr>
          <a:xfrm>
            <a:off x="1571625" y="1255428"/>
            <a:ext cx="6947296" cy="523220"/>
          </a:xfrm>
          <a:prstGeom prst="rect">
            <a:avLst/>
          </a:prstGeom>
          <a:noFill/>
        </p:spPr>
        <p:txBody>
          <a:bodyPr wrap="square">
            <a:spAutoFit/>
          </a:bodyPr>
          <a:lstStyle/>
          <a:p>
            <a:r>
              <a:rPr lang="hi-IN" sz="2800" b="1" dirty="0">
                <a:solidFill>
                  <a:srgbClr val="00B0F0"/>
                </a:solidFill>
              </a:rPr>
              <a:t>इन्द्रिय अरिष्ट के सामान्य सिद्धान्त-</a:t>
            </a:r>
            <a:endParaRPr lang="en-US" sz="2800" b="1" dirty="0"/>
          </a:p>
        </p:txBody>
      </p:sp>
      <p:sp>
        <p:nvSpPr>
          <p:cNvPr id="12" name="TextBox 11">
            <a:extLst>
              <a:ext uri="{FF2B5EF4-FFF2-40B4-BE49-F238E27FC236}">
                <a16:creationId xmlns:a16="http://schemas.microsoft.com/office/drawing/2014/main" xmlns="" id="{DC211ED5-1FAE-8491-8EB9-BA0B297C99B4}"/>
              </a:ext>
            </a:extLst>
          </p:cNvPr>
          <p:cNvSpPr txBox="1"/>
          <p:nvPr/>
        </p:nvSpPr>
        <p:spPr>
          <a:xfrm>
            <a:off x="1571625" y="3450519"/>
            <a:ext cx="6947296" cy="523220"/>
          </a:xfrm>
          <a:prstGeom prst="rect">
            <a:avLst/>
          </a:prstGeom>
          <a:noFill/>
        </p:spPr>
        <p:txBody>
          <a:bodyPr wrap="square">
            <a:spAutoFit/>
          </a:bodyPr>
          <a:lstStyle/>
          <a:p>
            <a:r>
              <a:rPr lang="hi-IN" sz="2800" b="1" dirty="0">
                <a:solidFill>
                  <a:srgbClr val="00B0F0"/>
                </a:solidFill>
              </a:rPr>
              <a:t>नेत्र और आकाश - </a:t>
            </a:r>
            <a:endParaRPr lang="en-US" sz="2800" b="1" dirty="0"/>
          </a:p>
        </p:txBody>
      </p:sp>
    </p:spTree>
    <p:extLst>
      <p:ext uri="{BB962C8B-B14F-4D97-AF65-F5344CB8AC3E}">
        <p14:creationId xmlns:p14="http://schemas.microsoft.com/office/powerpoint/2010/main" xmlns="" val="29391585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58E5B24-D352-2813-1DF6-51FB9237BDC3}"/>
              </a:ext>
            </a:extLst>
          </p:cNvPr>
          <p:cNvSpPr txBox="1"/>
          <p:nvPr/>
        </p:nvSpPr>
        <p:spPr>
          <a:xfrm>
            <a:off x="940591" y="1197818"/>
            <a:ext cx="8917783" cy="830997"/>
          </a:xfrm>
          <a:prstGeom prst="rect">
            <a:avLst/>
          </a:prstGeom>
          <a:noFill/>
        </p:spPr>
        <p:txBody>
          <a:bodyPr wrap="square">
            <a:spAutoFit/>
          </a:bodyPr>
          <a:lstStyle/>
          <a:p>
            <a:r>
              <a:rPr lang="hi-IN" sz="2000" dirty="0"/>
              <a:t>जो</a:t>
            </a:r>
            <a:r>
              <a:rPr lang="hi-IN" sz="2400" dirty="0"/>
              <a:t> रोगी शब्दों के न होने पर भी शब्दों को सुनता है और शब्दों के रहने पर नहीं सुनता इन दोनों को विज्ञ वैद्य जैसा मुर्दा होता है </a:t>
            </a:r>
            <a:r>
              <a:rPr lang="en-GB" sz="2400" dirty="0"/>
              <a:t>|</a:t>
            </a:r>
            <a:endParaRPr lang="en-US" sz="2400" dirty="0"/>
          </a:p>
        </p:txBody>
      </p:sp>
      <p:sp>
        <p:nvSpPr>
          <p:cNvPr id="5" name="TextBox 4">
            <a:extLst>
              <a:ext uri="{FF2B5EF4-FFF2-40B4-BE49-F238E27FC236}">
                <a16:creationId xmlns:a16="http://schemas.microsoft.com/office/drawing/2014/main" xmlns="" id="{2D10833C-2370-0187-2087-9092CBC65A6E}"/>
              </a:ext>
            </a:extLst>
          </p:cNvPr>
          <p:cNvSpPr txBox="1"/>
          <p:nvPr/>
        </p:nvSpPr>
        <p:spPr>
          <a:xfrm>
            <a:off x="940591" y="3074652"/>
            <a:ext cx="7447357" cy="1015663"/>
          </a:xfrm>
          <a:prstGeom prst="rect">
            <a:avLst/>
          </a:prstGeom>
          <a:noFill/>
        </p:spPr>
        <p:txBody>
          <a:bodyPr wrap="square">
            <a:spAutoFit/>
          </a:bodyPr>
          <a:lstStyle/>
          <a:p>
            <a:r>
              <a:rPr lang="hi-IN" sz="2000" dirty="0"/>
              <a:t>तीव्र तपस्या अथवा विधिपूर्वक किये गये योग के बिना जो पुरुष इन्द्रियों को शक्ति से अधिक ज्ञान करता है वह पञ्चत्व को प्राप्त हो जाता है ।</a:t>
            </a:r>
            <a:endParaRPr lang="en-US" sz="2000" dirty="0"/>
          </a:p>
        </p:txBody>
      </p:sp>
      <p:sp>
        <p:nvSpPr>
          <p:cNvPr id="13" name="TextBox 12">
            <a:extLst>
              <a:ext uri="{FF2B5EF4-FFF2-40B4-BE49-F238E27FC236}">
                <a16:creationId xmlns:a16="http://schemas.microsoft.com/office/drawing/2014/main" xmlns="" id="{03A286C6-963F-0993-7C3F-676A414D9D13}"/>
              </a:ext>
            </a:extLst>
          </p:cNvPr>
          <p:cNvSpPr txBox="1"/>
          <p:nvPr/>
        </p:nvSpPr>
        <p:spPr>
          <a:xfrm>
            <a:off x="940591" y="2287767"/>
            <a:ext cx="6679406" cy="523220"/>
          </a:xfrm>
          <a:prstGeom prst="rect">
            <a:avLst/>
          </a:prstGeom>
          <a:noFill/>
        </p:spPr>
        <p:txBody>
          <a:bodyPr wrap="square">
            <a:spAutoFit/>
          </a:bodyPr>
          <a:lstStyle/>
          <a:p>
            <a:r>
              <a:rPr lang="en-GB" sz="2800" b="1" dirty="0">
                <a:solidFill>
                  <a:srgbClr val="00B0F0"/>
                </a:solidFill>
              </a:rPr>
              <a:t>👉</a:t>
            </a:r>
            <a:r>
              <a:rPr lang="hi-IN" sz="2800" b="1" dirty="0">
                <a:solidFill>
                  <a:srgbClr val="00B0F0"/>
                </a:solidFill>
              </a:rPr>
              <a:t>इन्द्रियशक्तिविषयक </a:t>
            </a:r>
            <a:r>
              <a:rPr lang="en-US" sz="2800" b="1" dirty="0">
                <a:solidFill>
                  <a:srgbClr val="00B0F0"/>
                </a:solidFill>
              </a:rPr>
              <a:t>अरिष्ट-</a:t>
            </a:r>
          </a:p>
        </p:txBody>
      </p:sp>
      <p:sp>
        <p:nvSpPr>
          <p:cNvPr id="15" name="TextBox 14">
            <a:extLst>
              <a:ext uri="{FF2B5EF4-FFF2-40B4-BE49-F238E27FC236}">
                <a16:creationId xmlns:a16="http://schemas.microsoft.com/office/drawing/2014/main" xmlns="" id="{1F3D1DA7-FA4B-8D75-12C3-265A6404C088}"/>
              </a:ext>
            </a:extLst>
          </p:cNvPr>
          <p:cNvSpPr txBox="1"/>
          <p:nvPr/>
        </p:nvSpPr>
        <p:spPr>
          <a:xfrm>
            <a:off x="940591" y="476410"/>
            <a:ext cx="6679406" cy="523220"/>
          </a:xfrm>
          <a:prstGeom prst="rect">
            <a:avLst/>
          </a:prstGeom>
          <a:noFill/>
        </p:spPr>
        <p:txBody>
          <a:bodyPr wrap="square">
            <a:spAutoFit/>
          </a:bodyPr>
          <a:lstStyle/>
          <a:p>
            <a:r>
              <a:rPr lang="en-GB" sz="2800" b="1" dirty="0">
                <a:solidFill>
                  <a:srgbClr val="00B0F0"/>
                </a:solidFill>
              </a:rPr>
              <a:t>👉 </a:t>
            </a:r>
            <a:r>
              <a:rPr lang="hi-IN" sz="2800" b="1" dirty="0">
                <a:solidFill>
                  <a:srgbClr val="00B0F0"/>
                </a:solidFill>
              </a:rPr>
              <a:t>शब्द विषयक अरिष्ट—</a:t>
            </a:r>
            <a:endParaRPr lang="en-US" sz="2800" b="1" dirty="0"/>
          </a:p>
        </p:txBody>
      </p:sp>
    </p:spTree>
    <p:extLst>
      <p:ext uri="{BB962C8B-B14F-4D97-AF65-F5344CB8AC3E}">
        <p14:creationId xmlns:p14="http://schemas.microsoft.com/office/powerpoint/2010/main" xmlns="" val="327950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374C72C-28DA-54B2-DDA8-C0EEBBACEB80}"/>
              </a:ext>
            </a:extLst>
          </p:cNvPr>
          <p:cNvSpPr>
            <a:spLocks noGrp="1"/>
          </p:cNvSpPr>
          <p:nvPr>
            <p:ph idx="1"/>
          </p:nvPr>
        </p:nvSpPr>
        <p:spPr>
          <a:xfrm>
            <a:off x="552318" y="972838"/>
            <a:ext cx="8596668" cy="3880773"/>
          </a:xfrm>
        </p:spPr>
        <p:txBody>
          <a:bodyPr/>
          <a:lstStyle/>
          <a:p>
            <a:r>
              <a:rPr lang="hi-IN" b="1" dirty="0">
                <a:solidFill>
                  <a:schemeClr val="accent3">
                    <a:lumMod val="75000"/>
                  </a:schemeClr>
                </a:solidFill>
              </a:rPr>
              <a:t>शरीरेन्द्रियसत्त्वात्मसंयोगो धारि जीवितम् । नित्यगश्चानुबन्धश्च पर्य्यायैरायुरुच्यते ॥</a:t>
            </a:r>
            <a:endParaRPr lang="en-US" b="1" dirty="0">
              <a:solidFill>
                <a:schemeClr val="accent3">
                  <a:lumMod val="75000"/>
                </a:schemeClr>
              </a:solidFill>
            </a:endParaRPr>
          </a:p>
          <a:p>
            <a:pPr marL="0" indent="0">
              <a:buNone/>
            </a:pPr>
            <a:r>
              <a:rPr lang="en-US" b="1" dirty="0">
                <a:solidFill>
                  <a:schemeClr val="accent3">
                    <a:lumMod val="75000"/>
                  </a:schemeClr>
                </a:solidFill>
              </a:rPr>
              <a:t>                                                                                                 </a:t>
            </a:r>
            <a:r>
              <a:rPr lang="en-US" sz="1800" b="1" dirty="0">
                <a:solidFill>
                  <a:schemeClr val="tx1"/>
                </a:solidFill>
              </a:rPr>
              <a:t>( च० सू०१/४२)</a:t>
            </a:r>
            <a:endParaRPr lang="en-US" b="1" dirty="0">
              <a:solidFill>
                <a:schemeClr val="accent3">
                  <a:lumMod val="75000"/>
                </a:schemeClr>
              </a:solidFill>
            </a:endParaRPr>
          </a:p>
        </p:txBody>
      </p:sp>
      <p:sp>
        <p:nvSpPr>
          <p:cNvPr id="6" name="TextBox 5">
            <a:extLst>
              <a:ext uri="{FF2B5EF4-FFF2-40B4-BE49-F238E27FC236}">
                <a16:creationId xmlns:a16="http://schemas.microsoft.com/office/drawing/2014/main" xmlns="" id="{825E9F72-8115-84ED-C7D2-6A953C43E581}"/>
              </a:ext>
            </a:extLst>
          </p:cNvPr>
          <p:cNvSpPr txBox="1"/>
          <p:nvPr/>
        </p:nvSpPr>
        <p:spPr>
          <a:xfrm>
            <a:off x="1857375" y="497694"/>
            <a:ext cx="5143499" cy="461665"/>
          </a:xfrm>
          <a:prstGeom prst="rect">
            <a:avLst/>
          </a:prstGeom>
          <a:noFill/>
        </p:spPr>
        <p:txBody>
          <a:bodyPr wrap="square">
            <a:spAutoFit/>
          </a:bodyPr>
          <a:lstStyle/>
          <a:p>
            <a:r>
              <a:rPr lang="hi-IN" sz="2400" b="1" dirty="0">
                <a:solidFill>
                  <a:srgbClr val="FF0000"/>
                </a:solidFill>
              </a:rPr>
              <a:t>आयु के लक्षण तथा पर्याय -</a:t>
            </a:r>
            <a:endParaRPr lang="en-US" sz="2400" b="1" dirty="0">
              <a:solidFill>
                <a:srgbClr val="FF0000"/>
              </a:solidFill>
            </a:endParaRPr>
          </a:p>
        </p:txBody>
      </p:sp>
      <p:sp>
        <p:nvSpPr>
          <p:cNvPr id="8" name="TextBox 7">
            <a:extLst>
              <a:ext uri="{FF2B5EF4-FFF2-40B4-BE49-F238E27FC236}">
                <a16:creationId xmlns:a16="http://schemas.microsoft.com/office/drawing/2014/main" xmlns="" id="{CA435E18-0833-326A-1CFB-F2AA1894C722}"/>
              </a:ext>
            </a:extLst>
          </p:cNvPr>
          <p:cNvSpPr txBox="1"/>
          <p:nvPr/>
        </p:nvSpPr>
        <p:spPr>
          <a:xfrm>
            <a:off x="1010885" y="1729364"/>
            <a:ext cx="8138101" cy="1015663"/>
          </a:xfrm>
          <a:prstGeom prst="rect">
            <a:avLst/>
          </a:prstGeom>
          <a:noFill/>
        </p:spPr>
        <p:txBody>
          <a:bodyPr wrap="square">
            <a:spAutoFit/>
          </a:bodyPr>
          <a:lstStyle/>
          <a:p>
            <a:r>
              <a:rPr lang="hi-IN" sz="2000" dirty="0"/>
              <a:t>शरीर, इन्द्रिय, मन और आत्मा के संयोग को आयु कहते हैं, धारि, जीवित, नित्यग, अनुबन्ध (और चेतनाशक्ति का होना) इन पर्यायों से आयु कहा जाता है।</a:t>
            </a:r>
            <a:endParaRPr lang="en-US" sz="2000" dirty="0"/>
          </a:p>
        </p:txBody>
      </p:sp>
      <p:pic>
        <p:nvPicPr>
          <p:cNvPr id="2" name="Picture 2">
            <a:extLst>
              <a:ext uri="{FF2B5EF4-FFF2-40B4-BE49-F238E27FC236}">
                <a16:creationId xmlns:a16="http://schemas.microsoft.com/office/drawing/2014/main" xmlns="" id="{A75081F4-598B-1C63-6E40-DE17BE118771}"/>
              </a:ext>
            </a:extLst>
          </p:cNvPr>
          <p:cNvPicPr>
            <a:picLocks noChangeAspect="1"/>
          </p:cNvPicPr>
          <p:nvPr/>
        </p:nvPicPr>
        <p:blipFill>
          <a:blip r:embed="rId2"/>
          <a:stretch>
            <a:fillRect/>
          </a:stretch>
        </p:blipFill>
        <p:spPr>
          <a:xfrm>
            <a:off x="2476500" y="3255143"/>
            <a:ext cx="6390022" cy="3105163"/>
          </a:xfrm>
          <a:prstGeom prst="rect">
            <a:avLst/>
          </a:prstGeom>
        </p:spPr>
      </p:pic>
    </p:spTree>
    <p:extLst>
      <p:ext uri="{BB962C8B-B14F-4D97-AF65-F5344CB8AC3E}">
        <p14:creationId xmlns:p14="http://schemas.microsoft.com/office/powerpoint/2010/main" xmlns="" val="23924496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3AD9B-B4DE-4BF3-6B27-83C26E9D9755}"/>
              </a:ext>
            </a:extLst>
          </p:cNvPr>
          <p:cNvSpPr>
            <a:spLocks noGrp="1"/>
          </p:cNvSpPr>
          <p:nvPr>
            <p:ph type="title"/>
          </p:nvPr>
        </p:nvSpPr>
        <p:spPr>
          <a:xfrm>
            <a:off x="2409694" y="341709"/>
            <a:ext cx="8596668" cy="1320800"/>
          </a:xfrm>
        </p:spPr>
        <p:txBody>
          <a:bodyPr>
            <a:normAutofit/>
          </a:bodyPr>
          <a:lstStyle/>
          <a:p>
            <a:r>
              <a:rPr lang="hi-IN" sz="2800"/>
              <a:t>पन्नरूपीयमिन्द्रियम्</a:t>
            </a:r>
            <a:endParaRPr lang="en-US" sz="2800" dirty="0"/>
          </a:p>
        </p:txBody>
      </p:sp>
      <p:sp>
        <p:nvSpPr>
          <p:cNvPr id="5" name="TextBox 4">
            <a:extLst>
              <a:ext uri="{FF2B5EF4-FFF2-40B4-BE49-F238E27FC236}">
                <a16:creationId xmlns:a16="http://schemas.microsoft.com/office/drawing/2014/main" xmlns="" id="{2490A382-01EB-38AB-D604-A8424CC5DD07}"/>
              </a:ext>
            </a:extLst>
          </p:cNvPr>
          <p:cNvSpPr txBox="1"/>
          <p:nvPr/>
        </p:nvSpPr>
        <p:spPr>
          <a:xfrm>
            <a:off x="770630" y="1161852"/>
            <a:ext cx="8287049" cy="1077218"/>
          </a:xfrm>
          <a:prstGeom prst="rect">
            <a:avLst/>
          </a:prstGeom>
          <a:noFill/>
        </p:spPr>
        <p:txBody>
          <a:bodyPr wrap="square">
            <a:spAutoFit/>
          </a:bodyPr>
          <a:lstStyle/>
          <a:p>
            <a:r>
              <a:rPr lang="hi-IN" sz="2400" b="1" dirty="0">
                <a:solidFill>
                  <a:srgbClr val="00B0F0"/>
                </a:solidFill>
              </a:rPr>
              <a:t>प्रतिच्छाया विषयक अरिष्ट (</a:t>
            </a:r>
            <a:r>
              <a:rPr lang="en-US" sz="2400" b="1" dirty="0">
                <a:solidFill>
                  <a:srgbClr val="00B0F0"/>
                </a:solidFill>
              </a:rPr>
              <a:t>Shadow) - </a:t>
            </a:r>
            <a:r>
              <a:rPr lang="hi-IN" sz="2000" b="1" dirty="0"/>
              <a:t>जिस व्यक्ति के नेत्र में प्रतिच्छाया स्वरूप कुमारिका नष्ट हो गई हो उसे देखकर चिकित्सक उसकी चिकित्सा करने की इच्छा न रखे</a:t>
            </a:r>
            <a:r>
              <a:rPr lang="en-GB" sz="2000" b="1" dirty="0"/>
              <a:t> |</a:t>
            </a:r>
            <a:endParaRPr lang="en-US" sz="2000" b="1" dirty="0"/>
          </a:p>
        </p:txBody>
      </p:sp>
      <p:sp>
        <p:nvSpPr>
          <p:cNvPr id="7" name="TextBox 6">
            <a:extLst>
              <a:ext uri="{FF2B5EF4-FFF2-40B4-BE49-F238E27FC236}">
                <a16:creationId xmlns:a16="http://schemas.microsoft.com/office/drawing/2014/main" xmlns="" id="{04D6CC23-C476-0252-A624-0DB4265114CE}"/>
              </a:ext>
            </a:extLst>
          </p:cNvPr>
          <p:cNvSpPr txBox="1"/>
          <p:nvPr/>
        </p:nvSpPr>
        <p:spPr>
          <a:xfrm>
            <a:off x="901898" y="2460394"/>
            <a:ext cx="6107906" cy="461665"/>
          </a:xfrm>
          <a:prstGeom prst="rect">
            <a:avLst/>
          </a:prstGeom>
          <a:noFill/>
        </p:spPr>
        <p:txBody>
          <a:bodyPr wrap="square">
            <a:spAutoFit/>
          </a:bodyPr>
          <a:lstStyle/>
          <a:p>
            <a:r>
              <a:rPr lang="hi-IN" sz="2400" b="1" dirty="0">
                <a:solidFill>
                  <a:schemeClr val="accent3">
                    <a:lumMod val="75000"/>
                  </a:schemeClr>
                </a:solidFill>
              </a:rPr>
              <a:t>छाया के ५ </a:t>
            </a:r>
            <a:r>
              <a:rPr lang="en-US" sz="2400" b="1" dirty="0">
                <a:solidFill>
                  <a:schemeClr val="accent3">
                    <a:lumMod val="75000"/>
                  </a:schemeClr>
                </a:solidFill>
              </a:rPr>
              <a:t>भेद</a:t>
            </a:r>
            <a:r>
              <a:rPr lang="en-GB" sz="2400" b="1" dirty="0">
                <a:solidFill>
                  <a:schemeClr val="accent3">
                    <a:lumMod val="75000"/>
                  </a:schemeClr>
                </a:solidFill>
              </a:rPr>
              <a:t> -</a:t>
            </a:r>
            <a:endParaRPr lang="en-US" sz="2400" b="1" dirty="0">
              <a:solidFill>
                <a:schemeClr val="accent3">
                  <a:lumMod val="75000"/>
                </a:schemeClr>
              </a:solidFill>
            </a:endParaRPr>
          </a:p>
        </p:txBody>
      </p:sp>
      <p:sp>
        <p:nvSpPr>
          <p:cNvPr id="11" name="TextBox 10">
            <a:extLst>
              <a:ext uri="{FF2B5EF4-FFF2-40B4-BE49-F238E27FC236}">
                <a16:creationId xmlns:a16="http://schemas.microsoft.com/office/drawing/2014/main" xmlns="" id="{3CE1BCCC-D7D2-D804-745B-2CC236F159AB}"/>
              </a:ext>
            </a:extLst>
          </p:cNvPr>
          <p:cNvSpPr txBox="1"/>
          <p:nvPr/>
        </p:nvSpPr>
        <p:spPr>
          <a:xfrm>
            <a:off x="815278" y="2948517"/>
            <a:ext cx="8287049" cy="1200329"/>
          </a:xfrm>
          <a:prstGeom prst="rect">
            <a:avLst/>
          </a:prstGeom>
          <a:noFill/>
        </p:spPr>
        <p:txBody>
          <a:bodyPr wrap="square">
            <a:spAutoFit/>
          </a:bodyPr>
          <a:lstStyle/>
          <a:p>
            <a:r>
              <a:rPr lang="hi-IN" sz="2400" dirty="0"/>
              <a:t>आकाश आदि पञ्चमहाभूतों की भिन्न-भिन्न लक्षण वाली पाँच प्रकार की छाया होती </a:t>
            </a:r>
            <a:r>
              <a:rPr lang="en-GB" sz="2400" dirty="0"/>
              <a:t>है </a:t>
            </a:r>
            <a:r>
              <a:rPr lang="hi-IN" sz="2400" dirty="0"/>
              <a:t>- १. नाभसी छाया, २. वायवी छाया, ३. आग्नेयी छाया, ४. आम्भसां छाया, ५. पार्थिवी छाया ।</a:t>
            </a:r>
            <a:endParaRPr lang="en-US" sz="2400" dirty="0"/>
          </a:p>
        </p:txBody>
      </p:sp>
    </p:spTree>
    <p:extLst>
      <p:ext uri="{BB962C8B-B14F-4D97-AF65-F5344CB8AC3E}">
        <p14:creationId xmlns:p14="http://schemas.microsoft.com/office/powerpoint/2010/main" xmlns="" val="14108180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278D5056-7970-FCA2-8DE8-1BE21F63ED5A}"/>
              </a:ext>
            </a:extLst>
          </p:cNvPr>
          <p:cNvPicPr>
            <a:picLocks noChangeAspect="1"/>
          </p:cNvPicPr>
          <p:nvPr/>
        </p:nvPicPr>
        <p:blipFill>
          <a:blip r:embed="rId2"/>
          <a:stretch>
            <a:fillRect/>
          </a:stretch>
        </p:blipFill>
        <p:spPr>
          <a:xfrm>
            <a:off x="1126226" y="1569960"/>
            <a:ext cx="9033774" cy="4528436"/>
          </a:xfrm>
          <a:prstGeom prst="rect">
            <a:avLst/>
          </a:prstGeom>
        </p:spPr>
      </p:pic>
    </p:spTree>
    <p:extLst>
      <p:ext uri="{BB962C8B-B14F-4D97-AF65-F5344CB8AC3E}">
        <p14:creationId xmlns:p14="http://schemas.microsoft.com/office/powerpoint/2010/main" xmlns="" val="11923750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5A4BC69F-889A-1827-0A95-77B8A0FC4A90}"/>
              </a:ext>
            </a:extLst>
          </p:cNvPr>
          <p:cNvPicPr>
            <a:picLocks noChangeAspect="1"/>
          </p:cNvPicPr>
          <p:nvPr/>
        </p:nvPicPr>
        <p:blipFill>
          <a:blip r:embed="rId2"/>
          <a:stretch>
            <a:fillRect/>
          </a:stretch>
        </p:blipFill>
        <p:spPr>
          <a:xfrm>
            <a:off x="1714500" y="1519378"/>
            <a:ext cx="8227219" cy="4366932"/>
          </a:xfrm>
          <a:prstGeom prst="rect">
            <a:avLst/>
          </a:prstGeom>
        </p:spPr>
      </p:pic>
    </p:spTree>
    <p:extLst>
      <p:ext uri="{BB962C8B-B14F-4D97-AF65-F5344CB8AC3E}">
        <p14:creationId xmlns:p14="http://schemas.microsoft.com/office/powerpoint/2010/main" xmlns="" val="5784511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BF6AB67-88D0-BD55-703D-09C65D97A02E}"/>
              </a:ext>
            </a:extLst>
          </p:cNvPr>
          <p:cNvSpPr txBox="1"/>
          <p:nvPr/>
        </p:nvSpPr>
        <p:spPr>
          <a:xfrm>
            <a:off x="1178720" y="678655"/>
            <a:ext cx="7804546" cy="1384995"/>
          </a:xfrm>
          <a:prstGeom prst="rect">
            <a:avLst/>
          </a:prstGeom>
          <a:noFill/>
        </p:spPr>
        <p:txBody>
          <a:bodyPr wrap="square">
            <a:spAutoFit/>
          </a:bodyPr>
          <a:lstStyle/>
          <a:p>
            <a:r>
              <a:rPr lang="hi-IN" sz="2400" dirty="0">
                <a:solidFill>
                  <a:srgbClr val="00B0F0"/>
                </a:solidFill>
              </a:rPr>
              <a:t>चतुष्पादविषयक अरिष्ट-</a:t>
            </a:r>
            <a:r>
              <a:rPr lang="hi-IN" sz="2000" dirty="0"/>
              <a:t>जिन व्यक्तियों की आयु समाप्त हो गई है उन व्यक्तियों में रोग उत्पन्न होने पर चारों पाद के साथ उत्तम चिकित्सा करने पर भी कोई लाभ नहीं होता क्योंकि बिना द्रव्य के गुण का उदय (प्राप्ति) नहीं होता</a:t>
            </a:r>
            <a:r>
              <a:rPr lang="en-GB" sz="2000" dirty="0"/>
              <a:t> |</a:t>
            </a:r>
            <a:endParaRPr lang="en-US" sz="2000" dirty="0"/>
          </a:p>
        </p:txBody>
      </p:sp>
      <p:sp>
        <p:nvSpPr>
          <p:cNvPr id="7" name="TextBox 6">
            <a:extLst>
              <a:ext uri="{FF2B5EF4-FFF2-40B4-BE49-F238E27FC236}">
                <a16:creationId xmlns:a16="http://schemas.microsoft.com/office/drawing/2014/main" xmlns="" id="{7DF9A8F6-5F6A-32F6-1BFA-5DA66D9E9A84}"/>
              </a:ext>
            </a:extLst>
          </p:cNvPr>
          <p:cNvSpPr txBox="1"/>
          <p:nvPr/>
        </p:nvSpPr>
        <p:spPr>
          <a:xfrm>
            <a:off x="1178720" y="2285999"/>
            <a:ext cx="7625954" cy="1384995"/>
          </a:xfrm>
          <a:prstGeom prst="rect">
            <a:avLst/>
          </a:prstGeom>
          <a:noFill/>
        </p:spPr>
        <p:txBody>
          <a:bodyPr wrap="square">
            <a:spAutoFit/>
          </a:bodyPr>
          <a:lstStyle/>
          <a:p>
            <a:r>
              <a:rPr lang="hi-IN" sz="2400" dirty="0">
                <a:solidFill>
                  <a:srgbClr val="00B0F0"/>
                </a:solidFill>
              </a:rPr>
              <a:t>आयु-परीक्षा आवश्यक - </a:t>
            </a:r>
            <a:r>
              <a:rPr lang="hi-IN" sz="2000" dirty="0"/>
              <a:t>चिकित्सक को चाहिए कि स्वस्थ और रोगी इन दोनों की आयु की परीक्षा करे क्योंकि आयु ज्ञान का फल (अर्थात् आयु-शेष हो तो औषधि देना) आयु के ज्ञाता (आयुर्वेदज्ञ) को ही मिलता है।</a:t>
            </a:r>
            <a:endParaRPr lang="en-US" sz="2000" dirty="0"/>
          </a:p>
        </p:txBody>
      </p:sp>
      <p:sp>
        <p:nvSpPr>
          <p:cNvPr id="9" name="TextBox 8">
            <a:extLst>
              <a:ext uri="{FF2B5EF4-FFF2-40B4-BE49-F238E27FC236}">
                <a16:creationId xmlns:a16="http://schemas.microsoft.com/office/drawing/2014/main" xmlns="" id="{3C7396F4-F696-5986-DCB7-E591391EE30F}"/>
              </a:ext>
            </a:extLst>
          </p:cNvPr>
          <p:cNvSpPr txBox="1"/>
          <p:nvPr/>
        </p:nvSpPr>
        <p:spPr>
          <a:xfrm>
            <a:off x="1268016" y="3893343"/>
            <a:ext cx="7625954" cy="1077218"/>
          </a:xfrm>
          <a:prstGeom prst="rect">
            <a:avLst/>
          </a:prstGeom>
          <a:noFill/>
        </p:spPr>
        <p:txBody>
          <a:bodyPr wrap="square">
            <a:spAutoFit/>
          </a:bodyPr>
          <a:lstStyle/>
          <a:p>
            <a:r>
              <a:rPr lang="hi-IN" sz="2400" dirty="0">
                <a:solidFill>
                  <a:srgbClr val="00B0F0"/>
                </a:solidFill>
              </a:rPr>
              <a:t>अरिष्ट के लक्षण-</a:t>
            </a:r>
            <a:r>
              <a:rPr lang="hi-IN" sz="2000" dirty="0"/>
              <a:t>जो बढ़े हुए दोष चिकित्सा के फल को विफल कर सम्पूर्ण शरीर में व्याप्त होने के बाद जिन लक्षणों को उत्पन्न करते हैं उसे अरिष्ट कहा जाता है ।</a:t>
            </a:r>
            <a:endParaRPr lang="en-US" sz="2000" dirty="0"/>
          </a:p>
        </p:txBody>
      </p:sp>
    </p:spTree>
    <p:extLst>
      <p:ext uri="{BB962C8B-B14F-4D97-AF65-F5344CB8AC3E}">
        <p14:creationId xmlns:p14="http://schemas.microsoft.com/office/powerpoint/2010/main" xmlns="" val="2683741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A7C4ED-2A12-5CDA-DB9C-8F5AD375767E}"/>
              </a:ext>
            </a:extLst>
          </p:cNvPr>
          <p:cNvSpPr>
            <a:spLocks noGrp="1"/>
          </p:cNvSpPr>
          <p:nvPr>
            <p:ph type="title"/>
          </p:nvPr>
        </p:nvSpPr>
        <p:spPr>
          <a:xfrm>
            <a:off x="1797666" y="538162"/>
            <a:ext cx="8596668" cy="1320800"/>
          </a:xfrm>
        </p:spPr>
        <p:txBody>
          <a:bodyPr>
            <a:normAutofit/>
          </a:bodyPr>
          <a:lstStyle/>
          <a:p>
            <a:r>
              <a:rPr lang="hi-IN" sz="2800"/>
              <a:t>गोमयचूर्णीयमिन्द्रियम्</a:t>
            </a:r>
            <a:endParaRPr lang="en-US" sz="2800" dirty="0"/>
          </a:p>
        </p:txBody>
      </p:sp>
      <p:sp>
        <p:nvSpPr>
          <p:cNvPr id="5" name="TextBox 4">
            <a:extLst>
              <a:ext uri="{FF2B5EF4-FFF2-40B4-BE49-F238E27FC236}">
                <a16:creationId xmlns:a16="http://schemas.microsoft.com/office/drawing/2014/main" xmlns="" id="{B8A3F7D1-C34A-F68B-6362-2A3AD2BCF395}"/>
              </a:ext>
            </a:extLst>
          </p:cNvPr>
          <p:cNvSpPr txBox="1"/>
          <p:nvPr/>
        </p:nvSpPr>
        <p:spPr>
          <a:xfrm>
            <a:off x="982266" y="1605468"/>
            <a:ext cx="7929562" cy="1384995"/>
          </a:xfrm>
          <a:prstGeom prst="rect">
            <a:avLst/>
          </a:prstGeom>
          <a:noFill/>
        </p:spPr>
        <p:txBody>
          <a:bodyPr wrap="square">
            <a:spAutoFit/>
          </a:bodyPr>
          <a:lstStyle/>
          <a:p>
            <a:r>
              <a:rPr lang="hi-IN" sz="2400" dirty="0">
                <a:solidFill>
                  <a:srgbClr val="00B0F0"/>
                </a:solidFill>
              </a:rPr>
              <a:t>एक मास का अरिष्ट-</a:t>
            </a:r>
            <a:r>
              <a:rPr lang="hi-IN" sz="2000" dirty="0"/>
              <a:t> जिस मनुष्य के मस्तक पर सूखे गोबर के चूर्ण के समान चूर्ण लेह के साथ गिरता हो अर्थात् स्पर्श द्वारा प्रतीत होता हो, और पुनः नष्ट हो जाता हो तो उस व्यक्ति की आयु एक मास के अन्त में नष्ट हो जाती </a:t>
            </a:r>
            <a:r>
              <a:rPr lang="en-GB" sz="2000" dirty="0"/>
              <a:t>है |</a:t>
            </a:r>
            <a:endParaRPr lang="en-US" sz="2000" dirty="0"/>
          </a:p>
        </p:txBody>
      </p:sp>
      <p:sp>
        <p:nvSpPr>
          <p:cNvPr id="7" name="TextBox 6">
            <a:extLst>
              <a:ext uri="{FF2B5EF4-FFF2-40B4-BE49-F238E27FC236}">
                <a16:creationId xmlns:a16="http://schemas.microsoft.com/office/drawing/2014/main" xmlns="" id="{8A89D604-4E88-72ED-6E22-9F834230464F}"/>
              </a:ext>
            </a:extLst>
          </p:cNvPr>
          <p:cNvSpPr txBox="1"/>
          <p:nvPr/>
        </p:nvSpPr>
        <p:spPr>
          <a:xfrm>
            <a:off x="982266" y="3267374"/>
            <a:ext cx="7929562" cy="1384995"/>
          </a:xfrm>
          <a:prstGeom prst="rect">
            <a:avLst/>
          </a:prstGeom>
          <a:noFill/>
        </p:spPr>
        <p:txBody>
          <a:bodyPr wrap="square">
            <a:spAutoFit/>
          </a:bodyPr>
          <a:lstStyle/>
          <a:p>
            <a:r>
              <a:rPr lang="hi-IN" sz="2400" dirty="0">
                <a:solidFill>
                  <a:srgbClr val="00B0F0"/>
                </a:solidFill>
              </a:rPr>
              <a:t>गतिविषयक अरिष्ट- </a:t>
            </a:r>
            <a:r>
              <a:rPr lang="hi-IN" sz="2000" dirty="0"/>
              <a:t>जो व्यक्ति चलते हुए अपने पैरों को भूमि में घसीटते हुए चलता है और चलते समय जिसका अंस प्रदेश (कन्या) कुछ नीचे धँसा हुआ रहता है वह व्यक्ति इस प्रकार की विकृति के साथ इस मृत्यु लोक में बहुत दिनों तक वास नहीं करता |</a:t>
            </a:r>
            <a:endParaRPr lang="en-US" sz="2000" dirty="0"/>
          </a:p>
        </p:txBody>
      </p:sp>
      <p:sp>
        <p:nvSpPr>
          <p:cNvPr id="9" name="TextBox 8">
            <a:extLst>
              <a:ext uri="{FF2B5EF4-FFF2-40B4-BE49-F238E27FC236}">
                <a16:creationId xmlns:a16="http://schemas.microsoft.com/office/drawing/2014/main" xmlns="" id="{844CC053-7279-A8B1-4938-316167370629}"/>
              </a:ext>
            </a:extLst>
          </p:cNvPr>
          <p:cNvSpPr txBox="1"/>
          <p:nvPr/>
        </p:nvSpPr>
        <p:spPr>
          <a:xfrm>
            <a:off x="1017985" y="4929280"/>
            <a:ext cx="7929562" cy="1384995"/>
          </a:xfrm>
          <a:prstGeom prst="rect">
            <a:avLst/>
          </a:prstGeom>
          <a:noFill/>
        </p:spPr>
        <p:txBody>
          <a:bodyPr wrap="square">
            <a:spAutoFit/>
          </a:bodyPr>
          <a:lstStyle/>
          <a:p>
            <a:r>
              <a:rPr lang="hi-IN" sz="2400" dirty="0">
                <a:solidFill>
                  <a:srgbClr val="00B0F0"/>
                </a:solidFill>
              </a:rPr>
              <a:t>अर्धमास का अरिष्ट-</a:t>
            </a:r>
            <a:r>
              <a:rPr lang="hi-IN" sz="2000" dirty="0"/>
              <a:t>जिस पुरुष का स्नान कर चन्दन लगाने के बाद सबसे पहले छाती का भाग अत्यन्त सूख जाता है और शरीर का अन्य सभी भाग गीला ही रहता है तो वह मनुष्य पन्द्रह दिन तक जीवित नहीं रहता</a:t>
            </a:r>
            <a:r>
              <a:rPr lang="en-GB" sz="2000" dirty="0"/>
              <a:t> |</a:t>
            </a:r>
            <a:endParaRPr lang="en-US" sz="2000" dirty="0"/>
          </a:p>
        </p:txBody>
      </p:sp>
    </p:spTree>
    <p:extLst>
      <p:ext uri="{BB962C8B-B14F-4D97-AF65-F5344CB8AC3E}">
        <p14:creationId xmlns:p14="http://schemas.microsoft.com/office/powerpoint/2010/main" xmlns="" val="38826912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183F50-80D5-4C21-4A4C-4C715A3FCFE9}"/>
              </a:ext>
            </a:extLst>
          </p:cNvPr>
          <p:cNvSpPr>
            <a:spLocks noGrp="1"/>
          </p:cNvSpPr>
          <p:nvPr>
            <p:ph type="title"/>
          </p:nvPr>
        </p:nvSpPr>
        <p:spPr/>
        <p:txBody>
          <a:bodyPr>
            <a:normAutofit/>
          </a:bodyPr>
          <a:lstStyle/>
          <a:p>
            <a:r>
              <a:rPr lang="hi-IN" sz="2800" dirty="0"/>
              <a:t>पथ में अरिष्टसूचक लक्षण(</a:t>
            </a:r>
            <a:r>
              <a:rPr lang="en-US" sz="2800" dirty="0"/>
              <a:t>Prognosis based on Inauspicious omens occuring in Way)</a:t>
            </a:r>
          </a:p>
        </p:txBody>
      </p:sp>
      <p:sp>
        <p:nvSpPr>
          <p:cNvPr id="5" name="TextBox 4">
            <a:extLst>
              <a:ext uri="{FF2B5EF4-FFF2-40B4-BE49-F238E27FC236}">
                <a16:creationId xmlns:a16="http://schemas.microsoft.com/office/drawing/2014/main" xmlns="" id="{F5D99FAB-86A2-98A8-F753-64B4806F2950}"/>
              </a:ext>
            </a:extLst>
          </p:cNvPr>
          <p:cNvSpPr txBox="1"/>
          <p:nvPr/>
        </p:nvSpPr>
        <p:spPr>
          <a:xfrm>
            <a:off x="402523" y="1930400"/>
            <a:ext cx="8871479" cy="3046988"/>
          </a:xfrm>
          <a:prstGeom prst="rect">
            <a:avLst/>
          </a:prstGeom>
          <a:noFill/>
        </p:spPr>
        <p:txBody>
          <a:bodyPr wrap="square">
            <a:spAutoFit/>
          </a:bodyPr>
          <a:lstStyle/>
          <a:p>
            <a:r>
              <a:rPr lang="hi-IN" sz="2400" dirty="0">
                <a:solidFill>
                  <a:srgbClr val="00B0F0"/>
                </a:solidFill>
              </a:rPr>
              <a:t>मार्ग में होने वाले अरिष्टों का विवेचन</a:t>
            </a:r>
            <a:r>
              <a:rPr lang="hi-IN" sz="2400" dirty="0"/>
              <a:t>—रोगी-निरीक्षण के लिए यात्रा करते समय रास्ते में छींक, रोने का शब्द, लड़खड़ाना, गिरना, चिल्लाना, चोट का लगना, टोक लग जाना, निन्दा का शब्द सुनना, वस्त्र, पगड़ी और दुपट्टे का किसी काँटे या अन्य वस्तुओं में लगकर रुक जाना, छाता, जूता, इनमें उपद्रव होना अर्थात् छाते का टूट जाना या भूल जाना, जूता का फट जाना या भूल जाना, मरे हुए मुर्दे के सम्बन्धियों को दुखी देखना या मरे हुए के समान दुखी होते हुए व्यक्तियों को देखना</a:t>
            </a:r>
            <a:r>
              <a:rPr lang="en-GB" sz="2400" dirty="0"/>
              <a:t> ।</a:t>
            </a:r>
            <a:endParaRPr lang="en-US" sz="2400" dirty="0"/>
          </a:p>
        </p:txBody>
      </p:sp>
    </p:spTree>
    <p:extLst>
      <p:ext uri="{BB962C8B-B14F-4D97-AF65-F5344CB8AC3E}">
        <p14:creationId xmlns:p14="http://schemas.microsoft.com/office/powerpoint/2010/main" xmlns="" val="26109634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B9712-5090-5F66-A334-5FB69DF7CBF0}"/>
              </a:ext>
            </a:extLst>
          </p:cNvPr>
          <p:cNvSpPr>
            <a:spLocks noGrp="1"/>
          </p:cNvSpPr>
          <p:nvPr>
            <p:ph type="title"/>
          </p:nvPr>
        </p:nvSpPr>
        <p:spPr/>
        <p:txBody>
          <a:bodyPr>
            <a:normAutofit/>
          </a:bodyPr>
          <a:lstStyle/>
          <a:p>
            <a:r>
              <a:rPr lang="hi-IN" sz="2800"/>
              <a:t>आतुरकुल में अरिष्टसूचक लक्षण(</a:t>
            </a:r>
            <a:r>
              <a:rPr lang="en-US" sz="2800" dirty="0"/>
              <a:t>Prognosis based on Inauspicious omen in the Home of the Patient)</a:t>
            </a:r>
          </a:p>
        </p:txBody>
      </p:sp>
      <p:sp>
        <p:nvSpPr>
          <p:cNvPr id="5" name="TextBox 4">
            <a:extLst>
              <a:ext uri="{FF2B5EF4-FFF2-40B4-BE49-F238E27FC236}">
                <a16:creationId xmlns:a16="http://schemas.microsoft.com/office/drawing/2014/main" xmlns="" id="{DE4200EA-5947-286C-A8A0-136FDCBB7918}"/>
              </a:ext>
            </a:extLst>
          </p:cNvPr>
          <p:cNvSpPr txBox="1"/>
          <p:nvPr/>
        </p:nvSpPr>
        <p:spPr>
          <a:xfrm>
            <a:off x="620295" y="2090172"/>
            <a:ext cx="9154736" cy="2743766"/>
          </a:xfrm>
          <a:prstGeom prst="rect">
            <a:avLst/>
          </a:prstGeom>
          <a:noFill/>
        </p:spPr>
        <p:txBody>
          <a:bodyPr wrap="square">
            <a:spAutoFit/>
          </a:bodyPr>
          <a:lstStyle/>
          <a:p>
            <a:r>
              <a:rPr lang="hi-IN" sz="2400" dirty="0"/>
              <a:t>इस प्रकार मार्ग में वैद्यों के द्वारा अशुभसूचक अनिष्ट उत्पातों का वर्णन कर दिया गया है, मरणासन्न रोगियों को आगे बताई जाने वाली गृह की अवस्था को भी जान लेना चाहिए। वैद्य मरणासन्न रोगियों के गृह में प्रवेश करते ही जल से भरे घड़े, अग्नि, मिट्टी, बीज, हल, घृत, बैल, ब्राह्मण, रत्न, अन्न और देवताओं का निकलना देखता है, अग्नि से भरे हुए पात्र को फूटा हुआ देखता है और उस अग्नि में ज्वाला को नहीं देखता है, (अर्थात् अग्नि शान्त रहती है)।</a:t>
            </a:r>
            <a:endParaRPr lang="en-US" sz="2400" dirty="0"/>
          </a:p>
        </p:txBody>
      </p:sp>
    </p:spTree>
    <p:extLst>
      <p:ext uri="{BB962C8B-B14F-4D97-AF65-F5344CB8AC3E}">
        <p14:creationId xmlns:p14="http://schemas.microsoft.com/office/powerpoint/2010/main" xmlns="" val="1339839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FED68523-891C-D564-2335-8E10B85324AF}"/>
              </a:ext>
            </a:extLst>
          </p:cNvPr>
          <p:cNvSpPr txBox="1"/>
          <p:nvPr/>
        </p:nvSpPr>
        <p:spPr>
          <a:xfrm>
            <a:off x="839391" y="962530"/>
            <a:ext cx="8001000" cy="1077218"/>
          </a:xfrm>
          <a:prstGeom prst="rect">
            <a:avLst/>
          </a:prstGeom>
          <a:noFill/>
        </p:spPr>
        <p:txBody>
          <a:bodyPr wrap="square">
            <a:spAutoFit/>
          </a:bodyPr>
          <a:lstStyle/>
          <a:p>
            <a:r>
              <a:rPr lang="hi-IN" sz="2400" dirty="0">
                <a:solidFill>
                  <a:srgbClr val="00B0F0"/>
                </a:solidFill>
              </a:rPr>
              <a:t>इन्द्रिय-शक्ति का ह्रास-</a:t>
            </a:r>
            <a:r>
              <a:rPr lang="hi-IN" sz="2000" dirty="0"/>
              <a:t>इन्द्रियों की शक्ति नष्ट हो जाती है (ज्ञानेन्द्रिय या कर्मेन्द्रिय अपना कार्य करने में सर्वथा असमर्थ हो जाती है), चेतनाशक्ति लुप्त हो जाती है, मन में उत्सुकता और भय प्रवेश कर जाता है ।</a:t>
            </a:r>
            <a:endParaRPr lang="en-US" sz="2000" dirty="0"/>
          </a:p>
        </p:txBody>
      </p:sp>
      <p:sp>
        <p:nvSpPr>
          <p:cNvPr id="9" name="TextBox 8">
            <a:extLst>
              <a:ext uri="{FF2B5EF4-FFF2-40B4-BE49-F238E27FC236}">
                <a16:creationId xmlns:a16="http://schemas.microsoft.com/office/drawing/2014/main" xmlns="" id="{A797EEE1-AA2B-1C82-FBA4-02374F6013CD}"/>
              </a:ext>
            </a:extLst>
          </p:cNvPr>
          <p:cNvSpPr txBox="1"/>
          <p:nvPr/>
        </p:nvSpPr>
        <p:spPr>
          <a:xfrm>
            <a:off x="839391" y="2993766"/>
            <a:ext cx="8000999" cy="1384995"/>
          </a:xfrm>
          <a:prstGeom prst="rect">
            <a:avLst/>
          </a:prstGeom>
          <a:noFill/>
        </p:spPr>
        <p:txBody>
          <a:bodyPr wrap="square">
            <a:spAutoFit/>
          </a:bodyPr>
          <a:lstStyle/>
          <a:p>
            <a:r>
              <a:rPr lang="hi-IN" sz="2400" dirty="0">
                <a:solidFill>
                  <a:srgbClr val="00B0F0"/>
                </a:solidFill>
              </a:rPr>
              <a:t>स्मृति का नाश-</a:t>
            </a:r>
            <a:r>
              <a:rPr lang="hi-IN" sz="2000" dirty="0"/>
              <a:t>मरणासन्न व्यक्ति की स्मरणशक्ति नष्ट हो जाती। धारणा शक्ति कम हो जाती हैं, लज्जा और शरीर की लक्ष्मी (शोभा) उससे भाग जाती है, 'पाप्मानः' (दुःखसंज्ञक व्याधियां, पापजन्य व्याधियां) बढ़ जाती हैं, और उस पुरुष का औज एवं तेज (प्रभा) नष्ट हो जाते है ।</a:t>
            </a:r>
            <a:endParaRPr lang="en-US" sz="2000" dirty="0"/>
          </a:p>
        </p:txBody>
      </p:sp>
    </p:spTree>
    <p:extLst>
      <p:ext uri="{BB962C8B-B14F-4D97-AF65-F5344CB8AC3E}">
        <p14:creationId xmlns:p14="http://schemas.microsoft.com/office/powerpoint/2010/main" xmlns="" val="22361518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9DE138B-A38F-056B-F9BF-EA024D0346F3}"/>
              </a:ext>
            </a:extLst>
          </p:cNvPr>
          <p:cNvSpPr txBox="1"/>
          <p:nvPr/>
        </p:nvSpPr>
        <p:spPr>
          <a:xfrm>
            <a:off x="882975" y="355008"/>
            <a:ext cx="6107906" cy="523220"/>
          </a:xfrm>
          <a:prstGeom prst="rect">
            <a:avLst/>
          </a:prstGeom>
          <a:noFill/>
        </p:spPr>
        <p:txBody>
          <a:bodyPr wrap="square">
            <a:spAutoFit/>
          </a:bodyPr>
          <a:lstStyle/>
          <a:p>
            <a:r>
              <a:rPr lang="hi-IN" sz="2800" b="1" dirty="0">
                <a:solidFill>
                  <a:schemeClr val="accent3">
                    <a:lumMod val="75000"/>
                  </a:schemeClr>
                </a:solidFill>
              </a:rPr>
              <a:t>उत्तम रोगी के लक्षण</a:t>
            </a:r>
            <a:r>
              <a:rPr lang="en-GB" sz="2800" b="1" dirty="0">
                <a:solidFill>
                  <a:schemeClr val="accent3">
                    <a:lumMod val="75000"/>
                  </a:schemeClr>
                </a:solidFill>
              </a:rPr>
              <a:t>  -</a:t>
            </a:r>
            <a:endParaRPr lang="en-US" sz="2800" b="1" dirty="0">
              <a:solidFill>
                <a:schemeClr val="accent3">
                  <a:lumMod val="75000"/>
                </a:schemeClr>
              </a:solidFill>
            </a:endParaRPr>
          </a:p>
        </p:txBody>
      </p:sp>
      <p:sp>
        <p:nvSpPr>
          <p:cNvPr id="9" name="TextBox 8">
            <a:extLst>
              <a:ext uri="{FF2B5EF4-FFF2-40B4-BE49-F238E27FC236}">
                <a16:creationId xmlns:a16="http://schemas.microsoft.com/office/drawing/2014/main" xmlns="" id="{9B1E140F-922F-7FFF-E0FD-AD55CD972187}"/>
              </a:ext>
            </a:extLst>
          </p:cNvPr>
          <p:cNvSpPr txBox="1"/>
          <p:nvPr/>
        </p:nvSpPr>
        <p:spPr>
          <a:xfrm>
            <a:off x="882975" y="1537759"/>
            <a:ext cx="7796283" cy="1015663"/>
          </a:xfrm>
          <a:prstGeom prst="rect">
            <a:avLst/>
          </a:prstGeom>
          <a:noFill/>
        </p:spPr>
        <p:txBody>
          <a:bodyPr wrap="square">
            <a:spAutoFit/>
          </a:bodyPr>
          <a:lstStyle/>
          <a:p>
            <a:r>
              <a:rPr lang="hi-IN" dirty="0"/>
              <a:t> </a:t>
            </a:r>
            <a:r>
              <a:rPr lang="hi-IN" sz="2000" dirty="0"/>
              <a:t>रोगी में सत्त्व गुणों का प्रधान होना, वैद्य और ब्राह्मणों में प्रेम का होना, रोगों का साध्य होना, रोग नहीं छूटेगा इसलिए अधिक दुःख का अनुभव न करना, आरोग्य होने वाले रोगियों में ये लक्षण पाये जाते हैं</a:t>
            </a:r>
            <a:r>
              <a:rPr lang="en-GB" sz="2000" dirty="0"/>
              <a:t> |</a:t>
            </a:r>
            <a:endParaRPr lang="en-US" sz="2000" dirty="0"/>
          </a:p>
        </p:txBody>
      </p:sp>
      <p:sp>
        <p:nvSpPr>
          <p:cNvPr id="11" name="TextBox 10">
            <a:extLst>
              <a:ext uri="{FF2B5EF4-FFF2-40B4-BE49-F238E27FC236}">
                <a16:creationId xmlns:a16="http://schemas.microsoft.com/office/drawing/2014/main" xmlns="" id="{1B423FB2-9233-1162-1C53-116067D24578}"/>
              </a:ext>
            </a:extLst>
          </p:cNvPr>
          <p:cNvSpPr txBox="1"/>
          <p:nvPr/>
        </p:nvSpPr>
        <p:spPr>
          <a:xfrm>
            <a:off x="1039577" y="3313951"/>
            <a:ext cx="7483077" cy="1384995"/>
          </a:xfrm>
          <a:prstGeom prst="rect">
            <a:avLst/>
          </a:prstGeom>
          <a:noFill/>
        </p:spPr>
        <p:txBody>
          <a:bodyPr wrap="square">
            <a:spAutoFit/>
          </a:bodyPr>
          <a:lstStyle/>
          <a:p>
            <a:r>
              <a:rPr lang="hi-IN" sz="2400" dirty="0">
                <a:solidFill>
                  <a:srgbClr val="00B0F0"/>
                </a:solidFill>
              </a:rPr>
              <a:t>आरोग्य का फल </a:t>
            </a:r>
            <a:r>
              <a:rPr lang="hi-IN" dirty="0"/>
              <a:t>–</a:t>
            </a:r>
            <a:r>
              <a:rPr lang="hi-IN" sz="2000" dirty="0"/>
              <a:t> आरोग्य-प्राप्ति से मनुष्यों में बल, आयु और महान् सुख की प्राप्ति होती है। और मनोवाच्छित अन्य वस्तुओं को भी प्राप्त करता है। इस प्रकार आरोग्य-सम्पन्न पुरुष को शुभ लक्षण कहा जाता है </a:t>
            </a:r>
            <a:r>
              <a:rPr lang="en-GB" sz="2000" dirty="0"/>
              <a:t>|</a:t>
            </a:r>
            <a:endParaRPr lang="en-US" sz="2000" dirty="0"/>
          </a:p>
        </p:txBody>
      </p:sp>
    </p:spTree>
    <p:extLst>
      <p:ext uri="{BB962C8B-B14F-4D97-AF65-F5344CB8AC3E}">
        <p14:creationId xmlns:p14="http://schemas.microsoft.com/office/powerpoint/2010/main" xmlns="" val="12285439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9A106758-9999-52C9-4433-754C969E85EB}"/>
              </a:ext>
            </a:extLst>
          </p:cNvPr>
          <p:cNvPicPr>
            <a:picLocks noChangeAspect="1"/>
          </p:cNvPicPr>
          <p:nvPr/>
        </p:nvPicPr>
        <p:blipFill>
          <a:blip r:embed="rId2"/>
          <a:srcRect/>
          <a:stretch/>
        </p:blipFill>
        <p:spPr>
          <a:xfrm>
            <a:off x="2018109" y="0"/>
            <a:ext cx="6715125" cy="6858000"/>
          </a:xfrm>
          <a:prstGeom prst="rect">
            <a:avLst/>
          </a:prstGeom>
        </p:spPr>
      </p:pic>
    </p:spTree>
    <p:extLst>
      <p:ext uri="{BB962C8B-B14F-4D97-AF65-F5344CB8AC3E}">
        <p14:creationId xmlns:p14="http://schemas.microsoft.com/office/powerpoint/2010/main" xmlns="" val="309369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8DA55BD-52E2-4953-4AC8-F6D95CF30505}"/>
              </a:ext>
            </a:extLst>
          </p:cNvPr>
          <p:cNvSpPr>
            <a:spLocks noGrp="1"/>
          </p:cNvSpPr>
          <p:nvPr>
            <p:ph idx="1"/>
          </p:nvPr>
        </p:nvSpPr>
        <p:spPr>
          <a:xfrm>
            <a:off x="677334" y="1749824"/>
            <a:ext cx="8596668" cy="2054224"/>
          </a:xfrm>
        </p:spPr>
        <p:txBody>
          <a:bodyPr>
            <a:normAutofit/>
          </a:bodyPr>
          <a:lstStyle/>
          <a:p>
            <a:pPr marL="0" indent="0">
              <a:buNone/>
            </a:pPr>
            <a:r>
              <a:rPr lang="hi-IN" sz="2000" b="1" dirty="0">
                <a:solidFill>
                  <a:schemeClr val="accent3">
                    <a:lumMod val="75000"/>
                  </a:schemeClr>
                </a:solidFill>
              </a:rPr>
              <a:t>कार्यं धातुसाम्यमिहोच्यते । धातुसाम्यक्रिया चोक्ता तन्त्रस्यास्य </a:t>
            </a:r>
            <a:r>
              <a:rPr lang="en-US" sz="2000" b="1" dirty="0">
                <a:solidFill>
                  <a:schemeClr val="accent3">
                    <a:lumMod val="75000"/>
                  </a:schemeClr>
                </a:solidFill>
              </a:rPr>
              <a:t>प्रयोजनम।।</a:t>
            </a:r>
          </a:p>
          <a:p>
            <a:pPr marL="0" indent="0">
              <a:buNone/>
            </a:pPr>
            <a:r>
              <a:rPr lang="en-US" sz="2000" b="1" dirty="0">
                <a:solidFill>
                  <a:schemeClr val="accent3">
                    <a:lumMod val="75000"/>
                  </a:schemeClr>
                </a:solidFill>
              </a:rPr>
              <a:t>                                                                                     </a:t>
            </a:r>
            <a:r>
              <a:rPr lang="en-US" sz="2000" b="1" dirty="0">
                <a:solidFill>
                  <a:schemeClr val="tx1"/>
                </a:solidFill>
              </a:rPr>
              <a:t>( च० सू०१/५३)</a:t>
            </a:r>
          </a:p>
          <a:p>
            <a:pPr marL="0" indent="0">
              <a:buNone/>
            </a:pPr>
            <a:endParaRPr lang="en-US" sz="2000" b="1" dirty="0">
              <a:solidFill>
                <a:schemeClr val="accent3">
                  <a:lumMod val="75000"/>
                </a:schemeClr>
              </a:solidFill>
            </a:endParaRPr>
          </a:p>
        </p:txBody>
      </p:sp>
      <p:sp>
        <p:nvSpPr>
          <p:cNvPr id="5" name="TextBox 4">
            <a:extLst>
              <a:ext uri="{FF2B5EF4-FFF2-40B4-BE49-F238E27FC236}">
                <a16:creationId xmlns:a16="http://schemas.microsoft.com/office/drawing/2014/main" xmlns="" id="{85AFCA63-04C6-6857-723E-DC0980CA5FE7}"/>
              </a:ext>
            </a:extLst>
          </p:cNvPr>
          <p:cNvSpPr txBox="1"/>
          <p:nvPr/>
        </p:nvSpPr>
        <p:spPr>
          <a:xfrm>
            <a:off x="526852" y="297551"/>
            <a:ext cx="6107906" cy="523220"/>
          </a:xfrm>
          <a:prstGeom prst="rect">
            <a:avLst/>
          </a:prstGeom>
          <a:noFill/>
        </p:spPr>
        <p:txBody>
          <a:bodyPr wrap="square">
            <a:spAutoFit/>
          </a:bodyPr>
          <a:lstStyle/>
          <a:p>
            <a:r>
              <a:rPr lang="en-US" sz="2800" b="1" dirty="0">
                <a:solidFill>
                  <a:schemeClr val="accent5"/>
                </a:solidFill>
              </a:rPr>
              <a:t>📖 </a:t>
            </a:r>
            <a:r>
              <a:rPr lang="hi-IN" sz="2800" b="1" dirty="0">
                <a:solidFill>
                  <a:schemeClr val="accent5"/>
                </a:solidFill>
              </a:rPr>
              <a:t>आयुर्वेद तन्त्र का प्रयोजन-</a:t>
            </a:r>
            <a:endParaRPr lang="en-US" sz="2800" b="1" dirty="0">
              <a:solidFill>
                <a:schemeClr val="accent5"/>
              </a:solidFill>
            </a:endParaRPr>
          </a:p>
        </p:txBody>
      </p:sp>
      <p:sp>
        <p:nvSpPr>
          <p:cNvPr id="9" name="TextBox 8">
            <a:extLst>
              <a:ext uri="{FF2B5EF4-FFF2-40B4-BE49-F238E27FC236}">
                <a16:creationId xmlns:a16="http://schemas.microsoft.com/office/drawing/2014/main" xmlns="" id="{FF03DF4A-BB1A-F90D-DAF0-4C82AA6502E1}"/>
              </a:ext>
            </a:extLst>
          </p:cNvPr>
          <p:cNvSpPr txBox="1"/>
          <p:nvPr/>
        </p:nvSpPr>
        <p:spPr>
          <a:xfrm>
            <a:off x="1231635" y="2754194"/>
            <a:ext cx="7488065" cy="707886"/>
          </a:xfrm>
          <a:prstGeom prst="rect">
            <a:avLst/>
          </a:prstGeom>
          <a:noFill/>
        </p:spPr>
        <p:txBody>
          <a:bodyPr wrap="square">
            <a:spAutoFit/>
          </a:bodyPr>
          <a:lstStyle/>
          <a:p>
            <a:r>
              <a:rPr lang="hi-IN" sz="2000" dirty="0"/>
              <a:t>इस आयुर्वेद शास्त्र में धातुओं को साम्य करना कार्य है। इस (तन्त्र-ग्रन्थ) शास्त्र का प्रयोजन भी धातु को साम्य करना ही हैं ।। </a:t>
            </a:r>
            <a:endParaRPr lang="en-US" sz="2000" dirty="0"/>
          </a:p>
        </p:txBody>
      </p:sp>
      <p:sp>
        <p:nvSpPr>
          <p:cNvPr id="11" name="TextBox 10">
            <a:extLst>
              <a:ext uri="{FF2B5EF4-FFF2-40B4-BE49-F238E27FC236}">
                <a16:creationId xmlns:a16="http://schemas.microsoft.com/office/drawing/2014/main" xmlns="" id="{92DC7B7C-1DC9-84CA-E1BE-C759205568C1}"/>
              </a:ext>
            </a:extLst>
          </p:cNvPr>
          <p:cNvSpPr txBox="1"/>
          <p:nvPr/>
        </p:nvSpPr>
        <p:spPr>
          <a:xfrm>
            <a:off x="892307" y="3705398"/>
            <a:ext cx="6107906" cy="400110"/>
          </a:xfrm>
          <a:prstGeom prst="rect">
            <a:avLst/>
          </a:prstGeom>
          <a:noFill/>
        </p:spPr>
        <p:txBody>
          <a:bodyPr wrap="square">
            <a:spAutoFit/>
          </a:bodyPr>
          <a:lstStyle/>
          <a:p>
            <a:r>
              <a:rPr lang="en-US" sz="2000" b="1" dirty="0">
                <a:solidFill>
                  <a:srgbClr val="FF0000"/>
                </a:solidFill>
              </a:rPr>
              <a:t>📒 </a:t>
            </a:r>
            <a:r>
              <a:rPr lang="hi-IN" sz="2000" b="1" dirty="0">
                <a:solidFill>
                  <a:srgbClr val="FF0000"/>
                </a:solidFill>
              </a:rPr>
              <a:t>रोगों के त्रिविध कारण-</a:t>
            </a:r>
            <a:endParaRPr lang="en-US" sz="2000" b="1" dirty="0">
              <a:solidFill>
                <a:srgbClr val="FF0000"/>
              </a:solidFill>
            </a:endParaRPr>
          </a:p>
        </p:txBody>
      </p:sp>
      <p:sp>
        <p:nvSpPr>
          <p:cNvPr id="13" name="TextBox 12">
            <a:extLst>
              <a:ext uri="{FF2B5EF4-FFF2-40B4-BE49-F238E27FC236}">
                <a16:creationId xmlns:a16="http://schemas.microsoft.com/office/drawing/2014/main" xmlns="" id="{7FFC6C8A-CCA9-FCBA-9FF1-98CD2943EEE6}"/>
              </a:ext>
            </a:extLst>
          </p:cNvPr>
          <p:cNvSpPr txBox="1"/>
          <p:nvPr/>
        </p:nvSpPr>
        <p:spPr>
          <a:xfrm>
            <a:off x="526852" y="4281784"/>
            <a:ext cx="9043943" cy="646331"/>
          </a:xfrm>
          <a:prstGeom prst="rect">
            <a:avLst/>
          </a:prstGeom>
          <a:noFill/>
        </p:spPr>
        <p:txBody>
          <a:bodyPr wrap="square">
            <a:spAutoFit/>
          </a:bodyPr>
          <a:lstStyle/>
          <a:p>
            <a:r>
              <a:rPr lang="hi-IN" b="1" dirty="0">
                <a:solidFill>
                  <a:schemeClr val="accent3">
                    <a:lumMod val="75000"/>
                  </a:schemeClr>
                </a:solidFill>
              </a:rPr>
              <a:t>कालबुद्धीन्द्रियार्थानां योगो मिथ्या न चाति च द्वयाश्रयाणां व्याधीनां त्रिविधो हेतुसंग्रहः ॥</a:t>
            </a:r>
            <a:endParaRPr lang="en-US" b="1" dirty="0">
              <a:solidFill>
                <a:schemeClr val="accent3">
                  <a:lumMod val="75000"/>
                </a:schemeClr>
              </a:solidFill>
            </a:endParaRPr>
          </a:p>
          <a:p>
            <a:r>
              <a:rPr lang="en-US" b="1" dirty="0">
                <a:solidFill>
                  <a:schemeClr val="accent3">
                    <a:lumMod val="75000"/>
                  </a:schemeClr>
                </a:solidFill>
              </a:rPr>
              <a:t>                                                                                                         </a:t>
            </a:r>
            <a:r>
              <a:rPr lang="en-US" sz="1800" b="1" dirty="0">
                <a:solidFill>
                  <a:schemeClr val="tx1"/>
                </a:solidFill>
              </a:rPr>
              <a:t>( च० सू०१/५४)</a:t>
            </a:r>
            <a:endParaRPr lang="en-US" b="1" dirty="0">
              <a:solidFill>
                <a:schemeClr val="accent3">
                  <a:lumMod val="75000"/>
                </a:schemeClr>
              </a:solidFill>
            </a:endParaRPr>
          </a:p>
        </p:txBody>
      </p:sp>
      <p:sp>
        <p:nvSpPr>
          <p:cNvPr id="15" name="TextBox 14">
            <a:extLst>
              <a:ext uri="{FF2B5EF4-FFF2-40B4-BE49-F238E27FC236}">
                <a16:creationId xmlns:a16="http://schemas.microsoft.com/office/drawing/2014/main" xmlns="" id="{9656FECA-A582-2232-B532-C109579397A8}"/>
              </a:ext>
            </a:extLst>
          </p:cNvPr>
          <p:cNvSpPr txBox="1"/>
          <p:nvPr/>
        </p:nvSpPr>
        <p:spPr>
          <a:xfrm>
            <a:off x="677334" y="5137752"/>
            <a:ext cx="7358240" cy="923330"/>
          </a:xfrm>
          <a:prstGeom prst="rect">
            <a:avLst/>
          </a:prstGeom>
          <a:noFill/>
        </p:spPr>
        <p:txBody>
          <a:bodyPr wrap="square">
            <a:spAutoFit/>
          </a:bodyPr>
          <a:lstStyle/>
          <a:p>
            <a:r>
              <a:rPr lang="hi-IN" dirty="0"/>
              <a:t>शरीर और मन के आश्रयभूत व्याधियों की उत्पत्ति होने में काल, बुद्धि और इन्द्रियों के विषयों का मिथ्यायोग, अयोग, अतियोग इन तीन हेतुओं का संक्षेप में संग्रह किया गया है ।</a:t>
            </a:r>
            <a:endParaRPr lang="en-US" dirty="0"/>
          </a:p>
        </p:txBody>
      </p:sp>
    </p:spTree>
    <p:extLst>
      <p:ext uri="{BB962C8B-B14F-4D97-AF65-F5344CB8AC3E}">
        <p14:creationId xmlns:p14="http://schemas.microsoft.com/office/powerpoint/2010/main" xmlns="" val="26176441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CDDFD0AF-74B3-69F8-67F6-0EE637C37C0C}"/>
              </a:ext>
            </a:extLst>
          </p:cNvPr>
          <p:cNvPicPr>
            <a:picLocks noChangeAspect="1"/>
          </p:cNvPicPr>
          <p:nvPr/>
        </p:nvPicPr>
        <p:blipFill>
          <a:blip r:embed="rId2"/>
          <a:stretch>
            <a:fillRect/>
          </a:stretch>
        </p:blipFill>
        <p:spPr>
          <a:xfrm>
            <a:off x="2411016" y="178594"/>
            <a:ext cx="6323409" cy="6679406"/>
          </a:xfrm>
          <a:prstGeom prst="rect">
            <a:avLst/>
          </a:prstGeom>
          <a:effectLst>
            <a:outerShdw blurRad="50800" dist="38100" dir="8100000" algn="tr" rotWithShape="0">
              <a:prstClr val="black">
                <a:alpha val="40000"/>
              </a:prstClr>
            </a:outerShdw>
            <a:reflection blurRad="6350" stA="50000" endA="300" endPos="38500" dist="50800" dir="5400000" sy="-100000" algn="bl" rotWithShape="0"/>
          </a:effectLst>
        </p:spPr>
      </p:pic>
    </p:spTree>
    <p:extLst>
      <p:ext uri="{BB962C8B-B14F-4D97-AF65-F5344CB8AC3E}">
        <p14:creationId xmlns:p14="http://schemas.microsoft.com/office/powerpoint/2010/main" xmlns="" val="250174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7F675D-1F53-CDD3-4088-D5FA6A928750}"/>
              </a:ext>
            </a:extLst>
          </p:cNvPr>
          <p:cNvSpPr>
            <a:spLocks noGrp="1"/>
          </p:cNvSpPr>
          <p:nvPr>
            <p:ph type="title"/>
          </p:nvPr>
        </p:nvSpPr>
        <p:spPr/>
        <p:txBody>
          <a:bodyPr/>
          <a:lstStyle/>
          <a:p>
            <a:r>
              <a:rPr lang="en-US" dirty="0"/>
              <a:t>                       </a:t>
            </a:r>
            <a:r>
              <a:rPr lang="en-US" b="1" dirty="0"/>
              <a:t>मात्राशितीयमध्यायः</a:t>
            </a:r>
          </a:p>
        </p:txBody>
      </p:sp>
      <p:sp>
        <p:nvSpPr>
          <p:cNvPr id="3" name="Content Placeholder 2">
            <a:extLst>
              <a:ext uri="{FF2B5EF4-FFF2-40B4-BE49-F238E27FC236}">
                <a16:creationId xmlns:a16="http://schemas.microsoft.com/office/drawing/2014/main" xmlns="" id="{979D27BE-0102-1906-3423-C7ACBE6AA47B}"/>
              </a:ext>
            </a:extLst>
          </p:cNvPr>
          <p:cNvSpPr>
            <a:spLocks noGrp="1"/>
          </p:cNvSpPr>
          <p:nvPr>
            <p:ph idx="1"/>
          </p:nvPr>
        </p:nvSpPr>
        <p:spPr>
          <a:xfrm>
            <a:off x="677334" y="1738313"/>
            <a:ext cx="8596668" cy="4303049"/>
          </a:xfrm>
        </p:spPr>
        <p:txBody>
          <a:bodyPr/>
          <a:lstStyle/>
          <a:p>
            <a:r>
              <a:rPr lang="hi-IN" sz="2000" dirty="0"/>
              <a:t>आयुर्वेद का प्रयोजन </a:t>
            </a:r>
            <a:r>
              <a:rPr lang="hi-IN" sz="2000" dirty="0">
                <a:solidFill>
                  <a:schemeClr val="accent4"/>
                </a:solidFill>
              </a:rPr>
              <a:t>'स्वस्थस्य स्वास्थ्यरक्षणमातुरस्य विकारप्रशमनं च'</a:t>
            </a:r>
            <a:r>
              <a:rPr lang="hi-IN" dirty="0"/>
              <a:t> है। </a:t>
            </a:r>
            <a:endParaRPr lang="en-US" dirty="0"/>
          </a:p>
          <a:p>
            <a:r>
              <a:rPr lang="hi-IN" dirty="0"/>
              <a:t> </a:t>
            </a:r>
            <a:r>
              <a:rPr lang="hi-IN" sz="2000" dirty="0"/>
              <a:t>इसमें 'प्राणिनां पुनर्मूलमाहारो बलवर्णीजसां च के आधार पर सर्वप्रथम आहार की मात्रा का निर्धारण करने के लिए, मात्राशितीय नामक अध्याय का वर्णन किया गया है क्योंकि आहार की उपादेयता मात्रा पर ही निर्भर है</a:t>
            </a:r>
            <a:r>
              <a:rPr lang="en-US" sz="2000" dirty="0"/>
              <a:t> ।</a:t>
            </a:r>
          </a:p>
          <a:p>
            <a:pPr marL="0" indent="0">
              <a:buNone/>
            </a:pPr>
            <a:r>
              <a:rPr lang="en-US" dirty="0"/>
              <a:t>              </a:t>
            </a:r>
            <a:r>
              <a:rPr lang="en-US" sz="2000" b="1" dirty="0">
                <a:solidFill>
                  <a:srgbClr val="FF0000"/>
                </a:solidFill>
              </a:rPr>
              <a:t>आहारविषयक</a:t>
            </a:r>
            <a:r>
              <a:rPr lang="hi-IN" sz="2000" b="1" dirty="0">
                <a:solidFill>
                  <a:srgbClr val="FF0000"/>
                </a:solidFill>
              </a:rPr>
              <a:t> विचार (</a:t>
            </a:r>
            <a:r>
              <a:rPr lang="en-US" sz="2000" b="1" dirty="0">
                <a:solidFill>
                  <a:srgbClr val="FF0000"/>
                </a:solidFill>
              </a:rPr>
              <a:t>Diet)</a:t>
            </a:r>
            <a:endParaRPr lang="en-US" dirty="0"/>
          </a:p>
          <a:p>
            <a:pPr marL="0" indent="0">
              <a:buNone/>
            </a:pPr>
            <a:r>
              <a:rPr lang="en-US" b="1" dirty="0">
                <a:solidFill>
                  <a:srgbClr val="00B0F0"/>
                </a:solidFill>
              </a:rPr>
              <a:t>मात्राशी</a:t>
            </a:r>
            <a:r>
              <a:rPr lang="hi-IN" b="1" dirty="0">
                <a:solidFill>
                  <a:srgbClr val="00B0F0"/>
                </a:solidFill>
              </a:rPr>
              <a:t> स्यात् । आहारमात्रा पुनरग्निबलापेक्षिणी ॥</a:t>
            </a:r>
            <a:r>
              <a:rPr lang="en-US" b="1" dirty="0">
                <a:solidFill>
                  <a:srgbClr val="00B0F0"/>
                </a:solidFill>
              </a:rPr>
              <a:t> </a:t>
            </a:r>
            <a:endParaRPr lang="en-GB" b="1" dirty="0">
              <a:solidFill>
                <a:srgbClr val="00B0F0"/>
              </a:solidFill>
            </a:endParaRPr>
          </a:p>
          <a:p>
            <a:pPr marL="0" indent="0">
              <a:buNone/>
            </a:pPr>
            <a:r>
              <a:rPr lang="en-GB" b="1" dirty="0">
                <a:solidFill>
                  <a:srgbClr val="00B0F0"/>
                </a:solidFill>
              </a:rPr>
              <a:t>                                                        </a:t>
            </a:r>
            <a:r>
              <a:rPr lang="en-GB" b="1" dirty="0">
                <a:solidFill>
                  <a:schemeClr val="tx1"/>
                </a:solidFill>
              </a:rPr>
              <a:t>(च ०सू० ५/३)</a:t>
            </a:r>
            <a:endParaRPr lang="en-US" b="1" dirty="0">
              <a:solidFill>
                <a:srgbClr val="00B0F0"/>
              </a:solidFill>
            </a:endParaRPr>
          </a:p>
          <a:p>
            <a:pPr marL="0" indent="0">
              <a:buNone/>
            </a:pPr>
            <a:r>
              <a:rPr lang="hi-IN" b="1" dirty="0">
                <a:solidFill>
                  <a:schemeClr val="accent3">
                    <a:lumMod val="75000"/>
                  </a:schemeClr>
                </a:solidFill>
              </a:rPr>
              <a:t>आहार की मात्रा तथा अग्निबल का सम्बन्ध-</a:t>
            </a:r>
            <a:r>
              <a:rPr lang="en-US" b="1" dirty="0">
                <a:solidFill>
                  <a:schemeClr val="accent3">
                    <a:lumMod val="75000"/>
                  </a:schemeClr>
                </a:solidFill>
              </a:rPr>
              <a:t> </a:t>
            </a:r>
            <a:r>
              <a:rPr lang="hi-IN" sz="2000" dirty="0"/>
              <a:t>मनुष्य को मात्रापूर्वक भोजन करना चाहिये। आहार की मात्रा अग्नि के बल की अपेक्षा करने वाली होती है </a:t>
            </a:r>
            <a:r>
              <a:rPr lang="en-US" sz="2000" dirty="0"/>
              <a:t>।</a:t>
            </a:r>
            <a:endParaRPr lang="en-US" dirty="0"/>
          </a:p>
        </p:txBody>
      </p:sp>
    </p:spTree>
    <p:extLst>
      <p:ext uri="{BB962C8B-B14F-4D97-AF65-F5344CB8AC3E}">
        <p14:creationId xmlns:p14="http://schemas.microsoft.com/office/powerpoint/2010/main" xmlns="" val="3009555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2DEB18-0364-9CC6-DF4B-9E1C34AE86C0}"/>
              </a:ext>
            </a:extLst>
          </p:cNvPr>
          <p:cNvSpPr>
            <a:spLocks noGrp="1"/>
          </p:cNvSpPr>
          <p:nvPr>
            <p:ph idx="1"/>
          </p:nvPr>
        </p:nvSpPr>
        <p:spPr>
          <a:xfrm>
            <a:off x="677333" y="838995"/>
            <a:ext cx="9502511" cy="3880773"/>
          </a:xfrm>
        </p:spPr>
        <p:txBody>
          <a:bodyPr/>
          <a:lstStyle/>
          <a:p>
            <a:r>
              <a:rPr lang="hi-IN" b="1" dirty="0">
                <a:solidFill>
                  <a:srgbClr val="00B0F0"/>
                </a:solidFill>
              </a:rPr>
              <a:t>डॉ. घोष ने </a:t>
            </a:r>
            <a:r>
              <a:rPr lang="en-US" b="1" dirty="0">
                <a:solidFill>
                  <a:srgbClr val="00B0F0"/>
                </a:solidFill>
              </a:rPr>
              <a:t>Standard Indian Diets </a:t>
            </a:r>
            <a:r>
              <a:rPr lang="hi-IN" b="1" dirty="0">
                <a:solidFill>
                  <a:srgbClr val="00B0F0"/>
                </a:solidFill>
              </a:rPr>
              <a:t>के बारे में निम्नांकित विचार प्रकट किया है-</a:t>
            </a:r>
            <a:r>
              <a:rPr lang="hi-IN" b="1" dirty="0"/>
              <a:t> </a:t>
            </a:r>
            <a:r>
              <a:rPr lang="en-US" b="1" dirty="0"/>
              <a:t>A diet, therefore, that will suit the average Indian and at the same time maintain the high standard of protein metabolism would be a compromise between the European and the orthodox Hindu diet. The following is a good diet for Indians provided the rice is not polished and whole meal atta is used.</a:t>
            </a:r>
          </a:p>
        </p:txBody>
      </p:sp>
      <p:sp>
        <p:nvSpPr>
          <p:cNvPr id="5" name="TextBox 4">
            <a:extLst>
              <a:ext uri="{FF2B5EF4-FFF2-40B4-BE49-F238E27FC236}">
                <a16:creationId xmlns:a16="http://schemas.microsoft.com/office/drawing/2014/main" xmlns="" id="{5A4569A5-1E2C-C5A4-7D82-B974EF1F0021}"/>
              </a:ext>
            </a:extLst>
          </p:cNvPr>
          <p:cNvSpPr txBox="1"/>
          <p:nvPr/>
        </p:nvSpPr>
        <p:spPr>
          <a:xfrm>
            <a:off x="1053701" y="4537463"/>
            <a:ext cx="8608221" cy="1200329"/>
          </a:xfrm>
          <a:prstGeom prst="rect">
            <a:avLst/>
          </a:prstGeom>
          <a:noFill/>
        </p:spPr>
        <p:txBody>
          <a:bodyPr wrap="square">
            <a:spAutoFit/>
          </a:bodyPr>
          <a:lstStyle/>
          <a:p>
            <a:r>
              <a:rPr lang="en-US" dirty="0"/>
              <a:t>Those who do not take fish should supplement the above diet with an additional four ounces of milk. skimmed milk, curd or dahi. In every case the diet should contain sufficient green leafy vegetables which should be eaten raw of cooked after proper washing. In addition to the above, sugar or gur should be taken.</a:t>
            </a:r>
          </a:p>
        </p:txBody>
      </p:sp>
      <p:pic>
        <p:nvPicPr>
          <p:cNvPr id="6" name="Picture 6">
            <a:extLst>
              <a:ext uri="{FF2B5EF4-FFF2-40B4-BE49-F238E27FC236}">
                <a16:creationId xmlns:a16="http://schemas.microsoft.com/office/drawing/2014/main" xmlns="" id="{D5DE58B0-7045-21EA-4642-A673E46F86AA}"/>
              </a:ext>
            </a:extLst>
          </p:cNvPr>
          <p:cNvPicPr>
            <a:picLocks noChangeAspect="1"/>
          </p:cNvPicPr>
          <p:nvPr/>
        </p:nvPicPr>
        <p:blipFill>
          <a:blip r:embed="rId2"/>
          <a:stretch>
            <a:fillRect/>
          </a:stretch>
        </p:blipFill>
        <p:spPr>
          <a:xfrm>
            <a:off x="2012156" y="2538860"/>
            <a:ext cx="7458298" cy="1633595"/>
          </a:xfrm>
          <a:prstGeom prst="rect">
            <a:avLst/>
          </a:prstGeom>
        </p:spPr>
      </p:pic>
    </p:spTree>
    <p:extLst>
      <p:ext uri="{BB962C8B-B14F-4D97-AF65-F5344CB8AC3E}">
        <p14:creationId xmlns:p14="http://schemas.microsoft.com/office/powerpoint/2010/main" xmlns="" val="1357234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DADDCD-F3AC-BB26-7D4E-5F921F04838F}"/>
              </a:ext>
            </a:extLst>
          </p:cNvPr>
          <p:cNvSpPr>
            <a:spLocks noGrp="1"/>
          </p:cNvSpPr>
          <p:nvPr>
            <p:ph idx="1"/>
          </p:nvPr>
        </p:nvSpPr>
        <p:spPr>
          <a:xfrm>
            <a:off x="412063" y="590392"/>
            <a:ext cx="8596668" cy="3880773"/>
          </a:xfrm>
        </p:spPr>
        <p:txBody>
          <a:bodyPr/>
          <a:lstStyle/>
          <a:p>
            <a:pPr marL="0" indent="0">
              <a:buNone/>
            </a:pPr>
            <a:r>
              <a:rPr lang="en-GB" b="1" dirty="0"/>
              <a:t>गवर्नमेन्ट ऑफ इण्डिया के हेल्थ बुलेटिन नं. २३ के अनुसार भारतीयों को निम्नांकित मात्रा में Calorie की आवश्यकता –</a:t>
            </a:r>
          </a:p>
          <a:p>
            <a:pPr marL="0" indent="0">
              <a:buNone/>
            </a:pPr>
            <a:r>
              <a:rPr lang="en-GB" b="1" dirty="0"/>
              <a:t> </a:t>
            </a:r>
            <a:endParaRPr lang="en-US" b="1" dirty="0"/>
          </a:p>
        </p:txBody>
      </p:sp>
      <p:pic>
        <p:nvPicPr>
          <p:cNvPr id="2" name="Picture 3">
            <a:extLst>
              <a:ext uri="{FF2B5EF4-FFF2-40B4-BE49-F238E27FC236}">
                <a16:creationId xmlns:a16="http://schemas.microsoft.com/office/drawing/2014/main" xmlns="" id="{0DE9DC5F-3007-C5FB-3C93-0012E03D11FB}"/>
              </a:ext>
            </a:extLst>
          </p:cNvPr>
          <p:cNvPicPr>
            <a:picLocks noChangeAspect="1"/>
          </p:cNvPicPr>
          <p:nvPr/>
        </p:nvPicPr>
        <p:blipFill>
          <a:blip r:embed="rId2"/>
          <a:stretch>
            <a:fillRect/>
          </a:stretch>
        </p:blipFill>
        <p:spPr>
          <a:xfrm>
            <a:off x="845820" y="1267049"/>
            <a:ext cx="6866096" cy="3076351"/>
          </a:xfrm>
          <a:prstGeom prst="rect">
            <a:avLst/>
          </a:prstGeom>
        </p:spPr>
      </p:pic>
      <p:sp>
        <p:nvSpPr>
          <p:cNvPr id="4" name="TextBox 3">
            <a:extLst>
              <a:ext uri="{FF2B5EF4-FFF2-40B4-BE49-F238E27FC236}">
                <a16:creationId xmlns:a16="http://schemas.microsoft.com/office/drawing/2014/main" xmlns="" id="{D644D9A0-2D3F-C078-92A4-957BE10E1FE1}"/>
              </a:ext>
            </a:extLst>
          </p:cNvPr>
          <p:cNvSpPr txBox="1"/>
          <p:nvPr/>
        </p:nvSpPr>
        <p:spPr>
          <a:xfrm>
            <a:off x="456317" y="4558392"/>
            <a:ext cx="8508160" cy="923330"/>
          </a:xfrm>
          <a:prstGeom prst="rect">
            <a:avLst/>
          </a:prstGeom>
          <a:noFill/>
        </p:spPr>
        <p:txBody>
          <a:bodyPr wrap="square" rtlCol="0">
            <a:spAutoFit/>
          </a:bodyPr>
          <a:lstStyle/>
          <a:p>
            <a:pPr algn="l"/>
            <a:r>
              <a:rPr lang="en-GB" dirty="0"/>
              <a:t>संक्षेप में कहा जाता है कि-” In India 2,500-2,600 calories are considered to be about enough for the ordinary easy going agricultural work, while up to 2,800-3,000 calories per day are recommended for those doing heavy manual labour”. (ibid)</a:t>
            </a:r>
            <a:endParaRPr lang="en-US" dirty="0"/>
          </a:p>
        </p:txBody>
      </p:sp>
    </p:spTree>
    <p:extLst>
      <p:ext uri="{BB962C8B-B14F-4D97-AF65-F5344CB8AC3E}">
        <p14:creationId xmlns:p14="http://schemas.microsoft.com/office/powerpoint/2010/main" xmlns="" val="174327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1CF966-1071-C5D0-6635-3A459237ADDA}"/>
              </a:ext>
            </a:extLst>
          </p:cNvPr>
          <p:cNvSpPr>
            <a:spLocks noGrp="1"/>
          </p:cNvSpPr>
          <p:nvPr>
            <p:ph type="title"/>
          </p:nvPr>
        </p:nvSpPr>
        <p:spPr>
          <a:xfrm>
            <a:off x="677334" y="431006"/>
            <a:ext cx="8990541" cy="831056"/>
          </a:xfrm>
        </p:spPr>
        <p:txBody>
          <a:bodyPr>
            <a:normAutofit fontScale="90000"/>
          </a:bodyPr>
          <a:lstStyle/>
          <a:p>
            <a:r>
              <a:rPr lang="hi-IN" b="1" dirty="0">
                <a:solidFill>
                  <a:srgbClr val="FF0000"/>
                </a:solidFill>
              </a:rPr>
              <a:t>आहारतत्त्वों का तापमूल्य (</a:t>
            </a:r>
            <a:r>
              <a:rPr lang="en-US" b="1" dirty="0">
                <a:solidFill>
                  <a:srgbClr val="FF0000"/>
                </a:solidFill>
              </a:rPr>
              <a:t>Heat-value) -</a:t>
            </a:r>
            <a:r>
              <a:rPr lang="en-US" dirty="0"/>
              <a:t> </a:t>
            </a:r>
            <a:r>
              <a:rPr lang="hi-IN" dirty="0">
                <a:solidFill>
                  <a:schemeClr val="tx1"/>
                </a:solidFill>
              </a:rPr>
              <a:t>एक किलोग्राम जल का तापक्रम एक डिग्री सेन्टीग्रेड बढ़ाने के लिये जितना ताप आवश्यक होता है उसे एक 'कैलोरी' कहते हैं। इस प्रकार</a:t>
            </a:r>
            <a:r>
              <a:rPr lang="en-GB" dirty="0">
                <a:solidFill>
                  <a:schemeClr val="tx1"/>
                </a:solidFill>
              </a:rPr>
              <a:t> -</a:t>
            </a:r>
            <a:endParaRPr lang="en-US" dirty="0">
              <a:solidFill>
                <a:schemeClr val="tx1"/>
              </a:solidFill>
            </a:endParaRPr>
          </a:p>
        </p:txBody>
      </p:sp>
      <p:pic>
        <p:nvPicPr>
          <p:cNvPr id="4" name="Picture 4">
            <a:extLst>
              <a:ext uri="{FF2B5EF4-FFF2-40B4-BE49-F238E27FC236}">
                <a16:creationId xmlns:a16="http://schemas.microsoft.com/office/drawing/2014/main" xmlns="" id="{DE91C0EC-5A12-850D-CC97-A373A7B5155B}"/>
              </a:ext>
            </a:extLst>
          </p:cNvPr>
          <p:cNvPicPr>
            <a:picLocks noGrp="1" noChangeAspect="1"/>
          </p:cNvPicPr>
          <p:nvPr>
            <p:ph idx="1"/>
          </p:nvPr>
        </p:nvPicPr>
        <p:blipFill>
          <a:blip r:embed="rId2"/>
          <a:stretch>
            <a:fillRect/>
          </a:stretch>
        </p:blipFill>
        <p:spPr>
          <a:xfrm>
            <a:off x="874447" y="2973546"/>
            <a:ext cx="9543521" cy="3453448"/>
          </a:xfrm>
        </p:spPr>
      </p:pic>
    </p:spTree>
    <p:extLst>
      <p:ext uri="{BB962C8B-B14F-4D97-AF65-F5344CB8AC3E}">
        <p14:creationId xmlns:p14="http://schemas.microsoft.com/office/powerpoint/2010/main" xmlns="" val="232697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D2980-186E-0783-11E7-D8577CEAEA09}"/>
              </a:ext>
            </a:extLst>
          </p:cNvPr>
          <p:cNvSpPr>
            <a:spLocks noGrp="1"/>
          </p:cNvSpPr>
          <p:nvPr>
            <p:ph type="title"/>
          </p:nvPr>
        </p:nvSpPr>
        <p:spPr/>
        <p:txBody>
          <a:bodyPr>
            <a:normAutofit/>
          </a:bodyPr>
          <a:lstStyle/>
          <a:p>
            <a:r>
              <a:rPr lang="en-GB" sz="2800" b="1" dirty="0">
                <a:solidFill>
                  <a:srgbClr val="FF0000"/>
                </a:solidFill>
              </a:rPr>
              <a:t>स्वस्थवृत्त वर्णन ( personal hygiene) -</a:t>
            </a:r>
            <a:endParaRPr lang="en-US" sz="2800" b="1" dirty="0">
              <a:solidFill>
                <a:srgbClr val="FF0000"/>
              </a:solidFill>
            </a:endParaRPr>
          </a:p>
        </p:txBody>
      </p:sp>
      <p:sp>
        <p:nvSpPr>
          <p:cNvPr id="3" name="Content Placeholder 2">
            <a:extLst>
              <a:ext uri="{FF2B5EF4-FFF2-40B4-BE49-F238E27FC236}">
                <a16:creationId xmlns:a16="http://schemas.microsoft.com/office/drawing/2014/main" xmlns="" id="{87B69671-0AF3-0759-16A7-8E222AA63747}"/>
              </a:ext>
            </a:extLst>
          </p:cNvPr>
          <p:cNvSpPr>
            <a:spLocks noGrp="1"/>
          </p:cNvSpPr>
          <p:nvPr>
            <p:ph idx="1"/>
          </p:nvPr>
        </p:nvSpPr>
        <p:spPr>
          <a:xfrm>
            <a:off x="570178" y="1488613"/>
            <a:ext cx="8596668" cy="3880773"/>
          </a:xfrm>
        </p:spPr>
        <p:txBody>
          <a:bodyPr/>
          <a:lstStyle/>
          <a:p>
            <a:endParaRPr lang="en-GB" sz="2000" dirty="0"/>
          </a:p>
          <a:p>
            <a:endParaRPr lang="en-GB" sz="2000" dirty="0"/>
          </a:p>
          <a:p>
            <a:endParaRPr lang="en-US" sz="2000" dirty="0"/>
          </a:p>
        </p:txBody>
      </p:sp>
      <p:sp>
        <p:nvSpPr>
          <p:cNvPr id="5" name="TextBox 4">
            <a:extLst>
              <a:ext uri="{FF2B5EF4-FFF2-40B4-BE49-F238E27FC236}">
                <a16:creationId xmlns:a16="http://schemas.microsoft.com/office/drawing/2014/main" xmlns="" id="{F7349ECD-BEF3-3881-A578-CBBEBB59C48A}"/>
              </a:ext>
            </a:extLst>
          </p:cNvPr>
          <p:cNvSpPr txBox="1"/>
          <p:nvPr/>
        </p:nvSpPr>
        <p:spPr>
          <a:xfrm>
            <a:off x="570178" y="1486405"/>
            <a:ext cx="9372508" cy="1015663"/>
          </a:xfrm>
          <a:prstGeom prst="rect">
            <a:avLst/>
          </a:prstGeom>
          <a:noFill/>
        </p:spPr>
        <p:txBody>
          <a:bodyPr wrap="square">
            <a:spAutoFit/>
          </a:bodyPr>
          <a:lstStyle/>
          <a:p>
            <a:r>
              <a:rPr lang="hi-IN" sz="2000" b="1" dirty="0">
                <a:solidFill>
                  <a:schemeClr val="accent3">
                    <a:lumMod val="75000"/>
                  </a:schemeClr>
                </a:solidFill>
              </a:rPr>
              <a:t>सौवीराञ्जन  का प्रयोग- </a:t>
            </a:r>
            <a:r>
              <a:rPr lang="hi-IN" sz="2000" dirty="0"/>
              <a:t>१. नेत्र के लिए हितकर सौवीर अञ्जन का प्रयोग नित्य करना चाहिए। २. नेत्र से दूषित जल को निकालने के लिये पाँच या आठ दिन पर रसाञ्जन (रसवत) का अञ्जन के रूप में प्रयोग करना चाहिए ।</a:t>
            </a:r>
            <a:endParaRPr lang="en-US" dirty="0"/>
          </a:p>
        </p:txBody>
      </p:sp>
      <p:pic>
        <p:nvPicPr>
          <p:cNvPr id="6" name="Picture 6">
            <a:extLst>
              <a:ext uri="{FF2B5EF4-FFF2-40B4-BE49-F238E27FC236}">
                <a16:creationId xmlns:a16="http://schemas.microsoft.com/office/drawing/2014/main" xmlns="" id="{D1813103-D37D-0EC9-25B7-2DBA80202C79}"/>
              </a:ext>
            </a:extLst>
          </p:cNvPr>
          <p:cNvPicPr>
            <a:picLocks noChangeAspect="1"/>
          </p:cNvPicPr>
          <p:nvPr/>
        </p:nvPicPr>
        <p:blipFill>
          <a:blip r:embed="rId2"/>
          <a:stretch>
            <a:fillRect/>
          </a:stretch>
        </p:blipFill>
        <p:spPr>
          <a:xfrm>
            <a:off x="6768708" y="3929062"/>
            <a:ext cx="4903432" cy="2423323"/>
          </a:xfrm>
          <a:prstGeom prst="rect">
            <a:avLst/>
          </a:prstGeom>
        </p:spPr>
      </p:pic>
      <p:pic>
        <p:nvPicPr>
          <p:cNvPr id="7" name="Picture 7">
            <a:extLst>
              <a:ext uri="{FF2B5EF4-FFF2-40B4-BE49-F238E27FC236}">
                <a16:creationId xmlns:a16="http://schemas.microsoft.com/office/drawing/2014/main" xmlns="" id="{42837B4D-07A2-D1EF-070F-680F84A28DDA}"/>
              </a:ext>
            </a:extLst>
          </p:cNvPr>
          <p:cNvPicPr>
            <a:picLocks noChangeAspect="1"/>
          </p:cNvPicPr>
          <p:nvPr/>
        </p:nvPicPr>
        <p:blipFill>
          <a:blip r:embed="rId3"/>
          <a:stretch>
            <a:fillRect/>
          </a:stretch>
        </p:blipFill>
        <p:spPr>
          <a:xfrm>
            <a:off x="863555" y="2910680"/>
            <a:ext cx="5514236" cy="2559973"/>
          </a:xfrm>
          <a:prstGeom prst="rect">
            <a:avLst/>
          </a:prstGeom>
        </p:spPr>
      </p:pic>
    </p:spTree>
    <p:extLst>
      <p:ext uri="{BB962C8B-B14F-4D97-AF65-F5344CB8AC3E}">
        <p14:creationId xmlns:p14="http://schemas.microsoft.com/office/powerpoint/2010/main" xmlns="" val="2555525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8285910D-332F-C8E1-CEAF-01EE738EF73A}"/>
              </a:ext>
            </a:extLst>
          </p:cNvPr>
          <p:cNvSpPr>
            <a:spLocks noGrp="1"/>
          </p:cNvSpPr>
          <p:nvPr>
            <p:ph idx="1"/>
          </p:nvPr>
        </p:nvSpPr>
        <p:spPr>
          <a:xfrm>
            <a:off x="355865" y="457994"/>
            <a:ext cx="8323791" cy="4054474"/>
          </a:xfrm>
        </p:spPr>
        <p:txBody>
          <a:bodyPr>
            <a:normAutofit fontScale="77500" lnSpcReduction="20000"/>
          </a:bodyPr>
          <a:lstStyle/>
          <a:p>
            <a:pPr marL="0" indent="0">
              <a:buNone/>
            </a:pPr>
            <a:r>
              <a:rPr lang="en-GB" sz="2400" b="1" dirty="0">
                <a:solidFill>
                  <a:srgbClr val="FF0000"/>
                </a:solidFill>
              </a:rPr>
              <a:t>PERSONAL HYGIENE –</a:t>
            </a:r>
          </a:p>
          <a:p>
            <a:pPr marL="0" indent="0">
              <a:buNone/>
            </a:pPr>
            <a:r>
              <a:rPr lang="en-GB" sz="2400" b="1" dirty="0">
                <a:solidFill>
                  <a:srgbClr val="FF0000"/>
                </a:solidFill>
              </a:rPr>
              <a:t>  </a:t>
            </a:r>
            <a:r>
              <a:rPr lang="en-GB" sz="2400" dirty="0">
                <a:solidFill>
                  <a:schemeClr val="tx1"/>
                </a:solidFill>
              </a:rPr>
              <a:t>Good personal hygiene is one of the best ways to protect yourself from getting gastro or infectious diseases such as COVID-19, colds and flu. </a:t>
            </a:r>
          </a:p>
          <a:p>
            <a:r>
              <a:rPr lang="en-GB" sz="2400" dirty="0">
                <a:solidFill>
                  <a:schemeClr val="tx1"/>
                </a:solidFill>
              </a:rPr>
              <a:t>Washing your hands with soap removes germs that can make you ill. </a:t>
            </a:r>
          </a:p>
          <a:p>
            <a:r>
              <a:rPr lang="en-GB" sz="2400" dirty="0">
                <a:solidFill>
                  <a:schemeClr val="tx1"/>
                </a:solidFill>
              </a:rPr>
              <a:t>Maintaining good personal hygiene will also help prevent you from spreading diseases to other people.</a:t>
            </a:r>
          </a:p>
          <a:p>
            <a:pPr marL="0" indent="0">
              <a:buNone/>
            </a:pPr>
            <a:endParaRPr lang="en-GB" sz="2400" b="1" dirty="0">
              <a:solidFill>
                <a:schemeClr val="accent3">
                  <a:lumMod val="75000"/>
                </a:schemeClr>
              </a:solidFill>
            </a:endParaRPr>
          </a:p>
          <a:p>
            <a:pPr marL="0" indent="0">
              <a:buNone/>
            </a:pPr>
            <a:r>
              <a:rPr lang="en-GB" sz="2400" b="1" dirty="0">
                <a:solidFill>
                  <a:schemeClr val="accent3">
                    <a:lumMod val="75000"/>
                  </a:schemeClr>
                </a:solidFill>
              </a:rPr>
              <a:t>Personal hygiene includes –</a:t>
            </a:r>
          </a:p>
          <a:p>
            <a:endParaRPr lang="en-GB" sz="2400" b="1" dirty="0">
              <a:solidFill>
                <a:schemeClr val="accent3">
                  <a:lumMod val="75000"/>
                </a:schemeClr>
              </a:solidFill>
            </a:endParaRPr>
          </a:p>
          <a:p>
            <a:r>
              <a:rPr lang="en-GB" sz="2400" b="1" dirty="0">
                <a:solidFill>
                  <a:schemeClr val="accent3">
                    <a:lumMod val="75000"/>
                  </a:schemeClr>
                </a:solidFill>
              </a:rPr>
              <a:t>Cleaning your body every day
washing your hands with soap after going to the toilet
brushing your teeth twice a day</a:t>
            </a:r>
            <a:endParaRPr lang="en-US" sz="2400" b="1" dirty="0">
              <a:solidFill>
                <a:schemeClr val="accent3">
                  <a:lumMod val="75000"/>
                </a:schemeClr>
              </a:solidFill>
            </a:endParaRPr>
          </a:p>
        </p:txBody>
      </p:sp>
      <p:pic>
        <p:nvPicPr>
          <p:cNvPr id="6" name="Picture 6">
            <a:extLst>
              <a:ext uri="{FF2B5EF4-FFF2-40B4-BE49-F238E27FC236}">
                <a16:creationId xmlns:a16="http://schemas.microsoft.com/office/drawing/2014/main" xmlns="" id="{1CEFABC5-E3B4-0EC6-E1A9-44BA9DD71EB7}"/>
              </a:ext>
            </a:extLst>
          </p:cNvPr>
          <p:cNvPicPr>
            <a:picLocks noChangeAspect="1"/>
          </p:cNvPicPr>
          <p:nvPr/>
        </p:nvPicPr>
        <p:blipFill>
          <a:blip r:embed="rId2"/>
          <a:stretch>
            <a:fillRect/>
          </a:stretch>
        </p:blipFill>
        <p:spPr>
          <a:xfrm>
            <a:off x="7048501" y="2663825"/>
            <a:ext cx="4787634" cy="3082895"/>
          </a:xfrm>
          <a:prstGeom prst="rect">
            <a:avLst/>
          </a:prstGeom>
        </p:spPr>
      </p:pic>
    </p:spTree>
    <p:extLst>
      <p:ext uri="{BB962C8B-B14F-4D97-AF65-F5344CB8AC3E}">
        <p14:creationId xmlns:p14="http://schemas.microsoft.com/office/powerpoint/2010/main" xmlns="" val="112311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4818F01F-6049-3DB3-8D49-BDEE1DDE1983}"/>
              </a:ext>
            </a:extLst>
          </p:cNvPr>
          <p:cNvPicPr>
            <a:picLocks noChangeAspect="1"/>
          </p:cNvPicPr>
          <p:nvPr/>
        </p:nvPicPr>
        <p:blipFill>
          <a:blip r:embed="rId2"/>
          <a:stretch>
            <a:fillRect/>
          </a:stretch>
        </p:blipFill>
        <p:spPr>
          <a:xfrm>
            <a:off x="9648783" y="4401225"/>
            <a:ext cx="2543217" cy="2456775"/>
          </a:xfrm>
          <a:prstGeom prst="rect">
            <a:avLst/>
          </a:prstGeom>
        </p:spPr>
      </p:pic>
      <p:sp>
        <p:nvSpPr>
          <p:cNvPr id="8" name="TextBox 7">
            <a:extLst>
              <a:ext uri="{FF2B5EF4-FFF2-40B4-BE49-F238E27FC236}">
                <a16:creationId xmlns:a16="http://schemas.microsoft.com/office/drawing/2014/main" xmlns="" id="{1A989A4B-7CFA-C0B8-4A2D-9C4EA865DA05}"/>
              </a:ext>
            </a:extLst>
          </p:cNvPr>
          <p:cNvSpPr txBox="1"/>
          <p:nvPr/>
        </p:nvSpPr>
        <p:spPr>
          <a:xfrm>
            <a:off x="3283149" y="404693"/>
            <a:ext cx="6107906" cy="461665"/>
          </a:xfrm>
          <a:prstGeom prst="rect">
            <a:avLst/>
          </a:prstGeom>
          <a:noFill/>
        </p:spPr>
        <p:txBody>
          <a:bodyPr wrap="square">
            <a:spAutoFit/>
          </a:bodyPr>
          <a:lstStyle/>
          <a:p>
            <a:r>
              <a:rPr lang="hi-IN" sz="2400" b="0" i="0" dirty="0">
                <a:solidFill>
                  <a:srgbClr val="C00000"/>
                </a:solidFill>
                <a:effectLst/>
                <a:latin typeface="Roboto" panose="02000000000000000000" pitchFamily="2" charset="0"/>
              </a:rPr>
              <a:t>महर्षि</a:t>
            </a:r>
            <a:r>
              <a:rPr lang="en-US" sz="2400" b="0" i="0" dirty="0">
                <a:solidFill>
                  <a:srgbClr val="C00000"/>
                </a:solidFill>
                <a:effectLst/>
                <a:latin typeface="Roboto" panose="02000000000000000000" pitchFamily="2" charset="0"/>
              </a:rPr>
              <a:t> </a:t>
            </a:r>
            <a:r>
              <a:rPr lang="hi-IN" sz="2400" b="0" i="0" dirty="0">
                <a:solidFill>
                  <a:srgbClr val="C00000"/>
                </a:solidFill>
                <a:effectLst/>
                <a:latin typeface="Roboto" panose="02000000000000000000" pitchFamily="2" charset="0"/>
              </a:rPr>
              <a:t>चरक</a:t>
            </a:r>
            <a:endParaRPr lang="en-US" sz="2400" dirty="0">
              <a:solidFill>
                <a:srgbClr val="C00000"/>
              </a:solidFill>
            </a:endParaRPr>
          </a:p>
        </p:txBody>
      </p:sp>
      <p:sp>
        <p:nvSpPr>
          <p:cNvPr id="10" name="TextBox 9">
            <a:extLst>
              <a:ext uri="{FF2B5EF4-FFF2-40B4-BE49-F238E27FC236}">
                <a16:creationId xmlns:a16="http://schemas.microsoft.com/office/drawing/2014/main" xmlns="" id="{7DFC4C9A-6B3D-4D6B-A66A-6C6EB5ADCA05}"/>
              </a:ext>
            </a:extLst>
          </p:cNvPr>
          <p:cNvSpPr txBox="1"/>
          <p:nvPr/>
        </p:nvSpPr>
        <p:spPr>
          <a:xfrm>
            <a:off x="1535906" y="1397674"/>
            <a:ext cx="7658696" cy="3754874"/>
          </a:xfrm>
          <a:prstGeom prst="rect">
            <a:avLst/>
          </a:prstGeom>
          <a:noFill/>
        </p:spPr>
        <p:txBody>
          <a:bodyPr wrap="square">
            <a:spAutoFit/>
          </a:bodyPr>
          <a:lstStyle/>
          <a:p>
            <a:endParaRPr lang="en-US" sz="2000" dirty="0"/>
          </a:p>
          <a:p>
            <a:r>
              <a:rPr lang="hi-IN" sz="2000" dirty="0"/>
              <a:t>भावप्रकाश में वर्णित क्रम के अनुसार यह 'विशुद्ध' नामक ऋषि के पुत्र और भगवान् अनन्त के अवतार थे।</a:t>
            </a:r>
            <a:endParaRPr lang="en-US" sz="2000" dirty="0"/>
          </a:p>
          <a:p>
            <a:endParaRPr lang="en-US" sz="2000" dirty="0"/>
          </a:p>
          <a:p>
            <a:r>
              <a:rPr lang="hi-IN" sz="2000" dirty="0"/>
              <a:t>चरक का काल 2 री शती ई.पू. (शुंगकाल) और 3 री शती ई.पू. (मौर्य शुंगकाल) के बीच माना जा सकता है।</a:t>
            </a:r>
            <a:endParaRPr lang="en-US" sz="2000" dirty="0"/>
          </a:p>
          <a:p>
            <a:endParaRPr lang="en-US" sz="2000" dirty="0"/>
          </a:p>
          <a:p>
            <a:r>
              <a:rPr lang="hi-IN" sz="2000" dirty="0"/>
              <a:t> चरक 'यायावर' कोटि के महर्षि थे। वनों में घूमनें वाले ऋषियों को यायावर कहते हैं।</a:t>
            </a:r>
            <a:r>
              <a:rPr lang="en-US" sz="2000" dirty="0"/>
              <a:t> </a:t>
            </a:r>
            <a:r>
              <a:rPr lang="hi-IN" sz="2000" dirty="0"/>
              <a:t>दूसरे 'शालीन' कोटि के ऋषि कुटी बनाकर रहते थें। </a:t>
            </a:r>
            <a:r>
              <a:rPr lang="en-US" sz="2000" dirty="0"/>
              <a:t>                        </a:t>
            </a:r>
            <a:r>
              <a:rPr lang="hi-IN" sz="2000" dirty="0"/>
              <a:t>'चर' शब्द का अर्थ है चलना । दूर-दूर तक भ्रमण कर लोगों को आयुर्वेद का ज्ञान देने से उनका नाम चरक पड़ा होगा।</a:t>
            </a:r>
            <a:endParaRPr lang="en-US" sz="2000" dirty="0"/>
          </a:p>
          <a:p>
            <a:endParaRPr lang="en-US" dirty="0"/>
          </a:p>
        </p:txBody>
      </p:sp>
    </p:spTree>
    <p:extLst>
      <p:ext uri="{BB962C8B-B14F-4D97-AF65-F5344CB8AC3E}">
        <p14:creationId xmlns:p14="http://schemas.microsoft.com/office/powerpoint/2010/main" xmlns="" val="12816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60A3607-F6A3-0461-3566-0CB3023747BE}"/>
              </a:ext>
            </a:extLst>
          </p:cNvPr>
          <p:cNvSpPr>
            <a:spLocks noGrp="1"/>
          </p:cNvSpPr>
          <p:nvPr>
            <p:ph idx="1"/>
          </p:nvPr>
        </p:nvSpPr>
        <p:spPr>
          <a:xfrm>
            <a:off x="510647" y="791370"/>
            <a:ext cx="8596668" cy="3880773"/>
          </a:xfrm>
        </p:spPr>
        <p:txBody>
          <a:bodyPr>
            <a:normAutofit fontScale="77500" lnSpcReduction="20000"/>
          </a:bodyPr>
          <a:lstStyle/>
          <a:p>
            <a:pPr marL="0" indent="0">
              <a:buNone/>
            </a:pPr>
            <a:r>
              <a:rPr lang="en-GB" sz="2200" b="1" dirty="0">
                <a:solidFill>
                  <a:srgbClr val="FF0000"/>
                </a:solidFill>
              </a:rPr>
              <a:t>Conditions that you can develop if you have poor personal hygiene include:</a:t>
            </a:r>
            <a:r>
              <a:rPr lang="en-GB" dirty="0"/>
              <a:t>
</a:t>
            </a:r>
            <a:r>
              <a:rPr lang="en-GB" sz="3600" b="1" dirty="0"/>
              <a:t>.</a:t>
            </a:r>
            <a:r>
              <a:rPr lang="en-GB" dirty="0"/>
              <a:t>COVID-19 and other infectious diseases
</a:t>
            </a:r>
            <a:r>
              <a:rPr lang="en-GB" sz="3600" dirty="0"/>
              <a:t>.</a:t>
            </a:r>
            <a:r>
              <a:rPr lang="en-GB" dirty="0"/>
              <a:t>diarrhoea, especially gastroenteritis
</a:t>
            </a:r>
            <a:r>
              <a:rPr lang="en-GB" sz="3600" dirty="0"/>
              <a:t>.</a:t>
            </a:r>
            <a:r>
              <a:rPr lang="en-GB" dirty="0"/>
              <a:t>respiratory infections, including colds and flustaph infections
</a:t>
            </a:r>
            <a:r>
              <a:rPr lang="en-GB" sz="3600" b="1" dirty="0"/>
              <a:t>.</a:t>
            </a:r>
            <a:r>
              <a:rPr lang="en-GB" dirty="0"/>
              <a:t>worm-related conditions, such as threadworms scabies
</a:t>
            </a:r>
            <a:r>
              <a:rPr lang="en-GB" sz="3600" b="1" dirty="0"/>
              <a:t>.</a:t>
            </a:r>
            <a:r>
              <a:rPr lang="en-GB" dirty="0"/>
              <a:t>trachoma, an eye infection which can lead to blindness
</a:t>
            </a:r>
            <a:r>
              <a:rPr lang="en-GB" sz="3600" b="1" dirty="0"/>
              <a:t>.</a:t>
            </a:r>
            <a:r>
              <a:rPr lang="en-GB" dirty="0"/>
              <a:t>tinea or athlete’s foot
</a:t>
            </a:r>
            <a:endParaRPr lang="en-US" dirty="0"/>
          </a:p>
        </p:txBody>
      </p:sp>
      <p:pic>
        <p:nvPicPr>
          <p:cNvPr id="5" name="Picture 5">
            <a:extLst>
              <a:ext uri="{FF2B5EF4-FFF2-40B4-BE49-F238E27FC236}">
                <a16:creationId xmlns:a16="http://schemas.microsoft.com/office/drawing/2014/main" xmlns="" id="{B6325B50-A704-14C8-210B-B7EF259FB205}"/>
              </a:ext>
            </a:extLst>
          </p:cNvPr>
          <p:cNvPicPr>
            <a:picLocks noChangeAspect="1"/>
          </p:cNvPicPr>
          <p:nvPr/>
        </p:nvPicPr>
        <p:blipFill>
          <a:blip r:embed="rId2"/>
          <a:stretch>
            <a:fillRect/>
          </a:stretch>
        </p:blipFill>
        <p:spPr>
          <a:xfrm>
            <a:off x="8498962" y="791370"/>
            <a:ext cx="3067170" cy="3709724"/>
          </a:xfrm>
          <a:prstGeom prst="rect">
            <a:avLst/>
          </a:prstGeom>
        </p:spPr>
      </p:pic>
      <p:pic>
        <p:nvPicPr>
          <p:cNvPr id="6" name="Picture 6">
            <a:extLst>
              <a:ext uri="{FF2B5EF4-FFF2-40B4-BE49-F238E27FC236}">
                <a16:creationId xmlns:a16="http://schemas.microsoft.com/office/drawing/2014/main" xmlns="" id="{A07AA677-2D68-4936-0D07-6450EA04446D}"/>
              </a:ext>
            </a:extLst>
          </p:cNvPr>
          <p:cNvPicPr>
            <a:picLocks noChangeAspect="1"/>
          </p:cNvPicPr>
          <p:nvPr/>
        </p:nvPicPr>
        <p:blipFill>
          <a:blip r:embed="rId3"/>
          <a:stretch>
            <a:fillRect/>
          </a:stretch>
        </p:blipFill>
        <p:spPr>
          <a:xfrm>
            <a:off x="3290932" y="3674270"/>
            <a:ext cx="4412412" cy="2927555"/>
          </a:xfrm>
          <a:prstGeom prst="rect">
            <a:avLst/>
          </a:prstGeom>
        </p:spPr>
      </p:pic>
    </p:spTree>
    <p:extLst>
      <p:ext uri="{BB962C8B-B14F-4D97-AF65-F5344CB8AC3E}">
        <p14:creationId xmlns:p14="http://schemas.microsoft.com/office/powerpoint/2010/main" xmlns="" val="118606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2CCFE8-41F6-A22D-A031-4D4BB387AE6D}"/>
              </a:ext>
            </a:extLst>
          </p:cNvPr>
          <p:cNvSpPr>
            <a:spLocks noGrp="1"/>
          </p:cNvSpPr>
          <p:nvPr>
            <p:ph type="title"/>
          </p:nvPr>
        </p:nvSpPr>
        <p:spPr>
          <a:xfrm>
            <a:off x="403490" y="407194"/>
            <a:ext cx="8596668" cy="1320800"/>
          </a:xfrm>
        </p:spPr>
        <p:txBody>
          <a:bodyPr/>
          <a:lstStyle/>
          <a:p>
            <a:r>
              <a:rPr lang="en-GB" b="1" dirty="0">
                <a:solidFill>
                  <a:srgbClr val="FF0000"/>
                </a:solidFill>
              </a:rPr>
              <a:t>Importants of daily regimen -</a:t>
            </a:r>
            <a:endParaRPr lang="en-US" b="1" dirty="0">
              <a:solidFill>
                <a:srgbClr val="FF0000"/>
              </a:solidFill>
            </a:endParaRPr>
          </a:p>
        </p:txBody>
      </p:sp>
      <p:sp>
        <p:nvSpPr>
          <p:cNvPr id="3" name="Content Placeholder 2">
            <a:extLst>
              <a:ext uri="{FF2B5EF4-FFF2-40B4-BE49-F238E27FC236}">
                <a16:creationId xmlns:a16="http://schemas.microsoft.com/office/drawing/2014/main" xmlns="" id="{5E71C444-3B76-0C8C-1016-DB688092FEF1}"/>
              </a:ext>
            </a:extLst>
          </p:cNvPr>
          <p:cNvSpPr>
            <a:spLocks noGrp="1"/>
          </p:cNvSpPr>
          <p:nvPr>
            <p:ph idx="1"/>
          </p:nvPr>
        </p:nvSpPr>
        <p:spPr>
          <a:xfrm>
            <a:off x="403490" y="1249234"/>
            <a:ext cx="9038166" cy="3880773"/>
          </a:xfrm>
        </p:spPr>
        <p:txBody>
          <a:bodyPr/>
          <a:lstStyle/>
          <a:p>
            <a:r>
              <a:rPr lang="en-GB" sz="2400" b="1" dirty="0">
                <a:solidFill>
                  <a:srgbClr val="00B0F0"/>
                </a:solidFill>
              </a:rPr>
              <a:t>Dinacharya, </a:t>
            </a:r>
            <a:r>
              <a:rPr lang="en-GB" sz="2000" dirty="0"/>
              <a:t>if followed properly, helps to establish balance in an individual’s constitution and thereby helps in regulating the biological clock . Also, it aids digestion, absorption, and assimilation and generates discipline, peace, happiness, and longevity.</a:t>
            </a:r>
          </a:p>
          <a:p>
            <a:endParaRPr lang="en-GB" sz="2000" dirty="0"/>
          </a:p>
          <a:p>
            <a:r>
              <a:rPr lang="en-GB" sz="2400" b="1" dirty="0">
                <a:solidFill>
                  <a:srgbClr val="00B0F0"/>
                </a:solidFill>
              </a:rPr>
              <a:t>Daily regimen - </a:t>
            </a:r>
            <a:r>
              <a:rPr lang="en-GB" sz="2000" dirty="0"/>
              <a:t>Take time for yourself and keep a routine in your sleep, eating, and exercise. These are three crucial rules for living a healthy and balanced lifestyle. Remember, this is your life and you have to do it the way that works best for you.</a:t>
            </a:r>
          </a:p>
          <a:p>
            <a:endParaRPr lang="en-US" sz="2000" dirty="0"/>
          </a:p>
        </p:txBody>
      </p:sp>
    </p:spTree>
    <p:extLst>
      <p:ext uri="{BB962C8B-B14F-4D97-AF65-F5344CB8AC3E}">
        <p14:creationId xmlns:p14="http://schemas.microsoft.com/office/powerpoint/2010/main" xmlns="" val="2689416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E76CBD-88A2-7F97-F25D-85470AFD4CB9}"/>
              </a:ext>
            </a:extLst>
          </p:cNvPr>
          <p:cNvSpPr>
            <a:spLocks noGrp="1"/>
          </p:cNvSpPr>
          <p:nvPr>
            <p:ph idx="1"/>
          </p:nvPr>
        </p:nvSpPr>
        <p:spPr>
          <a:xfrm>
            <a:off x="677333" y="702469"/>
            <a:ext cx="7573697" cy="5338893"/>
          </a:xfrm>
        </p:spPr>
        <p:txBody>
          <a:bodyPr>
            <a:normAutofit fontScale="32500" lnSpcReduction="20000"/>
          </a:bodyPr>
          <a:lstStyle/>
          <a:p>
            <a:pPr marL="0" indent="0">
              <a:buNone/>
            </a:pPr>
            <a:r>
              <a:rPr lang="en-GB" sz="8600" b="1" dirty="0">
                <a:solidFill>
                  <a:schemeClr val="accent3">
                    <a:lumMod val="75000"/>
                  </a:schemeClr>
                </a:solidFill>
              </a:rPr>
              <a:t>DISEASES DUE TO DISTURBED DINCHARYA: </a:t>
            </a:r>
            <a:r>
              <a:rPr lang="en-GB" dirty="0"/>
              <a:t>
</a:t>
            </a:r>
            <a:r>
              <a:rPr lang="en-GB" sz="6000" dirty="0"/>
              <a:t>1. Obesity 
2. Hypertension and stroke 
3. Diabetes mellitus 
4. Coronary heart disease 
5. Dyslipidaemia 
6. Cancer 
7. Various types of arthritis 
8. Anxiety neurosis and other mental diseases 
9. Neurological disorders 
10. Insomnia and other sleep disorders
 11. Constipation and incomplete evacuation of bowels 
12. Indigestion, flatus and fullness of abdomen</a:t>
            </a:r>
            <a:endParaRPr lang="en-US" sz="6000" dirty="0"/>
          </a:p>
        </p:txBody>
      </p:sp>
    </p:spTree>
    <p:extLst>
      <p:ext uri="{BB962C8B-B14F-4D97-AF65-F5344CB8AC3E}">
        <p14:creationId xmlns:p14="http://schemas.microsoft.com/office/powerpoint/2010/main" xmlns="" val="77062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471D13-86C9-88F8-D436-1742F792D4D2}"/>
              </a:ext>
            </a:extLst>
          </p:cNvPr>
          <p:cNvSpPr>
            <a:spLocks noGrp="1"/>
          </p:cNvSpPr>
          <p:nvPr>
            <p:ph type="title"/>
          </p:nvPr>
        </p:nvSpPr>
        <p:spPr>
          <a:xfrm>
            <a:off x="1552443" y="752475"/>
            <a:ext cx="8596668" cy="1320800"/>
          </a:xfrm>
        </p:spPr>
        <p:txBody>
          <a:bodyPr/>
          <a:lstStyle/>
          <a:p>
            <a:r>
              <a:rPr lang="en-GB" dirty="0"/>
              <a:t>                  </a:t>
            </a:r>
            <a:r>
              <a:rPr lang="hi-IN" b="1" dirty="0"/>
              <a:t>तस्याशितीयमध्यायः</a:t>
            </a:r>
            <a:endParaRPr lang="en-US" b="1" dirty="0"/>
          </a:p>
        </p:txBody>
      </p:sp>
      <p:sp>
        <p:nvSpPr>
          <p:cNvPr id="3" name="Content Placeholder 2">
            <a:extLst>
              <a:ext uri="{FF2B5EF4-FFF2-40B4-BE49-F238E27FC236}">
                <a16:creationId xmlns:a16="http://schemas.microsoft.com/office/drawing/2014/main" xmlns="" id="{535FD585-20CA-E1A0-9B7C-0BA023CB8862}"/>
              </a:ext>
            </a:extLst>
          </p:cNvPr>
          <p:cNvSpPr>
            <a:spLocks noGrp="1"/>
          </p:cNvSpPr>
          <p:nvPr>
            <p:ph idx="1"/>
          </p:nvPr>
        </p:nvSpPr>
        <p:spPr/>
        <p:txBody>
          <a:bodyPr/>
          <a:lstStyle/>
          <a:p>
            <a:r>
              <a:rPr lang="en-GB" sz="2000" dirty="0">
                <a:solidFill>
                  <a:srgbClr val="FF0000"/>
                </a:solidFill>
              </a:rPr>
              <a:t>षड्ऋतु (आदानकाल तथा विसर्गकाल) में प्राकृतिक तथा शारीरिक स्थिति - (Condition of Nature and Body in Six seasons)</a:t>
            </a:r>
            <a:endParaRPr lang="en-US" sz="2000" dirty="0">
              <a:solidFill>
                <a:srgbClr val="FF0000"/>
              </a:solidFill>
            </a:endParaRPr>
          </a:p>
          <a:p>
            <a:pPr marL="0" indent="0">
              <a:buNone/>
            </a:pPr>
            <a:endParaRPr lang="en-GB" sz="2000" dirty="0"/>
          </a:p>
          <a:p>
            <a:pPr marL="0" indent="0">
              <a:buNone/>
            </a:pPr>
            <a:r>
              <a:rPr lang="hi-IN" sz="2000" dirty="0"/>
              <a:t>जिस व्यक्ति को चेष्टा (विहार) और आहार के अनुकूल ऋतुसात्म्य ज्ञात है उसके ही अशित आदि चारों प्रकार (अशित, पीत, लीढ और खादित) के आहार सेवन से, बल और वर्ण बढ़ते हैं </a:t>
            </a:r>
            <a:r>
              <a:rPr lang="en-GB" sz="2000" dirty="0"/>
              <a:t>|</a:t>
            </a:r>
          </a:p>
          <a:p>
            <a:pPr marL="0" indent="0">
              <a:buNone/>
            </a:pPr>
            <a:endParaRPr lang="en-US" sz="2000" dirty="0"/>
          </a:p>
        </p:txBody>
      </p:sp>
      <p:sp>
        <p:nvSpPr>
          <p:cNvPr id="6" name="TextBox 5">
            <a:extLst>
              <a:ext uri="{FF2B5EF4-FFF2-40B4-BE49-F238E27FC236}">
                <a16:creationId xmlns:a16="http://schemas.microsoft.com/office/drawing/2014/main" xmlns="" id="{9AA6F96E-2F6D-43C5-9E99-1E1D2829D423}"/>
              </a:ext>
            </a:extLst>
          </p:cNvPr>
          <p:cNvSpPr txBox="1"/>
          <p:nvPr/>
        </p:nvSpPr>
        <p:spPr>
          <a:xfrm>
            <a:off x="807819" y="4695002"/>
            <a:ext cx="8335697" cy="923330"/>
          </a:xfrm>
          <a:prstGeom prst="rect">
            <a:avLst/>
          </a:prstGeom>
          <a:noFill/>
        </p:spPr>
        <p:txBody>
          <a:bodyPr wrap="square">
            <a:spAutoFit/>
          </a:bodyPr>
          <a:lstStyle/>
          <a:p>
            <a:r>
              <a:rPr lang="hi-IN" sz="1800" b="1" dirty="0">
                <a:solidFill>
                  <a:schemeClr val="accent3">
                    <a:lumMod val="75000"/>
                  </a:schemeClr>
                </a:solidFill>
              </a:rPr>
              <a:t>आदानकाल का वर्णन -</a:t>
            </a:r>
            <a:r>
              <a:rPr lang="hi-IN" sz="1800" dirty="0"/>
              <a:t>  आदानकाल को आग्नेय कहा जाता है। सूर्य, वायु और चन्द्रमा काल-स्वभाव से मार्ग का ग्रहण कर (मेषादि राशियों पर जाकर) काल, ऋतु, रस, दोष और देह-बल की उत्पत्ति में कारण होते हैं</a:t>
            </a:r>
            <a:r>
              <a:rPr lang="en-IN" dirty="0"/>
              <a:t> |</a:t>
            </a:r>
            <a:endParaRPr lang="en-US" dirty="0"/>
          </a:p>
        </p:txBody>
      </p:sp>
    </p:spTree>
    <p:extLst>
      <p:ext uri="{BB962C8B-B14F-4D97-AF65-F5344CB8AC3E}">
        <p14:creationId xmlns:p14="http://schemas.microsoft.com/office/powerpoint/2010/main" xmlns="" val="162229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9CA470-BB28-E052-25CF-21ABDAB05BAB}"/>
              </a:ext>
            </a:extLst>
          </p:cNvPr>
          <p:cNvSpPr>
            <a:spLocks noGrp="1"/>
          </p:cNvSpPr>
          <p:nvPr>
            <p:ph idx="1"/>
          </p:nvPr>
        </p:nvSpPr>
        <p:spPr>
          <a:xfrm>
            <a:off x="570177" y="640364"/>
            <a:ext cx="8596668" cy="3880773"/>
          </a:xfrm>
        </p:spPr>
        <p:txBody>
          <a:bodyPr/>
          <a:lstStyle/>
          <a:p>
            <a:pPr marL="0" indent="0">
              <a:buNone/>
            </a:pPr>
            <a:endParaRPr lang="en-US" dirty="0"/>
          </a:p>
          <a:p>
            <a:endParaRPr lang="en-US" sz="2000" b="1" dirty="0">
              <a:solidFill>
                <a:schemeClr val="accent3">
                  <a:lumMod val="75000"/>
                </a:schemeClr>
              </a:solidFill>
            </a:endParaRPr>
          </a:p>
          <a:p>
            <a:pPr marL="0" indent="0">
              <a:buNone/>
            </a:pPr>
            <a:endParaRPr lang="en-GB" sz="2000" dirty="0"/>
          </a:p>
          <a:p>
            <a:pPr marL="0" indent="0">
              <a:buNone/>
            </a:pPr>
            <a:endParaRPr lang="en-GB" sz="2000" dirty="0"/>
          </a:p>
          <a:p>
            <a:pPr marL="0" indent="0">
              <a:buNone/>
            </a:pPr>
            <a:r>
              <a:rPr lang="en-GB" sz="2400" b="1" dirty="0">
                <a:solidFill>
                  <a:srgbClr val="FF0000"/>
                </a:solidFill>
              </a:rPr>
              <a:t>आदान तथा विसर्ग काल का तुलनात्मक अध्ययन -</a:t>
            </a:r>
          </a:p>
          <a:p>
            <a:pPr marL="0" indent="0">
              <a:buNone/>
            </a:pPr>
            <a:endParaRPr lang="en-US" sz="2000" dirty="0"/>
          </a:p>
        </p:txBody>
      </p:sp>
      <p:pic>
        <p:nvPicPr>
          <p:cNvPr id="2" name="Picture 3">
            <a:extLst>
              <a:ext uri="{FF2B5EF4-FFF2-40B4-BE49-F238E27FC236}">
                <a16:creationId xmlns:a16="http://schemas.microsoft.com/office/drawing/2014/main" xmlns="" id="{8674BFCF-F1BB-E308-6638-87C9A175AAC5}"/>
              </a:ext>
            </a:extLst>
          </p:cNvPr>
          <p:cNvPicPr>
            <a:picLocks noChangeAspect="1"/>
          </p:cNvPicPr>
          <p:nvPr/>
        </p:nvPicPr>
        <p:blipFill>
          <a:blip r:embed="rId2"/>
          <a:stretch>
            <a:fillRect/>
          </a:stretch>
        </p:blipFill>
        <p:spPr>
          <a:xfrm>
            <a:off x="2273551" y="3047972"/>
            <a:ext cx="7523849" cy="3692452"/>
          </a:xfrm>
          <a:prstGeom prst="rect">
            <a:avLst/>
          </a:prstGeom>
        </p:spPr>
      </p:pic>
      <p:sp>
        <p:nvSpPr>
          <p:cNvPr id="5" name="TextBox 4">
            <a:extLst>
              <a:ext uri="{FF2B5EF4-FFF2-40B4-BE49-F238E27FC236}">
                <a16:creationId xmlns:a16="http://schemas.microsoft.com/office/drawing/2014/main" xmlns="" id="{D56473D7-F5A2-1263-BC19-8DBB45A6646B}"/>
              </a:ext>
            </a:extLst>
          </p:cNvPr>
          <p:cNvSpPr txBox="1"/>
          <p:nvPr/>
        </p:nvSpPr>
        <p:spPr>
          <a:xfrm>
            <a:off x="320621" y="640364"/>
            <a:ext cx="9476779" cy="1323439"/>
          </a:xfrm>
          <a:prstGeom prst="rect">
            <a:avLst/>
          </a:prstGeom>
          <a:noFill/>
        </p:spPr>
        <p:txBody>
          <a:bodyPr wrap="square">
            <a:spAutoFit/>
          </a:bodyPr>
          <a:lstStyle/>
          <a:p>
            <a:pPr marL="285750" indent="-285750">
              <a:buFont typeface="Arial" panose="020B0604020202020204" pitchFamily="34" charset="0"/>
              <a:buChar char="•"/>
            </a:pPr>
            <a:r>
              <a:rPr lang="hi-IN" sz="2000" b="1" dirty="0">
                <a:solidFill>
                  <a:schemeClr val="accent3">
                    <a:lumMod val="75000"/>
                  </a:schemeClr>
                </a:solidFill>
              </a:rPr>
              <a:t>विसर्गकाल का वर्णन -</a:t>
            </a:r>
            <a:r>
              <a:rPr lang="hi-IN" sz="2000" b="1" dirty="0">
                <a:solidFill>
                  <a:srgbClr val="FF0000"/>
                </a:solidFill>
              </a:rPr>
              <a:t> </a:t>
            </a:r>
            <a:r>
              <a:rPr lang="hi-IN" sz="2000" dirty="0"/>
              <a:t>विसर्गकाल में वायु अत्यन्त रूक्ष नहीं बहती किन्तु आदानकाल में अतिरूक्ष बहती है। विसर्गकाल में चन्द्रमा पूर्ण बली रहता है और समस्त भूमण्डल पर अपनी किरणें फैलाकर विश्व को निरन्तर आप्यायित (तृप्त) करता रहता है इसलिये विसर्गकाल को सौम्य कहा जाता है।</a:t>
            </a:r>
            <a:endParaRPr lang="en-US" sz="2000" dirty="0"/>
          </a:p>
        </p:txBody>
      </p:sp>
    </p:spTree>
    <p:extLst>
      <p:ext uri="{BB962C8B-B14F-4D97-AF65-F5344CB8AC3E}">
        <p14:creationId xmlns:p14="http://schemas.microsoft.com/office/powerpoint/2010/main" xmlns="" val="2467241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FEB19D-0A48-12DE-9E91-51EE7CC5CC05}"/>
              </a:ext>
            </a:extLst>
          </p:cNvPr>
          <p:cNvSpPr>
            <a:spLocks noGrp="1"/>
          </p:cNvSpPr>
          <p:nvPr>
            <p:ph type="title"/>
          </p:nvPr>
        </p:nvSpPr>
        <p:spPr/>
        <p:txBody>
          <a:bodyPr/>
          <a:lstStyle/>
          <a:p>
            <a:r>
              <a:rPr lang="en-GB" dirty="0">
                <a:solidFill>
                  <a:srgbClr val="00B0F0"/>
                </a:solidFill>
              </a:rPr>
              <a:t>शरद ऋतु/ हंसोदक विवरण -</a:t>
            </a:r>
            <a:endParaRPr lang="en-US" dirty="0">
              <a:solidFill>
                <a:srgbClr val="00B0F0"/>
              </a:solidFill>
            </a:endParaRPr>
          </a:p>
        </p:txBody>
      </p:sp>
      <p:sp>
        <p:nvSpPr>
          <p:cNvPr id="3" name="Content Placeholder 2">
            <a:extLst>
              <a:ext uri="{FF2B5EF4-FFF2-40B4-BE49-F238E27FC236}">
                <a16:creationId xmlns:a16="http://schemas.microsoft.com/office/drawing/2014/main" xmlns="" id="{ABDBD26A-C207-4771-8164-471D4E5CD7CC}"/>
              </a:ext>
            </a:extLst>
          </p:cNvPr>
          <p:cNvSpPr>
            <a:spLocks noGrp="1"/>
          </p:cNvSpPr>
          <p:nvPr>
            <p:ph idx="1"/>
          </p:nvPr>
        </p:nvSpPr>
        <p:spPr>
          <a:xfrm>
            <a:off x="355865" y="1600995"/>
            <a:ext cx="8596668" cy="3880773"/>
          </a:xfrm>
        </p:spPr>
        <p:txBody>
          <a:bodyPr/>
          <a:lstStyle/>
          <a:p>
            <a:r>
              <a:rPr lang="hi-IN" sz="2000" b="1" dirty="0">
                <a:solidFill>
                  <a:schemeClr val="accent3">
                    <a:lumMod val="75000"/>
                  </a:schemeClr>
                </a:solidFill>
              </a:rPr>
              <a:t>हंसोदक का विवरण- </a:t>
            </a:r>
            <a:r>
              <a:rPr lang="hi-IN" sz="2000" dirty="0">
                <a:solidFill>
                  <a:schemeClr val="tx1"/>
                </a:solidFill>
              </a:rPr>
              <a:t>दिन में सूर्य की किरणों से गरम, रात्रि में चन्द्रमा की किरणों से शीतल, काल-स्वभाव से पके हुए अतः निर्दोष और अगस्त्य तारा के उदय होने के प्रभाव से विषरहित हुआ जल 'हंसोदक' कहा जाता है। यह 'हंसोदक' शरद ऋतु में विमल और पवित्र तथा स्नान, पान और अवगाहन कार्यों में अमृत के समान फल देने वाला होता है ।।</a:t>
            </a:r>
            <a:endParaRPr lang="en-US" sz="2000" dirty="0">
              <a:solidFill>
                <a:schemeClr val="tx1"/>
              </a:solidFill>
            </a:endParaRPr>
          </a:p>
          <a:p>
            <a:endParaRPr lang="en-US" dirty="0"/>
          </a:p>
          <a:p>
            <a:r>
              <a:rPr lang="hi-IN" dirty="0"/>
              <a:t>अर्थात् हंसोदक उस जल को कहना चाहिये जिसका हंस (</a:t>
            </a:r>
            <a:r>
              <a:rPr lang="en-US" dirty="0"/>
              <a:t>Swan) </a:t>
            </a:r>
            <a:r>
              <a:rPr lang="hi-IN" dirty="0"/>
              <a:t>भी उपयोग कर सके क्योंकि स्वभाव के अनुसार हंस शुद्ध जल को ही पसन्द करता है। यह दोनों अर्थ परीक्षा की दृष्टि से स्मरणीय है।</a:t>
            </a:r>
            <a:endParaRPr lang="en-US" dirty="0"/>
          </a:p>
        </p:txBody>
      </p:sp>
      <p:pic>
        <p:nvPicPr>
          <p:cNvPr id="4" name="Picture 4">
            <a:extLst>
              <a:ext uri="{FF2B5EF4-FFF2-40B4-BE49-F238E27FC236}">
                <a16:creationId xmlns:a16="http://schemas.microsoft.com/office/drawing/2014/main" xmlns="" id="{2D375C1F-B565-AEB2-0405-EF4C2FE7A252}"/>
              </a:ext>
            </a:extLst>
          </p:cNvPr>
          <p:cNvPicPr>
            <a:picLocks noChangeAspect="1"/>
          </p:cNvPicPr>
          <p:nvPr/>
        </p:nvPicPr>
        <p:blipFill>
          <a:blip r:embed="rId2"/>
          <a:stretch>
            <a:fillRect/>
          </a:stretch>
        </p:blipFill>
        <p:spPr>
          <a:xfrm>
            <a:off x="8952533" y="2265230"/>
            <a:ext cx="2883602" cy="4207933"/>
          </a:xfrm>
          <a:prstGeom prst="rect">
            <a:avLst/>
          </a:prstGeom>
        </p:spPr>
      </p:pic>
    </p:spTree>
    <p:extLst>
      <p:ext uri="{BB962C8B-B14F-4D97-AF65-F5344CB8AC3E}">
        <p14:creationId xmlns:p14="http://schemas.microsoft.com/office/powerpoint/2010/main" xmlns="" val="1275462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82AF7-2EAB-1C78-5DE6-E62D5EA78A58}"/>
              </a:ext>
            </a:extLst>
          </p:cNvPr>
          <p:cNvSpPr>
            <a:spLocks noGrp="1"/>
          </p:cNvSpPr>
          <p:nvPr>
            <p:ph type="title"/>
          </p:nvPr>
        </p:nvSpPr>
        <p:spPr>
          <a:xfrm>
            <a:off x="451115" y="347663"/>
            <a:ext cx="8596668" cy="1320800"/>
          </a:xfrm>
        </p:spPr>
        <p:txBody>
          <a:bodyPr/>
          <a:lstStyle/>
          <a:p>
            <a:r>
              <a:rPr lang="en-GB" dirty="0"/>
              <a:t>Important of seasonal regimen </a:t>
            </a:r>
            <a:endParaRPr lang="en-US" dirty="0"/>
          </a:p>
        </p:txBody>
      </p:sp>
      <p:sp>
        <p:nvSpPr>
          <p:cNvPr id="3" name="Content Placeholder 2">
            <a:extLst>
              <a:ext uri="{FF2B5EF4-FFF2-40B4-BE49-F238E27FC236}">
                <a16:creationId xmlns:a16="http://schemas.microsoft.com/office/drawing/2014/main" xmlns="" id="{62F949F1-A0F8-0F74-F723-D3661DA799ED}"/>
              </a:ext>
            </a:extLst>
          </p:cNvPr>
          <p:cNvSpPr>
            <a:spLocks noGrp="1"/>
          </p:cNvSpPr>
          <p:nvPr>
            <p:ph idx="1"/>
          </p:nvPr>
        </p:nvSpPr>
        <p:spPr>
          <a:xfrm>
            <a:off x="272520" y="1107283"/>
            <a:ext cx="9431073" cy="4434018"/>
          </a:xfrm>
        </p:spPr>
        <p:txBody>
          <a:bodyPr>
            <a:normAutofit/>
          </a:bodyPr>
          <a:lstStyle/>
          <a:p>
            <a:r>
              <a:rPr lang="en-GB" sz="2000" dirty="0"/>
              <a:t>Seasons also classified to  eliminate  the morbidity  of Doshas in the  respective  seasons.  Strength of  the  person  is highest  in visarga  kala  in  comparison  to adana  kala.  Different  life  style  and  dietetic regimen  advised  for  each seasons.</a:t>
            </a:r>
          </a:p>
          <a:p>
            <a:r>
              <a:rPr lang="en-GB" sz="2000" dirty="0"/>
              <a:t>Ritucharya enables us to build our physical strength and mental capability to battleailments that may happen due to seasonal changes.</a:t>
            </a:r>
          </a:p>
          <a:p>
            <a:r>
              <a:rPr lang="en-GB" sz="2000" dirty="0"/>
              <a:t>In addition to that, it balances all the three doshas in our body and keeps us fit and healthy throughout the year.
 It is critical period in which previous regimen should be discontinued gradually and that of subsequent season should be adopted gradually. </a:t>
            </a:r>
          </a:p>
          <a:p>
            <a:r>
              <a:rPr lang="en-GB" sz="2000" dirty="0"/>
              <a:t>  Strength of  the  person  is highest  in visarga  kala  in  comparison  to adana  kala.  Different  life  style  and  dietetic regimen  advised  for  each seasons. </a:t>
            </a:r>
            <a:endParaRPr lang="en-US" sz="2000" dirty="0"/>
          </a:p>
        </p:txBody>
      </p:sp>
      <p:pic>
        <p:nvPicPr>
          <p:cNvPr id="4" name="Picture 4">
            <a:extLst>
              <a:ext uri="{FF2B5EF4-FFF2-40B4-BE49-F238E27FC236}">
                <a16:creationId xmlns:a16="http://schemas.microsoft.com/office/drawing/2014/main" xmlns="" id="{5978A76D-1F87-5D92-D195-D2AD2FC4D941}"/>
              </a:ext>
            </a:extLst>
          </p:cNvPr>
          <p:cNvPicPr>
            <a:picLocks noChangeAspect="1"/>
          </p:cNvPicPr>
          <p:nvPr/>
        </p:nvPicPr>
        <p:blipFill>
          <a:blip r:embed="rId2"/>
          <a:stretch>
            <a:fillRect/>
          </a:stretch>
        </p:blipFill>
        <p:spPr>
          <a:xfrm>
            <a:off x="9047783" y="78658"/>
            <a:ext cx="3125813" cy="1397719"/>
          </a:xfrm>
          <a:prstGeom prst="rect">
            <a:avLst/>
          </a:prstGeom>
        </p:spPr>
      </p:pic>
    </p:spTree>
    <p:extLst>
      <p:ext uri="{BB962C8B-B14F-4D97-AF65-F5344CB8AC3E}">
        <p14:creationId xmlns:p14="http://schemas.microsoft.com/office/powerpoint/2010/main" xmlns="" val="23289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CAD17-BF27-32B6-70B1-8F1B9742787B}"/>
              </a:ext>
            </a:extLst>
          </p:cNvPr>
          <p:cNvSpPr>
            <a:spLocks noGrp="1"/>
          </p:cNvSpPr>
          <p:nvPr>
            <p:ph type="title"/>
          </p:nvPr>
        </p:nvSpPr>
        <p:spPr/>
        <p:txBody>
          <a:bodyPr/>
          <a:lstStyle/>
          <a:p>
            <a:r>
              <a:rPr lang="en-GB" dirty="0"/>
              <a:t>               </a:t>
            </a:r>
            <a:r>
              <a:rPr lang="en-US" dirty="0"/>
              <a:t> </a:t>
            </a:r>
            <a:r>
              <a:rPr lang="en-US" b="1" dirty="0"/>
              <a:t>न</a:t>
            </a:r>
            <a:r>
              <a:rPr lang="hi-IN" b="1" dirty="0"/>
              <a:t> वेगान्धारणीयमध्यायः</a:t>
            </a:r>
            <a:endParaRPr lang="en-US" b="1" dirty="0"/>
          </a:p>
        </p:txBody>
      </p:sp>
      <p:sp>
        <p:nvSpPr>
          <p:cNvPr id="3" name="Content Placeholder 2">
            <a:extLst>
              <a:ext uri="{FF2B5EF4-FFF2-40B4-BE49-F238E27FC236}">
                <a16:creationId xmlns:a16="http://schemas.microsoft.com/office/drawing/2014/main" xmlns="" id="{1D04FC1B-89A7-CE35-D880-A886B19F01E5}"/>
              </a:ext>
            </a:extLst>
          </p:cNvPr>
          <p:cNvSpPr>
            <a:spLocks noGrp="1"/>
          </p:cNvSpPr>
          <p:nvPr>
            <p:ph idx="1"/>
          </p:nvPr>
        </p:nvSpPr>
        <p:spPr>
          <a:xfrm>
            <a:off x="988218" y="1930400"/>
            <a:ext cx="8285783" cy="4000500"/>
          </a:xfrm>
        </p:spPr>
        <p:txBody>
          <a:bodyPr>
            <a:normAutofit/>
          </a:bodyPr>
          <a:lstStyle/>
          <a:p>
            <a:r>
              <a:rPr lang="hi-IN" sz="2400" b="1" dirty="0">
                <a:solidFill>
                  <a:schemeClr val="accent3">
                    <a:lumMod val="75000"/>
                  </a:schemeClr>
                </a:solidFill>
              </a:rPr>
              <a:t>अधारणीय वेग –</a:t>
            </a:r>
            <a:r>
              <a:rPr lang="en-GB" sz="2400" b="1" dirty="0">
                <a:solidFill>
                  <a:schemeClr val="accent3">
                    <a:lumMod val="75000"/>
                  </a:schemeClr>
                </a:solidFill>
              </a:rPr>
              <a:t>  चरक के अनुसार ये 13 कहे गए है ।</a:t>
            </a:r>
          </a:p>
          <a:p>
            <a:pPr marL="0" indent="0">
              <a:buNone/>
            </a:pPr>
            <a:r>
              <a:rPr lang="en-GB" sz="2400" b="1" dirty="0">
                <a:solidFill>
                  <a:schemeClr val="accent3">
                    <a:lumMod val="75000"/>
                  </a:schemeClr>
                </a:solidFill>
              </a:rPr>
              <a:t> </a:t>
            </a:r>
            <a:r>
              <a:rPr lang="hi-IN" sz="2000" dirty="0">
                <a:solidFill>
                  <a:schemeClr val="tx1"/>
                </a:solidFill>
              </a:rPr>
              <a:t>१. मूत्र, २. पुरीष, ३. रेतस् (शुक्र) ४. वात (अपानवायु), ५. वमन, ६. क्षवथु (छींक), ७. उद्गार (डकार), ८. जृम्भा (जंभाई), ९. क्षुत् (भूख), १०. पिपासा (प्यास), ११. वाष्प (आँसू), १२. निद्रा और १३. परिश्रम से उत्पन्न श्वास के वेगों को नहीं रोकना चाहिए ।</a:t>
            </a:r>
            <a:endParaRPr lang="en-GB" sz="2000" dirty="0">
              <a:solidFill>
                <a:schemeClr val="tx1"/>
              </a:solidFill>
            </a:endParaRPr>
          </a:p>
          <a:p>
            <a:r>
              <a:rPr lang="en-GB" sz="2000" b="1" dirty="0">
                <a:solidFill>
                  <a:schemeClr val="accent3">
                    <a:lumMod val="75000"/>
                  </a:schemeClr>
                </a:solidFill>
              </a:rPr>
              <a:t>वागभट्ट के अनुसार – </a:t>
            </a:r>
            <a:r>
              <a:rPr lang="en-GB" sz="2000" dirty="0">
                <a:solidFill>
                  <a:schemeClr val="tx1"/>
                </a:solidFill>
              </a:rPr>
              <a:t>आधारणीय वेग १४ कहे गए है।</a:t>
            </a:r>
          </a:p>
          <a:p>
            <a:pPr marL="0" indent="0">
              <a:buNone/>
            </a:pPr>
            <a:r>
              <a:rPr lang="en-GB" sz="2000" dirty="0">
                <a:solidFill>
                  <a:schemeClr val="tx1"/>
                </a:solidFill>
              </a:rPr>
              <a:t> 👉 आचार्य वागभट्ट ने </a:t>
            </a:r>
            <a:r>
              <a:rPr lang="en-GB" sz="2000" b="1" dirty="0">
                <a:solidFill>
                  <a:schemeClr val="accent5"/>
                </a:solidFill>
              </a:rPr>
              <a:t>कास </a:t>
            </a:r>
            <a:r>
              <a:rPr lang="en-GB" sz="2000" dirty="0">
                <a:solidFill>
                  <a:schemeClr val="tx1"/>
                </a:solidFill>
              </a:rPr>
              <a:t> को भी आधारनीय वेग माना है ।</a:t>
            </a:r>
          </a:p>
          <a:p>
            <a:pPr marL="0" indent="0">
              <a:buNone/>
            </a:pPr>
            <a:endParaRPr lang="en-GB" sz="2000" dirty="0">
              <a:solidFill>
                <a:schemeClr val="tx1"/>
              </a:solidFill>
            </a:endParaRPr>
          </a:p>
          <a:p>
            <a:pPr marL="0" indent="0">
              <a:buNone/>
            </a:pPr>
            <a:r>
              <a:rPr lang="en-GB" sz="2000" b="1" dirty="0">
                <a:solidFill>
                  <a:schemeClr val="tx1"/>
                </a:solidFill>
              </a:rPr>
              <a:t>👉 Adharniyan Vega is basically reflex machanism and it’s a nervous activity and all the Vega is a normal function of vata .</a:t>
            </a:r>
          </a:p>
        </p:txBody>
      </p:sp>
    </p:spTree>
    <p:extLst>
      <p:ext uri="{BB962C8B-B14F-4D97-AF65-F5344CB8AC3E}">
        <p14:creationId xmlns:p14="http://schemas.microsoft.com/office/powerpoint/2010/main" xmlns="" val="3828856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A4F927D5-6085-E3D0-B043-E53148AD60C8}"/>
              </a:ext>
            </a:extLst>
          </p:cNvPr>
          <p:cNvPicPr>
            <a:picLocks noChangeAspect="1"/>
          </p:cNvPicPr>
          <p:nvPr/>
        </p:nvPicPr>
        <p:blipFill>
          <a:blip r:embed="rId2"/>
          <a:stretch>
            <a:fillRect/>
          </a:stretch>
        </p:blipFill>
        <p:spPr>
          <a:xfrm>
            <a:off x="758231" y="1203543"/>
            <a:ext cx="9633513" cy="5089031"/>
          </a:xfrm>
          <a:prstGeom prst="rect">
            <a:avLst/>
          </a:prstGeom>
        </p:spPr>
      </p:pic>
      <p:sp>
        <p:nvSpPr>
          <p:cNvPr id="3" name="TextBox 2">
            <a:extLst>
              <a:ext uri="{FF2B5EF4-FFF2-40B4-BE49-F238E27FC236}">
                <a16:creationId xmlns:a16="http://schemas.microsoft.com/office/drawing/2014/main" xmlns="" id="{808A2F25-3A51-DF85-6654-F59AB97D370B}"/>
              </a:ext>
            </a:extLst>
          </p:cNvPr>
          <p:cNvSpPr txBox="1"/>
          <p:nvPr/>
        </p:nvSpPr>
        <p:spPr>
          <a:xfrm>
            <a:off x="758231" y="565426"/>
            <a:ext cx="8935641" cy="461665"/>
          </a:xfrm>
          <a:prstGeom prst="rect">
            <a:avLst/>
          </a:prstGeom>
          <a:noFill/>
        </p:spPr>
        <p:txBody>
          <a:bodyPr wrap="square">
            <a:spAutoFit/>
          </a:bodyPr>
          <a:lstStyle/>
          <a:p>
            <a:r>
              <a:rPr lang="en-GB" sz="2400" b="1" dirty="0">
                <a:solidFill>
                  <a:srgbClr val="00B0F0"/>
                </a:solidFill>
              </a:rPr>
              <a:t>वेगावरोधजन्य व्याधियाँ तथा उनकी चिकित्सा -</a:t>
            </a:r>
            <a:endParaRPr lang="en-US" sz="2400" dirty="0"/>
          </a:p>
        </p:txBody>
      </p:sp>
    </p:spTree>
    <p:extLst>
      <p:ext uri="{BB962C8B-B14F-4D97-AF65-F5344CB8AC3E}">
        <p14:creationId xmlns:p14="http://schemas.microsoft.com/office/powerpoint/2010/main" xmlns="" val="266603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FAD14BB8-B0FA-93EB-0514-2EA08FF659CF}"/>
              </a:ext>
            </a:extLst>
          </p:cNvPr>
          <p:cNvPicPr>
            <a:picLocks noChangeAspect="1"/>
          </p:cNvPicPr>
          <p:nvPr/>
        </p:nvPicPr>
        <p:blipFill>
          <a:blip r:embed="rId2"/>
          <a:stretch>
            <a:fillRect/>
          </a:stretch>
        </p:blipFill>
        <p:spPr>
          <a:xfrm>
            <a:off x="1620345" y="719666"/>
            <a:ext cx="7981293" cy="5418667"/>
          </a:xfrm>
          <a:prstGeom prst="rect">
            <a:avLst/>
          </a:prstGeom>
        </p:spPr>
      </p:pic>
    </p:spTree>
    <p:extLst>
      <p:ext uri="{BB962C8B-B14F-4D97-AF65-F5344CB8AC3E}">
        <p14:creationId xmlns:p14="http://schemas.microsoft.com/office/powerpoint/2010/main" xmlns="" val="190651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BDC7A6F-BC7E-1808-1BE6-D8AC68C767A9}"/>
              </a:ext>
            </a:extLst>
          </p:cNvPr>
          <p:cNvSpPr txBox="1"/>
          <p:nvPr/>
        </p:nvSpPr>
        <p:spPr>
          <a:xfrm>
            <a:off x="2339578" y="440233"/>
            <a:ext cx="6107906" cy="1046440"/>
          </a:xfrm>
          <a:prstGeom prst="rect">
            <a:avLst/>
          </a:prstGeom>
          <a:noFill/>
        </p:spPr>
        <p:txBody>
          <a:bodyPr wrap="square">
            <a:spAutoFit/>
          </a:bodyPr>
          <a:lstStyle/>
          <a:p>
            <a:endParaRPr lang="en-US" dirty="0"/>
          </a:p>
          <a:p>
            <a:r>
              <a:rPr lang="en-US" dirty="0"/>
              <a:t>          </a:t>
            </a:r>
            <a:r>
              <a:rPr lang="hi-IN" sz="2400" dirty="0"/>
              <a:t>चरकसंहिता के स्तर</a:t>
            </a:r>
            <a:r>
              <a:rPr lang="en-US" sz="2400" dirty="0"/>
              <a:t>    </a:t>
            </a:r>
            <a:r>
              <a:rPr lang="en-US" dirty="0"/>
              <a:t>                                                </a:t>
            </a:r>
          </a:p>
          <a:p>
            <a:endParaRPr lang="en-US" sz="2000" dirty="0"/>
          </a:p>
        </p:txBody>
      </p:sp>
      <p:pic>
        <p:nvPicPr>
          <p:cNvPr id="6" name="Picture 7">
            <a:extLst>
              <a:ext uri="{FF2B5EF4-FFF2-40B4-BE49-F238E27FC236}">
                <a16:creationId xmlns:a16="http://schemas.microsoft.com/office/drawing/2014/main" xmlns="" id="{F3496CF6-61A2-FCFA-8961-BB1DF499DD88}"/>
              </a:ext>
            </a:extLst>
          </p:cNvPr>
          <p:cNvPicPr>
            <a:picLocks noChangeAspect="1"/>
          </p:cNvPicPr>
          <p:nvPr/>
        </p:nvPicPr>
        <p:blipFill>
          <a:blip r:embed="rId2"/>
          <a:stretch>
            <a:fillRect/>
          </a:stretch>
        </p:blipFill>
        <p:spPr>
          <a:xfrm>
            <a:off x="1335485" y="1486673"/>
            <a:ext cx="7754937" cy="4781968"/>
          </a:xfrm>
          <a:prstGeom prst="rect">
            <a:avLst/>
          </a:prstGeom>
        </p:spPr>
      </p:pic>
    </p:spTree>
    <p:extLst>
      <p:ext uri="{BB962C8B-B14F-4D97-AF65-F5344CB8AC3E}">
        <p14:creationId xmlns:p14="http://schemas.microsoft.com/office/powerpoint/2010/main" xmlns="" val="379526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C31824F2-5F67-75CD-D63C-EFB019528BB9}"/>
              </a:ext>
            </a:extLst>
          </p:cNvPr>
          <p:cNvPicPr>
            <a:picLocks noChangeAspect="1"/>
          </p:cNvPicPr>
          <p:nvPr/>
        </p:nvPicPr>
        <p:blipFill>
          <a:blip r:embed="rId2"/>
          <a:stretch>
            <a:fillRect/>
          </a:stretch>
        </p:blipFill>
        <p:spPr>
          <a:xfrm>
            <a:off x="1035844" y="726281"/>
            <a:ext cx="8588375" cy="5405438"/>
          </a:xfrm>
          <a:prstGeom prst="rect">
            <a:avLst/>
          </a:prstGeom>
        </p:spPr>
      </p:pic>
    </p:spTree>
    <p:extLst>
      <p:ext uri="{BB962C8B-B14F-4D97-AF65-F5344CB8AC3E}">
        <p14:creationId xmlns:p14="http://schemas.microsoft.com/office/powerpoint/2010/main" xmlns="" val="2711071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3BF6ADEB-21D4-6B9D-F34E-5FA8D05D1EEB}"/>
              </a:ext>
            </a:extLst>
          </p:cNvPr>
          <p:cNvPicPr>
            <a:picLocks noChangeAspect="1"/>
          </p:cNvPicPr>
          <p:nvPr/>
        </p:nvPicPr>
        <p:blipFill>
          <a:blip r:embed="rId2"/>
          <a:stretch>
            <a:fillRect/>
          </a:stretch>
        </p:blipFill>
        <p:spPr>
          <a:xfrm>
            <a:off x="1103313" y="463013"/>
            <a:ext cx="8892824" cy="2061111"/>
          </a:xfrm>
          <a:prstGeom prst="rect">
            <a:avLst/>
          </a:prstGeom>
        </p:spPr>
      </p:pic>
      <p:sp>
        <p:nvSpPr>
          <p:cNvPr id="6" name="TextBox 5">
            <a:extLst>
              <a:ext uri="{FF2B5EF4-FFF2-40B4-BE49-F238E27FC236}">
                <a16:creationId xmlns:a16="http://schemas.microsoft.com/office/drawing/2014/main" xmlns="" id="{0EDCE45F-A36E-7A6D-2056-F56EFD932154}"/>
              </a:ext>
            </a:extLst>
          </p:cNvPr>
          <p:cNvSpPr txBox="1"/>
          <p:nvPr/>
        </p:nvSpPr>
        <p:spPr>
          <a:xfrm>
            <a:off x="1268015" y="3013501"/>
            <a:ext cx="6852048" cy="830997"/>
          </a:xfrm>
          <a:prstGeom prst="rect">
            <a:avLst/>
          </a:prstGeom>
          <a:noFill/>
        </p:spPr>
        <p:txBody>
          <a:bodyPr wrap="square">
            <a:spAutoFit/>
          </a:bodyPr>
          <a:lstStyle/>
          <a:p>
            <a:r>
              <a:rPr lang="hi-IN" sz="2400" b="1" dirty="0">
                <a:solidFill>
                  <a:srgbClr val="00B0F0"/>
                </a:solidFill>
              </a:rPr>
              <a:t>धारणीय वेगवर्णन (</a:t>
            </a:r>
            <a:r>
              <a:rPr lang="en-US" sz="2400" b="1" dirty="0">
                <a:solidFill>
                  <a:srgbClr val="00B0F0"/>
                </a:solidFill>
              </a:rPr>
              <a:t>Description of Suppressible urges )</a:t>
            </a:r>
            <a:r>
              <a:rPr lang="en-GB" sz="2400" b="1" dirty="0">
                <a:solidFill>
                  <a:srgbClr val="00B0F0"/>
                </a:solidFill>
              </a:rPr>
              <a:t> -</a:t>
            </a:r>
            <a:endParaRPr lang="en-US" sz="2400" b="1" dirty="0">
              <a:solidFill>
                <a:srgbClr val="00B0F0"/>
              </a:solidFill>
            </a:endParaRPr>
          </a:p>
        </p:txBody>
      </p:sp>
      <p:sp>
        <p:nvSpPr>
          <p:cNvPr id="8" name="TextBox 7">
            <a:extLst>
              <a:ext uri="{FF2B5EF4-FFF2-40B4-BE49-F238E27FC236}">
                <a16:creationId xmlns:a16="http://schemas.microsoft.com/office/drawing/2014/main" xmlns="" id="{2C074FAA-3324-0920-0EA4-AA25C59D6F61}"/>
              </a:ext>
            </a:extLst>
          </p:cNvPr>
          <p:cNvSpPr txBox="1"/>
          <p:nvPr/>
        </p:nvSpPr>
        <p:spPr>
          <a:xfrm>
            <a:off x="1268015" y="4055179"/>
            <a:ext cx="7685485" cy="1323439"/>
          </a:xfrm>
          <a:prstGeom prst="rect">
            <a:avLst/>
          </a:prstGeom>
          <a:noFill/>
        </p:spPr>
        <p:txBody>
          <a:bodyPr wrap="square">
            <a:spAutoFit/>
          </a:bodyPr>
          <a:lstStyle/>
          <a:p>
            <a:r>
              <a:rPr lang="hi-IN" sz="2000" b="1" dirty="0">
                <a:solidFill>
                  <a:schemeClr val="accent3">
                    <a:lumMod val="75000"/>
                  </a:schemeClr>
                </a:solidFill>
              </a:rPr>
              <a:t>धारणीय वेग का सैद्धान्तिक आधार-</a:t>
            </a:r>
            <a:r>
              <a:rPr lang="en-GB" sz="2000" b="1" dirty="0">
                <a:solidFill>
                  <a:schemeClr val="accent3">
                    <a:lumMod val="75000"/>
                  </a:schemeClr>
                </a:solidFill>
              </a:rPr>
              <a:t> </a:t>
            </a:r>
            <a:r>
              <a:rPr lang="hi-IN" sz="2000" dirty="0"/>
              <a:t>जीवितावस्था में और मृत्यु के पश्चात् जन्मान्तर में भी अपना हित चाहने वाले व्यक्तियों को अशस्त (निषिद्ध), साहस (</a:t>
            </a:r>
            <a:r>
              <a:rPr lang="en-US" sz="2000" dirty="0"/>
              <a:t>Rashness) </a:t>
            </a:r>
            <a:r>
              <a:rPr lang="hi-IN" sz="2000" dirty="0"/>
              <a:t>तथा मन, वचन, एवं शरीर के निन्दित कर्मों के वेगों को रोकना चाहिए ।</a:t>
            </a:r>
            <a:endParaRPr lang="en-US" sz="2000" dirty="0"/>
          </a:p>
        </p:txBody>
      </p:sp>
    </p:spTree>
    <p:extLst>
      <p:ext uri="{BB962C8B-B14F-4D97-AF65-F5344CB8AC3E}">
        <p14:creationId xmlns:p14="http://schemas.microsoft.com/office/powerpoint/2010/main" xmlns="" val="930315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B4E298-B207-24CD-486F-A535715A2C82}"/>
              </a:ext>
            </a:extLst>
          </p:cNvPr>
          <p:cNvSpPr>
            <a:spLocks noGrp="1"/>
          </p:cNvSpPr>
          <p:nvPr>
            <p:ph idx="1"/>
          </p:nvPr>
        </p:nvSpPr>
        <p:spPr>
          <a:xfrm>
            <a:off x="391583" y="1089027"/>
            <a:ext cx="9181042" cy="4828379"/>
          </a:xfrm>
        </p:spPr>
        <p:txBody>
          <a:bodyPr>
            <a:normAutofit/>
          </a:bodyPr>
          <a:lstStyle/>
          <a:p>
            <a:r>
              <a:rPr lang="hi-IN" sz="2000" b="1" dirty="0">
                <a:solidFill>
                  <a:schemeClr val="accent3">
                    <a:lumMod val="75000"/>
                  </a:schemeClr>
                </a:solidFill>
              </a:rPr>
              <a:t>(१) बुरे मानसिक धारणीय वेग-</a:t>
            </a:r>
            <a:r>
              <a:rPr lang="hi-IN" sz="2000" dirty="0"/>
              <a:t>लोभ, शोक भय, क्रोध, अहंकार, निर्लज्जता, ईर्ष्या, अतिराग (प्रेम), अभिघ्या(दूसरे का धन लेने की इच्छा) आदि मानस वेगों को रोकना चाहिए</a:t>
            </a:r>
            <a:r>
              <a:rPr lang="en-GB" sz="2000" dirty="0"/>
              <a:t>।</a:t>
            </a:r>
            <a:endParaRPr lang="en-US" sz="2000" dirty="0"/>
          </a:p>
          <a:p>
            <a:r>
              <a:rPr lang="hi-IN" sz="2000" b="1" dirty="0">
                <a:solidFill>
                  <a:schemeClr val="accent3">
                    <a:lumMod val="75000"/>
                  </a:schemeClr>
                </a:solidFill>
              </a:rPr>
              <a:t>(२) बुरे वाचिक धारणीय वेग -</a:t>
            </a:r>
            <a:r>
              <a:rPr lang="hi-IN" sz="2000" dirty="0"/>
              <a:t> अत्यन्त कठोर (रूक्ष) वचन, चुगलखोरी, झूठ बोलना और अकालयुक्त वचन(</a:t>
            </a:r>
            <a:r>
              <a:rPr lang="en-US" sz="2000" dirty="0"/>
              <a:t>Untimely talk) </a:t>
            </a:r>
            <a:r>
              <a:rPr lang="hi-IN" sz="2000" dirty="0"/>
              <a:t>इनके वोगों को धारण नहीं </a:t>
            </a:r>
            <a:r>
              <a:rPr lang="en-IN" sz="2000" dirty="0"/>
              <a:t> </a:t>
            </a:r>
            <a:r>
              <a:rPr lang="hi-IN" sz="2000" dirty="0"/>
              <a:t>करना चाहिए </a:t>
            </a:r>
            <a:r>
              <a:rPr lang="en-GB" sz="2000" dirty="0"/>
              <a:t>।</a:t>
            </a:r>
            <a:endParaRPr lang="en-US" sz="2000" dirty="0"/>
          </a:p>
          <a:p>
            <a:r>
              <a:rPr lang="hi-IN" sz="2000" b="1" dirty="0">
                <a:solidFill>
                  <a:schemeClr val="accent3">
                    <a:lumMod val="75000"/>
                  </a:schemeClr>
                </a:solidFill>
              </a:rPr>
              <a:t>(३) अशस्त शारीरिक धारणीय वेग-</a:t>
            </a:r>
            <a:r>
              <a:rPr lang="hi-IN" sz="2000" dirty="0"/>
              <a:t>दूसरे को पीड़ा देने वाले शरीर के कर्म, चोरी और हिंसा से उत्पन्न वेगों को रोकना चाहिए ।</a:t>
            </a:r>
            <a:endParaRPr lang="en-US" sz="2000" dirty="0"/>
          </a:p>
          <a:p>
            <a:pPr marL="0" indent="0">
              <a:buNone/>
            </a:pPr>
            <a:endParaRPr lang="en-GB" sz="2000" dirty="0"/>
          </a:p>
          <a:p>
            <a:r>
              <a:rPr lang="hi-IN" sz="2000" dirty="0"/>
              <a:t> </a:t>
            </a:r>
            <a:r>
              <a:rPr lang="hi-IN" sz="2000" dirty="0">
                <a:solidFill>
                  <a:schemeClr val="accent3">
                    <a:lumMod val="75000"/>
                  </a:schemeClr>
                </a:solidFill>
              </a:rPr>
              <a:t>उपर्युक्त वेग धारण से लाभ - </a:t>
            </a:r>
            <a:r>
              <a:rPr lang="hi-IN" sz="2000" dirty="0"/>
              <a:t>इस प्रकार नियमों का पालन करने से मनुष्यों के मन, वचन और कर्म पापरहित हो जाते हैं जिससे वह पुरुष पुण्य का भागी होता है तथा सुखपूर्वक धर्म, अर्थ और काम को प्राप्त कर उसके फलों का उपभोग करता</a:t>
            </a:r>
            <a:r>
              <a:rPr lang="en-GB" sz="2000" dirty="0"/>
              <a:t> हैं।</a:t>
            </a:r>
            <a:endParaRPr lang="en-US" sz="2000" dirty="0"/>
          </a:p>
        </p:txBody>
      </p:sp>
    </p:spTree>
    <p:extLst>
      <p:ext uri="{BB962C8B-B14F-4D97-AF65-F5344CB8AC3E}">
        <p14:creationId xmlns:p14="http://schemas.microsoft.com/office/powerpoint/2010/main" xmlns="" val="1207573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6DA9B-2A8B-856D-7EDC-B24C25053A6F}"/>
              </a:ext>
            </a:extLst>
          </p:cNvPr>
          <p:cNvSpPr>
            <a:spLocks noGrp="1"/>
          </p:cNvSpPr>
          <p:nvPr>
            <p:ph type="title"/>
          </p:nvPr>
        </p:nvSpPr>
        <p:spPr>
          <a:xfrm>
            <a:off x="0" y="156238"/>
            <a:ext cx="8596668" cy="1320800"/>
          </a:xfrm>
        </p:spPr>
        <p:txBody>
          <a:bodyPr/>
          <a:lstStyle/>
          <a:p>
            <a:r>
              <a:rPr lang="en-GB" dirty="0"/>
              <a:t>                     </a:t>
            </a:r>
            <a:r>
              <a:rPr lang="en-US" dirty="0"/>
              <a:t> </a:t>
            </a:r>
            <a:r>
              <a:rPr lang="en-US" b="1" dirty="0"/>
              <a:t>तिस्त्रैषणीयमध्यायः</a:t>
            </a:r>
          </a:p>
        </p:txBody>
      </p:sp>
      <p:sp>
        <p:nvSpPr>
          <p:cNvPr id="6" name="Content Placeholder 5">
            <a:extLst>
              <a:ext uri="{FF2B5EF4-FFF2-40B4-BE49-F238E27FC236}">
                <a16:creationId xmlns:a16="http://schemas.microsoft.com/office/drawing/2014/main" xmlns="" id="{FA996072-88C9-3049-FE80-732FAB38237A}"/>
              </a:ext>
            </a:extLst>
          </p:cNvPr>
          <p:cNvSpPr>
            <a:spLocks noGrp="1"/>
          </p:cNvSpPr>
          <p:nvPr>
            <p:ph idx="1"/>
          </p:nvPr>
        </p:nvSpPr>
        <p:spPr>
          <a:xfrm>
            <a:off x="510645" y="1100933"/>
            <a:ext cx="9038167" cy="3880773"/>
          </a:xfrm>
        </p:spPr>
        <p:txBody>
          <a:bodyPr>
            <a:normAutofit/>
          </a:bodyPr>
          <a:lstStyle/>
          <a:p>
            <a:r>
              <a:rPr lang="hi-IN" sz="2000" dirty="0">
                <a:solidFill>
                  <a:srgbClr val="FF0000"/>
                </a:solidFill>
              </a:rPr>
              <a:t>'तिस्त्रैषणीय' </a:t>
            </a:r>
            <a:r>
              <a:rPr lang="hi-IN" sz="2000" dirty="0"/>
              <a:t>अध्याय में </a:t>
            </a:r>
            <a:r>
              <a:rPr lang="hi-IN" sz="2000" dirty="0">
                <a:solidFill>
                  <a:srgbClr val="00B0F0"/>
                </a:solidFill>
              </a:rPr>
              <a:t>८ त्रिकों</a:t>
            </a:r>
            <a:r>
              <a:rPr lang="hi-IN" sz="2000" dirty="0"/>
              <a:t> का वर्णन है जिनका संग्रह निम्नांकित रूप में किया जा रहा है—</a:t>
            </a:r>
            <a:endParaRPr lang="en-US" sz="2000" dirty="0"/>
          </a:p>
        </p:txBody>
      </p:sp>
      <p:pic>
        <p:nvPicPr>
          <p:cNvPr id="5" name="Picture 6">
            <a:extLst>
              <a:ext uri="{FF2B5EF4-FFF2-40B4-BE49-F238E27FC236}">
                <a16:creationId xmlns:a16="http://schemas.microsoft.com/office/drawing/2014/main" xmlns="" id="{0B8C032E-85EE-731C-3792-88382FD34BE1}"/>
              </a:ext>
            </a:extLst>
          </p:cNvPr>
          <p:cNvPicPr>
            <a:picLocks noChangeAspect="1"/>
          </p:cNvPicPr>
          <p:nvPr/>
        </p:nvPicPr>
        <p:blipFill>
          <a:blip r:embed="rId2"/>
          <a:stretch>
            <a:fillRect/>
          </a:stretch>
        </p:blipFill>
        <p:spPr>
          <a:xfrm>
            <a:off x="1420812" y="2127796"/>
            <a:ext cx="8128000" cy="4054969"/>
          </a:xfrm>
          <a:prstGeom prst="rect">
            <a:avLst/>
          </a:prstGeom>
        </p:spPr>
      </p:pic>
    </p:spTree>
    <p:extLst>
      <p:ext uri="{BB962C8B-B14F-4D97-AF65-F5344CB8AC3E}">
        <p14:creationId xmlns:p14="http://schemas.microsoft.com/office/powerpoint/2010/main" xmlns="" val="841886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9F165A0F-2432-24F0-57CD-F038D663BA89}"/>
              </a:ext>
            </a:extLst>
          </p:cNvPr>
          <p:cNvPicPr>
            <a:picLocks noChangeAspect="1"/>
          </p:cNvPicPr>
          <p:nvPr/>
        </p:nvPicPr>
        <p:blipFill>
          <a:blip r:embed="rId2"/>
          <a:stretch>
            <a:fillRect/>
          </a:stretch>
        </p:blipFill>
        <p:spPr>
          <a:xfrm>
            <a:off x="631031" y="624416"/>
            <a:ext cx="9298781" cy="5418667"/>
          </a:xfrm>
          <a:prstGeom prst="rect">
            <a:avLst/>
          </a:prstGeom>
        </p:spPr>
      </p:pic>
    </p:spTree>
    <p:extLst>
      <p:ext uri="{BB962C8B-B14F-4D97-AF65-F5344CB8AC3E}">
        <p14:creationId xmlns:p14="http://schemas.microsoft.com/office/powerpoint/2010/main" xmlns="" val="3288257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018DD5C-16FE-761E-F547-89E487FD84C3}"/>
              </a:ext>
            </a:extLst>
          </p:cNvPr>
          <p:cNvSpPr>
            <a:spLocks noGrp="1"/>
          </p:cNvSpPr>
          <p:nvPr>
            <p:ph idx="1"/>
          </p:nvPr>
        </p:nvSpPr>
        <p:spPr>
          <a:xfrm>
            <a:off x="832116" y="619126"/>
            <a:ext cx="8596668" cy="4838830"/>
          </a:xfrm>
        </p:spPr>
        <p:txBody>
          <a:bodyPr/>
          <a:lstStyle/>
          <a:p>
            <a:r>
              <a:rPr lang="en-GB" sz="2800" b="1" dirty="0">
                <a:solidFill>
                  <a:srgbClr val="00B0F0"/>
                </a:solidFill>
              </a:rPr>
              <a:t>स्नेहन</a:t>
            </a:r>
            <a:r>
              <a:rPr lang="en-GB" sz="2800" dirty="0"/>
              <a:t>: स्नेह शब्द का तात्पर्य शरीर को स्निग्ध करने से है।</a:t>
            </a:r>
          </a:p>
          <a:p>
            <a:endParaRPr lang="en-US" sz="2000" b="1" dirty="0">
              <a:solidFill>
                <a:srgbClr val="00B0F0"/>
              </a:solidFill>
            </a:endParaRPr>
          </a:p>
        </p:txBody>
      </p:sp>
      <p:pic>
        <p:nvPicPr>
          <p:cNvPr id="4" name="Picture 4">
            <a:extLst>
              <a:ext uri="{FF2B5EF4-FFF2-40B4-BE49-F238E27FC236}">
                <a16:creationId xmlns:a16="http://schemas.microsoft.com/office/drawing/2014/main" xmlns="" id="{F1367A8C-4C47-489E-3F2B-F691EC3592A8}"/>
              </a:ext>
            </a:extLst>
          </p:cNvPr>
          <p:cNvPicPr>
            <a:picLocks noChangeAspect="1"/>
          </p:cNvPicPr>
          <p:nvPr/>
        </p:nvPicPr>
        <p:blipFill>
          <a:blip r:embed="rId2"/>
          <a:stretch>
            <a:fillRect/>
          </a:stretch>
        </p:blipFill>
        <p:spPr>
          <a:xfrm>
            <a:off x="6226969" y="3548063"/>
            <a:ext cx="5257811" cy="3178969"/>
          </a:xfrm>
          <a:prstGeom prst="rect">
            <a:avLst/>
          </a:prstGeom>
        </p:spPr>
      </p:pic>
      <p:sp>
        <p:nvSpPr>
          <p:cNvPr id="5" name="TextBox 4">
            <a:extLst>
              <a:ext uri="{FF2B5EF4-FFF2-40B4-BE49-F238E27FC236}">
                <a16:creationId xmlns:a16="http://schemas.microsoft.com/office/drawing/2014/main" xmlns="" id="{6DD8DC8F-2ABA-BDEF-3C54-BE89F99C5DFB}"/>
              </a:ext>
            </a:extLst>
          </p:cNvPr>
          <p:cNvSpPr txBox="1"/>
          <p:nvPr/>
        </p:nvSpPr>
        <p:spPr>
          <a:xfrm>
            <a:off x="832116" y="1607384"/>
            <a:ext cx="7864078" cy="1569660"/>
          </a:xfrm>
          <a:prstGeom prst="rect">
            <a:avLst/>
          </a:prstGeom>
          <a:noFill/>
        </p:spPr>
        <p:txBody>
          <a:bodyPr wrap="square">
            <a:spAutoFit/>
          </a:bodyPr>
          <a:lstStyle/>
          <a:p>
            <a:pPr marL="342900" indent="-342900">
              <a:buFont typeface="Arial" panose="020B0604020202020204" pitchFamily="34" charset="0"/>
              <a:buChar char="•"/>
            </a:pPr>
            <a:r>
              <a:rPr lang="hi-IN" sz="2400" dirty="0"/>
              <a:t>व्याधियों के उन्मूलन के लिए पञ्चकर्म का प्रयोग सर्वश्रेष्ठ माना गया है। पञ्चकर्म के पहले स्नेहन करना प्रथम कर्त्तव्य है। दोषों में प्रधान वात होता है, उसे दूर करने के लिए स्नेहन करना सर्वश्रेष्ठ औषध है</a:t>
            </a:r>
            <a:r>
              <a:rPr lang="en-GB" sz="2400" dirty="0"/>
              <a:t>।</a:t>
            </a:r>
            <a:endParaRPr lang="en-US" sz="2400" dirty="0"/>
          </a:p>
        </p:txBody>
      </p:sp>
      <p:sp>
        <p:nvSpPr>
          <p:cNvPr id="6" name="TextBox 5">
            <a:extLst>
              <a:ext uri="{FF2B5EF4-FFF2-40B4-BE49-F238E27FC236}">
                <a16:creationId xmlns:a16="http://schemas.microsoft.com/office/drawing/2014/main" xmlns="" id="{7125CD2C-98F3-C9DF-A536-61391309410F}"/>
              </a:ext>
            </a:extLst>
          </p:cNvPr>
          <p:cNvSpPr txBox="1"/>
          <p:nvPr/>
        </p:nvSpPr>
        <p:spPr>
          <a:xfrm>
            <a:off x="1038225" y="3567887"/>
            <a:ext cx="4926807" cy="1569660"/>
          </a:xfrm>
          <a:prstGeom prst="rect">
            <a:avLst/>
          </a:prstGeom>
          <a:noFill/>
        </p:spPr>
        <p:txBody>
          <a:bodyPr wrap="square" rtlCol="0">
            <a:spAutoFit/>
          </a:bodyPr>
          <a:lstStyle/>
          <a:p>
            <a:pPr algn="l"/>
            <a:r>
              <a:rPr lang="en-GB" sz="2400" b="1" dirty="0">
                <a:solidFill>
                  <a:srgbClr val="FF0000"/>
                </a:solidFill>
              </a:rPr>
              <a:t>चतुर्विध स्नेह- </a:t>
            </a:r>
          </a:p>
          <a:p>
            <a:pPr algn="l"/>
            <a:r>
              <a:rPr lang="en-GB" sz="2400" b="1" dirty="0"/>
              <a:t>१. घृत, २. तैल, ३. वसा, ४. मज्जा ये चार स्नेह सभी स्नेहों में उत्तम माने जाते हैं ।</a:t>
            </a:r>
            <a:endParaRPr lang="en-US" sz="2400" b="1" dirty="0"/>
          </a:p>
        </p:txBody>
      </p:sp>
    </p:spTree>
    <p:extLst>
      <p:ext uri="{BB962C8B-B14F-4D97-AF65-F5344CB8AC3E}">
        <p14:creationId xmlns:p14="http://schemas.microsoft.com/office/powerpoint/2010/main" xmlns="" val="3311559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A0530-E784-3E74-74E3-423433CF516B}"/>
              </a:ext>
            </a:extLst>
          </p:cNvPr>
          <p:cNvSpPr>
            <a:spLocks noGrp="1"/>
          </p:cNvSpPr>
          <p:nvPr>
            <p:ph type="title"/>
          </p:nvPr>
        </p:nvSpPr>
        <p:spPr>
          <a:xfrm>
            <a:off x="713053" y="427325"/>
            <a:ext cx="8596668" cy="1320800"/>
          </a:xfrm>
        </p:spPr>
        <p:txBody>
          <a:bodyPr/>
          <a:lstStyle/>
          <a:p>
            <a:r>
              <a:rPr lang="hi-IN" b="1" dirty="0"/>
              <a:t>स्वेदन (</a:t>
            </a:r>
            <a:r>
              <a:rPr lang="en-US" b="1" dirty="0"/>
              <a:t>Sudation)</a:t>
            </a:r>
            <a:r>
              <a:rPr lang="en-GB" b="1" dirty="0"/>
              <a:t> -</a:t>
            </a:r>
            <a:endParaRPr lang="en-US" b="1" dirty="0"/>
          </a:p>
        </p:txBody>
      </p:sp>
      <p:sp>
        <p:nvSpPr>
          <p:cNvPr id="5" name="TextBox 4">
            <a:extLst>
              <a:ext uri="{FF2B5EF4-FFF2-40B4-BE49-F238E27FC236}">
                <a16:creationId xmlns:a16="http://schemas.microsoft.com/office/drawing/2014/main" xmlns="" id="{9F95CEF9-B1B8-C1C3-91A3-731E2174DCC9}"/>
              </a:ext>
            </a:extLst>
          </p:cNvPr>
          <p:cNvSpPr txBox="1"/>
          <p:nvPr/>
        </p:nvSpPr>
        <p:spPr>
          <a:xfrm>
            <a:off x="273844" y="1254796"/>
            <a:ext cx="7060762" cy="1477328"/>
          </a:xfrm>
          <a:prstGeom prst="rect">
            <a:avLst/>
          </a:prstGeom>
          <a:noFill/>
        </p:spPr>
        <p:txBody>
          <a:bodyPr wrap="square">
            <a:spAutoFit/>
          </a:bodyPr>
          <a:lstStyle/>
          <a:p>
            <a:pPr marL="285750" indent="-285750">
              <a:buFont typeface="Arial" panose="020B0604020202020204" pitchFamily="34" charset="0"/>
              <a:buChar char="•"/>
            </a:pPr>
            <a:r>
              <a:rPr lang="en-GB" dirty="0"/>
              <a:t> इस प्रक्रिया से शरीर से स्वेद अथवा पसीना निकलता है तथा दोषों का निष्कासन त्वचा मार्ग से होता हैl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इस प्रक्रिया में औषधि युक्त काढ़े से वाष्प दिया जाता है अथवा कपड़े, पत्थर या रेत से गर्मी देकर स्वेदन कर्म कराया जाता है।</a:t>
            </a:r>
            <a:endParaRPr lang="en-US" dirty="0"/>
          </a:p>
        </p:txBody>
      </p:sp>
      <p:sp>
        <p:nvSpPr>
          <p:cNvPr id="9" name="TextBox 8">
            <a:extLst>
              <a:ext uri="{FF2B5EF4-FFF2-40B4-BE49-F238E27FC236}">
                <a16:creationId xmlns:a16="http://schemas.microsoft.com/office/drawing/2014/main" xmlns="" id="{5637CEFC-867B-0E4F-E839-727641913D5D}"/>
              </a:ext>
            </a:extLst>
          </p:cNvPr>
          <p:cNvSpPr txBox="1"/>
          <p:nvPr/>
        </p:nvSpPr>
        <p:spPr>
          <a:xfrm>
            <a:off x="273843" y="3246074"/>
            <a:ext cx="6977063" cy="1015663"/>
          </a:xfrm>
          <a:prstGeom prst="rect">
            <a:avLst/>
          </a:prstGeom>
          <a:noFill/>
        </p:spPr>
        <p:txBody>
          <a:bodyPr wrap="square">
            <a:spAutoFit/>
          </a:bodyPr>
          <a:lstStyle/>
          <a:p>
            <a:pPr marL="285750" indent="-285750">
              <a:buFont typeface="Arial" panose="020B0604020202020204" pitchFamily="34" charset="0"/>
              <a:buChar char="•"/>
            </a:pPr>
            <a:r>
              <a:rPr lang="hi-IN" sz="2000" dirty="0"/>
              <a:t>अब स्नेहन के बाद स्वेदन क्रिया</a:t>
            </a:r>
            <a:r>
              <a:rPr lang="en-IN" sz="2000" dirty="0"/>
              <a:t>,</a:t>
            </a:r>
            <a:r>
              <a:rPr lang="hi-IN" sz="2000" dirty="0"/>
              <a:t> जिनके विधिवत् प्रयोग से स्वेद क्रिया से शान्त होने वाले वात-कफ के रोग शान्त हो जाते हैं</a:t>
            </a:r>
            <a:r>
              <a:rPr lang="en-GB" sz="2000" dirty="0"/>
              <a:t> ।</a:t>
            </a:r>
            <a:endParaRPr lang="en-US" sz="2000" dirty="0"/>
          </a:p>
        </p:txBody>
      </p:sp>
      <p:sp>
        <p:nvSpPr>
          <p:cNvPr id="11" name="TextBox 10">
            <a:extLst>
              <a:ext uri="{FF2B5EF4-FFF2-40B4-BE49-F238E27FC236}">
                <a16:creationId xmlns:a16="http://schemas.microsoft.com/office/drawing/2014/main" xmlns="" id="{EEE48087-4325-EF47-5B91-336CBB132F0F}"/>
              </a:ext>
            </a:extLst>
          </p:cNvPr>
          <p:cNvSpPr txBox="1"/>
          <p:nvPr/>
        </p:nvSpPr>
        <p:spPr>
          <a:xfrm>
            <a:off x="273843" y="4587541"/>
            <a:ext cx="8239125" cy="1015663"/>
          </a:xfrm>
          <a:prstGeom prst="rect">
            <a:avLst/>
          </a:prstGeom>
          <a:noFill/>
        </p:spPr>
        <p:txBody>
          <a:bodyPr wrap="square">
            <a:spAutoFit/>
          </a:bodyPr>
          <a:lstStyle/>
          <a:p>
            <a:pPr marL="342900" indent="-342900">
              <a:buFont typeface="Arial" panose="020B0604020202020204" pitchFamily="34" charset="0"/>
              <a:buChar char="•"/>
            </a:pPr>
            <a:r>
              <a:rPr lang="hi-IN" sz="2000" b="1" dirty="0">
                <a:solidFill>
                  <a:schemeClr val="accent4">
                    <a:lumMod val="75000"/>
                  </a:schemeClr>
                </a:solidFill>
              </a:rPr>
              <a:t>स्नेहन क्रिया के बाद स्वेदन करने से लाभ-</a:t>
            </a:r>
            <a:r>
              <a:rPr lang="hi-IN" sz="2000" dirty="0"/>
              <a:t>स्नेहन क्रिया करने के बाद स्वेदन क्रिया से वातदोष दूर कर लेने पर मल, मूत्र, शुक्र ये शरीर में किसी प्रकार रुकते नहीं है॥</a:t>
            </a:r>
            <a:endParaRPr lang="en-US" sz="2000" dirty="0"/>
          </a:p>
        </p:txBody>
      </p:sp>
      <p:pic>
        <p:nvPicPr>
          <p:cNvPr id="3" name="Picture 3">
            <a:extLst>
              <a:ext uri="{FF2B5EF4-FFF2-40B4-BE49-F238E27FC236}">
                <a16:creationId xmlns:a16="http://schemas.microsoft.com/office/drawing/2014/main" xmlns="" id="{F338FDCC-B678-175A-7C86-644050D1EB73}"/>
              </a:ext>
            </a:extLst>
          </p:cNvPr>
          <p:cNvPicPr>
            <a:picLocks noChangeAspect="1"/>
          </p:cNvPicPr>
          <p:nvPr/>
        </p:nvPicPr>
        <p:blipFill>
          <a:blip r:embed="rId2"/>
          <a:stretch>
            <a:fillRect/>
          </a:stretch>
        </p:blipFill>
        <p:spPr>
          <a:xfrm>
            <a:off x="7626131" y="291677"/>
            <a:ext cx="3703200" cy="3970059"/>
          </a:xfrm>
          <a:prstGeom prst="rect">
            <a:avLst/>
          </a:prstGeom>
        </p:spPr>
      </p:pic>
    </p:spTree>
    <p:extLst>
      <p:ext uri="{BB962C8B-B14F-4D97-AF65-F5344CB8AC3E}">
        <p14:creationId xmlns:p14="http://schemas.microsoft.com/office/powerpoint/2010/main" xmlns="" val="3548097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842DB-9292-1615-6831-354518A1A9E6}"/>
              </a:ext>
            </a:extLst>
          </p:cNvPr>
          <p:cNvSpPr>
            <a:spLocks noGrp="1"/>
          </p:cNvSpPr>
          <p:nvPr>
            <p:ph type="title"/>
          </p:nvPr>
        </p:nvSpPr>
        <p:spPr>
          <a:xfrm>
            <a:off x="677334" y="805657"/>
            <a:ext cx="8596668" cy="1320800"/>
          </a:xfrm>
        </p:spPr>
        <p:txBody>
          <a:bodyPr>
            <a:normAutofit/>
          </a:bodyPr>
          <a:lstStyle/>
          <a:p>
            <a:r>
              <a:rPr lang="en-GB" sz="2800" dirty="0">
                <a:solidFill>
                  <a:schemeClr val="accent5">
                    <a:lumMod val="75000"/>
                  </a:schemeClr>
                </a:solidFill>
              </a:rPr>
              <a:t>स्वेद के तीन भेद ( महान, मध्यम तथा दुर्बल) -</a:t>
            </a:r>
            <a:endParaRPr lang="en-US" sz="2800" dirty="0">
              <a:solidFill>
                <a:schemeClr val="accent5">
                  <a:lumMod val="75000"/>
                </a:schemeClr>
              </a:solidFill>
            </a:endParaRPr>
          </a:p>
        </p:txBody>
      </p:sp>
      <p:sp>
        <p:nvSpPr>
          <p:cNvPr id="3" name="Content Placeholder 2">
            <a:extLst>
              <a:ext uri="{FF2B5EF4-FFF2-40B4-BE49-F238E27FC236}">
                <a16:creationId xmlns:a16="http://schemas.microsoft.com/office/drawing/2014/main" xmlns="" id="{DCFE636D-3616-19E3-C54D-05AB58236427}"/>
              </a:ext>
            </a:extLst>
          </p:cNvPr>
          <p:cNvSpPr>
            <a:spLocks noGrp="1"/>
          </p:cNvSpPr>
          <p:nvPr>
            <p:ph idx="1"/>
          </p:nvPr>
        </p:nvSpPr>
        <p:spPr>
          <a:xfrm>
            <a:off x="474927" y="1811338"/>
            <a:ext cx="8596668" cy="3880773"/>
          </a:xfrm>
        </p:spPr>
        <p:txBody>
          <a:bodyPr>
            <a:normAutofit/>
          </a:bodyPr>
          <a:lstStyle/>
          <a:p>
            <a:r>
              <a:rPr lang="en-GB" sz="2000" dirty="0"/>
              <a:t>रोग के बलवान होने पर, शीतकाल होने पर, और शरीर बलवान् होने पर महास्वेद किया जाता है ।</a:t>
            </a:r>
          </a:p>
          <a:p>
            <a:r>
              <a:rPr lang="en-GB" sz="2000" dirty="0"/>
              <a:t> दुर्बल व्यक्ति में, दुर्बल रोग होने पर और अल्प शीत पड़ने पर दुर्बल (मृदु) स्वेद करना चाहिए। </a:t>
            </a:r>
          </a:p>
          <a:p>
            <a:r>
              <a:rPr lang="en-GB" sz="2000" dirty="0"/>
              <a:t>रोग को मध्यम होने पर, मध्य बल होने पर और साधारण शीत रहने पर मध्यम स्वेद करना चाहिए।</a:t>
            </a:r>
          </a:p>
          <a:p>
            <a:pPr marL="0" indent="0">
              <a:buNone/>
            </a:pPr>
            <a:endParaRPr lang="en-GB" sz="2000" dirty="0"/>
          </a:p>
          <a:p>
            <a:pPr marL="0" indent="0">
              <a:buNone/>
            </a:pPr>
            <a:r>
              <a:rPr lang="en-GB" sz="2000" b="1" dirty="0">
                <a:solidFill>
                  <a:schemeClr val="accent5">
                    <a:lumMod val="75000"/>
                  </a:schemeClr>
                </a:solidFill>
              </a:rPr>
              <a:t>स्वेद के दो भेद (स्निग्ध तथा रूक्ष ) – </a:t>
            </a:r>
          </a:p>
          <a:p>
            <a:pPr marL="0" indent="0">
              <a:buNone/>
            </a:pPr>
            <a:r>
              <a:rPr lang="en-GB" sz="2000" dirty="0">
                <a:solidFill>
                  <a:schemeClr val="tx1"/>
                </a:solidFill>
              </a:rPr>
              <a:t>वात</a:t>
            </a:r>
            <a:r>
              <a:rPr lang="en-GB" sz="2000" dirty="0"/>
              <a:t>-कफजन्य रोगों में स्निग्ध और रुक्ष, वातजन्य विकार में स्निग्ध और कफजन्य विकार में रूक्ष द्रव्यों से बनाया हुआ स्वेद करना चाहिए ।</a:t>
            </a:r>
          </a:p>
        </p:txBody>
      </p:sp>
      <p:pic>
        <p:nvPicPr>
          <p:cNvPr id="4" name="Picture 4">
            <a:extLst>
              <a:ext uri="{FF2B5EF4-FFF2-40B4-BE49-F238E27FC236}">
                <a16:creationId xmlns:a16="http://schemas.microsoft.com/office/drawing/2014/main" xmlns="" id="{3F7B60CF-8FF2-F265-FC4C-024846D5A83E}"/>
              </a:ext>
            </a:extLst>
          </p:cNvPr>
          <p:cNvPicPr>
            <a:picLocks noChangeAspect="1"/>
          </p:cNvPicPr>
          <p:nvPr/>
        </p:nvPicPr>
        <p:blipFill>
          <a:blip r:embed="rId2"/>
          <a:stretch>
            <a:fillRect/>
          </a:stretch>
        </p:blipFill>
        <p:spPr>
          <a:xfrm>
            <a:off x="8977312" y="1466057"/>
            <a:ext cx="2642221" cy="3775893"/>
          </a:xfrm>
          <a:prstGeom prst="rect">
            <a:avLst/>
          </a:prstGeom>
        </p:spPr>
      </p:pic>
    </p:spTree>
    <p:extLst>
      <p:ext uri="{BB962C8B-B14F-4D97-AF65-F5344CB8AC3E}">
        <p14:creationId xmlns:p14="http://schemas.microsoft.com/office/powerpoint/2010/main" xmlns="" val="865659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0C5AA-8F2A-BBD8-4FF4-C3F57F5490D8}"/>
              </a:ext>
            </a:extLst>
          </p:cNvPr>
          <p:cNvSpPr>
            <a:spLocks noGrp="1"/>
          </p:cNvSpPr>
          <p:nvPr>
            <p:ph type="title"/>
          </p:nvPr>
        </p:nvSpPr>
        <p:spPr/>
        <p:txBody>
          <a:bodyPr/>
          <a:lstStyle/>
          <a:p>
            <a:r>
              <a:rPr lang="hi-IN"/>
              <a:t>शिरोरोग (</a:t>
            </a:r>
            <a:r>
              <a:rPr lang="en-US" dirty="0"/>
              <a:t>Diseases of the Head )</a:t>
            </a:r>
          </a:p>
        </p:txBody>
      </p:sp>
      <p:sp>
        <p:nvSpPr>
          <p:cNvPr id="3" name="Content Placeholder 2">
            <a:extLst>
              <a:ext uri="{FF2B5EF4-FFF2-40B4-BE49-F238E27FC236}">
                <a16:creationId xmlns:a16="http://schemas.microsoft.com/office/drawing/2014/main" xmlns="" id="{D9C8DD48-CE93-ACB0-95B4-73DCBA85E7D1}"/>
              </a:ext>
            </a:extLst>
          </p:cNvPr>
          <p:cNvSpPr>
            <a:spLocks noGrp="1"/>
          </p:cNvSpPr>
          <p:nvPr>
            <p:ph idx="1"/>
          </p:nvPr>
        </p:nvSpPr>
        <p:spPr>
          <a:xfrm>
            <a:off x="260615" y="1624808"/>
            <a:ext cx="7537980" cy="4530723"/>
          </a:xfrm>
        </p:spPr>
        <p:txBody>
          <a:bodyPr/>
          <a:lstStyle/>
          <a:p>
            <a:r>
              <a:rPr lang="en-GB" sz="2000" b="1" dirty="0">
                <a:solidFill>
                  <a:srgbClr val="7030A0"/>
                </a:solidFill>
              </a:rPr>
              <a:t>सिर की परीभाषा ~ </a:t>
            </a:r>
            <a:r>
              <a:rPr lang="en-GB" sz="2000" dirty="0">
                <a:solidFill>
                  <a:schemeClr val="tx1"/>
                </a:solidFill>
              </a:rPr>
              <a:t>जिस अवयव में प्राणियों का प्राण और सम्पूर्ण इन्द्रियां रहती है और जो अंगो में उत्तम अंग है ~ उसे सिर कहा जाता है।</a:t>
            </a:r>
            <a:endParaRPr lang="en-GB" sz="2000" b="1" dirty="0">
              <a:solidFill>
                <a:srgbClr val="7030A0"/>
              </a:solidFill>
            </a:endParaRPr>
          </a:p>
          <a:p>
            <a:r>
              <a:rPr lang="en-GB" sz="2000" b="1" dirty="0">
                <a:solidFill>
                  <a:srgbClr val="7030A0"/>
                </a:solidFill>
              </a:rPr>
              <a:t>शिरोरोग का निदान और सम्प्राप्ति-</a:t>
            </a:r>
            <a:r>
              <a:rPr lang="en-GB" dirty="0"/>
              <a:t> मल-मूत्रों के वेगों को रोकने से ,दिन में शयन करने से, रात्रि में जागने से, नशीली वस्तुओं के सेवन से,  शीत, धूप के सेवन करने से, गुरु, अम्ल और हरे मसाला जैसे—</a:t>
            </a:r>
            <a:r>
              <a:rPr lang="hi-IN" dirty="0"/>
              <a:t>अदरक</a:t>
            </a:r>
            <a:r>
              <a:rPr lang="en-GB" dirty="0"/>
              <a:t>, </a:t>
            </a:r>
            <a:r>
              <a:rPr lang="hi-IN" dirty="0"/>
              <a:t>मिर्चा</a:t>
            </a:r>
            <a:r>
              <a:rPr lang="en-IN" dirty="0"/>
              <a:t> </a:t>
            </a:r>
            <a:r>
              <a:rPr lang="en-GB" dirty="0"/>
              <a:t>आदि के सेवन से,  शिर पर चोट लगने से, आमदोष के अधिक दूषित होने से, अधिक रोने से, आँसू के वेग को रोकने से,  मानसिक कष्ट से, वातादि दोष कुपित हो जाते हैं और वे शिर में जाकर रक्त को दूषित कर देते हैं। फलस्वरूप शिर में अनेक प्रकार के लक्षणों से युक्त रोग उत्पन्न हो जाते हैं।</a:t>
            </a:r>
            <a:endParaRPr lang="en-US" dirty="0"/>
          </a:p>
        </p:txBody>
      </p:sp>
      <p:pic>
        <p:nvPicPr>
          <p:cNvPr id="4" name="Picture 4">
            <a:extLst>
              <a:ext uri="{FF2B5EF4-FFF2-40B4-BE49-F238E27FC236}">
                <a16:creationId xmlns:a16="http://schemas.microsoft.com/office/drawing/2014/main" xmlns="" id="{C90E64DF-7A39-C655-A4F6-53DCF8AF450B}"/>
              </a:ext>
            </a:extLst>
          </p:cNvPr>
          <p:cNvPicPr>
            <a:picLocks noChangeAspect="1"/>
          </p:cNvPicPr>
          <p:nvPr/>
        </p:nvPicPr>
        <p:blipFill>
          <a:blip r:embed="rId2"/>
          <a:stretch>
            <a:fillRect/>
          </a:stretch>
        </p:blipFill>
        <p:spPr>
          <a:xfrm>
            <a:off x="7760543" y="1539850"/>
            <a:ext cx="3860355" cy="4700638"/>
          </a:xfrm>
          <a:prstGeom prst="rect">
            <a:avLst/>
          </a:prstGeom>
        </p:spPr>
      </p:pic>
    </p:spTree>
    <p:extLst>
      <p:ext uri="{BB962C8B-B14F-4D97-AF65-F5344CB8AC3E}">
        <p14:creationId xmlns:p14="http://schemas.microsoft.com/office/powerpoint/2010/main" xmlns="" val="3573410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966AD-D3EE-5F64-1884-679453468118}"/>
              </a:ext>
            </a:extLst>
          </p:cNvPr>
          <p:cNvSpPr>
            <a:spLocks noGrp="1"/>
          </p:cNvSpPr>
          <p:nvPr>
            <p:ph type="title"/>
          </p:nvPr>
        </p:nvSpPr>
        <p:spPr/>
        <p:txBody>
          <a:bodyPr>
            <a:normAutofit/>
          </a:bodyPr>
          <a:lstStyle/>
          <a:p>
            <a:r>
              <a:rPr lang="en-GB" sz="2800" b="1" dirty="0"/>
              <a:t>Morden aspects of brain disorders -</a:t>
            </a:r>
            <a:endParaRPr lang="en-US" sz="2800" b="1" dirty="0"/>
          </a:p>
        </p:txBody>
      </p:sp>
      <p:sp>
        <p:nvSpPr>
          <p:cNvPr id="3" name="Content Placeholder 2">
            <a:extLst>
              <a:ext uri="{FF2B5EF4-FFF2-40B4-BE49-F238E27FC236}">
                <a16:creationId xmlns:a16="http://schemas.microsoft.com/office/drawing/2014/main" xmlns="" id="{E4626DFC-0B16-FB8F-6538-0FFFACC23AD7}"/>
              </a:ext>
            </a:extLst>
          </p:cNvPr>
          <p:cNvSpPr>
            <a:spLocks noGrp="1"/>
          </p:cNvSpPr>
          <p:nvPr>
            <p:ph idx="1"/>
          </p:nvPr>
        </p:nvSpPr>
        <p:spPr>
          <a:xfrm>
            <a:off x="677334" y="1559719"/>
            <a:ext cx="8596668" cy="4481643"/>
          </a:xfrm>
        </p:spPr>
        <p:txBody>
          <a:bodyPr>
            <a:normAutofit/>
          </a:bodyPr>
          <a:lstStyle/>
          <a:p>
            <a:pPr>
              <a:buAutoNum type="arabicParenBoth"/>
            </a:pPr>
            <a:r>
              <a:rPr lang="en-GB" sz="2000" b="1" dirty="0">
                <a:solidFill>
                  <a:srgbClr val="0070C0"/>
                </a:solidFill>
              </a:rPr>
              <a:t>Alzheimer’s disease (AD),</a:t>
            </a:r>
            <a:r>
              <a:rPr lang="en-GB" sz="2000" b="1" dirty="0">
                <a:solidFill>
                  <a:schemeClr val="tx1"/>
                </a:solidFill>
              </a:rPr>
              <a:t> the most common and fastest growing form dementia in the aging population, accounts for more than 60 percent of all dementia-related diseases.</a:t>
            </a:r>
          </a:p>
          <a:p>
            <a:pPr>
              <a:buAutoNum type="arabicParenBoth"/>
            </a:pPr>
            <a:r>
              <a:rPr lang="en-GB" sz="2000" b="1" dirty="0">
                <a:solidFill>
                  <a:srgbClr val="0070C0"/>
                </a:solidFill>
              </a:rPr>
              <a:t>Dementia</a:t>
            </a:r>
            <a:r>
              <a:rPr lang="en-GB" sz="2000" b="1" dirty="0">
                <a:solidFill>
                  <a:schemeClr val="tx1"/>
                </a:solidFill>
              </a:rPr>
              <a:t> is a syndrome that involves memory loss and decline in intellectual functioning that is severe enough to interfere with an individual’s ability to perform routine tasks.</a:t>
            </a:r>
            <a:r>
              <a:rPr lang="en-GB" sz="2000" b="1" dirty="0">
                <a:solidFill>
                  <a:srgbClr val="FF0000"/>
                </a:solidFill>
              </a:rPr>
              <a:t> </a:t>
            </a:r>
          </a:p>
          <a:p>
            <a:pPr marL="0" indent="0">
              <a:buNone/>
            </a:pPr>
            <a:r>
              <a:rPr lang="en-GB" sz="2000" b="1" dirty="0">
                <a:solidFill>
                  <a:schemeClr val="accent3">
                    <a:lumMod val="75000"/>
                  </a:schemeClr>
                </a:solidFill>
              </a:rPr>
              <a:t>👉Common symptoms of dementia</a:t>
            </a:r>
            <a:r>
              <a:rPr lang="en-GB" sz="2000" b="1" dirty="0">
                <a:solidFill>
                  <a:srgbClr val="FF0000"/>
                </a:solidFill>
              </a:rPr>
              <a:t> </a:t>
            </a:r>
          </a:p>
          <a:p>
            <a:pPr marL="0" indent="0">
              <a:buNone/>
            </a:pPr>
            <a:r>
              <a:rPr lang="en-GB" sz="2000" dirty="0">
                <a:solidFill>
                  <a:schemeClr val="tx1"/>
                </a:solidFill>
              </a:rPr>
              <a:t>(1)memory changes that disrupt daily life
(2)problems with planning or problem solving
(3)difficulty completing familiar tasks
(4)confusion with time or place</a:t>
            </a:r>
            <a:endParaRPr lang="en-US" sz="2000" dirty="0">
              <a:solidFill>
                <a:schemeClr val="tx1"/>
              </a:solidFill>
            </a:endParaRPr>
          </a:p>
        </p:txBody>
      </p:sp>
      <p:pic>
        <p:nvPicPr>
          <p:cNvPr id="5" name="Picture 5">
            <a:extLst>
              <a:ext uri="{FF2B5EF4-FFF2-40B4-BE49-F238E27FC236}">
                <a16:creationId xmlns:a16="http://schemas.microsoft.com/office/drawing/2014/main" xmlns="" id="{CE060517-3E9F-2985-8AFC-357CB1B10E4D}"/>
              </a:ext>
            </a:extLst>
          </p:cNvPr>
          <p:cNvPicPr>
            <a:picLocks noChangeAspect="1"/>
          </p:cNvPicPr>
          <p:nvPr/>
        </p:nvPicPr>
        <p:blipFill>
          <a:blip r:embed="rId2"/>
          <a:stretch>
            <a:fillRect/>
          </a:stretch>
        </p:blipFill>
        <p:spPr>
          <a:xfrm>
            <a:off x="6640737" y="3429000"/>
            <a:ext cx="5266529" cy="3143750"/>
          </a:xfrm>
          <a:prstGeom prst="rect">
            <a:avLst/>
          </a:prstGeom>
        </p:spPr>
      </p:pic>
    </p:spTree>
    <p:extLst>
      <p:ext uri="{BB962C8B-B14F-4D97-AF65-F5344CB8AC3E}">
        <p14:creationId xmlns:p14="http://schemas.microsoft.com/office/powerpoint/2010/main" xmlns="" val="344855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19AE868-031A-7042-9D0E-80F57E39A8E0}"/>
              </a:ext>
            </a:extLst>
          </p:cNvPr>
          <p:cNvSpPr>
            <a:spLocks noGrp="1"/>
          </p:cNvSpPr>
          <p:nvPr>
            <p:ph type="title"/>
          </p:nvPr>
        </p:nvSpPr>
        <p:spPr>
          <a:xfrm>
            <a:off x="3054462" y="341709"/>
            <a:ext cx="8596668" cy="1320800"/>
          </a:xfrm>
        </p:spPr>
        <p:txBody>
          <a:bodyPr>
            <a:normAutofit/>
          </a:bodyPr>
          <a:lstStyle/>
          <a:p>
            <a:r>
              <a:rPr lang="hi-IN" sz="2800" dirty="0"/>
              <a:t>चरक संहिता का विषय-विभाग</a:t>
            </a:r>
            <a:endParaRPr lang="en-US" sz="2800" dirty="0"/>
          </a:p>
        </p:txBody>
      </p:sp>
      <p:sp>
        <p:nvSpPr>
          <p:cNvPr id="11" name="TextBox 10">
            <a:extLst>
              <a:ext uri="{FF2B5EF4-FFF2-40B4-BE49-F238E27FC236}">
                <a16:creationId xmlns:a16="http://schemas.microsoft.com/office/drawing/2014/main" xmlns="" id="{687CC19E-CA03-C5C9-1480-BA17236D2039}"/>
              </a:ext>
            </a:extLst>
          </p:cNvPr>
          <p:cNvSpPr txBox="1"/>
          <p:nvPr/>
        </p:nvSpPr>
        <p:spPr>
          <a:xfrm>
            <a:off x="2536031" y="1339343"/>
            <a:ext cx="6107906" cy="707886"/>
          </a:xfrm>
          <a:prstGeom prst="rect">
            <a:avLst/>
          </a:prstGeom>
          <a:noFill/>
        </p:spPr>
        <p:txBody>
          <a:bodyPr wrap="square">
            <a:spAutoFit/>
          </a:bodyPr>
          <a:lstStyle/>
          <a:p>
            <a:r>
              <a:rPr lang="hi-IN" sz="2000" dirty="0"/>
              <a:t>चरक संहिता में आयुर्वेदीय ग्रन्थों की शैली के अनुसार 120</a:t>
            </a:r>
            <a:r>
              <a:rPr lang="en-US" sz="2000" dirty="0"/>
              <a:t> अध्याय</a:t>
            </a:r>
            <a:r>
              <a:rPr lang="hi-IN" sz="2000" dirty="0"/>
              <a:t> है जो 8 स्थानों में विभक्त है।</a:t>
            </a:r>
            <a:endParaRPr lang="en-US" sz="2000" dirty="0"/>
          </a:p>
        </p:txBody>
      </p:sp>
      <p:pic>
        <p:nvPicPr>
          <p:cNvPr id="14" name="Picture 14">
            <a:extLst>
              <a:ext uri="{FF2B5EF4-FFF2-40B4-BE49-F238E27FC236}">
                <a16:creationId xmlns:a16="http://schemas.microsoft.com/office/drawing/2014/main" xmlns="" id="{BFF2DB34-E82A-064A-E866-652BD628DE33}"/>
              </a:ext>
            </a:extLst>
          </p:cNvPr>
          <p:cNvPicPr>
            <a:picLocks noChangeAspect="1"/>
          </p:cNvPicPr>
          <p:nvPr/>
        </p:nvPicPr>
        <p:blipFill>
          <a:blip r:embed="rId2"/>
          <a:stretch>
            <a:fillRect/>
          </a:stretch>
        </p:blipFill>
        <p:spPr>
          <a:xfrm rot="16200000">
            <a:off x="3638738" y="903873"/>
            <a:ext cx="4188245" cy="7036590"/>
          </a:xfrm>
          <a:prstGeom prst="rect">
            <a:avLst/>
          </a:prstGeom>
        </p:spPr>
      </p:pic>
    </p:spTree>
    <p:extLst>
      <p:ext uri="{BB962C8B-B14F-4D97-AF65-F5344CB8AC3E}">
        <p14:creationId xmlns:p14="http://schemas.microsoft.com/office/powerpoint/2010/main" xmlns="" val="163445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A93C32-D4D7-D3F8-6521-ABE56EA96CC0}"/>
              </a:ext>
            </a:extLst>
          </p:cNvPr>
          <p:cNvSpPr>
            <a:spLocks noGrp="1"/>
          </p:cNvSpPr>
          <p:nvPr>
            <p:ph idx="1"/>
          </p:nvPr>
        </p:nvSpPr>
        <p:spPr>
          <a:xfrm>
            <a:off x="345280" y="517526"/>
            <a:ext cx="8596668" cy="3880773"/>
          </a:xfrm>
        </p:spPr>
        <p:txBody>
          <a:bodyPr/>
          <a:lstStyle/>
          <a:p>
            <a:pPr marL="0" indent="0">
              <a:buNone/>
            </a:pPr>
            <a:r>
              <a:rPr lang="en-GB" sz="2400" b="1" dirty="0">
                <a:solidFill>
                  <a:srgbClr val="FF0000"/>
                </a:solidFill>
              </a:rPr>
              <a:t>(3) Stroke –</a:t>
            </a:r>
          </a:p>
          <a:p>
            <a:pPr marL="0" indent="0">
              <a:buNone/>
            </a:pPr>
            <a:r>
              <a:rPr lang="en-GB" sz="2000" dirty="0"/>
              <a:t>👉A stroke happens when blood flow to a part of the brain is interrupted because a blood vessel in the brain is blocked or bursts open.</a:t>
            </a:r>
          </a:p>
          <a:p>
            <a:pPr marL="0" indent="0">
              <a:buNone/>
            </a:pPr>
            <a:r>
              <a:rPr lang="en-GB" sz="2000" dirty="0"/>
              <a:t> 👉Brain cells deprived of blood and oxygen can die, causing permanent damage resulting in weakness or paralysis of an arm or leg or problems with speech. </a:t>
            </a:r>
          </a:p>
          <a:p>
            <a:pPr marL="0" indent="0">
              <a:buNone/>
            </a:pPr>
            <a:r>
              <a:rPr lang="en-GB" sz="2000" dirty="0"/>
              <a:t>👉Stroke is the third leading cause of death in the United States.</a:t>
            </a:r>
          </a:p>
          <a:p>
            <a:pPr marL="0" indent="0">
              <a:buNone/>
            </a:pPr>
            <a:r>
              <a:rPr lang="en-GB" sz="2000" dirty="0"/>
              <a:t>👉</a:t>
            </a:r>
            <a:r>
              <a:rPr lang="en-GB" sz="2000" b="0" i="0" dirty="0">
                <a:solidFill>
                  <a:srgbClr val="000000"/>
                </a:solidFill>
                <a:effectLst/>
                <a:latin typeface="Verdana" panose="020B0604030504040204" pitchFamily="34" charset="0"/>
              </a:rPr>
              <a:t>A stroke is a medical emergency. Immediate treatment can save lives and reduce disability.</a:t>
            </a:r>
            <a:endParaRPr lang="en-GB" sz="2000" dirty="0"/>
          </a:p>
        </p:txBody>
      </p:sp>
      <p:pic>
        <p:nvPicPr>
          <p:cNvPr id="6" name="Picture 6">
            <a:extLst>
              <a:ext uri="{FF2B5EF4-FFF2-40B4-BE49-F238E27FC236}">
                <a16:creationId xmlns:a16="http://schemas.microsoft.com/office/drawing/2014/main" xmlns="" id="{C37CF3EE-10DE-FE73-3578-1DAE4A762577}"/>
              </a:ext>
            </a:extLst>
          </p:cNvPr>
          <p:cNvPicPr>
            <a:picLocks noChangeAspect="1"/>
          </p:cNvPicPr>
          <p:nvPr/>
        </p:nvPicPr>
        <p:blipFill>
          <a:blip r:embed="rId2"/>
          <a:stretch>
            <a:fillRect/>
          </a:stretch>
        </p:blipFill>
        <p:spPr>
          <a:xfrm>
            <a:off x="5679282" y="3833812"/>
            <a:ext cx="5298282" cy="2845594"/>
          </a:xfrm>
          <a:prstGeom prst="rect">
            <a:avLst/>
          </a:prstGeom>
        </p:spPr>
      </p:pic>
    </p:spTree>
    <p:extLst>
      <p:ext uri="{BB962C8B-B14F-4D97-AF65-F5344CB8AC3E}">
        <p14:creationId xmlns:p14="http://schemas.microsoft.com/office/powerpoint/2010/main" xmlns="" val="3873244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05ABC-582B-BEF6-25AC-273BB6E16837}"/>
              </a:ext>
            </a:extLst>
          </p:cNvPr>
          <p:cNvSpPr>
            <a:spLocks noGrp="1"/>
          </p:cNvSpPr>
          <p:nvPr>
            <p:ph type="title"/>
          </p:nvPr>
        </p:nvSpPr>
        <p:spPr/>
        <p:txBody>
          <a:bodyPr/>
          <a:lstStyle/>
          <a:p>
            <a:r>
              <a:rPr lang="en-GB" b="1" dirty="0"/>
              <a:t>Cardiac disease - 🫀🫀</a:t>
            </a:r>
            <a:endParaRPr lang="en-US" b="1" dirty="0"/>
          </a:p>
        </p:txBody>
      </p:sp>
      <p:sp>
        <p:nvSpPr>
          <p:cNvPr id="3" name="Content Placeholder 2">
            <a:extLst>
              <a:ext uri="{FF2B5EF4-FFF2-40B4-BE49-F238E27FC236}">
                <a16:creationId xmlns:a16="http://schemas.microsoft.com/office/drawing/2014/main" xmlns="" id="{E9566E91-73E7-95FD-FC34-D190D1C84500}"/>
              </a:ext>
            </a:extLst>
          </p:cNvPr>
          <p:cNvSpPr>
            <a:spLocks noGrp="1"/>
          </p:cNvSpPr>
          <p:nvPr>
            <p:ph idx="1"/>
          </p:nvPr>
        </p:nvSpPr>
        <p:spPr>
          <a:xfrm>
            <a:off x="307273" y="1457194"/>
            <a:ext cx="8596668" cy="4624518"/>
          </a:xfrm>
        </p:spPr>
        <p:txBody>
          <a:bodyPr/>
          <a:lstStyle/>
          <a:p>
            <a:pPr marL="0" indent="0">
              <a:buNone/>
            </a:pPr>
            <a:r>
              <a:rPr lang="en-GB" sz="2000" b="1" dirty="0">
                <a:solidFill>
                  <a:schemeClr val="accent3">
                    <a:lumMod val="75000"/>
                  </a:schemeClr>
                </a:solidFill>
              </a:rPr>
              <a:t>Cardiovascular diseases (CVDs) - </a:t>
            </a:r>
            <a:r>
              <a:rPr lang="en-GB" sz="2000" dirty="0"/>
              <a:t>are a group of disorders of the heart and blood vessels. They include: </a:t>
            </a:r>
          </a:p>
          <a:p>
            <a:r>
              <a:rPr lang="en-GB" sz="2000" b="1" dirty="0">
                <a:solidFill>
                  <a:srgbClr val="0070C0"/>
                </a:solidFill>
              </a:rPr>
              <a:t>Coronary heart disease – </a:t>
            </a:r>
            <a:r>
              <a:rPr lang="en-GB" sz="2000" dirty="0"/>
              <a:t>a disease of the blood vessels supplying the heart muscle.</a:t>
            </a:r>
          </a:p>
          <a:p>
            <a:r>
              <a:rPr lang="en-GB" sz="2000" b="1" dirty="0">
                <a:solidFill>
                  <a:srgbClr val="0070C0"/>
                </a:solidFill>
              </a:rPr>
              <a:t>Cerebrovascular disease –</a:t>
            </a:r>
            <a:r>
              <a:rPr lang="en-GB" sz="2000" dirty="0"/>
              <a:t> a disease of the blood vessels supplying the brain;</a:t>
            </a:r>
          </a:p>
          <a:p>
            <a:r>
              <a:rPr lang="en-GB" sz="2000" b="1" dirty="0">
                <a:solidFill>
                  <a:srgbClr val="0070C0"/>
                </a:solidFill>
              </a:rPr>
              <a:t>Rheumatic heart disease – </a:t>
            </a:r>
            <a:r>
              <a:rPr lang="en-GB" sz="2000" b="0" i="0" dirty="0">
                <a:solidFill>
                  <a:srgbClr val="3C4245"/>
                </a:solidFill>
                <a:effectLst/>
                <a:latin typeface="Arial" panose="020B0604020202020204" pitchFamily="34" charset="0"/>
              </a:rPr>
              <a:t>a disease of blood vessels supplying the arms and legs;</a:t>
            </a:r>
          </a:p>
          <a:p>
            <a:r>
              <a:rPr lang="en-GB" sz="2000" b="1" dirty="0">
                <a:solidFill>
                  <a:srgbClr val="0070C0"/>
                </a:solidFill>
              </a:rPr>
              <a:t>Congenital heart disease – </a:t>
            </a:r>
            <a:r>
              <a:rPr lang="en-GB" sz="2000" dirty="0">
                <a:solidFill>
                  <a:schemeClr val="tx1"/>
                </a:solidFill>
              </a:rPr>
              <a:t>birth defects that affect the normal development and functioning of the heart caused by malformations of the heart structure from birth;</a:t>
            </a:r>
            <a:endParaRPr lang="en-US" sz="2000" dirty="0">
              <a:solidFill>
                <a:schemeClr val="tx1"/>
              </a:solidFill>
            </a:endParaRPr>
          </a:p>
        </p:txBody>
      </p:sp>
      <p:pic>
        <p:nvPicPr>
          <p:cNvPr id="4" name="Picture 4">
            <a:extLst>
              <a:ext uri="{FF2B5EF4-FFF2-40B4-BE49-F238E27FC236}">
                <a16:creationId xmlns:a16="http://schemas.microsoft.com/office/drawing/2014/main" xmlns="" id="{CD8501B6-F8DF-6F87-A39D-EDA822CAD47E}"/>
              </a:ext>
            </a:extLst>
          </p:cNvPr>
          <p:cNvPicPr>
            <a:picLocks noChangeAspect="1"/>
          </p:cNvPicPr>
          <p:nvPr/>
        </p:nvPicPr>
        <p:blipFill>
          <a:blip r:embed="rId2"/>
          <a:stretch>
            <a:fillRect/>
          </a:stretch>
        </p:blipFill>
        <p:spPr>
          <a:xfrm>
            <a:off x="8903941" y="959115"/>
            <a:ext cx="2988470" cy="3408892"/>
          </a:xfrm>
          <a:prstGeom prst="rect">
            <a:avLst/>
          </a:prstGeom>
        </p:spPr>
      </p:pic>
    </p:spTree>
    <p:extLst>
      <p:ext uri="{BB962C8B-B14F-4D97-AF65-F5344CB8AC3E}">
        <p14:creationId xmlns:p14="http://schemas.microsoft.com/office/powerpoint/2010/main" xmlns="" val="3708920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2163D-9A2A-008E-B5D6-2ED62AFBC08B}"/>
              </a:ext>
            </a:extLst>
          </p:cNvPr>
          <p:cNvSpPr>
            <a:spLocks noGrp="1"/>
          </p:cNvSpPr>
          <p:nvPr>
            <p:ph type="title"/>
          </p:nvPr>
        </p:nvSpPr>
        <p:spPr/>
        <p:txBody>
          <a:bodyPr>
            <a:normAutofit/>
          </a:bodyPr>
          <a:lstStyle/>
          <a:p>
            <a:pPr marL="342900" indent="-342900">
              <a:buFont typeface="Arial" panose="020B0604020202020204" pitchFamily="34" charset="0"/>
              <a:buChar char="•"/>
            </a:pPr>
            <a:r>
              <a:rPr lang="en-GB" sz="2000" b="1" dirty="0">
                <a:solidFill>
                  <a:srgbClr val="0070C0"/>
                </a:solidFill>
              </a:rPr>
              <a:t>Deep vein thrombosis and pulmonary embolism – </a:t>
            </a:r>
            <a:r>
              <a:rPr lang="en-GB" sz="2000" dirty="0">
                <a:solidFill>
                  <a:schemeClr val="tx1"/>
                </a:solidFill>
              </a:rPr>
              <a:t>blood clots in the leg veins, which can dislodge and move to the heart and lungs.</a:t>
            </a:r>
            <a:endParaRPr lang="en-US" sz="2000" dirty="0">
              <a:solidFill>
                <a:schemeClr val="tx1"/>
              </a:solidFill>
            </a:endParaRPr>
          </a:p>
        </p:txBody>
      </p:sp>
      <p:sp>
        <p:nvSpPr>
          <p:cNvPr id="3" name="Content Placeholder 2">
            <a:extLst>
              <a:ext uri="{FF2B5EF4-FFF2-40B4-BE49-F238E27FC236}">
                <a16:creationId xmlns:a16="http://schemas.microsoft.com/office/drawing/2014/main" xmlns="" id="{52EA4764-1CC6-1191-27C2-E76B60A41739}"/>
              </a:ext>
            </a:extLst>
          </p:cNvPr>
          <p:cNvSpPr>
            <a:spLocks noGrp="1"/>
          </p:cNvSpPr>
          <p:nvPr>
            <p:ph idx="1"/>
          </p:nvPr>
        </p:nvSpPr>
        <p:spPr>
          <a:xfrm>
            <a:off x="677334" y="1930400"/>
            <a:ext cx="8596668" cy="3880773"/>
          </a:xfrm>
        </p:spPr>
        <p:txBody>
          <a:bodyPr/>
          <a:lstStyle/>
          <a:p>
            <a:r>
              <a:rPr lang="en-GB" i="1" dirty="0">
                <a:solidFill>
                  <a:srgbClr val="7030A0"/>
                </a:solidFill>
              </a:rPr>
              <a:t>Heart attacks and strokes are usually acute events and are mainly caused by a blockage that prevents blood from flowing to the heart or brain.</a:t>
            </a:r>
          </a:p>
          <a:p>
            <a:r>
              <a:rPr lang="en-GB" i="1" dirty="0">
                <a:solidFill>
                  <a:srgbClr val="7030A0"/>
                </a:solidFill>
              </a:rPr>
              <a:t>An estimated 17.9 million people died from CVDs in 2019, representing 32% of all global deaths. Of these deaths, 85% were due to heart attack and stroke.</a:t>
            </a:r>
          </a:p>
          <a:p>
            <a:r>
              <a:rPr lang="en-GB" i="1" dirty="0">
                <a:solidFill>
                  <a:srgbClr val="7030A0"/>
                </a:solidFill>
              </a:rPr>
              <a:t>Out of the 17 million premature deaths (under the age of 70) due to noncommunicable diseases in 2019, 38% were caused by CVDs.</a:t>
            </a:r>
          </a:p>
          <a:p>
            <a:r>
              <a:rPr lang="en-GB" i="1" dirty="0">
                <a:solidFill>
                  <a:srgbClr val="7030A0"/>
                </a:solidFill>
              </a:rPr>
              <a:t>It is important to detect cardiovascular disease as early as possible so that management with counselling and medicines can begin.</a:t>
            </a:r>
            <a:endParaRPr lang="en-US" i="1" dirty="0">
              <a:solidFill>
                <a:srgbClr val="7030A0"/>
              </a:solidFill>
            </a:endParaRPr>
          </a:p>
        </p:txBody>
      </p:sp>
      <p:pic>
        <p:nvPicPr>
          <p:cNvPr id="4" name="Picture 4">
            <a:extLst>
              <a:ext uri="{FF2B5EF4-FFF2-40B4-BE49-F238E27FC236}">
                <a16:creationId xmlns:a16="http://schemas.microsoft.com/office/drawing/2014/main" xmlns="" id="{7F9CE629-CED2-185E-4582-E3D76A4396FB}"/>
              </a:ext>
            </a:extLst>
          </p:cNvPr>
          <p:cNvPicPr>
            <a:picLocks noChangeAspect="1"/>
          </p:cNvPicPr>
          <p:nvPr/>
        </p:nvPicPr>
        <p:blipFill>
          <a:blip r:embed="rId2"/>
          <a:stretch>
            <a:fillRect/>
          </a:stretch>
        </p:blipFill>
        <p:spPr>
          <a:xfrm>
            <a:off x="9132094" y="1046827"/>
            <a:ext cx="2607359" cy="4019020"/>
          </a:xfrm>
          <a:prstGeom prst="rect">
            <a:avLst/>
          </a:prstGeom>
        </p:spPr>
      </p:pic>
    </p:spTree>
    <p:extLst>
      <p:ext uri="{BB962C8B-B14F-4D97-AF65-F5344CB8AC3E}">
        <p14:creationId xmlns:p14="http://schemas.microsoft.com/office/powerpoint/2010/main" xmlns="" val="3915877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F6B66-3B00-5400-39ED-D3A23B9491BF}"/>
              </a:ext>
            </a:extLst>
          </p:cNvPr>
          <p:cNvSpPr>
            <a:spLocks noGrp="1"/>
          </p:cNvSpPr>
          <p:nvPr>
            <p:ph type="title"/>
          </p:nvPr>
        </p:nvSpPr>
        <p:spPr>
          <a:xfrm>
            <a:off x="582084" y="550069"/>
            <a:ext cx="8596668" cy="1320800"/>
          </a:xfrm>
        </p:spPr>
        <p:txBody>
          <a:bodyPr/>
          <a:lstStyle/>
          <a:p>
            <a:r>
              <a:rPr lang="en-GB" b="1" dirty="0"/>
              <a:t>निद्रा</a:t>
            </a:r>
            <a:r>
              <a:rPr lang="en-GB" dirty="0"/>
              <a:t> (sleep) -</a:t>
            </a:r>
            <a:endParaRPr lang="en-US" dirty="0"/>
          </a:p>
        </p:txBody>
      </p:sp>
      <p:sp>
        <p:nvSpPr>
          <p:cNvPr id="3" name="Content Placeholder 2">
            <a:extLst>
              <a:ext uri="{FF2B5EF4-FFF2-40B4-BE49-F238E27FC236}">
                <a16:creationId xmlns:a16="http://schemas.microsoft.com/office/drawing/2014/main" xmlns="" id="{FBE47CFD-6C4F-D2AC-E60F-4C4B5B5461E1}"/>
              </a:ext>
            </a:extLst>
          </p:cNvPr>
          <p:cNvSpPr>
            <a:spLocks noGrp="1"/>
          </p:cNvSpPr>
          <p:nvPr>
            <p:ph idx="1"/>
          </p:nvPr>
        </p:nvSpPr>
        <p:spPr>
          <a:xfrm>
            <a:off x="701147" y="1488613"/>
            <a:ext cx="7918978" cy="4214481"/>
          </a:xfrm>
        </p:spPr>
        <p:txBody>
          <a:bodyPr/>
          <a:lstStyle/>
          <a:p>
            <a:r>
              <a:rPr lang="en-GB" b="1" dirty="0">
                <a:solidFill>
                  <a:srgbClr val="00B0F0"/>
                </a:solidFill>
              </a:rPr>
              <a:t>Definition</a:t>
            </a:r>
            <a:r>
              <a:rPr lang="en-GB" dirty="0"/>
              <a:t> ~ </a:t>
            </a:r>
            <a:r>
              <a:rPr lang="en-GB" sz="2000" dirty="0"/>
              <a:t>जब कार्य करते-करते मन थक जाता है एवं इन्द्रियाँ भी थकने के कारण अपने-अपने विषयों में निवृत्त हो जाती है तब मनुष्य शयन करता है</a:t>
            </a:r>
            <a:r>
              <a:rPr lang="en-GB" dirty="0"/>
              <a:t>।</a:t>
            </a:r>
          </a:p>
          <a:p>
            <a:r>
              <a:rPr lang="en-GB" b="1" dirty="0">
                <a:solidFill>
                  <a:srgbClr val="00B0F0"/>
                </a:solidFill>
              </a:rPr>
              <a:t>निद्रा का काय चिकित्सा में महत्व -</a:t>
            </a:r>
            <a:r>
              <a:rPr lang="en-GB" dirty="0">
                <a:solidFill>
                  <a:schemeClr val="tx1"/>
                </a:solidFill>
              </a:rPr>
              <a:t>किसी भी कार्य के विषय में निश्चित रहने एवं परम पौष्टिक द्रव्यों तथा श्लेष्मवर्द्धक आहार-विहार करने तथा अधिक निद्रा लेने से मनुष्य वराह (सुअर) के समान अतिस्थूल हो जाता है।</a:t>
            </a:r>
          </a:p>
          <a:p>
            <a:r>
              <a:rPr lang="en-GB" b="1" dirty="0">
                <a:solidFill>
                  <a:srgbClr val="00B0F0"/>
                </a:solidFill>
              </a:rPr>
              <a:t>निद्रा से लाभ और अनिद्रा से हानि- </a:t>
            </a:r>
            <a:r>
              <a:rPr lang="en-GB" dirty="0">
                <a:solidFill>
                  <a:schemeClr val="tx1"/>
                </a:solidFill>
              </a:rPr>
              <a:t>सुखपूर्वक निद्रा के आ जाने से शरीर में आरोग्य, शरीर का पोषण, बल की वृद्धि, शुक्र की वृद्धि, ज्ञानेन्द्रियों की उचित रूप से प्रवृत्ति और आयु नियत रूप से यथाकाल बनी रहती है। निद्रा के न आने पर शरीर में रोग, कृशता, बल की हानि, नपुंसकता, ज्ञानेन्द्रियों का अपने विषयों में उचित रूप से प्रवृत्त न होना |</a:t>
            </a:r>
          </a:p>
          <a:p>
            <a:r>
              <a:rPr lang="en-GB" dirty="0">
                <a:solidFill>
                  <a:schemeClr val="tx1"/>
                </a:solidFill>
              </a:rPr>
              <a:t> निद्रा के न आने से अनेक प्रकार के भयंकर रोग होने से मृत्यु की सम्भावना हो जाती है ।</a:t>
            </a:r>
            <a:endParaRPr lang="en-US" dirty="0">
              <a:solidFill>
                <a:schemeClr val="tx1"/>
              </a:solidFill>
            </a:endParaRPr>
          </a:p>
        </p:txBody>
      </p:sp>
      <p:pic>
        <p:nvPicPr>
          <p:cNvPr id="4" name="Picture 4">
            <a:extLst>
              <a:ext uri="{FF2B5EF4-FFF2-40B4-BE49-F238E27FC236}">
                <a16:creationId xmlns:a16="http://schemas.microsoft.com/office/drawing/2014/main" xmlns="" id="{F1E1C8EF-00F9-CCAF-02BD-F8459DFA225C}"/>
              </a:ext>
            </a:extLst>
          </p:cNvPr>
          <p:cNvPicPr>
            <a:picLocks noChangeAspect="1"/>
          </p:cNvPicPr>
          <p:nvPr/>
        </p:nvPicPr>
        <p:blipFill>
          <a:blip r:embed="rId2"/>
          <a:stretch>
            <a:fillRect/>
          </a:stretch>
        </p:blipFill>
        <p:spPr>
          <a:xfrm>
            <a:off x="8620125" y="1974388"/>
            <a:ext cx="3313906" cy="4214481"/>
          </a:xfrm>
          <a:prstGeom prst="rect">
            <a:avLst/>
          </a:prstGeom>
        </p:spPr>
      </p:pic>
    </p:spTree>
    <p:extLst>
      <p:ext uri="{BB962C8B-B14F-4D97-AF65-F5344CB8AC3E}">
        <p14:creationId xmlns:p14="http://schemas.microsoft.com/office/powerpoint/2010/main" xmlns="" val="4287005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DDD56-2EC9-3A00-0AE6-87A1F02CD443}"/>
              </a:ext>
            </a:extLst>
          </p:cNvPr>
          <p:cNvSpPr>
            <a:spLocks noGrp="1"/>
          </p:cNvSpPr>
          <p:nvPr>
            <p:ph type="title"/>
          </p:nvPr>
        </p:nvSpPr>
        <p:spPr>
          <a:xfrm>
            <a:off x="494109" y="507074"/>
            <a:ext cx="8411765" cy="2249950"/>
          </a:xfrm>
        </p:spPr>
        <p:txBody>
          <a:bodyPr>
            <a:noAutofit/>
          </a:bodyPr>
          <a:lstStyle/>
          <a:p>
            <a:r>
              <a:rPr lang="en-GB" sz="2400" b="1" dirty="0">
                <a:solidFill>
                  <a:srgbClr val="FF0000"/>
                </a:solidFill>
              </a:rPr>
              <a:t>👉Sleep</a:t>
            </a:r>
            <a:r>
              <a:rPr lang="en-GB" sz="2400" b="1" dirty="0">
                <a:solidFill>
                  <a:schemeClr val="tx1"/>
                </a:solidFill>
              </a:rPr>
              <a:t> is a sedentary state of mind and body. It is characterized by altered consciousness, relatively inhibited sensory activity, reduced muscle activity and reduced interactions with surroundings</a:t>
            </a:r>
            <a:r>
              <a:rPr lang="en-GB" sz="2400" b="1" dirty="0"/>
              <a:t>.</a:t>
            </a:r>
            <a:endParaRPr lang="en-US" sz="2400" b="1" dirty="0"/>
          </a:p>
        </p:txBody>
      </p:sp>
      <p:sp>
        <p:nvSpPr>
          <p:cNvPr id="3" name="Content Placeholder 2">
            <a:extLst>
              <a:ext uri="{FF2B5EF4-FFF2-40B4-BE49-F238E27FC236}">
                <a16:creationId xmlns:a16="http://schemas.microsoft.com/office/drawing/2014/main" xmlns="" id="{F6319450-6DA9-3038-BB11-48B064ABC74C}"/>
              </a:ext>
            </a:extLst>
          </p:cNvPr>
          <p:cNvSpPr>
            <a:spLocks noGrp="1"/>
          </p:cNvSpPr>
          <p:nvPr>
            <p:ph idx="1"/>
          </p:nvPr>
        </p:nvSpPr>
        <p:spPr>
          <a:xfrm>
            <a:off x="689240" y="2315038"/>
            <a:ext cx="8596668" cy="3880773"/>
          </a:xfrm>
        </p:spPr>
        <p:txBody>
          <a:bodyPr>
            <a:normAutofit fontScale="92500" lnSpcReduction="10000"/>
          </a:bodyPr>
          <a:lstStyle/>
          <a:p>
            <a:r>
              <a:rPr lang="en-GB" sz="2000" b="0" i="0" dirty="0">
                <a:solidFill>
                  <a:srgbClr val="202122"/>
                </a:solidFill>
                <a:effectLst/>
                <a:latin typeface="-apple-system"/>
              </a:rPr>
              <a:t>The most pronounced physiological changes in sleep occur in the brain.</a:t>
            </a:r>
          </a:p>
          <a:p>
            <a:r>
              <a:rPr lang="en-GB" sz="2000" b="0" i="0" dirty="0">
                <a:solidFill>
                  <a:srgbClr val="202122"/>
                </a:solidFill>
                <a:effectLst/>
                <a:latin typeface="-apple-system"/>
              </a:rPr>
              <a:t>Sleep increases the </a:t>
            </a:r>
            <a:r>
              <a:rPr lang="en-GB" sz="2000" b="0" i="0" u="none" strike="noStrike" dirty="0">
                <a:solidFill>
                  <a:srgbClr val="3366CC"/>
                </a:solidFill>
                <a:effectLst/>
                <a:latin typeface="-apple-system"/>
                <a:hlinkClick r:id="rId2" tooltip="Sensory threshold"/>
              </a:rPr>
              <a:t>sensory threshold</a:t>
            </a:r>
            <a:r>
              <a:rPr lang="en-GB" sz="2000" b="0" i="0" dirty="0">
                <a:solidFill>
                  <a:srgbClr val="202122"/>
                </a:solidFill>
                <a:effectLst/>
                <a:latin typeface="-apple-system"/>
              </a:rPr>
              <a:t>. In other words, sleeping persons perceive fewer stimuli, but can generally still respond to loud noises and other salient sensory events.</a:t>
            </a:r>
          </a:p>
          <a:p>
            <a:pPr marL="0" indent="0">
              <a:buNone/>
            </a:pPr>
            <a:endParaRPr lang="en-GB" sz="2000" dirty="0">
              <a:solidFill>
                <a:srgbClr val="202122"/>
              </a:solidFill>
              <a:latin typeface="-apple-system"/>
            </a:endParaRPr>
          </a:p>
          <a:p>
            <a:pPr marL="0" indent="0">
              <a:buNone/>
            </a:pPr>
            <a:r>
              <a:rPr lang="en-GB" sz="2000" dirty="0">
                <a:solidFill>
                  <a:srgbClr val="202122"/>
                </a:solidFill>
                <a:latin typeface="-apple-system"/>
              </a:rPr>
              <a:t>👉Insomnia is a common sleep disorder that can make it hard to fall asleep, hard to stay asleep, or cause you to wake up too early and not be able to get back to sleep.</a:t>
            </a:r>
          </a:p>
          <a:p>
            <a:pPr marL="0" indent="0">
              <a:buNone/>
            </a:pPr>
            <a:endParaRPr lang="en-GB" sz="2000" dirty="0">
              <a:solidFill>
                <a:srgbClr val="202122"/>
              </a:solidFill>
              <a:latin typeface="-apple-system"/>
            </a:endParaRPr>
          </a:p>
          <a:p>
            <a:pPr marL="0" indent="0">
              <a:buNone/>
            </a:pPr>
            <a:r>
              <a:rPr lang="en-GB" sz="2000" dirty="0">
                <a:solidFill>
                  <a:srgbClr val="202122"/>
                </a:solidFill>
                <a:latin typeface="-apple-system"/>
              </a:rPr>
              <a:t>👉</a:t>
            </a:r>
            <a:r>
              <a:rPr lang="en-GB" sz="2000" b="0" i="0" dirty="0">
                <a:solidFill>
                  <a:srgbClr val="202122"/>
                </a:solidFill>
                <a:effectLst/>
                <a:latin typeface="-apple-system"/>
              </a:rPr>
              <a:t>Researchers have found that sleeping 6–7 hours each night correlates with longevity and cardiac health in humans, though many underlying factors may be involved in the causality behind this relationship.</a:t>
            </a:r>
            <a:endParaRPr lang="en-GB" sz="2000" dirty="0">
              <a:solidFill>
                <a:srgbClr val="202122"/>
              </a:solidFill>
              <a:latin typeface="-apple-system"/>
            </a:endParaRPr>
          </a:p>
        </p:txBody>
      </p:sp>
    </p:spTree>
    <p:extLst>
      <p:ext uri="{BB962C8B-B14F-4D97-AF65-F5344CB8AC3E}">
        <p14:creationId xmlns:p14="http://schemas.microsoft.com/office/powerpoint/2010/main" xmlns="" val="2966991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0D8400D-AD92-984B-87E1-F1202E73A3AF}"/>
              </a:ext>
            </a:extLst>
          </p:cNvPr>
          <p:cNvSpPr>
            <a:spLocks noGrp="1"/>
          </p:cNvSpPr>
          <p:nvPr>
            <p:ph idx="1"/>
          </p:nvPr>
        </p:nvSpPr>
        <p:spPr>
          <a:xfrm>
            <a:off x="391584" y="791370"/>
            <a:ext cx="9609666" cy="3880773"/>
          </a:xfrm>
        </p:spPr>
        <p:txBody>
          <a:bodyPr/>
          <a:lstStyle/>
          <a:p>
            <a:r>
              <a:rPr lang="hi-IN" sz="2000" b="1" dirty="0">
                <a:solidFill>
                  <a:srgbClr val="FF0000"/>
                </a:solidFill>
              </a:rPr>
              <a:t>रक्त तथा रक्त-रोग विमर्श (</a:t>
            </a:r>
            <a:r>
              <a:rPr lang="en-US" sz="2000" b="1" dirty="0">
                <a:solidFill>
                  <a:srgbClr val="FF0000"/>
                </a:solidFill>
              </a:rPr>
              <a:t>Formation of Pure blood) </a:t>
            </a:r>
            <a:r>
              <a:rPr lang="en-GB" sz="2000" b="1" dirty="0">
                <a:solidFill>
                  <a:srgbClr val="FF0000"/>
                </a:solidFill>
              </a:rPr>
              <a:t> -</a:t>
            </a:r>
            <a:endParaRPr lang="en-US" dirty="0"/>
          </a:p>
          <a:p>
            <a:pPr marL="0" indent="0">
              <a:buNone/>
            </a:pPr>
            <a:r>
              <a:rPr lang="en-GB" sz="2000" b="1" dirty="0">
                <a:solidFill>
                  <a:srgbClr val="002060"/>
                </a:solidFill>
              </a:rPr>
              <a:t>👉</a:t>
            </a:r>
            <a:r>
              <a:rPr lang="hi-IN" sz="2000" b="1" dirty="0">
                <a:solidFill>
                  <a:srgbClr val="002060"/>
                </a:solidFill>
              </a:rPr>
              <a:t>विधिना शोणितं जातं शुद्धं भवति देहिनाम्। देशकालौकसात्म्यानां विधिर्यः</a:t>
            </a:r>
            <a:r>
              <a:rPr lang="en-GB" sz="2000" b="1" dirty="0">
                <a:solidFill>
                  <a:srgbClr val="002060"/>
                </a:solidFill>
              </a:rPr>
              <a:t> </a:t>
            </a:r>
            <a:r>
              <a:rPr lang="hi-IN" sz="2000" b="1" dirty="0">
                <a:solidFill>
                  <a:srgbClr val="002060"/>
                </a:solidFill>
              </a:rPr>
              <a:t>संप्रकाशितः</a:t>
            </a:r>
            <a:r>
              <a:rPr lang="en-GB" sz="2000" b="1" dirty="0">
                <a:solidFill>
                  <a:srgbClr val="002060"/>
                </a:solidFill>
              </a:rPr>
              <a:t>।।</a:t>
            </a:r>
          </a:p>
          <a:p>
            <a:pPr marL="0" indent="0">
              <a:buNone/>
            </a:pPr>
            <a:r>
              <a:rPr lang="en-GB" sz="2000" b="1" dirty="0">
                <a:solidFill>
                  <a:srgbClr val="002060"/>
                </a:solidFill>
              </a:rPr>
              <a:t>                                                                                                    </a:t>
            </a:r>
            <a:r>
              <a:rPr lang="en-GB" sz="2000" dirty="0">
                <a:solidFill>
                  <a:schemeClr val="tx1"/>
                </a:solidFill>
              </a:rPr>
              <a:t>(च ०सू०२४/३)</a:t>
            </a:r>
          </a:p>
          <a:p>
            <a:pPr marL="0" indent="0">
              <a:buNone/>
            </a:pPr>
            <a:r>
              <a:rPr lang="hi-IN" sz="2000" dirty="0"/>
              <a:t>जिन मनुष्यों को देशसात्म्य, कालसात्म्य और ओक (अभ्यास) सात्म्य ज्ञात है ऐसे मनुष लिए आहार करने की जो विधि बताई गई है उस विधि से खाए हुए आहार रस से जो रक्त की उत्पत्ति होती है उसे शुद्ध </a:t>
            </a:r>
            <a:r>
              <a:rPr lang="hi-IN" sz="2000" b="1" dirty="0">
                <a:solidFill>
                  <a:srgbClr val="FF0000"/>
                </a:solidFill>
              </a:rPr>
              <a:t>रक्त</a:t>
            </a:r>
            <a:r>
              <a:rPr lang="hi-IN" sz="2000" dirty="0"/>
              <a:t> कहते हैं</a:t>
            </a:r>
            <a:r>
              <a:rPr lang="en-GB" sz="2000" dirty="0"/>
              <a:t>।</a:t>
            </a:r>
          </a:p>
        </p:txBody>
      </p:sp>
      <p:sp>
        <p:nvSpPr>
          <p:cNvPr id="5" name="TextBox 4">
            <a:extLst>
              <a:ext uri="{FF2B5EF4-FFF2-40B4-BE49-F238E27FC236}">
                <a16:creationId xmlns:a16="http://schemas.microsoft.com/office/drawing/2014/main" xmlns="" id="{EA4695A5-4594-8E2F-03AC-913FBA7CDA89}"/>
              </a:ext>
            </a:extLst>
          </p:cNvPr>
          <p:cNvSpPr txBox="1"/>
          <p:nvPr/>
        </p:nvSpPr>
        <p:spPr>
          <a:xfrm>
            <a:off x="559593" y="3562468"/>
            <a:ext cx="8381033" cy="1846659"/>
          </a:xfrm>
          <a:prstGeom prst="rect">
            <a:avLst/>
          </a:prstGeom>
          <a:noFill/>
        </p:spPr>
        <p:txBody>
          <a:bodyPr wrap="square">
            <a:spAutoFit/>
          </a:bodyPr>
          <a:lstStyle/>
          <a:p>
            <a:pPr marL="285750" indent="-285750">
              <a:buFont typeface="Arial" panose="020B0604020202020204" pitchFamily="34" charset="0"/>
              <a:buChar char="•"/>
            </a:pPr>
            <a:r>
              <a:rPr lang="hi-IN" b="1" dirty="0">
                <a:solidFill>
                  <a:srgbClr val="002060"/>
                </a:solidFill>
              </a:rPr>
              <a:t>तद्विशुद्धं हि रुधिरं बलवर्णसुखायुषा । युनक्ति प्राणिनं प्राणः शोणितं </a:t>
            </a:r>
            <a:r>
              <a:rPr lang="en-GB" b="1" dirty="0">
                <a:solidFill>
                  <a:srgbClr val="002060"/>
                </a:solidFill>
              </a:rPr>
              <a:t>ह्यनुवर्तते।।</a:t>
            </a:r>
          </a:p>
          <a:p>
            <a:r>
              <a:rPr lang="en-GB" b="1" dirty="0"/>
              <a:t>                                                                                              (च०सू०२४/४)</a:t>
            </a:r>
          </a:p>
          <a:p>
            <a:r>
              <a:rPr lang="hi-IN" b="1" dirty="0"/>
              <a:t> </a:t>
            </a:r>
            <a:endParaRPr lang="en-US" b="1" dirty="0"/>
          </a:p>
          <a:p>
            <a:r>
              <a:rPr lang="en-US" sz="2000" b="1" dirty="0">
                <a:solidFill>
                  <a:schemeClr val="accent3">
                    <a:lumMod val="75000"/>
                  </a:schemeClr>
                </a:solidFill>
              </a:rPr>
              <a:t>रक्त</a:t>
            </a:r>
            <a:r>
              <a:rPr lang="hi-IN" sz="2000" b="1" dirty="0">
                <a:solidFill>
                  <a:schemeClr val="accent3">
                    <a:lumMod val="75000"/>
                  </a:schemeClr>
                </a:solidFill>
              </a:rPr>
              <a:t> ही प्राण का आधार </a:t>
            </a:r>
            <a:r>
              <a:rPr lang="hi-IN" sz="2000" dirty="0"/>
              <a:t>- इस प्रकार विधिपूर्वक निर्मित विशुद्ध रक्त प्राणियों को बल, वर्ण, सुख और उत्तम आयु से संयुक्त करता है। प्राणियों का प्राण रक्त का ही अनुसरण करता है ।</a:t>
            </a:r>
            <a:endParaRPr lang="en-US" sz="2000" dirty="0"/>
          </a:p>
        </p:txBody>
      </p:sp>
      <p:pic>
        <p:nvPicPr>
          <p:cNvPr id="4" name="Picture 5">
            <a:extLst>
              <a:ext uri="{FF2B5EF4-FFF2-40B4-BE49-F238E27FC236}">
                <a16:creationId xmlns:a16="http://schemas.microsoft.com/office/drawing/2014/main" xmlns="" id="{ACF42554-BD13-3E88-E718-7714B172CDFE}"/>
              </a:ext>
            </a:extLst>
          </p:cNvPr>
          <p:cNvPicPr>
            <a:picLocks noChangeAspect="1"/>
          </p:cNvPicPr>
          <p:nvPr/>
        </p:nvPicPr>
        <p:blipFill>
          <a:blip r:embed="rId2"/>
          <a:stretch>
            <a:fillRect/>
          </a:stretch>
        </p:blipFill>
        <p:spPr>
          <a:xfrm>
            <a:off x="9264738" y="2845380"/>
            <a:ext cx="2357084" cy="3280833"/>
          </a:xfrm>
          <a:prstGeom prst="rect">
            <a:avLst/>
          </a:prstGeom>
        </p:spPr>
      </p:pic>
    </p:spTree>
    <p:extLst>
      <p:ext uri="{BB962C8B-B14F-4D97-AF65-F5344CB8AC3E}">
        <p14:creationId xmlns:p14="http://schemas.microsoft.com/office/powerpoint/2010/main" xmlns="" val="38481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85529D2-B0D6-6752-C751-DF2D3DE61C8B}"/>
              </a:ext>
            </a:extLst>
          </p:cNvPr>
          <p:cNvSpPr>
            <a:spLocks noGrp="1"/>
          </p:cNvSpPr>
          <p:nvPr>
            <p:ph idx="1"/>
          </p:nvPr>
        </p:nvSpPr>
        <p:spPr>
          <a:xfrm>
            <a:off x="641616" y="469901"/>
            <a:ext cx="8596668" cy="3880773"/>
          </a:xfrm>
        </p:spPr>
        <p:txBody>
          <a:bodyPr>
            <a:normAutofit/>
          </a:bodyPr>
          <a:lstStyle/>
          <a:p>
            <a:r>
              <a:rPr lang="hi-IN" sz="1900" b="1" dirty="0">
                <a:solidFill>
                  <a:schemeClr val="accent3">
                    <a:lumMod val="75000"/>
                  </a:schemeClr>
                </a:solidFill>
              </a:rPr>
              <a:t>शुद्ध रक्त वाले व्यक्तियों के लक्षण-</a:t>
            </a:r>
            <a:r>
              <a:rPr lang="hi-IN" sz="1900" dirty="0"/>
              <a:t>जिन व्यक्तियों के शरीर का वर्ण (रूप) प्रसन्न हो, इन्द्रियाँ स्वस्थ हों, जिसकी जठराग्नि पाचन-क्रिया करने में समर्थ हो और मल-मूत्र का वेग उचित रूप से निकलता हो और जो सुख से युक्त हो (आरोग्य हो) तथा पुष्टि और बल से युक्त हो, तो वह</a:t>
            </a:r>
            <a:r>
              <a:rPr lang="hi-IN" sz="1900" b="1" dirty="0">
                <a:solidFill>
                  <a:srgbClr val="FF0000"/>
                </a:solidFill>
              </a:rPr>
              <a:t> शुद्ध रक्त</a:t>
            </a:r>
            <a:r>
              <a:rPr lang="hi-IN" sz="1900" dirty="0"/>
              <a:t> वाला कहा जाता है ।</a:t>
            </a:r>
            <a:endParaRPr lang="en-US" sz="1900" dirty="0"/>
          </a:p>
          <a:p>
            <a:endParaRPr lang="en-US" dirty="0"/>
          </a:p>
          <a:p>
            <a:endParaRPr lang="en-US" dirty="0"/>
          </a:p>
        </p:txBody>
      </p:sp>
      <p:pic>
        <p:nvPicPr>
          <p:cNvPr id="2" name="Picture 3">
            <a:extLst>
              <a:ext uri="{FF2B5EF4-FFF2-40B4-BE49-F238E27FC236}">
                <a16:creationId xmlns:a16="http://schemas.microsoft.com/office/drawing/2014/main" xmlns="" id="{C2017654-3CF2-A91F-518A-9B414CE6F3D6}"/>
              </a:ext>
            </a:extLst>
          </p:cNvPr>
          <p:cNvPicPr>
            <a:picLocks noChangeAspect="1"/>
          </p:cNvPicPr>
          <p:nvPr/>
        </p:nvPicPr>
        <p:blipFill>
          <a:blip r:embed="rId2"/>
          <a:stretch>
            <a:fillRect/>
          </a:stretch>
        </p:blipFill>
        <p:spPr>
          <a:xfrm>
            <a:off x="6308675" y="1988078"/>
            <a:ext cx="5241709" cy="4400021"/>
          </a:xfrm>
          <a:prstGeom prst="rect">
            <a:avLst/>
          </a:prstGeom>
        </p:spPr>
      </p:pic>
      <p:sp>
        <p:nvSpPr>
          <p:cNvPr id="4" name="TextBox 3">
            <a:extLst>
              <a:ext uri="{FF2B5EF4-FFF2-40B4-BE49-F238E27FC236}">
                <a16:creationId xmlns:a16="http://schemas.microsoft.com/office/drawing/2014/main" xmlns="" id="{CB9EA2FF-0199-7E50-55F2-ED0D3C27E124}"/>
              </a:ext>
            </a:extLst>
          </p:cNvPr>
          <p:cNvSpPr txBox="1"/>
          <p:nvPr/>
        </p:nvSpPr>
        <p:spPr>
          <a:xfrm>
            <a:off x="951179" y="3429000"/>
            <a:ext cx="5241709" cy="2246769"/>
          </a:xfrm>
          <a:prstGeom prst="rect">
            <a:avLst/>
          </a:prstGeom>
          <a:noFill/>
        </p:spPr>
        <p:txBody>
          <a:bodyPr wrap="square" rtlCol="0">
            <a:spAutoFit/>
          </a:bodyPr>
          <a:lstStyle/>
          <a:p>
            <a:pPr marL="285750" indent="-285750" algn="l">
              <a:buFont typeface="Arial" panose="020B0604020202020204" pitchFamily="34" charset="0"/>
              <a:buChar char="•"/>
            </a:pPr>
            <a:r>
              <a:rPr lang="en-GB" sz="2000" b="1" dirty="0"/>
              <a:t>Blood is a body fluid in the circulatory system of humans and other vertebrates that delivers necessary substances such as nutrients and oxygen to the cells, and transports metabolic waste products away from those same cells.</a:t>
            </a:r>
            <a:endParaRPr lang="en-US" sz="2000" b="1" dirty="0"/>
          </a:p>
        </p:txBody>
      </p:sp>
      <p:pic>
        <p:nvPicPr>
          <p:cNvPr id="5" name="Picture 5">
            <a:extLst>
              <a:ext uri="{FF2B5EF4-FFF2-40B4-BE49-F238E27FC236}">
                <a16:creationId xmlns:a16="http://schemas.microsoft.com/office/drawing/2014/main" xmlns="" id="{506D11AF-E7C8-EBC2-0E4E-2B4CA4AB0B85}"/>
              </a:ext>
            </a:extLst>
          </p:cNvPr>
          <p:cNvPicPr>
            <a:picLocks noChangeAspect="1"/>
          </p:cNvPicPr>
          <p:nvPr/>
        </p:nvPicPr>
        <p:blipFill>
          <a:blip r:embed="rId3"/>
          <a:stretch>
            <a:fillRect/>
          </a:stretch>
        </p:blipFill>
        <p:spPr>
          <a:xfrm>
            <a:off x="1745499" y="1809749"/>
            <a:ext cx="4062156" cy="1619251"/>
          </a:xfrm>
          <a:prstGeom prst="rect">
            <a:avLst/>
          </a:prstGeom>
        </p:spPr>
      </p:pic>
    </p:spTree>
    <p:extLst>
      <p:ext uri="{BB962C8B-B14F-4D97-AF65-F5344CB8AC3E}">
        <p14:creationId xmlns:p14="http://schemas.microsoft.com/office/powerpoint/2010/main" xmlns="" val="466696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22D19-5CB1-6E6F-49BC-CA2747BE317A}"/>
              </a:ext>
            </a:extLst>
          </p:cNvPr>
          <p:cNvSpPr>
            <a:spLocks noGrp="1"/>
          </p:cNvSpPr>
          <p:nvPr>
            <p:ph type="title"/>
          </p:nvPr>
        </p:nvSpPr>
        <p:spPr/>
        <p:txBody>
          <a:bodyPr>
            <a:normAutofit/>
          </a:bodyPr>
          <a:lstStyle/>
          <a:p>
            <a:r>
              <a:rPr lang="en-GB" sz="2800" b="1" dirty="0"/>
              <a:t>BLOOD RELATED DISEASES -</a:t>
            </a:r>
            <a:endParaRPr lang="en-US" sz="2800" b="1" dirty="0"/>
          </a:p>
        </p:txBody>
      </p:sp>
      <p:sp>
        <p:nvSpPr>
          <p:cNvPr id="3" name="Content Placeholder 2">
            <a:extLst>
              <a:ext uri="{FF2B5EF4-FFF2-40B4-BE49-F238E27FC236}">
                <a16:creationId xmlns:a16="http://schemas.microsoft.com/office/drawing/2014/main" xmlns="" id="{1602F6BF-A802-E3EF-D609-4F91FF354331}"/>
              </a:ext>
            </a:extLst>
          </p:cNvPr>
          <p:cNvSpPr>
            <a:spLocks noGrp="1"/>
          </p:cNvSpPr>
          <p:nvPr>
            <p:ph idx="1"/>
          </p:nvPr>
        </p:nvSpPr>
        <p:spPr>
          <a:xfrm>
            <a:off x="815577" y="1654574"/>
            <a:ext cx="7511877" cy="3880773"/>
          </a:xfrm>
        </p:spPr>
        <p:txBody>
          <a:bodyPr>
            <a:normAutofit/>
          </a:bodyPr>
          <a:lstStyle/>
          <a:p>
            <a:r>
              <a:rPr lang="en-GB" sz="2000" b="1" dirty="0">
                <a:solidFill>
                  <a:srgbClr val="FF0000"/>
                </a:solidFill>
              </a:rPr>
              <a:t>Anemia</a:t>
            </a:r>
            <a:r>
              <a:rPr lang="en-GB" sz="2000" dirty="0"/>
              <a:t> is a condition in which you lack enough healthy red blood cells to carry adequate oxygen to your body’s tissues. Having anemia, also referred to as low hemoglobin, can make you feel tired and weak.</a:t>
            </a:r>
          </a:p>
          <a:p>
            <a:endParaRPr lang="en-GB" sz="2000" dirty="0"/>
          </a:p>
          <a:p>
            <a:r>
              <a:rPr lang="en-GB" sz="2000" b="1" dirty="0">
                <a:solidFill>
                  <a:srgbClr val="FF0000"/>
                </a:solidFill>
              </a:rPr>
              <a:t>Hemophilia</a:t>
            </a:r>
            <a:r>
              <a:rPr lang="en-GB" sz="2000" dirty="0"/>
              <a:t> is a rare disorder in which the blood doesn’t clot in the typical way because it doesn’t have enough blood-clotting proteins (clotting factors). If you have hemophilia, you might bleed for a longer time after an injury than you would if your blood clotted properly.</a:t>
            </a:r>
            <a:endParaRPr lang="en-US" sz="2000" dirty="0"/>
          </a:p>
        </p:txBody>
      </p:sp>
      <p:pic>
        <p:nvPicPr>
          <p:cNvPr id="4" name="Picture 4">
            <a:extLst>
              <a:ext uri="{FF2B5EF4-FFF2-40B4-BE49-F238E27FC236}">
                <a16:creationId xmlns:a16="http://schemas.microsoft.com/office/drawing/2014/main" xmlns="" id="{ED78E3B4-A710-616F-427B-7AD101D00E9C}"/>
              </a:ext>
            </a:extLst>
          </p:cNvPr>
          <p:cNvPicPr>
            <a:picLocks noChangeAspect="1"/>
          </p:cNvPicPr>
          <p:nvPr/>
        </p:nvPicPr>
        <p:blipFill>
          <a:blip r:embed="rId2"/>
          <a:stretch>
            <a:fillRect/>
          </a:stretch>
        </p:blipFill>
        <p:spPr>
          <a:xfrm>
            <a:off x="8465697" y="609600"/>
            <a:ext cx="3187212" cy="5418667"/>
          </a:xfrm>
          <a:prstGeom prst="rect">
            <a:avLst/>
          </a:prstGeom>
        </p:spPr>
      </p:pic>
      <p:sp>
        <p:nvSpPr>
          <p:cNvPr id="5" name="TextBox 4">
            <a:extLst>
              <a:ext uri="{FF2B5EF4-FFF2-40B4-BE49-F238E27FC236}">
                <a16:creationId xmlns:a16="http://schemas.microsoft.com/office/drawing/2014/main" xmlns="" id="{7D0991D9-3204-83E6-A54C-27C5CF2AF785}"/>
              </a:ext>
            </a:extLst>
          </p:cNvPr>
          <p:cNvSpPr txBox="1"/>
          <p:nvPr/>
        </p:nvSpPr>
        <p:spPr>
          <a:xfrm>
            <a:off x="1345418" y="5325070"/>
            <a:ext cx="5250645" cy="1200329"/>
          </a:xfrm>
          <a:prstGeom prst="rect">
            <a:avLst/>
          </a:prstGeom>
          <a:noFill/>
        </p:spPr>
        <p:txBody>
          <a:bodyPr wrap="square" rtlCol="0">
            <a:spAutoFit/>
          </a:bodyPr>
          <a:lstStyle/>
          <a:p>
            <a:pPr algn="l"/>
            <a:r>
              <a:rPr lang="en-GB" b="1" dirty="0">
                <a:solidFill>
                  <a:srgbClr val="002060"/>
                </a:solidFill>
              </a:rPr>
              <a:t>रक्तज रोगों की चिकित्सा —</a:t>
            </a:r>
            <a:r>
              <a:rPr lang="en-GB" dirty="0"/>
              <a:t> विकृत रक्त से होने वाले रोगों में विकृति के अनुसार रक्तपित्त नाशक उपाय  विरेचन, अथवा रक्त </a:t>
            </a:r>
            <a:r>
              <a:rPr lang="hi-IN" dirty="0"/>
              <a:t>विश्राव</a:t>
            </a:r>
            <a:r>
              <a:rPr lang="en-GB" dirty="0"/>
              <a:t> क्रिया द्वारा चिकित्सा करनी चाहिए ।</a:t>
            </a:r>
            <a:endParaRPr lang="en-US" dirty="0"/>
          </a:p>
        </p:txBody>
      </p:sp>
    </p:spTree>
    <p:extLst>
      <p:ext uri="{BB962C8B-B14F-4D97-AF65-F5344CB8AC3E}">
        <p14:creationId xmlns:p14="http://schemas.microsoft.com/office/powerpoint/2010/main" xmlns="" val="1692372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8FABE1-36B2-782A-6491-BDEFFAFE9C9D}"/>
              </a:ext>
            </a:extLst>
          </p:cNvPr>
          <p:cNvSpPr>
            <a:spLocks noGrp="1"/>
          </p:cNvSpPr>
          <p:nvPr>
            <p:ph type="title"/>
          </p:nvPr>
        </p:nvSpPr>
        <p:spPr/>
        <p:txBody>
          <a:bodyPr/>
          <a:lstStyle/>
          <a:p>
            <a:r>
              <a:rPr lang="en-GB" dirty="0"/>
              <a:t>                    </a:t>
            </a:r>
            <a:r>
              <a:rPr lang="hi-IN" b="1" dirty="0"/>
              <a:t>निदानस्थानम्</a:t>
            </a:r>
            <a:endParaRPr lang="en-US" b="1" dirty="0"/>
          </a:p>
        </p:txBody>
      </p:sp>
      <p:sp>
        <p:nvSpPr>
          <p:cNvPr id="3" name="Content Placeholder 2">
            <a:extLst>
              <a:ext uri="{FF2B5EF4-FFF2-40B4-BE49-F238E27FC236}">
                <a16:creationId xmlns:a16="http://schemas.microsoft.com/office/drawing/2014/main" xmlns="" id="{AF16D45A-9BEB-4137-E8E9-DEB31360D780}"/>
              </a:ext>
            </a:extLst>
          </p:cNvPr>
          <p:cNvSpPr>
            <a:spLocks noGrp="1"/>
          </p:cNvSpPr>
          <p:nvPr>
            <p:ph idx="1"/>
          </p:nvPr>
        </p:nvSpPr>
        <p:spPr/>
        <p:txBody>
          <a:bodyPr/>
          <a:lstStyle/>
          <a:p>
            <a:r>
              <a:rPr lang="hi-IN" sz="2000" b="1" dirty="0">
                <a:solidFill>
                  <a:schemeClr val="accent3">
                    <a:lumMod val="75000"/>
                  </a:schemeClr>
                </a:solidFill>
              </a:rPr>
              <a:t>निदान का लक्षण –</a:t>
            </a:r>
            <a:r>
              <a:rPr lang="hi-IN" sz="2000" b="1" dirty="0"/>
              <a:t> यहाँ पर हेतु, निमित्त, आयतन, कर्ता, कारण, प्रत्यय, समुत्थान, निदान ये सब एक ही अर्थ के बोधक हैं। वह हेतु (निदान) तीन प्रकार का होता है- १. असात्म्येन्द्रियार्थसंयोग, २. प्रज्ञापराध और ३. परिणाम</a:t>
            </a:r>
            <a:r>
              <a:rPr lang="en-GB" sz="2000" b="1" dirty="0"/>
              <a:t>|</a:t>
            </a:r>
            <a:endParaRPr lang="en-US" sz="2000" b="1" dirty="0"/>
          </a:p>
          <a:p>
            <a:endParaRPr lang="en-US" dirty="0"/>
          </a:p>
          <a:p>
            <a:r>
              <a:rPr lang="hi-IN" dirty="0"/>
              <a:t>व्याधि का लक्षण व्याधि, आमय, गद, आतङ्क, यक्ष्मा, ज्वर, विकार और रोग ये सभी एक ही अर्थ को बतलाने वालेहैं।</a:t>
            </a:r>
            <a:endParaRPr lang="en-US" dirty="0"/>
          </a:p>
          <a:p>
            <a:r>
              <a:rPr lang="hi-IN" b="1" dirty="0">
                <a:solidFill>
                  <a:schemeClr val="accent3">
                    <a:lumMod val="75000"/>
                  </a:schemeClr>
                </a:solidFill>
              </a:rPr>
              <a:t>निदान-पञ्चक—</a:t>
            </a:r>
            <a:r>
              <a:rPr lang="en-GB" b="1" dirty="0">
                <a:solidFill>
                  <a:schemeClr val="accent3">
                    <a:lumMod val="75000"/>
                  </a:schemeClr>
                </a:solidFill>
              </a:rPr>
              <a:t> </a:t>
            </a:r>
            <a:r>
              <a:rPr lang="hi-IN" dirty="0"/>
              <a:t>इस प्रकार बताये हुए रोग का ज्ञान-निदान, पूर्व रूप, लिङ्ग, उपशय एवं सम्प्राप्ति से होता है।</a:t>
            </a:r>
            <a:endParaRPr lang="en-US" dirty="0"/>
          </a:p>
        </p:txBody>
      </p:sp>
      <p:sp>
        <p:nvSpPr>
          <p:cNvPr id="5" name="TextBox 4">
            <a:extLst>
              <a:ext uri="{FF2B5EF4-FFF2-40B4-BE49-F238E27FC236}">
                <a16:creationId xmlns:a16="http://schemas.microsoft.com/office/drawing/2014/main" xmlns="" id="{56A86A92-E5B0-9C06-2B0D-CF43698F48C3}"/>
              </a:ext>
            </a:extLst>
          </p:cNvPr>
          <p:cNvSpPr txBox="1"/>
          <p:nvPr/>
        </p:nvSpPr>
        <p:spPr>
          <a:xfrm>
            <a:off x="1034878" y="1270000"/>
            <a:ext cx="6107906" cy="400110"/>
          </a:xfrm>
          <a:prstGeom prst="rect">
            <a:avLst/>
          </a:prstGeom>
          <a:noFill/>
        </p:spPr>
        <p:txBody>
          <a:bodyPr wrap="square">
            <a:spAutoFit/>
          </a:bodyPr>
          <a:lstStyle/>
          <a:p>
            <a:r>
              <a:rPr lang="hi-IN" sz="2000" b="1" dirty="0">
                <a:solidFill>
                  <a:srgbClr val="FF0000"/>
                </a:solidFill>
              </a:rPr>
              <a:t>सर्वरोग निदान- प्रकरण</a:t>
            </a:r>
            <a:r>
              <a:rPr lang="en-GB" sz="2000" b="1" dirty="0">
                <a:solidFill>
                  <a:srgbClr val="FF0000"/>
                </a:solidFill>
              </a:rPr>
              <a:t> -</a:t>
            </a:r>
            <a:endParaRPr lang="en-US" sz="2000" b="1" dirty="0">
              <a:solidFill>
                <a:srgbClr val="FF0000"/>
              </a:solidFill>
            </a:endParaRPr>
          </a:p>
        </p:txBody>
      </p:sp>
    </p:spTree>
    <p:extLst>
      <p:ext uri="{BB962C8B-B14F-4D97-AF65-F5344CB8AC3E}">
        <p14:creationId xmlns:p14="http://schemas.microsoft.com/office/powerpoint/2010/main" xmlns="" val="3040354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5A0CE1-669D-4027-D4BC-520C8C597915}"/>
              </a:ext>
            </a:extLst>
          </p:cNvPr>
          <p:cNvSpPr>
            <a:spLocks noGrp="1"/>
          </p:cNvSpPr>
          <p:nvPr>
            <p:ph type="title"/>
          </p:nvPr>
        </p:nvSpPr>
        <p:spPr/>
        <p:txBody>
          <a:bodyPr/>
          <a:lstStyle/>
          <a:p>
            <a:r>
              <a:rPr lang="hi-IN"/>
              <a:t>ज्वर प्रकरण</a:t>
            </a:r>
            <a:endParaRPr lang="en-US" dirty="0"/>
          </a:p>
        </p:txBody>
      </p:sp>
      <p:sp>
        <p:nvSpPr>
          <p:cNvPr id="3" name="Content Placeholder 2">
            <a:extLst>
              <a:ext uri="{FF2B5EF4-FFF2-40B4-BE49-F238E27FC236}">
                <a16:creationId xmlns:a16="http://schemas.microsoft.com/office/drawing/2014/main" xmlns="" id="{BB1FDC82-17D1-9C6F-8406-D553D68C112F}"/>
              </a:ext>
            </a:extLst>
          </p:cNvPr>
          <p:cNvSpPr>
            <a:spLocks noGrp="1"/>
          </p:cNvSpPr>
          <p:nvPr>
            <p:ph idx="1"/>
          </p:nvPr>
        </p:nvSpPr>
        <p:spPr>
          <a:xfrm>
            <a:off x="463022" y="1488613"/>
            <a:ext cx="8596668" cy="3880773"/>
          </a:xfrm>
        </p:spPr>
        <p:txBody>
          <a:bodyPr/>
          <a:lstStyle/>
          <a:p>
            <a:r>
              <a:rPr lang="hi-IN" b="1" dirty="0"/>
              <a:t>ज्वर के ८ भेद-मनुष्यों के शरीर में आठ कारणों से ज्वर होता है, जैसे- १. वात, २. पित्त, ३. कफ, ४. वातपित्त, ५. वातकफ, ६. पित्तकफ, ७. वातपित्तकफ से और ८. आगन्तु कारण से ।</a:t>
            </a:r>
            <a:endParaRPr lang="en-US" b="1" dirty="0"/>
          </a:p>
          <a:p>
            <a:endParaRPr lang="en-US" dirty="0"/>
          </a:p>
          <a:p>
            <a:endParaRPr lang="en-US" dirty="0"/>
          </a:p>
        </p:txBody>
      </p:sp>
      <p:pic>
        <p:nvPicPr>
          <p:cNvPr id="4" name="Picture 4">
            <a:extLst>
              <a:ext uri="{FF2B5EF4-FFF2-40B4-BE49-F238E27FC236}">
                <a16:creationId xmlns:a16="http://schemas.microsoft.com/office/drawing/2014/main" xmlns="" id="{5A8140B1-A8AF-0B5C-86D9-A30C34BD23DE}"/>
              </a:ext>
            </a:extLst>
          </p:cNvPr>
          <p:cNvPicPr>
            <a:picLocks noChangeAspect="1"/>
          </p:cNvPicPr>
          <p:nvPr/>
        </p:nvPicPr>
        <p:blipFill>
          <a:blip r:embed="rId2"/>
          <a:stretch>
            <a:fillRect/>
          </a:stretch>
        </p:blipFill>
        <p:spPr>
          <a:xfrm>
            <a:off x="951178" y="2724480"/>
            <a:ext cx="9300103" cy="3479394"/>
          </a:xfrm>
          <a:prstGeom prst="rect">
            <a:avLst/>
          </a:prstGeom>
        </p:spPr>
      </p:pic>
    </p:spTree>
    <p:extLst>
      <p:ext uri="{BB962C8B-B14F-4D97-AF65-F5344CB8AC3E}">
        <p14:creationId xmlns:p14="http://schemas.microsoft.com/office/powerpoint/2010/main" xmlns="" val="313394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EA79898-D2F0-1D87-8B29-A641DF8F2961}"/>
              </a:ext>
            </a:extLst>
          </p:cNvPr>
          <p:cNvSpPr>
            <a:spLocks noGrp="1"/>
          </p:cNvSpPr>
          <p:nvPr>
            <p:ph idx="1"/>
          </p:nvPr>
        </p:nvSpPr>
        <p:spPr>
          <a:xfrm>
            <a:off x="1096127" y="767597"/>
            <a:ext cx="8145197" cy="5054598"/>
          </a:xfrm>
        </p:spPr>
        <p:txBody>
          <a:bodyPr>
            <a:normAutofit/>
          </a:bodyPr>
          <a:lstStyle/>
          <a:p>
            <a:pPr marL="0" indent="0" fontAlgn="base">
              <a:buNone/>
            </a:pPr>
            <a:r>
              <a:rPr lang="en-US" sz="2400" b="1" i="0" dirty="0">
                <a:solidFill>
                  <a:srgbClr val="FF0000"/>
                </a:solidFill>
                <a:effectLst/>
                <a:latin typeface="inherit"/>
              </a:rPr>
              <a:t>    </a:t>
            </a:r>
            <a:r>
              <a:rPr lang="hi-IN" sz="2400" b="1" i="0" dirty="0">
                <a:solidFill>
                  <a:srgbClr val="FF0000"/>
                </a:solidFill>
                <a:effectLst/>
                <a:latin typeface="inherit"/>
              </a:rPr>
              <a:t>सूत्रस्थान</a:t>
            </a:r>
            <a:endParaRPr lang="hi-IN" sz="2400" b="1" i="0" dirty="0">
              <a:solidFill>
                <a:srgbClr val="FF0000"/>
              </a:solidFill>
              <a:effectLst/>
              <a:latin typeface="-apple-system"/>
            </a:endParaRPr>
          </a:p>
          <a:p>
            <a:pPr fontAlgn="base"/>
            <a:r>
              <a:rPr lang="hi-IN" sz="2000" b="0" i="0" dirty="0">
                <a:solidFill>
                  <a:srgbClr val="202122"/>
                </a:solidFill>
                <a:effectLst/>
                <a:latin typeface="-apple-system"/>
              </a:rPr>
              <a:t>चरकसंहिता 'सूत्रस्थान' से आरम्भ होती है जिसमें आयुर्वेद के मूलभूत सिद्धान्तों का वर्णन है।</a:t>
            </a:r>
            <a:endParaRPr lang="en-IN" sz="2000" b="0" i="0" dirty="0">
              <a:solidFill>
                <a:srgbClr val="202122"/>
              </a:solidFill>
              <a:effectLst/>
              <a:latin typeface="-apple-system"/>
            </a:endParaRPr>
          </a:p>
          <a:p>
            <a:pPr fontAlgn="base"/>
            <a:endParaRPr lang="en-IN" sz="2000" b="0" i="0" dirty="0">
              <a:solidFill>
                <a:srgbClr val="202122"/>
              </a:solidFill>
              <a:effectLst/>
              <a:latin typeface="-apple-system"/>
            </a:endParaRPr>
          </a:p>
          <a:p>
            <a:pPr fontAlgn="base"/>
            <a:r>
              <a:rPr lang="hi-IN" sz="2000" b="0" i="0" dirty="0">
                <a:solidFill>
                  <a:srgbClr val="202122"/>
                </a:solidFill>
                <a:effectLst/>
                <a:latin typeface="-apple-system"/>
              </a:rPr>
              <a:t> सूत्रस्थान सम्पूर्ण संहिता का दर्शन है। सूत्र स्थान के अध्ययन से ही सम्पूर्ण संहिता की रचना एवं प्रयोजन स्पष्ट रूप से समझ में आता है। </a:t>
            </a:r>
            <a:endParaRPr lang="en-IN" sz="2000" b="0" i="0" dirty="0">
              <a:solidFill>
                <a:srgbClr val="202122"/>
              </a:solidFill>
              <a:effectLst/>
              <a:latin typeface="-apple-system"/>
            </a:endParaRPr>
          </a:p>
          <a:p>
            <a:pPr fontAlgn="base"/>
            <a:endParaRPr lang="en-IN" sz="2000" b="0" i="0" dirty="0">
              <a:solidFill>
                <a:srgbClr val="202122"/>
              </a:solidFill>
              <a:effectLst/>
              <a:latin typeface="-apple-system"/>
            </a:endParaRPr>
          </a:p>
          <a:p>
            <a:pPr fontAlgn="base"/>
            <a:r>
              <a:rPr lang="hi-IN" sz="2000" b="0" i="0" dirty="0">
                <a:solidFill>
                  <a:srgbClr val="202122"/>
                </a:solidFill>
                <a:effectLst/>
                <a:latin typeface="-apple-system"/>
              </a:rPr>
              <a:t>सूत्र स्थान में ३० अध्याय हैं। सूत्रस्थान में समस्त विषयों को चार-चार अध्याय में विभक्त करके सात विषयों का प्रतिपदित किया गया है। </a:t>
            </a:r>
            <a:endParaRPr lang="en-IN" sz="2000" b="0" i="0" dirty="0">
              <a:solidFill>
                <a:srgbClr val="202122"/>
              </a:solidFill>
              <a:effectLst/>
              <a:latin typeface="-apple-system"/>
            </a:endParaRPr>
          </a:p>
          <a:p>
            <a:pPr fontAlgn="base"/>
            <a:endParaRPr lang="en-IN" sz="2000" b="0" i="0" dirty="0">
              <a:solidFill>
                <a:srgbClr val="202122"/>
              </a:solidFill>
              <a:effectLst/>
              <a:latin typeface="-apple-system"/>
            </a:endParaRPr>
          </a:p>
          <a:p>
            <a:pPr fontAlgn="base"/>
            <a:r>
              <a:rPr lang="hi-IN" sz="2000" b="0" i="0" dirty="0">
                <a:solidFill>
                  <a:srgbClr val="202122"/>
                </a:solidFill>
                <a:effectLst/>
                <a:latin typeface="-apple-system"/>
              </a:rPr>
              <a:t>सूत्रस्थान सभी आयुर्वेदीय ग्रन्थों का दर्पण है एवं इनमें वर्णित विषयों को ही अन्य ग्रन्थकारों ने अपने शब्दों में प्रकाशित किया है।</a:t>
            </a:r>
          </a:p>
          <a:p>
            <a:pPr marL="0" indent="0" fontAlgn="base">
              <a:buNone/>
            </a:pPr>
            <a:endParaRPr lang="hi-IN" sz="2000" b="0" i="0" dirty="0">
              <a:solidFill>
                <a:srgbClr val="202122"/>
              </a:solidFill>
              <a:effectLst/>
              <a:latin typeface="-apple-system"/>
            </a:endParaRPr>
          </a:p>
        </p:txBody>
      </p:sp>
    </p:spTree>
    <p:extLst>
      <p:ext uri="{BB962C8B-B14F-4D97-AF65-F5344CB8AC3E}">
        <p14:creationId xmlns:p14="http://schemas.microsoft.com/office/powerpoint/2010/main" xmlns="" val="3719939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ECD6D-9AA2-AE3D-2596-63F4028A1931}"/>
              </a:ext>
            </a:extLst>
          </p:cNvPr>
          <p:cNvSpPr>
            <a:spLocks noGrp="1"/>
          </p:cNvSpPr>
          <p:nvPr>
            <p:ph type="title"/>
          </p:nvPr>
        </p:nvSpPr>
        <p:spPr/>
        <p:txBody>
          <a:bodyPr/>
          <a:lstStyle/>
          <a:p>
            <a:r>
              <a:rPr lang="en-GB" dirty="0"/>
              <a:t>🤒 </a:t>
            </a:r>
            <a:r>
              <a:rPr lang="en-GB" b="1" dirty="0"/>
              <a:t>FEVER</a:t>
            </a:r>
            <a:r>
              <a:rPr lang="en-GB" dirty="0"/>
              <a:t> -</a:t>
            </a:r>
            <a:endParaRPr lang="en-US" dirty="0"/>
          </a:p>
        </p:txBody>
      </p:sp>
      <p:sp>
        <p:nvSpPr>
          <p:cNvPr id="3" name="Content Placeholder 2">
            <a:extLst>
              <a:ext uri="{FF2B5EF4-FFF2-40B4-BE49-F238E27FC236}">
                <a16:creationId xmlns:a16="http://schemas.microsoft.com/office/drawing/2014/main" xmlns="" id="{EED5F1E7-C840-5068-6F4D-0DBE01E8BE28}"/>
              </a:ext>
            </a:extLst>
          </p:cNvPr>
          <p:cNvSpPr>
            <a:spLocks noGrp="1"/>
          </p:cNvSpPr>
          <p:nvPr>
            <p:ph idx="1"/>
          </p:nvPr>
        </p:nvSpPr>
        <p:spPr>
          <a:xfrm>
            <a:off x="1277632" y="1619250"/>
            <a:ext cx="7396072" cy="4250532"/>
          </a:xfrm>
        </p:spPr>
        <p:txBody>
          <a:bodyPr>
            <a:normAutofit fontScale="85000" lnSpcReduction="20000"/>
          </a:bodyPr>
          <a:lstStyle/>
          <a:p>
            <a:pPr marL="0" indent="0">
              <a:buNone/>
            </a:pPr>
            <a:r>
              <a:rPr lang="en-GB" dirty="0"/>
              <a:t>👉</a:t>
            </a:r>
            <a:r>
              <a:rPr lang="en-GB" sz="2200" dirty="0"/>
              <a:t> A fever is a temporary rise in body temperature. It’s one part of an overall response from the body’s immune system. A fever is usually caused by an infection.</a:t>
            </a:r>
          </a:p>
          <a:p>
            <a:pPr marL="0" indent="0">
              <a:buNone/>
            </a:pPr>
            <a:r>
              <a:rPr lang="en-GB" sz="2200" dirty="0"/>
              <a:t>👉 For most children and adults, a fever may be uncomfortable. But it usually isn’t a cause for concern. For infants, however, even a low fever may mean there’s a serious infection.</a:t>
            </a:r>
          </a:p>
          <a:p>
            <a:pPr marL="0" indent="0">
              <a:buNone/>
            </a:pPr>
            <a:r>
              <a:rPr lang="en-GB" sz="2200" dirty="0"/>
              <a:t>🤒 </a:t>
            </a:r>
            <a:r>
              <a:rPr lang="en-GB" sz="2200" b="1" dirty="0"/>
              <a:t>Depending on what’s causing a fever, other fever signs and symptoms may include:</a:t>
            </a:r>
          </a:p>
          <a:p>
            <a:r>
              <a:rPr lang="en-GB" sz="2200" dirty="0"/>
              <a:t>Sweating
Chills and shivering
Headache
Muscle aches</a:t>
            </a:r>
          </a:p>
          <a:p>
            <a:r>
              <a:rPr lang="en-GB" sz="2200" dirty="0"/>
              <a:t>Loss of appetite</a:t>
            </a:r>
          </a:p>
        </p:txBody>
      </p:sp>
      <p:pic>
        <p:nvPicPr>
          <p:cNvPr id="4" name="Picture 4">
            <a:extLst>
              <a:ext uri="{FF2B5EF4-FFF2-40B4-BE49-F238E27FC236}">
                <a16:creationId xmlns:a16="http://schemas.microsoft.com/office/drawing/2014/main" xmlns="" id="{A6147052-2283-3A2C-4A70-2829E14A7C36}"/>
              </a:ext>
            </a:extLst>
          </p:cNvPr>
          <p:cNvPicPr>
            <a:picLocks noChangeAspect="1"/>
          </p:cNvPicPr>
          <p:nvPr/>
        </p:nvPicPr>
        <p:blipFill>
          <a:blip r:embed="rId2"/>
          <a:stretch>
            <a:fillRect/>
          </a:stretch>
        </p:blipFill>
        <p:spPr>
          <a:xfrm>
            <a:off x="8905875" y="829733"/>
            <a:ext cx="2930260" cy="5418667"/>
          </a:xfrm>
          <a:prstGeom prst="rect">
            <a:avLst/>
          </a:prstGeom>
        </p:spPr>
      </p:pic>
    </p:spTree>
    <p:extLst>
      <p:ext uri="{BB962C8B-B14F-4D97-AF65-F5344CB8AC3E}">
        <p14:creationId xmlns:p14="http://schemas.microsoft.com/office/powerpoint/2010/main" xmlns="" val="2983151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4D22A-22A9-A796-C90C-BC6F28312556}"/>
              </a:ext>
            </a:extLst>
          </p:cNvPr>
          <p:cNvSpPr>
            <a:spLocks noGrp="1"/>
          </p:cNvSpPr>
          <p:nvPr>
            <p:ph type="title"/>
          </p:nvPr>
        </p:nvSpPr>
        <p:spPr>
          <a:xfrm>
            <a:off x="713053" y="466725"/>
            <a:ext cx="8596668" cy="2355056"/>
          </a:xfrm>
        </p:spPr>
        <p:txBody>
          <a:bodyPr>
            <a:noAutofit/>
          </a:bodyPr>
          <a:lstStyle/>
          <a:p>
            <a:r>
              <a:rPr lang="en-GB" sz="2400" b="1" dirty="0"/>
              <a:t>👉 Fever or elevated body temperature might be caused  by:</a:t>
            </a:r>
            <a:r>
              <a:rPr lang="en-GB" sz="2400" dirty="0"/>
              <a:t>
</a:t>
            </a:r>
            <a:r>
              <a:rPr lang="en-GB" sz="2400" dirty="0">
                <a:solidFill>
                  <a:schemeClr val="tx1"/>
                </a:solidFill>
              </a:rPr>
              <a:t>(1)A viral infection
(2)A bacterial infection
(3) Heat exhaustion</a:t>
            </a:r>
            <a:endParaRPr lang="en-US" sz="2400" dirty="0">
              <a:solidFill>
                <a:schemeClr val="tx1"/>
              </a:solidFill>
            </a:endParaRPr>
          </a:p>
        </p:txBody>
      </p:sp>
      <p:sp>
        <p:nvSpPr>
          <p:cNvPr id="3" name="Content Placeholder 2">
            <a:extLst>
              <a:ext uri="{FF2B5EF4-FFF2-40B4-BE49-F238E27FC236}">
                <a16:creationId xmlns:a16="http://schemas.microsoft.com/office/drawing/2014/main" xmlns="" id="{7B1FE547-8B6E-5BFF-2714-7040614B397A}"/>
              </a:ext>
            </a:extLst>
          </p:cNvPr>
          <p:cNvSpPr>
            <a:spLocks noGrp="1"/>
          </p:cNvSpPr>
          <p:nvPr>
            <p:ph idx="1"/>
          </p:nvPr>
        </p:nvSpPr>
        <p:spPr>
          <a:xfrm>
            <a:off x="713053" y="2702720"/>
            <a:ext cx="8596668" cy="3774280"/>
          </a:xfrm>
        </p:spPr>
        <p:txBody>
          <a:bodyPr/>
          <a:lstStyle/>
          <a:p>
            <a:pPr marL="0" indent="0">
              <a:buNone/>
            </a:pPr>
            <a:r>
              <a:rPr lang="en-GB" dirty="0"/>
              <a:t>👉 </a:t>
            </a:r>
            <a:r>
              <a:rPr lang="en-GB" dirty="0">
                <a:solidFill>
                  <a:srgbClr val="00B0F0"/>
                </a:solidFill>
              </a:rPr>
              <a:t>There are numerous different conditions that can trigger a fever. Some possible causes include:</a:t>
            </a:r>
          </a:p>
          <a:p>
            <a:r>
              <a:rPr lang="en-GB" dirty="0"/>
              <a:t>Infections, including the flu and pneumonia
some immunizations, such as diphtheria or tetanus (in children)
teething (in infants)
some inflammatory diseases, including rheumatoid arthritis (RA) and Crohn’s disease
blood clots
extreme sunburn</a:t>
            </a:r>
          </a:p>
          <a:p>
            <a:r>
              <a:rPr lang="en-GB" dirty="0"/>
              <a:t>food poisoning</a:t>
            </a:r>
            <a:endParaRPr lang="en-US" dirty="0"/>
          </a:p>
        </p:txBody>
      </p:sp>
      <p:pic>
        <p:nvPicPr>
          <p:cNvPr id="5" name="Picture 5">
            <a:extLst>
              <a:ext uri="{FF2B5EF4-FFF2-40B4-BE49-F238E27FC236}">
                <a16:creationId xmlns:a16="http://schemas.microsoft.com/office/drawing/2014/main" xmlns="" id="{6212895D-7E5F-7ABF-3496-61CC233F661F}"/>
              </a:ext>
            </a:extLst>
          </p:cNvPr>
          <p:cNvPicPr>
            <a:picLocks noChangeAspect="1"/>
          </p:cNvPicPr>
          <p:nvPr/>
        </p:nvPicPr>
        <p:blipFill>
          <a:blip r:embed="rId2"/>
          <a:stretch>
            <a:fillRect/>
          </a:stretch>
        </p:blipFill>
        <p:spPr>
          <a:xfrm>
            <a:off x="8822532" y="970361"/>
            <a:ext cx="3107531" cy="3464718"/>
          </a:xfrm>
          <a:prstGeom prst="rect">
            <a:avLst/>
          </a:prstGeom>
        </p:spPr>
      </p:pic>
      <p:pic>
        <p:nvPicPr>
          <p:cNvPr id="6" name="Picture 6">
            <a:extLst>
              <a:ext uri="{FF2B5EF4-FFF2-40B4-BE49-F238E27FC236}">
                <a16:creationId xmlns:a16="http://schemas.microsoft.com/office/drawing/2014/main" xmlns="" id="{C43F27F4-464C-7600-0268-4FB408F64D18}"/>
              </a:ext>
            </a:extLst>
          </p:cNvPr>
          <p:cNvPicPr>
            <a:picLocks noChangeAspect="1"/>
          </p:cNvPicPr>
          <p:nvPr/>
        </p:nvPicPr>
        <p:blipFill>
          <a:blip r:embed="rId3"/>
          <a:stretch>
            <a:fillRect/>
          </a:stretch>
        </p:blipFill>
        <p:spPr>
          <a:xfrm>
            <a:off x="6429376" y="5244703"/>
            <a:ext cx="3107531" cy="1468041"/>
          </a:xfrm>
          <a:prstGeom prst="rect">
            <a:avLst/>
          </a:prstGeom>
        </p:spPr>
      </p:pic>
    </p:spTree>
    <p:extLst>
      <p:ext uri="{BB962C8B-B14F-4D97-AF65-F5344CB8AC3E}">
        <p14:creationId xmlns:p14="http://schemas.microsoft.com/office/powerpoint/2010/main" xmlns="" val="923704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CE5EB1E-8483-A26C-A2BB-F2BC8E93D577}"/>
              </a:ext>
            </a:extLst>
          </p:cNvPr>
          <p:cNvSpPr>
            <a:spLocks noGrp="1"/>
          </p:cNvSpPr>
          <p:nvPr>
            <p:ph idx="1"/>
          </p:nvPr>
        </p:nvSpPr>
        <p:spPr>
          <a:xfrm>
            <a:off x="534460" y="973138"/>
            <a:ext cx="9061978" cy="4911724"/>
          </a:xfrm>
        </p:spPr>
        <p:txBody>
          <a:bodyPr>
            <a:noAutofit/>
          </a:bodyPr>
          <a:lstStyle/>
          <a:p>
            <a:pPr marL="0" indent="0">
              <a:buNone/>
            </a:pPr>
            <a:r>
              <a:rPr lang="en-GB" sz="2000" b="1" dirty="0">
                <a:solidFill>
                  <a:srgbClr val="FF0000"/>
                </a:solidFill>
              </a:rPr>
              <a:t>👉  </a:t>
            </a:r>
            <a:r>
              <a:rPr lang="en-GB" sz="2400" b="1" dirty="0">
                <a:solidFill>
                  <a:srgbClr val="FF0000"/>
                </a:solidFill>
              </a:rPr>
              <a:t>रक्तपित्त  -</a:t>
            </a:r>
          </a:p>
          <a:p>
            <a:r>
              <a:rPr lang="hi-IN" sz="2000" b="1" dirty="0">
                <a:solidFill>
                  <a:schemeClr val="accent3">
                    <a:lumMod val="75000"/>
                  </a:schemeClr>
                </a:solidFill>
              </a:rPr>
              <a:t>रक्तपित्त की निरुक्ति-</a:t>
            </a:r>
            <a:r>
              <a:rPr lang="hi-IN" sz="2000" dirty="0"/>
              <a:t>उस पित्त को संसर्ग के कारण, रक्त को दूषित करने के कारण, रक्त के साथ गन्ध और वर्ण को धारण करने के कारण रक्तपित्त कहा जाता है</a:t>
            </a:r>
            <a:r>
              <a:rPr lang="en-GB" sz="2000" dirty="0"/>
              <a:t>|</a:t>
            </a:r>
            <a:endParaRPr lang="en-US" sz="2000" dirty="0"/>
          </a:p>
          <a:p>
            <a:r>
              <a:rPr lang="hi-IN" sz="2000" b="1" dirty="0">
                <a:solidFill>
                  <a:schemeClr val="accent3">
                    <a:lumMod val="75000"/>
                  </a:schemeClr>
                </a:solidFill>
              </a:rPr>
              <a:t>रक्तपित्त रोग के कारण –</a:t>
            </a:r>
            <a:r>
              <a:rPr lang="hi-IN" sz="2000" dirty="0"/>
              <a:t> जब मनुष्य यवक (जई), उद्दालक (बन कोदो) और कोदो प्रधान अन्न को और अधिक गर्म एवं तीक्ष्ण दूसरे अन्न-समूह का एवं सेम, उर्द, कुल्थी की दाल और क्षार एक में मिलाकर खाता है।</a:t>
            </a:r>
            <a:endParaRPr lang="en-US" sz="2000" dirty="0"/>
          </a:p>
          <a:p>
            <a:r>
              <a:rPr lang="hi-IN" sz="2000" dirty="0"/>
              <a:t>विशेषकर चावल के आटे से बनी हुई वस्तु को खाकर ऊपर से सुरा आदि का अनुपान करता है। या गर्मी से पीड़ित होकर सहसा बार-बार अधिक मात्रा में दूध पीता है।</a:t>
            </a:r>
            <a:endParaRPr lang="en-US" sz="2000" dirty="0"/>
          </a:p>
          <a:p>
            <a:r>
              <a:rPr lang="hi-IN" sz="2000" dirty="0"/>
              <a:t>शरीर में रक्त अधिक मात्रा में हो जाने पर कुपित हुआ पित्त सारे शरीर में फैलकर यकृत एवं प्लीहा से उत्पन्न होने वाले रक्त को बहाने वाले स्रोतों, जो रक्त के प्रवाह करने से भारी हो गये हैं जिनके उनके मुख को प्राप्त कर रोक देता है, तब वही पित्त रक्त को दूषित कर देता है ।</a:t>
            </a:r>
            <a:endParaRPr lang="en-US" sz="2000" dirty="0"/>
          </a:p>
        </p:txBody>
      </p:sp>
    </p:spTree>
    <p:extLst>
      <p:ext uri="{BB962C8B-B14F-4D97-AF65-F5344CB8AC3E}">
        <p14:creationId xmlns:p14="http://schemas.microsoft.com/office/powerpoint/2010/main" xmlns="" val="3169030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B83976A-EFDB-98C2-9B63-D369DF94F93B}"/>
              </a:ext>
            </a:extLst>
          </p:cNvPr>
          <p:cNvSpPr>
            <a:spLocks noGrp="1"/>
          </p:cNvSpPr>
          <p:nvPr>
            <p:ph idx="1"/>
          </p:nvPr>
        </p:nvSpPr>
        <p:spPr>
          <a:xfrm>
            <a:off x="677334" y="869157"/>
            <a:ext cx="8596668" cy="5172206"/>
          </a:xfrm>
        </p:spPr>
        <p:txBody>
          <a:bodyPr>
            <a:normAutofit fontScale="92500"/>
          </a:bodyPr>
          <a:lstStyle/>
          <a:p>
            <a:r>
              <a:rPr lang="hi-IN" sz="2200" b="1" dirty="0">
                <a:solidFill>
                  <a:schemeClr val="accent3">
                    <a:lumMod val="75000"/>
                  </a:schemeClr>
                </a:solidFill>
              </a:rPr>
              <a:t>रक्तपित्त के उपद्रव-</a:t>
            </a:r>
            <a:r>
              <a:rPr lang="hi-IN" sz="2200" dirty="0"/>
              <a:t>बल की कमी, भोजन में अरुचि, खाये हुए अन्न का ठीक न पचना, श्वास, कास, ज्वर अतिसार, शोथ, शोष, पाण्डुरोग एवं स्वरभेद हैं ।</a:t>
            </a:r>
            <a:endParaRPr lang="en-US" sz="2200" dirty="0"/>
          </a:p>
          <a:p>
            <a:r>
              <a:rPr lang="hi-IN" sz="2200" b="1" dirty="0">
                <a:solidFill>
                  <a:schemeClr val="accent3">
                    <a:lumMod val="75000"/>
                  </a:schemeClr>
                </a:solidFill>
              </a:rPr>
              <a:t>रक्तपित्त के दो मार्ग-</a:t>
            </a:r>
            <a:r>
              <a:rPr lang="hi-IN" sz="2200" dirty="0"/>
              <a:t>रक्तपित्त रोग के दो मार्ग हैं। </a:t>
            </a:r>
            <a:r>
              <a:rPr lang="hi-IN" sz="2200" dirty="0">
                <a:solidFill>
                  <a:srgbClr val="00B0F0"/>
                </a:solidFill>
              </a:rPr>
              <a:t>एक ऊपर से दूसरा नीचे से</a:t>
            </a:r>
            <a:r>
              <a:rPr lang="hi-IN" sz="2200" dirty="0"/>
              <a:t>। वह रक्तपित्त, अधिक कफ वाले शरीर में कफ के संसर्ग से ऊपर जाता हुआ कान, नाक, नेत्र और मुख से निकलता है। अधिक वायु वाले शरीर में वात के संसर्ग से और गुदा मार्ग से निकलता है। अधिक कफ और वात प्रधान शरीर में कफ-वात के संसर्ग से ऊपर एवं नीचे दोनों मार्ग में वह पहुँचता है। और दोनों मार्गों में पहुँच कर वह शरीर के  सभी छिद्रों से निकलता है।</a:t>
            </a:r>
            <a:endParaRPr lang="en-US" sz="2200" dirty="0"/>
          </a:p>
          <a:p>
            <a:r>
              <a:rPr lang="hi-IN" sz="2200" b="1" dirty="0">
                <a:solidFill>
                  <a:schemeClr val="accent3">
                    <a:lumMod val="75000"/>
                  </a:schemeClr>
                </a:solidFill>
              </a:rPr>
              <a:t>चिकित्सा सूत्र - </a:t>
            </a:r>
            <a:r>
              <a:rPr lang="hi-IN" sz="2200" dirty="0"/>
              <a:t>सावधानीपूर्वक वैद्य को उचित है कि शीघ्र ही नाशक दावाग्नि की तरह यदि रक्तपित्त रोग आपतित हो जाय तो आत्यधिक इस रोग की शान्ति का प्रयत्न मात्रा, देश, काल का विचार कर संतर्पण के द्वारा या अपतर्पण के द्वारा तथा मृदु, मधुर, शीत, तिक्त और कषाय प्रधान भोजन के द्वारा और बाहरी शरीर पर लेप, अवगाह, स्पर्श और वमन द्वारा शीघ्र ही कराना चाहिए ।</a:t>
            </a:r>
            <a:endParaRPr lang="en-US" dirty="0"/>
          </a:p>
        </p:txBody>
      </p:sp>
      <p:pic>
        <p:nvPicPr>
          <p:cNvPr id="2" name="Picture 3">
            <a:extLst>
              <a:ext uri="{FF2B5EF4-FFF2-40B4-BE49-F238E27FC236}">
                <a16:creationId xmlns:a16="http://schemas.microsoft.com/office/drawing/2014/main" xmlns="" id="{89AA7F38-1192-D6CA-1B94-C3401E4F38DA}"/>
              </a:ext>
            </a:extLst>
          </p:cNvPr>
          <p:cNvPicPr>
            <a:picLocks noChangeAspect="1"/>
          </p:cNvPicPr>
          <p:nvPr/>
        </p:nvPicPr>
        <p:blipFill>
          <a:blip r:embed="rId2"/>
          <a:stretch>
            <a:fillRect/>
          </a:stretch>
        </p:blipFill>
        <p:spPr>
          <a:xfrm>
            <a:off x="9441657" y="2559843"/>
            <a:ext cx="2583658" cy="2857502"/>
          </a:xfrm>
          <a:prstGeom prst="rect">
            <a:avLst/>
          </a:prstGeom>
        </p:spPr>
      </p:pic>
    </p:spTree>
    <p:extLst>
      <p:ext uri="{BB962C8B-B14F-4D97-AF65-F5344CB8AC3E}">
        <p14:creationId xmlns:p14="http://schemas.microsoft.com/office/powerpoint/2010/main" xmlns="" val="769553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89D7EA08-0B03-154B-F2A8-AB63FB10BF3B}"/>
              </a:ext>
            </a:extLst>
          </p:cNvPr>
          <p:cNvPicPr>
            <a:picLocks noChangeAspect="1"/>
          </p:cNvPicPr>
          <p:nvPr/>
        </p:nvPicPr>
        <p:blipFill>
          <a:blip r:embed="rId2"/>
          <a:stretch>
            <a:fillRect/>
          </a:stretch>
        </p:blipFill>
        <p:spPr>
          <a:xfrm>
            <a:off x="1235983" y="719666"/>
            <a:ext cx="8924018" cy="5418667"/>
          </a:xfrm>
          <a:prstGeom prst="rect">
            <a:avLst/>
          </a:prstGeom>
        </p:spPr>
      </p:pic>
    </p:spTree>
    <p:extLst>
      <p:ext uri="{BB962C8B-B14F-4D97-AF65-F5344CB8AC3E}">
        <p14:creationId xmlns:p14="http://schemas.microsoft.com/office/powerpoint/2010/main" xmlns="" val="629627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0DED94-1A1A-BC34-B082-2D6810CD0BA1}"/>
              </a:ext>
            </a:extLst>
          </p:cNvPr>
          <p:cNvSpPr>
            <a:spLocks noGrp="1"/>
          </p:cNvSpPr>
          <p:nvPr>
            <p:ph type="title"/>
          </p:nvPr>
        </p:nvSpPr>
        <p:spPr>
          <a:xfrm>
            <a:off x="-358510" y="156238"/>
            <a:ext cx="8596668" cy="1320800"/>
          </a:xfrm>
        </p:spPr>
        <p:txBody>
          <a:bodyPr/>
          <a:lstStyle/>
          <a:p>
            <a:r>
              <a:rPr lang="en-GB" b="1" dirty="0"/>
              <a:t>         </a:t>
            </a:r>
            <a:r>
              <a:rPr lang="hi-IN" b="1" dirty="0"/>
              <a:t>प्रमेहनिदानम्</a:t>
            </a:r>
            <a:endParaRPr lang="en-US" b="1" dirty="0"/>
          </a:p>
        </p:txBody>
      </p:sp>
      <p:sp>
        <p:nvSpPr>
          <p:cNvPr id="3" name="Content Placeholder 2">
            <a:extLst>
              <a:ext uri="{FF2B5EF4-FFF2-40B4-BE49-F238E27FC236}">
                <a16:creationId xmlns:a16="http://schemas.microsoft.com/office/drawing/2014/main" xmlns="" id="{F852439B-B85E-0516-271D-34CD50F97A2E}"/>
              </a:ext>
            </a:extLst>
          </p:cNvPr>
          <p:cNvSpPr>
            <a:spLocks noGrp="1"/>
          </p:cNvSpPr>
          <p:nvPr>
            <p:ph idx="1"/>
          </p:nvPr>
        </p:nvSpPr>
        <p:spPr>
          <a:xfrm>
            <a:off x="677334" y="1477038"/>
            <a:ext cx="8596668" cy="3880773"/>
          </a:xfrm>
        </p:spPr>
        <p:txBody>
          <a:bodyPr/>
          <a:lstStyle/>
          <a:p>
            <a:r>
              <a:rPr lang="hi-IN" sz="2000" b="1" dirty="0">
                <a:solidFill>
                  <a:schemeClr val="accent3">
                    <a:lumMod val="75000"/>
                  </a:schemeClr>
                </a:solidFill>
              </a:rPr>
              <a:t>प्रमेह के भेद -</a:t>
            </a:r>
            <a:r>
              <a:rPr lang="hi-IN" sz="2000" dirty="0"/>
              <a:t> त्रिदोष के कोप के कारण २० प्रकार के प्रमेह रोग होते हैं, और भी अन्य रोग त्रिदोष के ही कारण असंख्य होते हैं। जिस प्रकार त्रिदोष (वात, पित्त, कफ) का प्रकोप प्रमेहों को उत्पन्न करता है</a:t>
            </a:r>
            <a:r>
              <a:rPr lang="en-GB" sz="2000" dirty="0"/>
              <a:t>।</a:t>
            </a:r>
          </a:p>
          <a:p>
            <a:endParaRPr lang="en-US" sz="2000" dirty="0"/>
          </a:p>
          <a:p>
            <a:pPr marL="0" indent="0">
              <a:buNone/>
            </a:pPr>
            <a:r>
              <a:rPr lang="en-GB" sz="2000" b="1" dirty="0">
                <a:solidFill>
                  <a:schemeClr val="accent3">
                    <a:lumMod val="75000"/>
                  </a:schemeClr>
                </a:solidFill>
              </a:rPr>
              <a:t>👉 प्रमेह</a:t>
            </a:r>
            <a:r>
              <a:rPr lang="hi-IN" sz="2000" b="1" dirty="0">
                <a:solidFill>
                  <a:schemeClr val="accent3">
                    <a:lumMod val="75000"/>
                  </a:schemeClr>
                </a:solidFill>
              </a:rPr>
              <a:t> में कफ का स्वरूप- </a:t>
            </a:r>
            <a:r>
              <a:rPr lang="en-GB" sz="2000" b="1" dirty="0">
                <a:solidFill>
                  <a:schemeClr val="accent3">
                    <a:lumMod val="75000"/>
                  </a:schemeClr>
                </a:solidFill>
              </a:rPr>
              <a:t> </a:t>
            </a:r>
            <a:r>
              <a:rPr lang="hi-IN" sz="2000" b="1" dirty="0">
                <a:solidFill>
                  <a:schemeClr val="tx1"/>
                </a:solidFill>
              </a:rPr>
              <a:t>प्रमेह में अत्यन्त द्रव कफ दोष विशेष है</a:t>
            </a:r>
            <a:r>
              <a:rPr lang="en-GB" sz="2000" b="1" dirty="0">
                <a:solidFill>
                  <a:schemeClr val="tx1"/>
                </a:solidFill>
              </a:rPr>
              <a:t>।</a:t>
            </a:r>
            <a:endParaRPr lang="en-US" sz="2000" b="1" dirty="0">
              <a:solidFill>
                <a:schemeClr val="tx1"/>
              </a:solidFill>
            </a:endParaRPr>
          </a:p>
          <a:p>
            <a:pPr marL="0" indent="0">
              <a:buNone/>
            </a:pPr>
            <a:endParaRPr lang="en-US" sz="2000" dirty="0"/>
          </a:p>
          <a:p>
            <a:pPr marL="0" indent="0">
              <a:buNone/>
            </a:pPr>
            <a:endParaRPr lang="en-US" dirty="0"/>
          </a:p>
        </p:txBody>
      </p:sp>
      <p:sp>
        <p:nvSpPr>
          <p:cNvPr id="6" name="TextBox 5">
            <a:extLst>
              <a:ext uri="{FF2B5EF4-FFF2-40B4-BE49-F238E27FC236}">
                <a16:creationId xmlns:a16="http://schemas.microsoft.com/office/drawing/2014/main" xmlns="" id="{56CC38B7-FE96-0A1F-8622-B330FF24A5A5}"/>
              </a:ext>
            </a:extLst>
          </p:cNvPr>
          <p:cNvSpPr txBox="1"/>
          <p:nvPr/>
        </p:nvSpPr>
        <p:spPr>
          <a:xfrm>
            <a:off x="677334" y="3861760"/>
            <a:ext cx="8228541" cy="1015663"/>
          </a:xfrm>
          <a:prstGeom prst="rect">
            <a:avLst/>
          </a:prstGeom>
          <a:noFill/>
        </p:spPr>
        <p:txBody>
          <a:bodyPr wrap="square" rtlCol="0">
            <a:spAutoFit/>
          </a:bodyPr>
          <a:lstStyle/>
          <a:p>
            <a:pPr algn="l"/>
            <a:r>
              <a:rPr lang="en-GB" sz="2400" b="1" dirty="0">
                <a:solidFill>
                  <a:srgbClr val="FF0000"/>
                </a:solidFill>
              </a:rPr>
              <a:t>👉Diabetes</a:t>
            </a:r>
            <a:r>
              <a:rPr lang="en-GB" dirty="0"/>
              <a:t> is a chronic disease that occurs either when the pancreas does not produce enough insulin or when the body cannot effectively use the insulin it produces.</a:t>
            </a:r>
            <a:endParaRPr lang="en-US" dirty="0"/>
          </a:p>
        </p:txBody>
      </p:sp>
      <p:pic>
        <p:nvPicPr>
          <p:cNvPr id="4" name="Picture 4">
            <a:extLst>
              <a:ext uri="{FF2B5EF4-FFF2-40B4-BE49-F238E27FC236}">
                <a16:creationId xmlns:a16="http://schemas.microsoft.com/office/drawing/2014/main" xmlns="" id="{F2931FDF-25C5-D578-2F12-F0C504114BB6}"/>
              </a:ext>
            </a:extLst>
          </p:cNvPr>
          <p:cNvPicPr>
            <a:picLocks noChangeAspect="1"/>
          </p:cNvPicPr>
          <p:nvPr/>
        </p:nvPicPr>
        <p:blipFill>
          <a:blip r:embed="rId2"/>
          <a:stretch>
            <a:fillRect/>
          </a:stretch>
        </p:blipFill>
        <p:spPr>
          <a:xfrm>
            <a:off x="8905875" y="2498724"/>
            <a:ext cx="3047388" cy="4037011"/>
          </a:xfrm>
          <a:prstGeom prst="rect">
            <a:avLst/>
          </a:prstGeom>
        </p:spPr>
      </p:pic>
    </p:spTree>
    <p:extLst>
      <p:ext uri="{BB962C8B-B14F-4D97-AF65-F5344CB8AC3E}">
        <p14:creationId xmlns:p14="http://schemas.microsoft.com/office/powerpoint/2010/main" xmlns="" val="16876620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0ABD0-97AA-E1EB-AA93-4E50C167BCC9}"/>
              </a:ext>
            </a:extLst>
          </p:cNvPr>
          <p:cNvSpPr>
            <a:spLocks noGrp="1"/>
          </p:cNvSpPr>
          <p:nvPr>
            <p:ph type="title"/>
          </p:nvPr>
        </p:nvSpPr>
        <p:spPr>
          <a:xfrm>
            <a:off x="677334" y="311943"/>
            <a:ext cx="8596668" cy="1320800"/>
          </a:xfrm>
        </p:spPr>
        <p:txBody>
          <a:bodyPr>
            <a:noAutofit/>
          </a:bodyPr>
          <a:lstStyle/>
          <a:p>
            <a:r>
              <a:rPr lang="en-GB" sz="2400" b="1" dirty="0">
                <a:solidFill>
                  <a:srgbClr val="FF0000"/>
                </a:solidFill>
              </a:rPr>
              <a:t>👉Type 1 diabetes </a:t>
            </a:r>
            <a:r>
              <a:rPr lang="en-GB" sz="2400" dirty="0">
                <a:solidFill>
                  <a:schemeClr val="tx1"/>
                </a:solidFill>
              </a:rPr>
              <a:t>(previously known as insulin-dependent, juvenile or childhood-onset) is characterized by deficient insulin production and requires daily administration of insulin.</a:t>
            </a:r>
            <a:endParaRPr lang="en-US" sz="2400" dirty="0">
              <a:solidFill>
                <a:schemeClr val="tx1"/>
              </a:solidFill>
            </a:endParaRPr>
          </a:p>
        </p:txBody>
      </p:sp>
      <p:sp>
        <p:nvSpPr>
          <p:cNvPr id="3" name="Content Placeholder 2">
            <a:extLst>
              <a:ext uri="{FF2B5EF4-FFF2-40B4-BE49-F238E27FC236}">
                <a16:creationId xmlns:a16="http://schemas.microsoft.com/office/drawing/2014/main" xmlns="" id="{198B24D9-08D6-8BD8-3675-6C5F3FE94EC7}"/>
              </a:ext>
            </a:extLst>
          </p:cNvPr>
          <p:cNvSpPr>
            <a:spLocks noGrp="1"/>
          </p:cNvSpPr>
          <p:nvPr>
            <p:ph idx="1"/>
          </p:nvPr>
        </p:nvSpPr>
        <p:spPr/>
        <p:txBody>
          <a:bodyPr>
            <a:normAutofit/>
          </a:bodyPr>
          <a:lstStyle/>
          <a:p>
            <a:pPr marL="0" indent="0">
              <a:buNone/>
            </a:pPr>
            <a:r>
              <a:rPr lang="en-GB" sz="2400" b="1" dirty="0">
                <a:solidFill>
                  <a:srgbClr val="FF0000"/>
                </a:solidFill>
              </a:rPr>
              <a:t>👉Type 2 diabetes </a:t>
            </a:r>
            <a:r>
              <a:rPr lang="en-GB" sz="2400" dirty="0"/>
              <a:t>(formerly called non-insulin-dependent, or adult-onset) results from the body’s ineffective use of insulin. </a:t>
            </a:r>
            <a:endParaRPr lang="en-US" sz="2400" dirty="0"/>
          </a:p>
        </p:txBody>
      </p:sp>
      <p:sp>
        <p:nvSpPr>
          <p:cNvPr id="5" name="TextBox 4">
            <a:extLst>
              <a:ext uri="{FF2B5EF4-FFF2-40B4-BE49-F238E27FC236}">
                <a16:creationId xmlns:a16="http://schemas.microsoft.com/office/drawing/2014/main" xmlns="" id="{554615E4-E5F2-6597-9D45-0729943464AB}"/>
              </a:ext>
            </a:extLst>
          </p:cNvPr>
          <p:cNvSpPr txBox="1"/>
          <p:nvPr/>
        </p:nvSpPr>
        <p:spPr>
          <a:xfrm>
            <a:off x="677334" y="3578926"/>
            <a:ext cx="8085666" cy="1015663"/>
          </a:xfrm>
          <a:prstGeom prst="rect">
            <a:avLst/>
          </a:prstGeom>
          <a:noFill/>
        </p:spPr>
        <p:txBody>
          <a:bodyPr wrap="square">
            <a:spAutoFit/>
          </a:bodyPr>
          <a:lstStyle/>
          <a:p>
            <a:r>
              <a:rPr lang="en-GB" sz="2400" b="1" dirty="0">
                <a:solidFill>
                  <a:srgbClr val="FF0000"/>
                </a:solidFill>
                <a:latin typeface="Arial" panose="020B0604020202020204" pitchFamily="34" charset="0"/>
              </a:rPr>
              <a:t>Prevention - </a:t>
            </a:r>
            <a:r>
              <a:rPr lang="en-GB" b="0" i="0" dirty="0">
                <a:solidFill>
                  <a:srgbClr val="3C4245"/>
                </a:solidFill>
                <a:effectLst/>
                <a:latin typeface="Arial" panose="020B0604020202020204" pitchFamily="34" charset="0"/>
              </a:rPr>
              <a:t>Lifestyle measures have been shown to be effective in preventing or delaying the onset of type 2 diabetes. To help prevent type 2 diabetes and its complications, people should -</a:t>
            </a:r>
            <a:endParaRPr lang="en-US" dirty="0"/>
          </a:p>
        </p:txBody>
      </p:sp>
      <p:sp>
        <p:nvSpPr>
          <p:cNvPr id="7" name="TextBox 6">
            <a:extLst>
              <a:ext uri="{FF2B5EF4-FFF2-40B4-BE49-F238E27FC236}">
                <a16:creationId xmlns:a16="http://schemas.microsoft.com/office/drawing/2014/main" xmlns="" id="{E8661C03-5328-7EEA-BAEB-FD2A02565C11}"/>
              </a:ext>
            </a:extLst>
          </p:cNvPr>
          <p:cNvSpPr txBox="1"/>
          <p:nvPr/>
        </p:nvSpPr>
        <p:spPr>
          <a:xfrm>
            <a:off x="677334" y="4733423"/>
            <a:ext cx="9042797" cy="2031325"/>
          </a:xfrm>
          <a:prstGeom prst="rect">
            <a:avLst/>
          </a:prstGeom>
          <a:noFill/>
        </p:spPr>
        <p:txBody>
          <a:bodyPr wrap="square">
            <a:spAutoFit/>
          </a:bodyPr>
          <a:lstStyle/>
          <a:p>
            <a:pPr algn="l"/>
            <a:r>
              <a:rPr lang="en-GB" b="0" i="0" dirty="0">
                <a:solidFill>
                  <a:srgbClr val="3C4245"/>
                </a:solidFill>
                <a:effectLst/>
                <a:latin typeface="Arial" panose="020B0604020202020204" pitchFamily="34" charset="0"/>
              </a:rPr>
              <a:t>(1) achieve and maintain a healthy body weight;</a:t>
            </a:r>
          </a:p>
          <a:p>
            <a:pPr algn="l">
              <a:buFont typeface="Arial" panose="020B0604020202020204" pitchFamily="34" charset="0"/>
              <a:buChar char="•"/>
            </a:pPr>
            <a:endParaRPr lang="en-GB" b="0" i="0" dirty="0">
              <a:solidFill>
                <a:srgbClr val="3C4245"/>
              </a:solidFill>
              <a:effectLst/>
              <a:latin typeface="Arial" panose="020B0604020202020204" pitchFamily="34" charset="0"/>
            </a:endParaRPr>
          </a:p>
          <a:p>
            <a:pPr algn="l"/>
            <a:r>
              <a:rPr lang="en-GB" b="0" i="0" dirty="0">
                <a:solidFill>
                  <a:srgbClr val="3C4245"/>
                </a:solidFill>
                <a:effectLst/>
                <a:latin typeface="Arial" panose="020B0604020202020204" pitchFamily="34" charset="0"/>
              </a:rPr>
              <a:t>(2) be physically active – doing at least 30 minutes of regular, moderate-intensity activity on most days. </a:t>
            </a:r>
          </a:p>
          <a:p>
            <a:pPr algn="l"/>
            <a:endParaRPr lang="en-GB" b="0" i="0" dirty="0">
              <a:solidFill>
                <a:srgbClr val="3C4245"/>
              </a:solidFill>
              <a:effectLst/>
              <a:latin typeface="Arial" panose="020B0604020202020204" pitchFamily="34" charset="0"/>
            </a:endParaRPr>
          </a:p>
          <a:p>
            <a:pPr algn="l"/>
            <a:r>
              <a:rPr lang="en-GB" b="0" i="0" dirty="0">
                <a:solidFill>
                  <a:srgbClr val="3C4245"/>
                </a:solidFill>
                <a:effectLst/>
                <a:latin typeface="Arial" panose="020B0604020202020204" pitchFamily="34" charset="0"/>
              </a:rPr>
              <a:t>(3) eat a healthy diet, avoiding sugar and saturated fats</a:t>
            </a:r>
            <a:r>
              <a:rPr lang="en-GB" dirty="0">
                <a:solidFill>
                  <a:srgbClr val="3C4245"/>
                </a:solidFill>
                <a:latin typeface="Arial" panose="020B0604020202020204" pitchFamily="34" charset="0"/>
              </a:rPr>
              <a:t>.</a:t>
            </a:r>
            <a:endParaRPr lang="en-GB" b="0" i="0" dirty="0">
              <a:solidFill>
                <a:srgbClr val="3C4245"/>
              </a:solidFill>
              <a:effectLst/>
              <a:latin typeface="Arial" panose="020B0604020202020204" pitchFamily="34" charset="0"/>
            </a:endParaRPr>
          </a:p>
          <a:p>
            <a:pPr algn="l"/>
            <a:endParaRPr lang="en-GB" b="0" i="0" dirty="0">
              <a:solidFill>
                <a:srgbClr val="3C4245"/>
              </a:solidFill>
              <a:effectLst/>
              <a:latin typeface="Arial" panose="020B0604020202020204" pitchFamily="34" charset="0"/>
            </a:endParaRPr>
          </a:p>
        </p:txBody>
      </p:sp>
      <p:pic>
        <p:nvPicPr>
          <p:cNvPr id="8" name="Picture 8">
            <a:extLst>
              <a:ext uri="{FF2B5EF4-FFF2-40B4-BE49-F238E27FC236}">
                <a16:creationId xmlns:a16="http://schemas.microsoft.com/office/drawing/2014/main" xmlns="" id="{BD0AF6C0-BD55-471A-F6A1-CAD4E9633D6C}"/>
              </a:ext>
            </a:extLst>
          </p:cNvPr>
          <p:cNvPicPr>
            <a:picLocks noChangeAspect="1"/>
          </p:cNvPicPr>
          <p:nvPr/>
        </p:nvPicPr>
        <p:blipFill>
          <a:blip r:embed="rId2"/>
          <a:stretch>
            <a:fillRect/>
          </a:stretch>
        </p:blipFill>
        <p:spPr>
          <a:xfrm>
            <a:off x="9084469" y="1133757"/>
            <a:ext cx="2980529" cy="3880773"/>
          </a:xfrm>
          <a:prstGeom prst="rect">
            <a:avLst/>
          </a:prstGeom>
        </p:spPr>
      </p:pic>
    </p:spTree>
    <p:extLst>
      <p:ext uri="{BB962C8B-B14F-4D97-AF65-F5344CB8AC3E}">
        <p14:creationId xmlns:p14="http://schemas.microsoft.com/office/powerpoint/2010/main" xmlns="" val="1427543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B77DC6-C434-5C2E-1C46-9AE12D495CE3}"/>
              </a:ext>
            </a:extLst>
          </p:cNvPr>
          <p:cNvSpPr>
            <a:spLocks noGrp="1"/>
          </p:cNvSpPr>
          <p:nvPr>
            <p:ph type="title"/>
          </p:nvPr>
        </p:nvSpPr>
        <p:spPr/>
        <p:txBody>
          <a:bodyPr/>
          <a:lstStyle/>
          <a:p>
            <a:r>
              <a:rPr lang="hi-IN"/>
              <a:t>अपस्मार-प्रकरण (</a:t>
            </a:r>
            <a:r>
              <a:rPr lang="en-US" dirty="0"/>
              <a:t>Epilepsy)</a:t>
            </a:r>
          </a:p>
        </p:txBody>
      </p:sp>
      <p:sp>
        <p:nvSpPr>
          <p:cNvPr id="3" name="Content Placeholder 2">
            <a:extLst>
              <a:ext uri="{FF2B5EF4-FFF2-40B4-BE49-F238E27FC236}">
                <a16:creationId xmlns:a16="http://schemas.microsoft.com/office/drawing/2014/main" xmlns="" id="{D3AE835B-359E-969B-D67C-39EF090E4EB3}"/>
              </a:ext>
            </a:extLst>
          </p:cNvPr>
          <p:cNvSpPr>
            <a:spLocks noGrp="1"/>
          </p:cNvSpPr>
          <p:nvPr>
            <p:ph idx="1"/>
          </p:nvPr>
        </p:nvSpPr>
        <p:spPr>
          <a:xfrm>
            <a:off x="558271" y="1270000"/>
            <a:ext cx="8596668" cy="3880773"/>
          </a:xfrm>
        </p:spPr>
        <p:txBody>
          <a:bodyPr>
            <a:normAutofit/>
          </a:bodyPr>
          <a:lstStyle/>
          <a:p>
            <a:endParaRPr lang="en-US" dirty="0"/>
          </a:p>
          <a:p>
            <a:r>
              <a:rPr lang="hi-IN" b="1" dirty="0">
                <a:solidFill>
                  <a:srgbClr val="002060"/>
                </a:solidFill>
              </a:rPr>
              <a:t>इह खलु चत्वारोऽपस्मारा भवन्ति वातपित्तकफसन्निपातनिमित्ताः</a:t>
            </a:r>
            <a:r>
              <a:rPr lang="en-GB" b="1" dirty="0">
                <a:solidFill>
                  <a:srgbClr val="002060"/>
                </a:solidFill>
              </a:rPr>
              <a:t>।।</a:t>
            </a:r>
          </a:p>
          <a:p>
            <a:pPr marL="0" indent="0">
              <a:buNone/>
            </a:pPr>
            <a:r>
              <a:rPr lang="en-GB" b="1" dirty="0">
                <a:solidFill>
                  <a:srgbClr val="002060"/>
                </a:solidFill>
              </a:rPr>
              <a:t>                                                                        </a:t>
            </a:r>
            <a:r>
              <a:rPr lang="en-GB" dirty="0">
                <a:solidFill>
                  <a:schemeClr val="tx1"/>
                </a:solidFill>
              </a:rPr>
              <a:t>(च ० सू०)</a:t>
            </a:r>
            <a:endParaRPr lang="en-US" b="1" dirty="0">
              <a:solidFill>
                <a:srgbClr val="002060"/>
              </a:solidFill>
            </a:endParaRPr>
          </a:p>
          <a:p>
            <a:r>
              <a:rPr lang="hi-IN" sz="2000" b="1" dirty="0">
                <a:solidFill>
                  <a:schemeClr val="accent3">
                    <a:lumMod val="75000"/>
                  </a:schemeClr>
                </a:solidFill>
              </a:rPr>
              <a:t>अपस्मार के भेद —</a:t>
            </a:r>
            <a:r>
              <a:rPr lang="hi-IN" sz="2000" dirty="0"/>
              <a:t> इस शास्त्र में वातज, पित्तज, कफज और सन्निपातज भेद से अपस्मार चार प्रकार के होते हैं</a:t>
            </a:r>
            <a:r>
              <a:rPr lang="en-GB" sz="2000" dirty="0"/>
              <a:t> |</a:t>
            </a:r>
            <a:endParaRPr lang="en-US" sz="2000" dirty="0"/>
          </a:p>
          <a:p>
            <a:r>
              <a:rPr lang="hi-IN" sz="2000" b="1" dirty="0">
                <a:solidFill>
                  <a:schemeClr val="accent3">
                    <a:lumMod val="75000"/>
                  </a:schemeClr>
                </a:solidFill>
              </a:rPr>
              <a:t>अपस्मार का स्वरूप-</a:t>
            </a:r>
            <a:r>
              <a:rPr lang="hi-IN" sz="2000" dirty="0"/>
              <a:t>स्मरण शक्ति, बुद्धि और मन के विभ्रम से वीभत्स चेष्टायुक्त कभी अन्धकार में डूबते हुए की तरह ज्ञानशून्य होने को अपस्मार कहा जाता है ।। </a:t>
            </a:r>
            <a:endParaRPr lang="en-US" sz="2000" dirty="0"/>
          </a:p>
          <a:p>
            <a:endParaRPr lang="en-US" dirty="0"/>
          </a:p>
          <a:p>
            <a:endParaRPr lang="en-US" dirty="0"/>
          </a:p>
          <a:p>
            <a:endParaRPr lang="en-US" dirty="0"/>
          </a:p>
        </p:txBody>
      </p:sp>
      <p:sp>
        <p:nvSpPr>
          <p:cNvPr id="4" name="TextBox 3">
            <a:extLst>
              <a:ext uri="{FF2B5EF4-FFF2-40B4-BE49-F238E27FC236}">
                <a16:creationId xmlns:a16="http://schemas.microsoft.com/office/drawing/2014/main" xmlns="" id="{D9E45B52-AC75-7603-DA76-C761DFCE02DD}"/>
              </a:ext>
            </a:extLst>
          </p:cNvPr>
          <p:cNvSpPr txBox="1"/>
          <p:nvPr/>
        </p:nvSpPr>
        <p:spPr>
          <a:xfrm>
            <a:off x="974991" y="4642941"/>
            <a:ext cx="8038040" cy="1015663"/>
          </a:xfrm>
          <a:prstGeom prst="rect">
            <a:avLst/>
          </a:prstGeom>
          <a:noFill/>
        </p:spPr>
        <p:txBody>
          <a:bodyPr wrap="square" rtlCol="0">
            <a:spAutoFit/>
          </a:bodyPr>
          <a:lstStyle/>
          <a:p>
            <a:pPr algn="l"/>
            <a:r>
              <a:rPr lang="en-GB" sz="2000" b="1" dirty="0">
                <a:solidFill>
                  <a:srgbClr val="FF0000"/>
                </a:solidFill>
              </a:rPr>
              <a:t>चिकित्सा सूत्र –</a:t>
            </a:r>
            <a:r>
              <a:rPr lang="en-GB" sz="2000" dirty="0"/>
              <a:t> दोषों के अनुसार अपस्मार के रोगियों के लिए तीक्ष्ण संशोधन और उपशमन हितकारी होते हैं, और आगन्तुज अनुबन्ध होने पर मन्त्र बलि पूजा-पाठ आदि हितकारी हैं ।</a:t>
            </a:r>
            <a:endParaRPr lang="en-US" sz="2000" dirty="0"/>
          </a:p>
        </p:txBody>
      </p:sp>
    </p:spTree>
    <p:extLst>
      <p:ext uri="{BB962C8B-B14F-4D97-AF65-F5344CB8AC3E}">
        <p14:creationId xmlns:p14="http://schemas.microsoft.com/office/powerpoint/2010/main" xmlns="" val="3649229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19C0C5-C04E-C340-77EE-E85B26D302F9}"/>
              </a:ext>
            </a:extLst>
          </p:cNvPr>
          <p:cNvSpPr>
            <a:spLocks noGrp="1"/>
          </p:cNvSpPr>
          <p:nvPr>
            <p:ph type="title"/>
          </p:nvPr>
        </p:nvSpPr>
        <p:spPr/>
        <p:txBody>
          <a:bodyPr/>
          <a:lstStyle/>
          <a:p>
            <a:r>
              <a:rPr lang="en-GB" b="1" dirty="0"/>
              <a:t>Morden aspects of EPILEPSY -</a:t>
            </a:r>
            <a:endParaRPr lang="en-US" b="1" dirty="0"/>
          </a:p>
        </p:txBody>
      </p:sp>
      <p:sp>
        <p:nvSpPr>
          <p:cNvPr id="3" name="Content Placeholder 2">
            <a:extLst>
              <a:ext uri="{FF2B5EF4-FFF2-40B4-BE49-F238E27FC236}">
                <a16:creationId xmlns:a16="http://schemas.microsoft.com/office/drawing/2014/main" xmlns="" id="{E66372AB-4266-DFBB-2390-87EACCDC2D92}"/>
              </a:ext>
            </a:extLst>
          </p:cNvPr>
          <p:cNvSpPr>
            <a:spLocks noGrp="1"/>
          </p:cNvSpPr>
          <p:nvPr>
            <p:ph idx="1"/>
          </p:nvPr>
        </p:nvSpPr>
        <p:spPr>
          <a:xfrm>
            <a:off x="677334" y="1488613"/>
            <a:ext cx="8596668" cy="3880773"/>
          </a:xfrm>
        </p:spPr>
        <p:txBody>
          <a:bodyPr/>
          <a:lstStyle/>
          <a:p>
            <a:r>
              <a:rPr lang="en-GB" dirty="0">
                <a:solidFill>
                  <a:srgbClr val="7030A0"/>
                </a:solidFill>
              </a:rPr>
              <a:t>Epilepsy is a central nervous system (neurological) disorder in which brain activity becomes abnormal, causing seizures or periods of unusual behavior, sensations and sometimes loss of awareness.</a:t>
            </a:r>
            <a:r>
              <a:rPr lang="en-GB" dirty="0"/>
              <a:t>
</a:t>
            </a:r>
            <a:r>
              <a:rPr lang="en-GB" dirty="0">
                <a:solidFill>
                  <a:srgbClr val="7030A0"/>
                </a:solidFill>
              </a:rPr>
              <a:t>Anyone can develop epilepsy. Epilepsy affects both males and females of all races, ethnic backgrounds and ages.</a:t>
            </a:r>
            <a:endParaRPr lang="en-US" dirty="0">
              <a:solidFill>
                <a:srgbClr val="7030A0"/>
              </a:solidFill>
            </a:endParaRPr>
          </a:p>
        </p:txBody>
      </p:sp>
      <p:sp>
        <p:nvSpPr>
          <p:cNvPr id="4" name="TextBox 3">
            <a:extLst>
              <a:ext uri="{FF2B5EF4-FFF2-40B4-BE49-F238E27FC236}">
                <a16:creationId xmlns:a16="http://schemas.microsoft.com/office/drawing/2014/main" xmlns="" id="{D49FE010-ED17-8CD2-D6EC-70C97F926302}"/>
              </a:ext>
            </a:extLst>
          </p:cNvPr>
          <p:cNvSpPr txBox="1"/>
          <p:nvPr/>
        </p:nvSpPr>
        <p:spPr>
          <a:xfrm>
            <a:off x="1107281" y="3428998"/>
            <a:ext cx="5441158" cy="2031325"/>
          </a:xfrm>
          <a:prstGeom prst="rect">
            <a:avLst/>
          </a:prstGeom>
          <a:noFill/>
        </p:spPr>
        <p:txBody>
          <a:bodyPr wrap="square" rtlCol="0">
            <a:spAutoFit/>
          </a:bodyPr>
          <a:lstStyle/>
          <a:p>
            <a:pPr algn="l"/>
            <a:r>
              <a:rPr lang="en-GB" b="1" dirty="0">
                <a:solidFill>
                  <a:srgbClr val="FF0000"/>
                </a:solidFill>
              </a:rPr>
              <a:t>SYMPTOMS –</a:t>
            </a:r>
          </a:p>
          <a:p>
            <a:pPr algn="l"/>
            <a:r>
              <a:rPr lang="en-GB" b="1" dirty="0">
                <a:solidFill>
                  <a:srgbClr val="FF0000"/>
                </a:solidFill>
              </a:rPr>
              <a:t>👉</a:t>
            </a:r>
            <a:r>
              <a:rPr lang="en-GB" dirty="0"/>
              <a:t>Temporary confusion
👉A staring spell
👉Stiff muscles
👉Uncontrollable jerking movements of the arms and legs
👉Loss of consciousness or awareness</a:t>
            </a:r>
            <a:endParaRPr lang="en-US" dirty="0"/>
          </a:p>
        </p:txBody>
      </p:sp>
      <p:pic>
        <p:nvPicPr>
          <p:cNvPr id="5" name="Picture 5">
            <a:extLst>
              <a:ext uri="{FF2B5EF4-FFF2-40B4-BE49-F238E27FC236}">
                <a16:creationId xmlns:a16="http://schemas.microsoft.com/office/drawing/2014/main" xmlns="" id="{E55EF60B-657E-11C5-8C68-BE0E70885E47}"/>
              </a:ext>
            </a:extLst>
          </p:cNvPr>
          <p:cNvPicPr>
            <a:picLocks noChangeAspect="1"/>
          </p:cNvPicPr>
          <p:nvPr/>
        </p:nvPicPr>
        <p:blipFill>
          <a:blip r:embed="rId2"/>
          <a:stretch>
            <a:fillRect/>
          </a:stretch>
        </p:blipFill>
        <p:spPr>
          <a:xfrm>
            <a:off x="6978386" y="2987210"/>
            <a:ext cx="4691062" cy="3261189"/>
          </a:xfrm>
          <a:prstGeom prst="rect">
            <a:avLst/>
          </a:prstGeom>
        </p:spPr>
      </p:pic>
    </p:spTree>
    <p:extLst>
      <p:ext uri="{BB962C8B-B14F-4D97-AF65-F5344CB8AC3E}">
        <p14:creationId xmlns:p14="http://schemas.microsoft.com/office/powerpoint/2010/main" xmlns="" val="558808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8B5B4C4-C95F-2822-0E9B-C4201A2A1B13}"/>
              </a:ext>
            </a:extLst>
          </p:cNvPr>
          <p:cNvSpPr>
            <a:spLocks noGrp="1"/>
          </p:cNvSpPr>
          <p:nvPr>
            <p:ph idx="1"/>
          </p:nvPr>
        </p:nvSpPr>
        <p:spPr>
          <a:xfrm>
            <a:off x="403490" y="958058"/>
            <a:ext cx="8596668" cy="3880773"/>
          </a:xfrm>
        </p:spPr>
        <p:txBody>
          <a:bodyPr>
            <a:normAutofit/>
          </a:bodyPr>
          <a:lstStyle/>
          <a:p>
            <a:r>
              <a:rPr lang="en-GB" sz="2000" b="1" dirty="0">
                <a:solidFill>
                  <a:srgbClr val="00B0F0"/>
                </a:solidFill>
              </a:rPr>
              <a:t>Treatments include:</a:t>
            </a:r>
            <a:r>
              <a:rPr lang="en-GB" sz="2000" dirty="0"/>
              <a:t>
medicines called anti-epileptic drugs (AEDs). </a:t>
            </a:r>
          </a:p>
          <a:p>
            <a:r>
              <a:rPr lang="en-GB" sz="2000" dirty="0"/>
              <a:t>surgery to remove a small part of the brain that’s causing the seizures.</a:t>
            </a:r>
          </a:p>
          <a:p>
            <a:r>
              <a:rPr lang="en-GB" sz="2000" dirty="0"/>
              <a:t>a procedure to put a small electrical device inside the body that can help control seizures .</a:t>
            </a:r>
          </a:p>
          <a:p>
            <a:r>
              <a:rPr lang="en-GB" sz="2000" dirty="0"/>
              <a:t>a special diet (ketogenic diet) that can help control seizures..</a:t>
            </a:r>
          </a:p>
          <a:p>
            <a:pPr marL="0" indent="0">
              <a:buNone/>
            </a:pPr>
            <a:endParaRPr lang="en-US" sz="2000" dirty="0"/>
          </a:p>
        </p:txBody>
      </p:sp>
      <p:pic>
        <p:nvPicPr>
          <p:cNvPr id="4" name="Picture 4">
            <a:extLst>
              <a:ext uri="{FF2B5EF4-FFF2-40B4-BE49-F238E27FC236}">
                <a16:creationId xmlns:a16="http://schemas.microsoft.com/office/drawing/2014/main" xmlns="" id="{5365EBDB-1A57-8B4D-519E-801C1CC0A2F9}"/>
              </a:ext>
            </a:extLst>
          </p:cNvPr>
          <p:cNvPicPr>
            <a:picLocks noChangeAspect="1"/>
          </p:cNvPicPr>
          <p:nvPr/>
        </p:nvPicPr>
        <p:blipFill>
          <a:blip r:embed="rId2"/>
          <a:stretch>
            <a:fillRect/>
          </a:stretch>
        </p:blipFill>
        <p:spPr>
          <a:xfrm>
            <a:off x="4512468" y="4088737"/>
            <a:ext cx="5262561" cy="2470942"/>
          </a:xfrm>
          <a:prstGeom prst="rect">
            <a:avLst/>
          </a:prstGeom>
        </p:spPr>
      </p:pic>
    </p:spTree>
    <p:extLst>
      <p:ext uri="{BB962C8B-B14F-4D97-AF65-F5344CB8AC3E}">
        <p14:creationId xmlns:p14="http://schemas.microsoft.com/office/powerpoint/2010/main" xmlns="" val="154068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A52CE0D-A100-2D54-D593-8D861B372543}"/>
              </a:ext>
            </a:extLst>
          </p:cNvPr>
          <p:cNvSpPr txBox="1"/>
          <p:nvPr/>
        </p:nvSpPr>
        <p:spPr>
          <a:xfrm>
            <a:off x="433506" y="745985"/>
            <a:ext cx="8450461" cy="3170099"/>
          </a:xfrm>
          <a:prstGeom prst="rect">
            <a:avLst/>
          </a:prstGeom>
          <a:noFill/>
        </p:spPr>
        <p:txBody>
          <a:bodyPr wrap="square">
            <a:spAutoFit/>
          </a:bodyPr>
          <a:lstStyle/>
          <a:p>
            <a:pPr algn="just" fontAlgn="base"/>
            <a:r>
              <a:rPr lang="en-GB" sz="2000" i="1" dirty="0">
                <a:solidFill>
                  <a:srgbClr val="202122"/>
                </a:solidFill>
                <a:effectLst/>
                <a:latin typeface="-apple-system"/>
              </a:rPr>
              <a:t>👉</a:t>
            </a:r>
            <a:r>
              <a:rPr lang="hi-IN" sz="2000" i="1" dirty="0">
                <a:solidFill>
                  <a:srgbClr val="202122"/>
                </a:solidFill>
                <a:effectLst/>
                <a:latin typeface="-apple-system"/>
              </a:rPr>
              <a:t>सूत्र</a:t>
            </a:r>
            <a:r>
              <a:rPr lang="hi-IN" sz="2000" i="0" dirty="0">
                <a:solidFill>
                  <a:srgbClr val="202122"/>
                </a:solidFill>
                <a:effectLst/>
                <a:latin typeface="-apple-system"/>
              </a:rPr>
              <a:t> शब्द का शाब्दिक अर्थ है एक छोटा वाक्य जिसका गहरा अर्थ है। खंड के नाम से पता चलता है कि यह संक्षिप्त रूप में महत्वपूर्ण सिद्धांतों की एक श्रृंखला है। </a:t>
            </a:r>
            <a:endParaRPr lang="en-IN" sz="2000" i="0" dirty="0">
              <a:solidFill>
                <a:srgbClr val="202122"/>
              </a:solidFill>
              <a:effectLst/>
              <a:latin typeface="-apple-system"/>
            </a:endParaRPr>
          </a:p>
          <a:p>
            <a:pPr algn="just" fontAlgn="base"/>
            <a:endParaRPr lang="en-IN" sz="2000" dirty="0">
              <a:solidFill>
                <a:srgbClr val="202122"/>
              </a:solidFill>
              <a:latin typeface="-apple-system"/>
            </a:endParaRPr>
          </a:p>
          <a:p>
            <a:pPr algn="just" fontAlgn="base"/>
            <a:r>
              <a:rPr lang="en-IN" sz="2000" i="0" dirty="0">
                <a:solidFill>
                  <a:srgbClr val="202122"/>
                </a:solidFill>
                <a:effectLst/>
                <a:latin typeface="-apple-system"/>
              </a:rPr>
              <a:t>* </a:t>
            </a:r>
            <a:r>
              <a:rPr lang="hi-IN" sz="2000" i="0" dirty="0">
                <a:solidFill>
                  <a:srgbClr val="202122"/>
                </a:solidFill>
                <a:effectLst/>
                <a:latin typeface="-apple-system"/>
              </a:rPr>
              <a:t>मौलिक सिद्धांतों के अलावा, यह खंड विभिन्न तकनीकी शब्दों को भी स्थापित करता है जिनका उपयोग संहिता के बाद के खंडों में किया जाता है। </a:t>
            </a:r>
            <a:endParaRPr lang="en-IN" sz="2000" i="0" dirty="0">
              <a:solidFill>
                <a:srgbClr val="202122"/>
              </a:solidFill>
              <a:effectLst/>
              <a:latin typeface="-apple-system"/>
            </a:endParaRPr>
          </a:p>
          <a:p>
            <a:pPr algn="just" fontAlgn="base"/>
            <a:endParaRPr lang="en-IN" sz="2000" i="0" u="none" strike="noStrike" dirty="0">
              <a:solidFill>
                <a:srgbClr val="3366CC"/>
              </a:solidFill>
              <a:effectLst/>
              <a:latin typeface="inherit"/>
              <a:hlinkClick r:id="rId2" tooltip="आयुर्वेद"/>
            </a:endParaRPr>
          </a:p>
          <a:p>
            <a:pPr algn="just" fontAlgn="base"/>
            <a:r>
              <a:rPr lang="en-IN" sz="2000" dirty="0">
                <a:solidFill>
                  <a:srgbClr val="3366CC"/>
                </a:solidFill>
                <a:latin typeface="inherit"/>
                <a:hlinkClick r:id="rId2" tooltip="आयुर्वेद"/>
              </a:rPr>
              <a:t>* </a:t>
            </a:r>
            <a:r>
              <a:rPr lang="hi-IN" sz="2000" i="0" u="none" strike="noStrike" dirty="0">
                <a:solidFill>
                  <a:srgbClr val="3366CC"/>
                </a:solidFill>
                <a:effectLst/>
                <a:latin typeface="inherit"/>
                <a:hlinkClick r:id="rId2" tooltip="आयुर्वेद"/>
              </a:rPr>
              <a:t>यह न केवल आयुर्वेद</a:t>
            </a:r>
            <a:r>
              <a:rPr lang="hi-IN" sz="2000" i="0" dirty="0">
                <a:solidFill>
                  <a:srgbClr val="202122"/>
                </a:solidFill>
                <a:effectLst/>
                <a:latin typeface="-apple-system"/>
              </a:rPr>
              <a:t> को आधार प्रदान करने में मदद करता है</a:t>
            </a:r>
            <a:r>
              <a:rPr lang="en-IN" sz="2000" i="0" dirty="0">
                <a:solidFill>
                  <a:srgbClr val="202122"/>
                </a:solidFill>
                <a:effectLst/>
                <a:latin typeface="-apple-system"/>
              </a:rPr>
              <a:t>, </a:t>
            </a:r>
            <a:r>
              <a:rPr lang="hi-IN" sz="2000" i="0" dirty="0">
                <a:solidFill>
                  <a:srgbClr val="202122"/>
                </a:solidFill>
                <a:effectLst/>
                <a:latin typeface="-apple-system"/>
              </a:rPr>
              <a:t>बल्कि</a:t>
            </a:r>
            <a:r>
              <a:rPr lang="en-IN" sz="2000" i="0" dirty="0">
                <a:solidFill>
                  <a:srgbClr val="202122"/>
                </a:solidFill>
                <a:effectLst/>
                <a:latin typeface="-apple-system"/>
              </a:rPr>
              <a:t> </a:t>
            </a:r>
            <a:r>
              <a:rPr lang="hi-IN" sz="2000" i="0" dirty="0">
                <a:solidFill>
                  <a:srgbClr val="202122"/>
                </a:solidFill>
                <a:effectLst/>
                <a:latin typeface="-apple-system"/>
              </a:rPr>
              <a:t>चिकित्सकों, शिक्षकों, शोधकर्ताओं और विद्वानों के लिए भी आधार प्रदान करने में मदद करता है</a:t>
            </a:r>
            <a:r>
              <a:rPr lang="en-IN" sz="2000" i="0" dirty="0">
                <a:solidFill>
                  <a:srgbClr val="202122"/>
                </a:solidFill>
                <a:effectLst/>
                <a:latin typeface="-apple-system"/>
              </a:rPr>
              <a:t> |</a:t>
            </a:r>
            <a:endParaRPr lang="hi-IN" sz="2000" i="0" dirty="0">
              <a:solidFill>
                <a:srgbClr val="202122"/>
              </a:solidFill>
              <a:effectLst/>
              <a:latin typeface="-apple-system"/>
            </a:endParaRPr>
          </a:p>
        </p:txBody>
      </p:sp>
      <p:sp>
        <p:nvSpPr>
          <p:cNvPr id="7" name="TextBox 6">
            <a:extLst>
              <a:ext uri="{FF2B5EF4-FFF2-40B4-BE49-F238E27FC236}">
                <a16:creationId xmlns:a16="http://schemas.microsoft.com/office/drawing/2014/main" xmlns="" id="{1085F31D-00C1-9E0E-3D0C-282F096BBD33}"/>
              </a:ext>
            </a:extLst>
          </p:cNvPr>
          <p:cNvSpPr txBox="1"/>
          <p:nvPr/>
        </p:nvSpPr>
        <p:spPr>
          <a:xfrm rot="10800000" flipV="1">
            <a:off x="506082" y="4229264"/>
            <a:ext cx="8564387" cy="1015663"/>
          </a:xfrm>
          <a:prstGeom prst="rect">
            <a:avLst/>
          </a:prstGeom>
          <a:noFill/>
        </p:spPr>
        <p:txBody>
          <a:bodyPr wrap="square">
            <a:spAutoFit/>
          </a:bodyPr>
          <a:lstStyle/>
          <a:p>
            <a:r>
              <a:rPr lang="en-GB" sz="2000" b="0" i="0" dirty="0">
                <a:solidFill>
                  <a:srgbClr val="202122"/>
                </a:solidFill>
                <a:effectLst/>
                <a:latin typeface="-apple-system"/>
              </a:rPr>
              <a:t>👉</a:t>
            </a:r>
            <a:r>
              <a:rPr lang="hi-IN" sz="2000" b="0" i="0" dirty="0">
                <a:solidFill>
                  <a:srgbClr val="202122"/>
                </a:solidFill>
                <a:effectLst/>
                <a:latin typeface="-apple-system"/>
              </a:rPr>
              <a:t>इसकी संरचना के दृष्टिकोण से, सूत्र स्थान में तीस अध्याय हैं, जिन्हें आठ तार्किक संदर्भों में बांटा गया है। पहले सात </a:t>
            </a:r>
            <a:r>
              <a:rPr lang="hi-IN" sz="2000" b="0" i="1" dirty="0">
                <a:solidFill>
                  <a:srgbClr val="202122"/>
                </a:solidFill>
                <a:effectLst/>
                <a:latin typeface="-apple-system"/>
              </a:rPr>
              <a:t>चतुष्क</a:t>
            </a:r>
            <a:r>
              <a:rPr lang="hi-IN" sz="2000" b="0" i="0" dirty="0">
                <a:solidFill>
                  <a:srgbClr val="202122"/>
                </a:solidFill>
                <a:effectLst/>
                <a:latin typeface="-apple-system"/>
              </a:rPr>
              <a:t> ( यानी चार के समूह), जबकि अंतिम एक दो अध्यायों का समूह (संग्रहद्वय) है।</a:t>
            </a:r>
            <a:endParaRPr lang="en-US" sz="2000" dirty="0"/>
          </a:p>
        </p:txBody>
      </p:sp>
    </p:spTree>
    <p:extLst>
      <p:ext uri="{BB962C8B-B14F-4D97-AF65-F5344CB8AC3E}">
        <p14:creationId xmlns:p14="http://schemas.microsoft.com/office/powerpoint/2010/main" xmlns="" val="2370372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3F7A6D-BC47-42D0-24DE-63D850B2FBA9}"/>
              </a:ext>
            </a:extLst>
          </p:cNvPr>
          <p:cNvSpPr>
            <a:spLocks noGrp="1"/>
          </p:cNvSpPr>
          <p:nvPr>
            <p:ph type="title"/>
          </p:nvPr>
        </p:nvSpPr>
        <p:spPr>
          <a:xfrm>
            <a:off x="1430736" y="422629"/>
            <a:ext cx="7600157" cy="784830"/>
          </a:xfrm>
        </p:spPr>
        <p:txBody>
          <a:bodyPr>
            <a:noAutofit/>
          </a:bodyPr>
          <a:lstStyle/>
          <a:p>
            <a:r>
              <a:rPr lang="en-GB" sz="3300" b="1" dirty="0">
                <a:solidFill>
                  <a:schemeClr val="accent5"/>
                </a:solidFill>
              </a:rPr>
              <a:t>                     </a:t>
            </a:r>
            <a:r>
              <a:rPr lang="en-GB" sz="3600" b="1" dirty="0">
                <a:solidFill>
                  <a:schemeClr val="accent5"/>
                </a:solidFill>
              </a:rPr>
              <a:t>विमानस्थान</a:t>
            </a:r>
            <a:endParaRPr lang="en-US" sz="3600" b="1" dirty="0">
              <a:solidFill>
                <a:schemeClr val="accent5"/>
              </a:solidFill>
            </a:endParaRPr>
          </a:p>
        </p:txBody>
      </p:sp>
      <p:sp>
        <p:nvSpPr>
          <p:cNvPr id="3" name="Content Placeholder 2">
            <a:extLst>
              <a:ext uri="{FF2B5EF4-FFF2-40B4-BE49-F238E27FC236}">
                <a16:creationId xmlns:a16="http://schemas.microsoft.com/office/drawing/2014/main" xmlns="" id="{94C58D12-F2AF-C8AE-E31B-9FC543AE8F89}"/>
              </a:ext>
            </a:extLst>
          </p:cNvPr>
          <p:cNvSpPr>
            <a:spLocks noGrp="1"/>
          </p:cNvSpPr>
          <p:nvPr>
            <p:ph idx="1"/>
          </p:nvPr>
        </p:nvSpPr>
        <p:spPr>
          <a:xfrm>
            <a:off x="823518" y="1207459"/>
            <a:ext cx="6605983" cy="3110090"/>
          </a:xfrm>
        </p:spPr>
        <p:txBody>
          <a:bodyPr/>
          <a:lstStyle/>
          <a:p>
            <a:pPr marL="0" indent="0">
              <a:buNone/>
            </a:pPr>
            <a:r>
              <a:rPr lang="en-GB" dirty="0"/>
              <a:t>                                                </a:t>
            </a:r>
            <a:r>
              <a:rPr lang="en-GB" sz="2400" b="1" dirty="0">
                <a:solidFill>
                  <a:srgbClr val="7030A0"/>
                </a:solidFill>
              </a:rPr>
              <a:t>रसविमान अध्याय-१</a:t>
            </a:r>
          </a:p>
        </p:txBody>
      </p:sp>
      <p:pic>
        <p:nvPicPr>
          <p:cNvPr id="6" name="Picture 6">
            <a:extLst>
              <a:ext uri="{FF2B5EF4-FFF2-40B4-BE49-F238E27FC236}">
                <a16:creationId xmlns:a16="http://schemas.microsoft.com/office/drawing/2014/main" xmlns="" id="{A66C9B1C-4034-78CE-2F0F-0AD93D22D12A}"/>
              </a:ext>
            </a:extLst>
          </p:cNvPr>
          <p:cNvPicPr>
            <a:picLocks noChangeAspect="1"/>
          </p:cNvPicPr>
          <p:nvPr/>
        </p:nvPicPr>
        <p:blipFill>
          <a:blip r:embed="rId2"/>
          <a:stretch>
            <a:fillRect/>
          </a:stretch>
        </p:blipFill>
        <p:spPr>
          <a:xfrm>
            <a:off x="8932270" y="2061921"/>
            <a:ext cx="2574396" cy="3723420"/>
          </a:xfrm>
          <a:prstGeom prst="rect">
            <a:avLst/>
          </a:prstGeom>
        </p:spPr>
      </p:pic>
      <p:sp>
        <p:nvSpPr>
          <p:cNvPr id="4" name="TextBox 3">
            <a:extLst>
              <a:ext uri="{FF2B5EF4-FFF2-40B4-BE49-F238E27FC236}">
                <a16:creationId xmlns:a16="http://schemas.microsoft.com/office/drawing/2014/main" xmlns="" id="{222B8F4B-4D32-3318-2FD2-D82BAA4CD4EE}"/>
              </a:ext>
            </a:extLst>
          </p:cNvPr>
          <p:cNvSpPr txBox="1"/>
          <p:nvPr/>
        </p:nvSpPr>
        <p:spPr>
          <a:xfrm>
            <a:off x="938285" y="2506544"/>
            <a:ext cx="8092608" cy="2123658"/>
          </a:xfrm>
          <a:prstGeom prst="rect">
            <a:avLst/>
          </a:prstGeom>
          <a:noFill/>
        </p:spPr>
        <p:txBody>
          <a:bodyPr wrap="square" rtlCol="0">
            <a:spAutoFit/>
          </a:bodyPr>
          <a:lstStyle/>
          <a:p>
            <a:pPr algn="l"/>
            <a:r>
              <a:rPr lang="en-GB" sz="2400" b="1" dirty="0">
                <a:solidFill>
                  <a:srgbClr val="00B0F0"/>
                </a:solidFill>
              </a:rPr>
              <a:t>विशेषेण मीयते ज्ञायते दोषभेषजाघनेनेति विमानम।</a:t>
            </a:r>
          </a:p>
          <a:p>
            <a:pPr algn="l"/>
            <a:r>
              <a:rPr lang="en-GB" dirty="0"/>
              <a:t>                                                                </a:t>
            </a:r>
            <a:r>
              <a:rPr lang="en-GB" b="1" dirty="0"/>
              <a:t>(च०वि०अध्याय १)</a:t>
            </a:r>
          </a:p>
          <a:p>
            <a:pPr algn="l"/>
            <a:r>
              <a:rPr lang="en-GB" dirty="0"/>
              <a:t>विमान स्थान में रोगों का निर्णय बताया गया है ,</a:t>
            </a:r>
          </a:p>
          <a:p>
            <a:pPr algn="l"/>
            <a:r>
              <a:rPr lang="en-GB" dirty="0"/>
              <a:t> चिकित्सा में जब तक दोष औषधि का ज्ञान न हो तब तक चिकित्सा में सफलता नहीं मिलती अतः दोष, औषधि(द्रव्य) की</a:t>
            </a:r>
          </a:p>
          <a:p>
            <a:pPr algn="l"/>
            <a:r>
              <a:rPr lang="en-GB" dirty="0"/>
              <a:t> विशेषता की जानकारी कराने वाला स्थान , विमान स्थान का उपदेश यहां आचार्य चरक द्वारा किया गया है ।</a:t>
            </a:r>
          </a:p>
        </p:txBody>
      </p:sp>
    </p:spTree>
    <p:extLst>
      <p:ext uri="{BB962C8B-B14F-4D97-AF65-F5344CB8AC3E}">
        <p14:creationId xmlns:p14="http://schemas.microsoft.com/office/powerpoint/2010/main" xmlns="" val="2841612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3F61840-7E38-CA10-1F40-2D4D9ECC4FBC}"/>
              </a:ext>
            </a:extLst>
          </p:cNvPr>
          <p:cNvSpPr>
            <a:spLocks noGrp="1"/>
          </p:cNvSpPr>
          <p:nvPr>
            <p:ph idx="1"/>
          </p:nvPr>
        </p:nvSpPr>
        <p:spPr>
          <a:xfrm>
            <a:off x="1207163" y="844950"/>
            <a:ext cx="8103525" cy="5620144"/>
          </a:xfrm>
        </p:spPr>
        <p:txBody>
          <a:bodyPr>
            <a:normAutofit/>
          </a:bodyPr>
          <a:lstStyle/>
          <a:p>
            <a:pPr marL="0" indent="0">
              <a:buNone/>
            </a:pPr>
            <a:r>
              <a:rPr lang="en-GB" sz="2600" b="1" dirty="0">
                <a:solidFill>
                  <a:schemeClr val="accent2">
                    <a:lumMod val="75000"/>
                  </a:schemeClr>
                </a:solidFill>
              </a:rPr>
              <a:t>विमानस्थान को 8 अध्याय में विभाजित किया गया है।
</a:t>
            </a:r>
            <a:r>
              <a:rPr lang="en-GB" sz="2000" dirty="0"/>
              <a:t>• रसविमानम अध्याय</a:t>
            </a:r>
          </a:p>
          <a:p>
            <a:pPr marL="0" indent="0">
              <a:buNone/>
            </a:pPr>
            <a:r>
              <a:rPr lang="en-GB" sz="2800" b="1" dirty="0"/>
              <a:t>.</a:t>
            </a:r>
            <a:r>
              <a:rPr lang="en-GB" sz="2000" dirty="0"/>
              <a:t>त्रिविधकुक्षीयं विमानम अध्याय 
</a:t>
            </a:r>
          </a:p>
          <a:p>
            <a:pPr marL="0" indent="0">
              <a:buNone/>
            </a:pPr>
            <a:r>
              <a:rPr lang="en-GB" sz="2000" dirty="0"/>
              <a:t>• जनपदोदध्वंसनीयं </a:t>
            </a:r>
          </a:p>
          <a:p>
            <a:pPr marL="0" indent="0">
              <a:buNone/>
            </a:pPr>
            <a:r>
              <a:rPr lang="en-GB" sz="2000" dirty="0"/>
              <a:t>• त्रिविधरोग विशेष विज्ञानीयं अध्याय
</a:t>
            </a:r>
          </a:p>
          <a:p>
            <a:pPr marL="0" indent="0">
              <a:buNone/>
            </a:pPr>
            <a:r>
              <a:rPr lang="en-GB" sz="2000" dirty="0"/>
              <a:t>• स्त्रोतसां विमानम अध्याय </a:t>
            </a:r>
          </a:p>
          <a:p>
            <a:pPr marL="0" indent="0">
              <a:buNone/>
            </a:pPr>
            <a:r>
              <a:rPr lang="en-GB" sz="2000" dirty="0"/>
              <a:t>• रोगानींक विमानं अध्याय
</a:t>
            </a:r>
          </a:p>
          <a:p>
            <a:pPr marL="0" indent="0">
              <a:buNone/>
            </a:pPr>
            <a:r>
              <a:rPr lang="en-GB" sz="2000" dirty="0"/>
              <a:t>• व्याधितरूपीय विमान अध्याय
• रोगभिषग्जितीयं विमानम अध्याय</a:t>
            </a:r>
            <a:endParaRPr lang="en-US" sz="2000" dirty="0"/>
          </a:p>
        </p:txBody>
      </p:sp>
    </p:spTree>
    <p:extLst>
      <p:ext uri="{BB962C8B-B14F-4D97-AF65-F5344CB8AC3E}">
        <p14:creationId xmlns:p14="http://schemas.microsoft.com/office/powerpoint/2010/main" xmlns="" val="3262319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180F5C5-7F24-7106-29EE-81B7D79FA551}"/>
              </a:ext>
            </a:extLst>
          </p:cNvPr>
          <p:cNvPicPr>
            <a:picLocks noChangeAspect="1"/>
          </p:cNvPicPr>
          <p:nvPr/>
        </p:nvPicPr>
        <p:blipFill>
          <a:blip r:embed="rId2"/>
          <a:stretch>
            <a:fillRect/>
          </a:stretch>
        </p:blipFill>
        <p:spPr>
          <a:xfrm>
            <a:off x="8085697" y="2964656"/>
            <a:ext cx="3512344" cy="3059906"/>
          </a:xfrm>
          <a:prstGeom prst="rect">
            <a:avLst/>
          </a:prstGeom>
        </p:spPr>
      </p:pic>
      <p:sp>
        <p:nvSpPr>
          <p:cNvPr id="7" name="TextBox 6">
            <a:extLst>
              <a:ext uri="{FF2B5EF4-FFF2-40B4-BE49-F238E27FC236}">
                <a16:creationId xmlns:a16="http://schemas.microsoft.com/office/drawing/2014/main" xmlns="" id="{6E99E176-0879-88DB-832C-F0674AA10172}"/>
              </a:ext>
            </a:extLst>
          </p:cNvPr>
          <p:cNvSpPr txBox="1"/>
          <p:nvPr/>
        </p:nvSpPr>
        <p:spPr>
          <a:xfrm>
            <a:off x="1063391" y="1383507"/>
            <a:ext cx="7022306" cy="4493538"/>
          </a:xfrm>
          <a:prstGeom prst="rect">
            <a:avLst/>
          </a:prstGeom>
          <a:noFill/>
        </p:spPr>
        <p:txBody>
          <a:bodyPr wrap="square" rtlCol="0">
            <a:spAutoFit/>
          </a:bodyPr>
          <a:lstStyle/>
          <a:p>
            <a:pPr algn="l"/>
            <a:r>
              <a:rPr lang="en-GB" b="1" dirty="0">
                <a:solidFill>
                  <a:srgbClr val="00B0F0"/>
                </a:solidFill>
              </a:rPr>
              <a:t>रस और दोष का पारस्परिक सम्बन्ध  ~</a:t>
            </a:r>
          </a:p>
          <a:p>
            <a:pPr algn="l"/>
            <a:r>
              <a:rPr lang="en-GB" dirty="0"/>
              <a:t>• </a:t>
            </a:r>
            <a:r>
              <a:rPr lang="en-GB" sz="2000" dirty="0"/>
              <a:t>रस और दोष के मान के ज्ञान के अधीन चिकित्सा होती है। दोष इत्यादि के मान को न जानने वाला वैद्य रोग को दूर करने में समर्थ नहीं हो पाता है। अतः दोष आदि के ज्ञान हेतु विमान स्थान का उपदेश आचार्य चरक द्वारा किया गया है।</a:t>
            </a:r>
            <a:r>
              <a:rPr lang="en-GB" dirty="0"/>
              <a:t>
</a:t>
            </a:r>
            <a:r>
              <a:rPr lang="en-GB" sz="2000" b="1" dirty="0">
                <a:solidFill>
                  <a:srgbClr val="00B0F0"/>
                </a:solidFill>
              </a:rPr>
              <a:t>रस तथा दोषों के भेद :</a:t>
            </a:r>
            <a:r>
              <a:rPr lang="en-GB" dirty="0"/>
              <a:t>
</a:t>
            </a:r>
            <a:r>
              <a:rPr lang="en-GB" sz="2000" dirty="0"/>
              <a:t>•  मधुर      . तिक्त</a:t>
            </a:r>
          </a:p>
          <a:p>
            <a:pPr algn="l"/>
            <a:r>
              <a:rPr lang="en-GB" sz="2000" dirty="0"/>
              <a:t>. अम्ल       . कटु</a:t>
            </a:r>
          </a:p>
          <a:p>
            <a:pPr algn="l"/>
            <a:r>
              <a:rPr lang="en-GB" sz="2000" dirty="0"/>
              <a:t>. लवण       . कषाय </a:t>
            </a:r>
            <a:r>
              <a:rPr lang="en-GB" dirty="0"/>
              <a:t>
* यदि इन रसों का प्रयोग भलि भांति किया जाय तो शरीर स्वस्थ रहता है परन्तु इनका प्रयोग विपरीत ढंग से किया जाय। तो ये दोषों को कूपित कर देते है।</a:t>
            </a:r>
            <a:endParaRPr lang="en-US" dirty="0"/>
          </a:p>
        </p:txBody>
      </p:sp>
    </p:spTree>
    <p:extLst>
      <p:ext uri="{BB962C8B-B14F-4D97-AF65-F5344CB8AC3E}">
        <p14:creationId xmlns:p14="http://schemas.microsoft.com/office/powerpoint/2010/main" xmlns="" val="663418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837B21A-C486-3165-1E18-6C9637D29D2A}"/>
              </a:ext>
            </a:extLst>
          </p:cNvPr>
          <p:cNvSpPr>
            <a:spLocks noGrp="1"/>
          </p:cNvSpPr>
          <p:nvPr>
            <p:ph idx="1"/>
          </p:nvPr>
        </p:nvSpPr>
        <p:spPr>
          <a:xfrm>
            <a:off x="595313" y="619124"/>
            <a:ext cx="8774906" cy="2250281"/>
          </a:xfrm>
        </p:spPr>
        <p:txBody>
          <a:bodyPr>
            <a:normAutofit/>
          </a:bodyPr>
          <a:lstStyle/>
          <a:p>
            <a:pPr marL="0" indent="0">
              <a:buNone/>
            </a:pPr>
            <a:r>
              <a:rPr lang="en-GB" sz="2000" b="1" dirty="0">
                <a:solidFill>
                  <a:srgbClr val="00B0F0"/>
                </a:solidFill>
              </a:rPr>
              <a:t>दोष के तीन प्रकार होते है- </a:t>
            </a:r>
            <a:r>
              <a:rPr lang="en-GB" sz="2000" dirty="0">
                <a:solidFill>
                  <a:schemeClr val="tx1"/>
                </a:solidFill>
              </a:rPr>
              <a:t>(१) वात (२) पित्त (३) कफ 
</a:t>
            </a:r>
            <a:r>
              <a:rPr lang="en-GB" sz="2000" b="1" dirty="0">
                <a:solidFill>
                  <a:schemeClr val="accent3">
                    <a:lumMod val="75000"/>
                  </a:schemeClr>
                </a:solidFill>
              </a:rPr>
              <a:t>रोगस्तु दोषवैषम्यं दोष्यसाम्यमरोगता</a:t>
            </a:r>
            <a:r>
              <a:rPr lang="en-GB" sz="2000" dirty="0">
                <a:solidFill>
                  <a:schemeClr val="tx1"/>
                </a:solidFill>
              </a:rPr>
              <a:t> (अह०सू० 1/20)
 </a:t>
            </a:r>
          </a:p>
          <a:p>
            <a:pPr marL="0" indent="0">
              <a:buNone/>
            </a:pPr>
            <a:r>
              <a:rPr lang="en-GB" sz="2000" dirty="0">
                <a:solidFill>
                  <a:schemeClr val="tx1"/>
                </a:solidFill>
              </a:rPr>
              <a:t>• अर्थात दोषों सम मात्रा को आरोग्य तथा विषम मात्रा को रोग कहते हैं ।</a:t>
            </a:r>
          </a:p>
          <a:p>
            <a:pPr marL="0" indent="0">
              <a:buNone/>
            </a:pPr>
            <a:endParaRPr lang="en-GB" sz="1500" dirty="0">
              <a:solidFill>
                <a:schemeClr val="tx1"/>
              </a:solidFill>
            </a:endParaRPr>
          </a:p>
          <a:p>
            <a:pPr marL="0" indent="0">
              <a:buNone/>
            </a:pPr>
            <a:endParaRPr lang="en-GB" sz="1500" dirty="0">
              <a:solidFill>
                <a:schemeClr val="tx1"/>
              </a:solidFill>
            </a:endParaRPr>
          </a:p>
          <a:p>
            <a:pPr marL="0" indent="0">
              <a:buNone/>
            </a:pPr>
            <a:endParaRPr lang="en-GB" sz="1500" dirty="0">
              <a:solidFill>
                <a:schemeClr val="tx1"/>
              </a:solidFill>
            </a:endParaRPr>
          </a:p>
        </p:txBody>
      </p:sp>
      <p:pic>
        <p:nvPicPr>
          <p:cNvPr id="2" name="Picture 3">
            <a:extLst>
              <a:ext uri="{FF2B5EF4-FFF2-40B4-BE49-F238E27FC236}">
                <a16:creationId xmlns:a16="http://schemas.microsoft.com/office/drawing/2014/main" xmlns="" id="{153FD64E-6AB9-89E5-0254-F521A5EB1485}"/>
              </a:ext>
            </a:extLst>
          </p:cNvPr>
          <p:cNvPicPr>
            <a:picLocks noChangeAspect="1"/>
          </p:cNvPicPr>
          <p:nvPr/>
        </p:nvPicPr>
        <p:blipFill>
          <a:blip r:embed="rId2"/>
          <a:stretch>
            <a:fillRect/>
          </a:stretch>
        </p:blipFill>
        <p:spPr>
          <a:xfrm>
            <a:off x="5463459" y="3326876"/>
            <a:ext cx="5465607" cy="3031062"/>
          </a:xfrm>
          <a:prstGeom prst="rect">
            <a:avLst/>
          </a:prstGeom>
        </p:spPr>
      </p:pic>
      <p:sp>
        <p:nvSpPr>
          <p:cNvPr id="4" name="TextBox 3">
            <a:extLst>
              <a:ext uri="{FF2B5EF4-FFF2-40B4-BE49-F238E27FC236}">
                <a16:creationId xmlns:a16="http://schemas.microsoft.com/office/drawing/2014/main" xmlns="" id="{2BE8C11F-7C2A-9CC2-1C39-4555870268B7}"/>
              </a:ext>
            </a:extLst>
          </p:cNvPr>
          <p:cNvSpPr txBox="1"/>
          <p:nvPr/>
        </p:nvSpPr>
        <p:spPr>
          <a:xfrm>
            <a:off x="5193506" y="2514600"/>
            <a:ext cx="1828800" cy="1828800"/>
          </a:xfrm>
          <a:prstGeom prst="rect">
            <a:avLst/>
          </a:prstGeom>
          <a:noFill/>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xmlns="" id="{24754E82-0BC2-B258-B2BE-6C26868CC58D}"/>
              </a:ext>
            </a:extLst>
          </p:cNvPr>
          <p:cNvSpPr txBox="1"/>
          <p:nvPr/>
        </p:nvSpPr>
        <p:spPr>
          <a:xfrm>
            <a:off x="595313" y="3326876"/>
            <a:ext cx="4155281" cy="1015663"/>
          </a:xfrm>
          <a:prstGeom prst="rect">
            <a:avLst/>
          </a:prstGeom>
          <a:noFill/>
        </p:spPr>
        <p:txBody>
          <a:bodyPr wrap="square" rtlCol="0">
            <a:spAutoFit/>
          </a:bodyPr>
          <a:lstStyle/>
          <a:p>
            <a:pPr marL="285750" indent="-285750" algn="l">
              <a:buFont typeface="Arial" panose="020B0604020202020204" pitchFamily="34" charset="0"/>
              <a:buChar char="•"/>
            </a:pPr>
            <a:r>
              <a:rPr lang="hi-IN" sz="2000" dirty="0">
                <a:solidFill>
                  <a:schemeClr val="accent5"/>
                </a:solidFill>
              </a:rPr>
              <a:t>रसों के पञ्चभौतिक संगठन तथा उनके द्वारा शमन और कुपित होने वाले दोषों </a:t>
            </a:r>
            <a:r>
              <a:rPr lang="en-GB" sz="2000" dirty="0">
                <a:solidFill>
                  <a:schemeClr val="accent5"/>
                </a:solidFill>
              </a:rPr>
              <a:t>~</a:t>
            </a:r>
            <a:endParaRPr lang="en-US" sz="2000" dirty="0">
              <a:solidFill>
                <a:schemeClr val="accent5"/>
              </a:solidFill>
            </a:endParaRPr>
          </a:p>
        </p:txBody>
      </p:sp>
    </p:spTree>
    <p:extLst>
      <p:ext uri="{BB962C8B-B14F-4D97-AF65-F5344CB8AC3E}">
        <p14:creationId xmlns:p14="http://schemas.microsoft.com/office/powerpoint/2010/main" xmlns="" val="2469847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32B2034-65E7-1DA5-6F49-13467956DE45}"/>
              </a:ext>
            </a:extLst>
          </p:cNvPr>
          <p:cNvSpPr>
            <a:spLocks noGrp="1"/>
          </p:cNvSpPr>
          <p:nvPr>
            <p:ph idx="1"/>
          </p:nvPr>
        </p:nvSpPr>
        <p:spPr>
          <a:xfrm>
            <a:off x="1092397" y="2503886"/>
            <a:ext cx="7286624" cy="3731419"/>
          </a:xfrm>
        </p:spPr>
        <p:txBody>
          <a:bodyPr>
            <a:normAutofit/>
          </a:bodyPr>
          <a:lstStyle/>
          <a:p>
            <a:pPr marL="0" indent="0">
              <a:buNone/>
            </a:pPr>
            <a:r>
              <a:rPr lang="en-GB" sz="2000" b="1" dirty="0">
                <a:solidFill>
                  <a:schemeClr val="accent3">
                    <a:lumMod val="75000"/>
                  </a:schemeClr>
                </a:solidFill>
              </a:rPr>
              <a:t>प्रकृति समवाय सिद्धांत~</a:t>
            </a:r>
            <a:r>
              <a:rPr lang="en-GB" sz="1500" dirty="0">
                <a:solidFill>
                  <a:schemeClr val="tx1"/>
                </a:solidFill>
              </a:rPr>
              <a:t>
</a:t>
            </a:r>
            <a:r>
              <a:rPr lang="en-GB" dirty="0">
                <a:solidFill>
                  <a:schemeClr val="tx1"/>
                </a:solidFill>
              </a:rPr>
              <a:t>रसों और दोषों का दो प्रकार का मेल (संयोग) होता है-. एक प्रकृति के अनुकूल गुण का तथा दूसरा जो प्रकृति के अनुकूल गुण का नहीं होता जहा मिले हुए रस या दोष प्रकृति गुणों को बिना दबाएं हुए मिले हो वह मेल प्रकृति समसमवाय कहा जाता है।
</a:t>
            </a:r>
            <a:r>
              <a:rPr lang="en-GB" sz="1500" dirty="0">
                <a:solidFill>
                  <a:schemeClr val="tx1"/>
                </a:solidFill>
              </a:rPr>
              <a:t>
</a:t>
            </a:r>
            <a:r>
              <a:rPr lang="en-GB" sz="2000" b="1" dirty="0">
                <a:solidFill>
                  <a:schemeClr val="accent3">
                    <a:lumMod val="75000"/>
                  </a:schemeClr>
                </a:solidFill>
              </a:rPr>
              <a:t>विकृति विषमसमवाय सिद्धांत –</a:t>
            </a:r>
            <a:r>
              <a:rPr lang="en-GB" sz="1500" dirty="0">
                <a:solidFill>
                  <a:schemeClr val="tx1"/>
                </a:solidFill>
              </a:rPr>
              <a:t>
</a:t>
            </a:r>
            <a:r>
              <a:rPr lang="en-GB" dirty="0">
                <a:solidFill>
                  <a:schemeClr val="tx1"/>
                </a:solidFill>
              </a:rPr>
              <a:t>जहाँ मिले हुए रस या दोष प्राकृत गुणों को दबाकर मिलते है वह संयोग विकृति विषम समवाय कहलाता है ।</a:t>
            </a:r>
            <a:endParaRPr lang="en-US" dirty="0">
              <a:solidFill>
                <a:schemeClr val="tx1"/>
              </a:solidFill>
            </a:endParaRPr>
          </a:p>
        </p:txBody>
      </p:sp>
      <p:sp>
        <p:nvSpPr>
          <p:cNvPr id="5" name="Title 4">
            <a:extLst>
              <a:ext uri="{FF2B5EF4-FFF2-40B4-BE49-F238E27FC236}">
                <a16:creationId xmlns:a16="http://schemas.microsoft.com/office/drawing/2014/main" xmlns="" id="{9671406E-F5D5-111E-2D47-9D7C56BFFD6E}"/>
              </a:ext>
            </a:extLst>
          </p:cNvPr>
          <p:cNvSpPr>
            <a:spLocks noGrp="1"/>
          </p:cNvSpPr>
          <p:nvPr>
            <p:ph type="title"/>
          </p:nvPr>
        </p:nvSpPr>
        <p:spPr>
          <a:xfrm>
            <a:off x="739350" y="829814"/>
            <a:ext cx="8961242" cy="1495944"/>
          </a:xfrm>
        </p:spPr>
        <p:txBody>
          <a:bodyPr>
            <a:normAutofit/>
          </a:bodyPr>
          <a:lstStyle/>
          <a:p>
            <a:r>
              <a:rPr lang="en-GB" sz="2000" b="1" dirty="0">
                <a:solidFill>
                  <a:schemeClr val="tx1"/>
                </a:solidFill>
              </a:rPr>
              <a:t>जब रसों का सेवन किया जाता है तो वे रस, शरीर में दोषों से जाकर अपना सम्पर्क स्थापित कर लेते हैं। ऐसी अवस्था में जो रस जिस दोष के समान गुण वाला होता है वह उसकी वृद्धि करता है और विपरीत गुण वाला उसका ह्रास करता है।</a:t>
            </a:r>
            <a:endParaRPr lang="en-US" sz="2000" b="1" dirty="0">
              <a:solidFill>
                <a:schemeClr val="tx1"/>
              </a:solidFill>
            </a:endParaRPr>
          </a:p>
        </p:txBody>
      </p:sp>
    </p:spTree>
    <p:extLst>
      <p:ext uri="{BB962C8B-B14F-4D97-AF65-F5344CB8AC3E}">
        <p14:creationId xmlns:p14="http://schemas.microsoft.com/office/powerpoint/2010/main" xmlns="" val="3268244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43A17CE-18FF-D3BB-C6D4-EFA6B568B45B}"/>
              </a:ext>
            </a:extLst>
          </p:cNvPr>
          <p:cNvSpPr>
            <a:spLocks noGrp="1"/>
          </p:cNvSpPr>
          <p:nvPr>
            <p:ph idx="1"/>
          </p:nvPr>
        </p:nvSpPr>
        <p:spPr>
          <a:xfrm>
            <a:off x="1082146" y="1434309"/>
            <a:ext cx="8609542" cy="4876004"/>
          </a:xfrm>
        </p:spPr>
        <p:txBody>
          <a:bodyPr/>
          <a:lstStyle/>
          <a:p>
            <a:pPr marL="0" indent="0">
              <a:buNone/>
            </a:pPr>
            <a:r>
              <a:rPr lang="en-GB" sz="2400" b="1" dirty="0">
                <a:solidFill>
                  <a:srgbClr val="FF0000"/>
                </a:solidFill>
              </a:rPr>
              <a:t>Prakriti samsamvaaya and vikriti samsamvaaya – </a:t>
            </a:r>
          </a:p>
          <a:p>
            <a:pPr marL="0" indent="0">
              <a:buNone/>
            </a:pPr>
            <a:endParaRPr lang="en-GB" sz="2400" b="1" dirty="0">
              <a:solidFill>
                <a:srgbClr val="FF0000"/>
              </a:solidFill>
            </a:endParaRPr>
          </a:p>
          <a:p>
            <a:pPr marL="0" indent="0">
              <a:buNone/>
            </a:pPr>
            <a:r>
              <a:rPr lang="en-GB" sz="2400" b="1" dirty="0">
                <a:solidFill>
                  <a:srgbClr val="00B050"/>
                </a:solidFill>
              </a:rPr>
              <a:t>In respect of disease –</a:t>
            </a:r>
            <a:r>
              <a:rPr lang="en-GB" dirty="0"/>
              <a:t>
</a:t>
            </a:r>
            <a:r>
              <a:rPr lang="en-GB" sz="2000" dirty="0"/>
              <a:t>👉If symptoms of a disease are similar to the symptom of disease causing dosha it is called as Prakriti Samsamvaaya.
</a:t>
            </a:r>
          </a:p>
          <a:p>
            <a:pPr marL="0" indent="0">
              <a:buNone/>
            </a:pPr>
            <a:r>
              <a:rPr lang="en-GB" sz="2000" dirty="0"/>
              <a:t>👉If symptoms of a disease are dis-similar to the symptom of dosha causing disease it is called as Vikriti Visamsamvaaya.</a:t>
            </a:r>
            <a:endParaRPr lang="en-US" sz="2000" dirty="0"/>
          </a:p>
        </p:txBody>
      </p:sp>
    </p:spTree>
    <p:extLst>
      <p:ext uri="{BB962C8B-B14F-4D97-AF65-F5344CB8AC3E}">
        <p14:creationId xmlns:p14="http://schemas.microsoft.com/office/powerpoint/2010/main" xmlns="" val="4130592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5159B-0FEF-E50C-645E-15F4602A3E4D}"/>
              </a:ext>
            </a:extLst>
          </p:cNvPr>
          <p:cNvSpPr>
            <a:spLocks noGrp="1"/>
          </p:cNvSpPr>
          <p:nvPr>
            <p:ph type="title"/>
          </p:nvPr>
        </p:nvSpPr>
        <p:spPr/>
        <p:txBody>
          <a:bodyPr/>
          <a:lstStyle/>
          <a:p>
            <a:r>
              <a:rPr lang="en-GB" dirty="0"/>
              <a:t>           </a:t>
            </a:r>
            <a:r>
              <a:rPr lang="en-GB" sz="2400" dirty="0">
                <a:solidFill>
                  <a:srgbClr val="FF0000"/>
                </a:solidFill>
              </a:rPr>
              <a:t>अष्ट आहारविधिविशेषायतनानि</a:t>
            </a:r>
            <a:endParaRPr lang="en-US" sz="2400" dirty="0">
              <a:solidFill>
                <a:srgbClr val="FF0000"/>
              </a:solidFill>
            </a:endParaRPr>
          </a:p>
        </p:txBody>
      </p:sp>
      <p:sp>
        <p:nvSpPr>
          <p:cNvPr id="3" name="Content Placeholder 2">
            <a:extLst>
              <a:ext uri="{FF2B5EF4-FFF2-40B4-BE49-F238E27FC236}">
                <a16:creationId xmlns:a16="http://schemas.microsoft.com/office/drawing/2014/main" xmlns="" id="{BB394FC1-1E44-0ED1-25D9-8C9E9CC9AAFB}"/>
              </a:ext>
            </a:extLst>
          </p:cNvPr>
          <p:cNvSpPr>
            <a:spLocks noGrp="1"/>
          </p:cNvSpPr>
          <p:nvPr>
            <p:ph idx="1"/>
          </p:nvPr>
        </p:nvSpPr>
        <p:spPr>
          <a:xfrm>
            <a:off x="1130943" y="1930400"/>
            <a:ext cx="7689452" cy="4927600"/>
          </a:xfrm>
        </p:spPr>
        <p:txBody>
          <a:bodyPr>
            <a:normAutofit/>
          </a:bodyPr>
          <a:lstStyle/>
          <a:p>
            <a:pPr marL="0" indent="0">
              <a:buNone/>
            </a:pPr>
            <a:r>
              <a:rPr lang="en-GB" b="1" dirty="0"/>
              <a:t>अष्टविध आहार विधि- </a:t>
            </a:r>
            <a:r>
              <a:rPr lang="en-GB" sz="1500" dirty="0"/>
              <a:t>विशेष आयतन उसमें ये आठ आहार विधि-विशेषायतन होते हैं।  </a:t>
            </a:r>
          </a:p>
          <a:p>
            <a:pPr marL="0" indent="0">
              <a:buNone/>
            </a:pPr>
            <a:r>
              <a:rPr lang="en-GB" sz="1500" dirty="0"/>
              <a:t>जैसे- १ प्रकृति २. करण ३ संयोग, ४. राशि, ५. देश ६ काल ७. उपयोग संस्था, और ८. आठवाँ उपभोक्ता होते हैं।</a:t>
            </a:r>
          </a:p>
          <a:p>
            <a:r>
              <a:rPr lang="en-GB" sz="1500" dirty="0"/>
              <a:t>(१) </a:t>
            </a:r>
            <a:r>
              <a:rPr lang="en-GB" sz="1500" b="1" dirty="0"/>
              <a:t>प्रकृति (Natural qualities) - </a:t>
            </a:r>
            <a:r>
              <a:rPr lang="en-GB" sz="1500" dirty="0"/>
              <a:t>इनमें जो स्वभाव होता है उसे ही प्रकृति कहते हैं। वह स्वभाव आहार और औषध द्रव्यों में स्वभावतः रहने वाले गुरु, लघु आदि गुणों का योग है। जैसे उड़द और मूंग तथा सूअर एवं मृग का मांस।</a:t>
            </a:r>
          </a:p>
          <a:p>
            <a:r>
              <a:rPr lang="en-GB" sz="1500" dirty="0"/>
              <a:t>(२) </a:t>
            </a:r>
            <a:r>
              <a:rPr lang="en-GB" sz="1500" b="1" dirty="0"/>
              <a:t>करण (Preparation ) – </a:t>
            </a:r>
            <a:r>
              <a:rPr lang="en-GB" sz="1500" dirty="0"/>
              <a:t>स्वाभाविक गुणयुक्त द्रव्यों में जो संस्कार किया जाता है उसे करण कहते हैं। दूसरे गुण को द्रव्यों में लाने का नाम संस्कार है। </a:t>
            </a:r>
          </a:p>
          <a:p>
            <a:r>
              <a:rPr lang="en-GB" sz="1500" dirty="0"/>
              <a:t>(३) </a:t>
            </a:r>
            <a:r>
              <a:rPr lang="en-GB" sz="1500" b="1" dirty="0"/>
              <a:t>संयोग (Combination) –</a:t>
            </a:r>
            <a:r>
              <a:rPr lang="en-GB" sz="1500" dirty="0"/>
              <a:t> दो या अधिक द्रव्यों के मिलने को संयोग कहा जाता है। यह संयोग एक विशेष कार्य को करने वाला होता है, जो संयुक्त द्रव्य में रहने वाले एक-एक से यह कार्य नहीं होता। जैसे-मधु और घृत का तथा मधु, मछली और दुग्ध का संयोग ।</a:t>
            </a:r>
            <a:endParaRPr lang="en-US" sz="1500" dirty="0"/>
          </a:p>
        </p:txBody>
      </p:sp>
    </p:spTree>
    <p:extLst>
      <p:ext uri="{BB962C8B-B14F-4D97-AF65-F5344CB8AC3E}">
        <p14:creationId xmlns:p14="http://schemas.microsoft.com/office/powerpoint/2010/main" xmlns="" val="27897912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493AFAD-75A9-007B-FAFE-396986CFF7A6}"/>
              </a:ext>
            </a:extLst>
          </p:cNvPr>
          <p:cNvSpPr>
            <a:spLocks noGrp="1"/>
          </p:cNvSpPr>
          <p:nvPr>
            <p:ph idx="1"/>
          </p:nvPr>
        </p:nvSpPr>
        <p:spPr>
          <a:xfrm>
            <a:off x="1902520" y="1214437"/>
            <a:ext cx="6832203" cy="4289920"/>
          </a:xfrm>
        </p:spPr>
        <p:txBody>
          <a:bodyPr>
            <a:normAutofit fontScale="85000" lnSpcReduction="20000"/>
          </a:bodyPr>
          <a:lstStyle/>
          <a:p>
            <a:r>
              <a:rPr lang="en-GB" dirty="0"/>
              <a:t>(४) </a:t>
            </a:r>
            <a:r>
              <a:rPr lang="en-GB" b="1" dirty="0"/>
              <a:t>राशि (Quantum)-</a:t>
            </a:r>
            <a:r>
              <a:rPr lang="en-GB" dirty="0"/>
              <a:t> मात्रा और अमात्रा का फल निश्चय करने के लिए सर्वग्रह और परिग्रह  राशियाँ हैं। </a:t>
            </a:r>
            <a:r>
              <a:rPr lang="en-GB" dirty="0">
                <a:solidFill>
                  <a:srgbClr val="0070C0"/>
                </a:solidFill>
              </a:rPr>
              <a:t>सर्वग्रह</a:t>
            </a:r>
            <a:r>
              <a:rPr lang="en-GB" dirty="0"/>
              <a:t> - सभी आहार द्रव्यों का एक पिण्ड में प्रमाणग्रहण करना कहा जाता है। </a:t>
            </a:r>
            <a:r>
              <a:rPr lang="en-GB" dirty="0">
                <a:solidFill>
                  <a:srgbClr val="0070C0"/>
                </a:solidFill>
              </a:rPr>
              <a:t>परिग्रह –</a:t>
            </a:r>
            <a:r>
              <a:rPr lang="en-GB" dirty="0"/>
              <a:t> आहार दृश्यों का एक-एक करके प्रमाणग्रहण को परिग्रह कहा जाता है।</a:t>
            </a:r>
          </a:p>
          <a:p>
            <a:pPr marL="0" indent="0">
              <a:buNone/>
            </a:pPr>
            <a:endParaRPr lang="en-GB" dirty="0"/>
          </a:p>
          <a:p>
            <a:r>
              <a:rPr lang="en-GB" dirty="0"/>
              <a:t>(५) </a:t>
            </a:r>
            <a:r>
              <a:rPr lang="en-GB" b="1" dirty="0"/>
              <a:t>देश (Habitat) – </a:t>
            </a:r>
            <a:r>
              <a:rPr lang="en-GB" dirty="0"/>
              <a:t>देश पुनः स्थान को कहते हैं। द्रव्यों की उत्पत्ति और उसका प्रचार देश सात्स्य को बतलाने वाला होता है।</a:t>
            </a:r>
          </a:p>
          <a:p>
            <a:endParaRPr lang="en-GB" dirty="0"/>
          </a:p>
          <a:p>
            <a:r>
              <a:rPr lang="en-GB" dirty="0"/>
              <a:t>(६) </a:t>
            </a:r>
            <a:r>
              <a:rPr lang="en-GB" b="1" dirty="0"/>
              <a:t>काल (Time) - </a:t>
            </a:r>
            <a:r>
              <a:rPr lang="en-GB" dirty="0"/>
              <a:t>काल , नित्यग और  आवस्थिक होता है। आवस्थिक काल की अपेक्षा करता है और नित्यग काल ऋतु सात्म्य की अपेक्षा करता है ।</a:t>
            </a:r>
          </a:p>
          <a:p>
            <a:endParaRPr lang="en-GB" dirty="0"/>
          </a:p>
          <a:p>
            <a:r>
              <a:rPr lang="en-GB" dirty="0"/>
              <a:t>(७) </a:t>
            </a:r>
            <a:r>
              <a:rPr lang="en-GB" b="1" dirty="0"/>
              <a:t>उपयोग संस्था (Rules of use) –</a:t>
            </a:r>
            <a:r>
              <a:rPr lang="en-GB" dirty="0"/>
              <a:t> यह भोजन करने का नियम है। यह पचे हुए आहार के लक्षणों की अपेक्षा करता है|</a:t>
            </a:r>
          </a:p>
          <a:p>
            <a:endParaRPr lang="en-GB" dirty="0"/>
          </a:p>
          <a:p>
            <a:r>
              <a:rPr lang="en-GB" b="1" dirty="0"/>
              <a:t>(८) उपयोक्ता (User) –</a:t>
            </a:r>
            <a:r>
              <a:rPr lang="en-GB" dirty="0"/>
              <a:t> उपयोक्ता उसे कहा जाता है जो स्वयं आहार द्रव्यों का उपयोग करता है एवं जिसके आधीन ओकसात्म्य अर्थात् शरीरसात्म्य है |</a:t>
            </a:r>
          </a:p>
          <a:p>
            <a:pPr marL="0" indent="0">
              <a:buNone/>
            </a:pPr>
            <a:endParaRPr lang="en-GB" dirty="0"/>
          </a:p>
        </p:txBody>
      </p:sp>
    </p:spTree>
    <p:extLst>
      <p:ext uri="{BB962C8B-B14F-4D97-AF65-F5344CB8AC3E}">
        <p14:creationId xmlns:p14="http://schemas.microsoft.com/office/powerpoint/2010/main" xmlns="" val="28968870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3FBDA-761B-F327-90B6-9AD0C34242FF}"/>
              </a:ext>
            </a:extLst>
          </p:cNvPr>
          <p:cNvSpPr>
            <a:spLocks noGrp="1"/>
          </p:cNvSpPr>
          <p:nvPr>
            <p:ph type="title"/>
          </p:nvPr>
        </p:nvSpPr>
        <p:spPr/>
        <p:txBody>
          <a:bodyPr>
            <a:normAutofit fontScale="90000"/>
          </a:bodyPr>
          <a:lstStyle/>
          <a:p>
            <a:r>
              <a:rPr lang="en-GB" dirty="0"/>
              <a:t>                                      </a:t>
            </a:r>
            <a:r>
              <a:rPr lang="en-GB" b="1" dirty="0"/>
              <a:t>अध्याय -२</a:t>
            </a:r>
            <a:br>
              <a:rPr lang="en-GB" b="1" dirty="0"/>
            </a:br>
            <a:r>
              <a:rPr lang="en-GB" b="1" dirty="0"/>
              <a:t>                              त्रिविधकुक्षीयं विमानम्</a:t>
            </a:r>
            <a:r>
              <a:rPr lang="en-GB" dirty="0"/>
              <a:t/>
            </a:r>
            <a:br>
              <a:rPr lang="en-GB" dirty="0"/>
            </a:br>
            <a:r>
              <a:rPr lang="en-GB" dirty="0"/>
              <a:t>            </a:t>
            </a:r>
            <a:endParaRPr lang="en-US" dirty="0"/>
          </a:p>
        </p:txBody>
      </p:sp>
      <p:pic>
        <p:nvPicPr>
          <p:cNvPr id="4" name="Picture 4">
            <a:extLst>
              <a:ext uri="{FF2B5EF4-FFF2-40B4-BE49-F238E27FC236}">
                <a16:creationId xmlns:a16="http://schemas.microsoft.com/office/drawing/2014/main" xmlns="" id="{2CF5F3D0-9962-06CA-0D96-B518E66B5617}"/>
              </a:ext>
            </a:extLst>
          </p:cNvPr>
          <p:cNvPicPr>
            <a:picLocks noGrp="1" noChangeAspect="1"/>
          </p:cNvPicPr>
          <p:nvPr>
            <p:ph idx="1"/>
          </p:nvPr>
        </p:nvPicPr>
        <p:blipFill>
          <a:blip r:embed="rId2"/>
          <a:stretch>
            <a:fillRect/>
          </a:stretch>
        </p:blipFill>
        <p:spPr>
          <a:xfrm>
            <a:off x="8429625" y="1813093"/>
            <a:ext cx="3081568" cy="3114508"/>
          </a:xfrm>
        </p:spPr>
      </p:pic>
      <p:sp>
        <p:nvSpPr>
          <p:cNvPr id="11" name="Content Placeholder 10">
            <a:extLst>
              <a:ext uri="{FF2B5EF4-FFF2-40B4-BE49-F238E27FC236}">
                <a16:creationId xmlns:a16="http://schemas.microsoft.com/office/drawing/2014/main" xmlns="" id="{393E877C-2C60-EAD2-39A7-E0E1B1F37E65}"/>
              </a:ext>
            </a:extLst>
          </p:cNvPr>
          <p:cNvSpPr>
            <a:spLocks noGrp="1"/>
          </p:cNvSpPr>
          <p:nvPr>
            <p:ph idx="1"/>
          </p:nvPr>
        </p:nvSpPr>
        <p:spPr>
          <a:xfrm>
            <a:off x="677335" y="2253526"/>
            <a:ext cx="7204272" cy="3902005"/>
          </a:xfrm>
        </p:spPr>
        <p:txBody>
          <a:bodyPr>
            <a:normAutofit fontScale="62500" lnSpcReduction="20000"/>
          </a:bodyPr>
          <a:lstStyle/>
          <a:p>
            <a:r>
              <a:rPr lang="en-GB" sz="3600" b="1" dirty="0">
                <a:solidFill>
                  <a:srgbClr val="002060"/>
                </a:solidFill>
              </a:rPr>
              <a:t>This chapter describes the principles of food and dietary intake for healthy living with special emphasis on the quantum of food ingested.</a:t>
            </a:r>
          </a:p>
          <a:p>
            <a:pPr marL="0" indent="0">
              <a:buNone/>
            </a:pPr>
            <a:endParaRPr lang="en-GB" sz="1800" b="1" dirty="0">
              <a:solidFill>
                <a:schemeClr val="accent3">
                  <a:lumMod val="75000"/>
                </a:schemeClr>
              </a:solidFill>
            </a:endParaRPr>
          </a:p>
          <a:p>
            <a:pPr marL="0" indent="0">
              <a:buNone/>
            </a:pPr>
            <a:r>
              <a:rPr lang="en-GB" sz="1800" b="1" dirty="0">
                <a:solidFill>
                  <a:schemeClr val="accent3">
                    <a:lumMod val="75000"/>
                  </a:schemeClr>
                </a:solidFill>
              </a:rPr>
              <a:t> </a:t>
            </a:r>
            <a:r>
              <a:rPr lang="en-GB" sz="3600" b="1" dirty="0">
                <a:solidFill>
                  <a:schemeClr val="accent3">
                    <a:lumMod val="75000"/>
                  </a:schemeClr>
                </a:solidFill>
              </a:rPr>
              <a:t>कुक्षि – अर्थात्   </a:t>
            </a:r>
            <a:r>
              <a:rPr lang="en-GB" sz="3600" dirty="0">
                <a:solidFill>
                  <a:schemeClr val="tx1"/>
                </a:solidFill>
              </a:rPr>
              <a:t>पेट , उदर</a:t>
            </a:r>
            <a:endParaRPr lang="en-GB" sz="3600" b="1" dirty="0">
              <a:solidFill>
                <a:schemeClr val="accent3">
                  <a:lumMod val="75000"/>
                </a:schemeClr>
              </a:solidFill>
            </a:endParaRPr>
          </a:p>
          <a:p>
            <a:pPr marL="0" indent="0">
              <a:buNone/>
            </a:pPr>
            <a:endParaRPr lang="en-GB" sz="1800" b="1" dirty="0">
              <a:solidFill>
                <a:schemeClr val="accent3">
                  <a:lumMod val="75000"/>
                </a:schemeClr>
              </a:solidFill>
            </a:endParaRPr>
          </a:p>
          <a:p>
            <a:pPr marL="0" indent="0">
              <a:buNone/>
            </a:pPr>
            <a:r>
              <a:rPr lang="en-GB" sz="3200" b="1" dirty="0">
                <a:solidFill>
                  <a:schemeClr val="accent3">
                    <a:lumMod val="75000"/>
                  </a:schemeClr>
                </a:solidFill>
              </a:rPr>
              <a:t>कुक्षि के तीन विभाग-</a:t>
            </a:r>
            <a:r>
              <a:rPr lang="en-GB" sz="2900" b="1" dirty="0">
                <a:solidFill>
                  <a:schemeClr val="accent3">
                    <a:lumMod val="75000"/>
                  </a:schemeClr>
                </a:solidFill>
              </a:rPr>
              <a:t> </a:t>
            </a:r>
            <a:r>
              <a:rPr lang="en-GB" sz="3300" dirty="0"/>
              <a:t>आहार का सेवन करने वाले व्यक्तियों के लिए उचित है कि वह अपने उदर में आहार के लिए ३ प्रकार का अवकाश (स्थान) रखें। जैसे-एक अवकाश (स्थान) मूर्त (Solids) आहार-विकारों के लिये, एक अवकाश द्रव (Liquids) आहार-विकारों के लिये और एक अवकाश वात-पित्त-कफ इन दोषों के लिए रखें। इतनी मात्रा में आहार का सेवन करने वाला व्यक्ति अमात्रा आहार सेवन से होने वाले दुर्गुणों को प्राप्त नहीं करता है ||</a:t>
            </a:r>
            <a:endParaRPr lang="en-US" sz="3300" dirty="0"/>
          </a:p>
        </p:txBody>
      </p:sp>
    </p:spTree>
    <p:extLst>
      <p:ext uri="{BB962C8B-B14F-4D97-AF65-F5344CB8AC3E}">
        <p14:creationId xmlns:p14="http://schemas.microsoft.com/office/powerpoint/2010/main" xmlns="" val="17299212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3EFDB0-1DBB-966D-31D9-6FCF078F96E4}"/>
              </a:ext>
            </a:extLst>
          </p:cNvPr>
          <p:cNvSpPr>
            <a:spLocks noGrp="1"/>
          </p:cNvSpPr>
          <p:nvPr>
            <p:ph idx="1"/>
          </p:nvPr>
        </p:nvSpPr>
        <p:spPr>
          <a:xfrm>
            <a:off x="683619" y="1051324"/>
            <a:ext cx="6447501" cy="5076824"/>
          </a:xfrm>
        </p:spPr>
        <p:txBody>
          <a:bodyPr>
            <a:normAutofit/>
          </a:bodyPr>
          <a:lstStyle/>
          <a:p>
            <a:pPr marL="0" indent="0">
              <a:buNone/>
            </a:pPr>
            <a:r>
              <a:rPr lang="en-GB" sz="1800" b="1" dirty="0">
                <a:solidFill>
                  <a:schemeClr val="accent3">
                    <a:lumMod val="75000"/>
                  </a:schemeClr>
                </a:solidFill>
              </a:rPr>
              <a:t>मात्रापूर्वक आहार के लक्षण - </a:t>
            </a:r>
            <a:r>
              <a:rPr lang="en-GB" sz="1800" b="1" dirty="0"/>
              <a:t> </a:t>
            </a:r>
          </a:p>
          <a:p>
            <a:r>
              <a:rPr lang="en-GB" sz="1500" dirty="0"/>
              <a:t>आहार के द्वारा उदर में दबाव न पड़े।</a:t>
            </a:r>
          </a:p>
          <a:p>
            <a:r>
              <a:rPr lang="en-GB" sz="1500" dirty="0"/>
              <a:t>हृदय की गति में रुकावट न पड़े।</a:t>
            </a:r>
          </a:p>
          <a:p>
            <a:r>
              <a:rPr lang="en-GB" sz="1500" dirty="0"/>
              <a:t>उदर में अधिक गुरुता न हो।</a:t>
            </a:r>
          </a:p>
          <a:p>
            <a:r>
              <a:rPr lang="en-GB" sz="1500" dirty="0"/>
              <a:t>हंसने और बात-चीत करने में सुख हो।</a:t>
            </a:r>
          </a:p>
          <a:p>
            <a:r>
              <a:rPr lang="en-GB" sz="1500" dirty="0"/>
              <a:t>बल, वर्ण और शरीर की वृद्धि हो । यह मात्रा पूर्वक आहार का लक्षण है ।</a:t>
            </a:r>
          </a:p>
          <a:p>
            <a:pPr marL="0" indent="0">
              <a:buNone/>
            </a:pPr>
            <a:r>
              <a:rPr lang="en-GB" sz="1800" b="1" dirty="0">
                <a:solidFill>
                  <a:schemeClr val="accent3">
                    <a:lumMod val="75000"/>
                  </a:schemeClr>
                </a:solidFill>
              </a:rPr>
              <a:t>हीन मात्रापूर्वक आहार से हानि- </a:t>
            </a:r>
          </a:p>
          <a:p>
            <a:pPr marL="0" indent="0">
              <a:buNone/>
            </a:pPr>
            <a:r>
              <a:rPr lang="en-GB" sz="1500" dirty="0"/>
              <a:t>अमात्रा पुनः दो प्रकार की कहीं है - हीन और अधिक।</a:t>
            </a:r>
          </a:p>
          <a:p>
            <a:pPr marL="0" indent="0">
              <a:buNone/>
            </a:pPr>
            <a:r>
              <a:rPr lang="en-GB" sz="1500" dirty="0"/>
              <a:t>इनमें हीन मात्रा में किये हुए आहारराशि  की बल, वर्ण और शरीर वृद्धि का क्षय करने वाला तृप्ति न करने वाला, उदावर्त रोग को करने वाला, आयु के लिये हानिकर, वीर्य का हाय करने वाला, ओज की वृद्धि न करने वाला, शरीर, मन, बुद्धि और इन्द्रियों को नष्ट करने वाला, ८ प्रकार के बताये हुए त्वचा आदि सारों को नष्ट करने वाला, शरीर में अशोभा (उदासीनता) उत्पन्न करने वाला और ८० प्रकार के बात रोगों का कारण कहते है।</a:t>
            </a:r>
            <a:endParaRPr lang="en-US" sz="1500" dirty="0"/>
          </a:p>
        </p:txBody>
      </p:sp>
      <p:pic>
        <p:nvPicPr>
          <p:cNvPr id="5" name="Picture 5">
            <a:extLst>
              <a:ext uri="{FF2B5EF4-FFF2-40B4-BE49-F238E27FC236}">
                <a16:creationId xmlns:a16="http://schemas.microsoft.com/office/drawing/2014/main" xmlns="" id="{E003C86E-979A-768C-E497-0F0147FF5962}"/>
              </a:ext>
            </a:extLst>
          </p:cNvPr>
          <p:cNvPicPr>
            <a:picLocks noChangeAspect="1"/>
          </p:cNvPicPr>
          <p:nvPr/>
        </p:nvPicPr>
        <p:blipFill>
          <a:blip r:embed="rId2"/>
          <a:stretch>
            <a:fillRect/>
          </a:stretch>
        </p:blipFill>
        <p:spPr>
          <a:xfrm>
            <a:off x="7488307" y="753667"/>
            <a:ext cx="3910162" cy="3758801"/>
          </a:xfrm>
          <a:prstGeom prst="rect">
            <a:avLst/>
          </a:prstGeom>
        </p:spPr>
      </p:pic>
    </p:spTree>
    <p:extLst>
      <p:ext uri="{BB962C8B-B14F-4D97-AF65-F5344CB8AC3E}">
        <p14:creationId xmlns:p14="http://schemas.microsoft.com/office/powerpoint/2010/main" xmlns="" val="226909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6661689-C298-A48A-BB3A-90F383685235}"/>
              </a:ext>
            </a:extLst>
          </p:cNvPr>
          <p:cNvSpPr>
            <a:spLocks noGrp="1"/>
          </p:cNvSpPr>
          <p:nvPr>
            <p:ph idx="1"/>
          </p:nvPr>
        </p:nvSpPr>
        <p:spPr>
          <a:xfrm>
            <a:off x="1345052" y="485577"/>
            <a:ext cx="8596668" cy="4697411"/>
          </a:xfrm>
        </p:spPr>
        <p:txBody>
          <a:bodyPr>
            <a:normAutofit/>
          </a:bodyPr>
          <a:lstStyle/>
          <a:p>
            <a:r>
              <a:rPr lang="hi-IN" sz="2400" b="1"/>
              <a:t>चरक संहिता सूत्र स्थान अध्याय</a:t>
            </a:r>
            <a:endParaRPr lang="en-US" sz="2400" b="1" dirty="0"/>
          </a:p>
        </p:txBody>
      </p:sp>
      <p:graphicFrame>
        <p:nvGraphicFramePr>
          <p:cNvPr id="4" name="Table 3">
            <a:extLst>
              <a:ext uri="{FF2B5EF4-FFF2-40B4-BE49-F238E27FC236}">
                <a16:creationId xmlns:a16="http://schemas.microsoft.com/office/drawing/2014/main" xmlns="" id="{E721C6E1-3763-C61F-741A-DA65E04E22C4}"/>
              </a:ext>
            </a:extLst>
          </p:cNvPr>
          <p:cNvGraphicFramePr/>
          <p:nvPr>
            <p:extLst>
              <p:ext uri="{D42A27DB-BD31-4B8C-83A1-F6EECF244321}">
                <p14:modId xmlns:p14="http://schemas.microsoft.com/office/powerpoint/2010/main" xmlns="" val="3963447162"/>
              </p:ext>
            </p:extLst>
          </p:nvPr>
        </p:nvGraphicFramePr>
        <p:xfrm>
          <a:off x="1392676" y="1307007"/>
          <a:ext cx="6143626" cy="2368153"/>
        </p:xfrm>
        <a:graphic>
          <a:graphicData uri="http://schemas.openxmlformats.org/drawingml/2006/table">
            <a:tbl>
              <a:tblPr>
                <a:tableStyleId>{5C22544A-7EE6-4342-B048-85BDC9FD1C3A}</a:tableStyleId>
              </a:tblPr>
              <a:tblGrid>
                <a:gridCol w="3071813">
                  <a:extLst>
                    <a:ext uri="{9D8B030D-6E8A-4147-A177-3AD203B41FA5}">
                      <a16:colId xmlns:a16="http://schemas.microsoft.com/office/drawing/2014/main" xmlns="" val="1030999180"/>
                    </a:ext>
                  </a:extLst>
                </a:gridCol>
                <a:gridCol w="3071813">
                  <a:extLst>
                    <a:ext uri="{9D8B030D-6E8A-4147-A177-3AD203B41FA5}">
                      <a16:colId xmlns:a16="http://schemas.microsoft.com/office/drawing/2014/main" xmlns="" val="1289349219"/>
                    </a:ext>
                  </a:extLst>
                </a:gridCol>
              </a:tblGrid>
              <a:tr h="2368153">
                <a:tc>
                  <a:txBody>
                    <a:bodyPr/>
                    <a:lstStyle/>
                    <a:p>
                      <a:r>
                        <a:rPr lang="hi-IN" sz="2800" dirty="0">
                          <a:solidFill>
                            <a:srgbClr val="00B0F0"/>
                          </a:solidFill>
                          <a:effectLst/>
                        </a:rPr>
                        <a:t>भेषचतुष्क</a:t>
                      </a:r>
                    </a:p>
                  </a:txBody>
                  <a:tcPr anchor="ctr"/>
                </a:tc>
                <a:tc>
                  <a:txBody>
                    <a:bodyPr/>
                    <a:lstStyle/>
                    <a:p>
                      <a:r>
                        <a:rPr lang="hi-IN" sz="2000" dirty="0">
                          <a:effectLst/>
                        </a:rPr>
                        <a:t>1 . दीर्घञ्जीवितीयमध्यायः</a:t>
                      </a:r>
                      <a:r>
                        <a:rPr lang="en-US" sz="2000" dirty="0">
                          <a:effectLst/>
                        </a:rPr>
                        <a:t> </a:t>
                      </a:r>
                      <a:r>
                        <a:rPr lang="hi-IN" sz="2000" dirty="0">
                          <a:effectLst/>
                        </a:rPr>
                        <a:t>2.अपामार्गतण्डुलीयमध्यायः3 .आरग्वधीयमध्यायः</a:t>
                      </a:r>
                      <a:r>
                        <a:rPr lang="en-US" sz="2000" dirty="0">
                          <a:effectLst/>
                        </a:rPr>
                        <a:t>       </a:t>
                      </a:r>
                      <a:r>
                        <a:rPr lang="hi-IN" sz="2000" dirty="0">
                          <a:effectLst/>
                        </a:rPr>
                        <a:t>4</a:t>
                      </a:r>
                      <a:r>
                        <a:rPr lang="en-US" sz="2000" dirty="0">
                          <a:effectLst/>
                        </a:rPr>
                        <a:t>..</a:t>
                      </a:r>
                      <a:r>
                        <a:rPr lang="hi-IN" sz="2000" dirty="0">
                          <a:effectLst/>
                        </a:rPr>
                        <a:t>षड्विरेचनशताश्रितीयमध्यायं</a:t>
                      </a:r>
                    </a:p>
                  </a:txBody>
                  <a:tcPr anchor="ctr"/>
                </a:tc>
                <a:extLst>
                  <a:ext uri="{0D108BD9-81ED-4DB2-BD59-A6C34878D82A}">
                    <a16:rowId xmlns:a16="http://schemas.microsoft.com/office/drawing/2014/main" xmlns="" val="881641930"/>
                  </a:ext>
                </a:extLst>
              </a:tr>
            </a:tbl>
          </a:graphicData>
        </a:graphic>
      </p:graphicFrame>
      <p:graphicFrame>
        <p:nvGraphicFramePr>
          <p:cNvPr id="6" name="Table 5">
            <a:extLst>
              <a:ext uri="{FF2B5EF4-FFF2-40B4-BE49-F238E27FC236}">
                <a16:creationId xmlns:a16="http://schemas.microsoft.com/office/drawing/2014/main" xmlns="" id="{EF95B0E4-1811-FE8E-EF89-519B9DDC6E5A}"/>
              </a:ext>
            </a:extLst>
          </p:cNvPr>
          <p:cNvGraphicFramePr/>
          <p:nvPr>
            <p:extLst>
              <p:ext uri="{D42A27DB-BD31-4B8C-83A1-F6EECF244321}">
                <p14:modId xmlns:p14="http://schemas.microsoft.com/office/powerpoint/2010/main" xmlns="" val="4154665258"/>
              </p:ext>
            </p:extLst>
          </p:nvPr>
        </p:nvGraphicFramePr>
        <p:xfrm>
          <a:off x="1392676" y="3675160"/>
          <a:ext cx="6143626" cy="2636440"/>
        </p:xfrm>
        <a:graphic>
          <a:graphicData uri="http://schemas.openxmlformats.org/drawingml/2006/table">
            <a:tbl>
              <a:tblPr>
                <a:tableStyleId>{5C22544A-7EE6-4342-B048-85BDC9FD1C3A}</a:tableStyleId>
              </a:tblPr>
              <a:tblGrid>
                <a:gridCol w="3071813">
                  <a:extLst>
                    <a:ext uri="{9D8B030D-6E8A-4147-A177-3AD203B41FA5}">
                      <a16:colId xmlns:a16="http://schemas.microsoft.com/office/drawing/2014/main" xmlns="" val="3503871266"/>
                    </a:ext>
                  </a:extLst>
                </a:gridCol>
                <a:gridCol w="3071813">
                  <a:extLst>
                    <a:ext uri="{9D8B030D-6E8A-4147-A177-3AD203B41FA5}">
                      <a16:colId xmlns:a16="http://schemas.microsoft.com/office/drawing/2014/main" xmlns="" val="1635076325"/>
                    </a:ext>
                  </a:extLst>
                </a:gridCol>
              </a:tblGrid>
              <a:tr h="2636440">
                <a:tc>
                  <a:txBody>
                    <a:bodyPr/>
                    <a:lstStyle/>
                    <a:p>
                      <a:r>
                        <a:rPr lang="hi-IN" sz="2800" dirty="0">
                          <a:solidFill>
                            <a:srgbClr val="00B0F0"/>
                          </a:solidFill>
                          <a:effectLst/>
                        </a:rPr>
                        <a:t>स्वास्थ्यचतुष्क</a:t>
                      </a:r>
                    </a:p>
                  </a:txBody>
                  <a:tcPr anchor="ctr"/>
                </a:tc>
                <a:tc>
                  <a:txBody>
                    <a:bodyPr/>
                    <a:lstStyle/>
                    <a:p>
                      <a:r>
                        <a:rPr lang="hi-IN" sz="2000" dirty="0">
                          <a:effectLst/>
                        </a:rPr>
                        <a:t>5 .मात्राशितीयमध्यायः</a:t>
                      </a:r>
                      <a:r>
                        <a:rPr lang="en-US" sz="2000" dirty="0">
                          <a:effectLst/>
                        </a:rPr>
                        <a:t>      </a:t>
                      </a:r>
                      <a:r>
                        <a:rPr lang="hi-IN" sz="2000" dirty="0">
                          <a:effectLst/>
                        </a:rPr>
                        <a:t>6 .तस्याशितीयमध्यायः</a:t>
                      </a:r>
                      <a:r>
                        <a:rPr lang="en-US" sz="2000" dirty="0">
                          <a:effectLst/>
                        </a:rPr>
                        <a:t>     </a:t>
                      </a:r>
                      <a:r>
                        <a:rPr lang="hi-IN" sz="2000" dirty="0">
                          <a:effectLst/>
                        </a:rPr>
                        <a:t>7 .न वेगान्धारणीयमध्यायः</a:t>
                      </a:r>
                      <a:r>
                        <a:rPr lang="en-US" sz="2000" dirty="0">
                          <a:effectLst/>
                        </a:rPr>
                        <a:t> </a:t>
                      </a:r>
                      <a:r>
                        <a:rPr lang="hi-IN" sz="2000" dirty="0">
                          <a:effectLst/>
                        </a:rPr>
                        <a:t>8. इन्द्रियोपक्रमणीयमध्यायः</a:t>
                      </a:r>
                    </a:p>
                  </a:txBody>
                  <a:tcPr anchor="ctr"/>
                </a:tc>
                <a:extLst>
                  <a:ext uri="{0D108BD9-81ED-4DB2-BD59-A6C34878D82A}">
                    <a16:rowId xmlns:a16="http://schemas.microsoft.com/office/drawing/2014/main" xmlns="" val="2165519874"/>
                  </a:ext>
                </a:extLst>
              </a:tr>
            </a:tbl>
          </a:graphicData>
        </a:graphic>
      </p:graphicFrame>
    </p:spTree>
    <p:extLst>
      <p:ext uri="{BB962C8B-B14F-4D97-AF65-F5344CB8AC3E}">
        <p14:creationId xmlns:p14="http://schemas.microsoft.com/office/powerpoint/2010/main" xmlns="" val="38173893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84486-3BB5-C078-AB8F-A483C93D9F08}"/>
              </a:ext>
            </a:extLst>
          </p:cNvPr>
          <p:cNvSpPr>
            <a:spLocks noGrp="1"/>
          </p:cNvSpPr>
          <p:nvPr>
            <p:ph type="title"/>
          </p:nvPr>
        </p:nvSpPr>
        <p:spPr>
          <a:xfrm>
            <a:off x="353245" y="1005628"/>
            <a:ext cx="6447501" cy="1493666"/>
          </a:xfrm>
        </p:spPr>
        <p:txBody>
          <a:bodyPr/>
          <a:lstStyle/>
          <a:p>
            <a:r>
              <a:rPr lang="en-GB" b="1" dirty="0">
                <a:solidFill>
                  <a:schemeClr val="tx1"/>
                </a:solidFill>
              </a:rPr>
              <a:t>  </a:t>
            </a:r>
            <a:r>
              <a:rPr lang="en-GB" sz="2400" b="1" dirty="0">
                <a:solidFill>
                  <a:schemeClr val="accent3">
                    <a:lumMod val="75000"/>
                  </a:schemeClr>
                </a:solidFill>
              </a:rPr>
              <a:t>अतिमात्रा में आहार से हानि </a:t>
            </a:r>
            <a:r>
              <a:rPr lang="en-GB" sz="2000" b="1" dirty="0">
                <a:solidFill>
                  <a:schemeClr val="accent3">
                    <a:lumMod val="75000"/>
                  </a:schemeClr>
                </a:solidFill>
              </a:rPr>
              <a:t>-</a:t>
            </a:r>
            <a:endParaRPr lang="en-US" sz="2000" b="1" dirty="0">
              <a:solidFill>
                <a:schemeClr val="accent3">
                  <a:lumMod val="75000"/>
                </a:schemeClr>
              </a:solidFill>
            </a:endParaRPr>
          </a:p>
        </p:txBody>
      </p:sp>
      <p:sp>
        <p:nvSpPr>
          <p:cNvPr id="3" name="Content Placeholder 2">
            <a:extLst>
              <a:ext uri="{FF2B5EF4-FFF2-40B4-BE49-F238E27FC236}">
                <a16:creationId xmlns:a16="http://schemas.microsoft.com/office/drawing/2014/main" xmlns="" id="{DA3DE691-56FE-6F11-2CD3-0103A04F51F8}"/>
              </a:ext>
            </a:extLst>
          </p:cNvPr>
          <p:cNvSpPr>
            <a:spLocks noGrp="1"/>
          </p:cNvSpPr>
          <p:nvPr>
            <p:ph idx="1"/>
          </p:nvPr>
        </p:nvSpPr>
        <p:spPr>
          <a:xfrm>
            <a:off x="836025" y="1918047"/>
            <a:ext cx="5731455" cy="3021905"/>
          </a:xfrm>
        </p:spPr>
        <p:txBody>
          <a:bodyPr>
            <a:normAutofit fontScale="92500" lnSpcReduction="20000"/>
          </a:bodyPr>
          <a:lstStyle/>
          <a:p>
            <a:r>
              <a:rPr lang="en-GB" sz="1600" dirty="0"/>
              <a:t>मात्रा से अधिक किया गया आहार, वातादि सभी दोषों को कुपित करता हैं।</a:t>
            </a:r>
          </a:p>
          <a:p>
            <a:pPr marL="0" indent="0">
              <a:buNone/>
            </a:pPr>
            <a:r>
              <a:rPr lang="en-GB" dirty="0"/>
              <a:t>      </a:t>
            </a:r>
          </a:p>
          <a:p>
            <a:pPr marL="0" indent="0">
              <a:buNone/>
            </a:pPr>
            <a:r>
              <a:rPr lang="en-GB" dirty="0">
                <a:solidFill>
                  <a:srgbClr val="FF0000"/>
                </a:solidFill>
              </a:rPr>
              <a:t>  </a:t>
            </a:r>
            <a:r>
              <a:rPr lang="en-GB" sz="1800" b="1" dirty="0">
                <a:solidFill>
                  <a:srgbClr val="FF0000"/>
                </a:solidFill>
              </a:rPr>
              <a:t>अतिमात्रा आहार से अलसक -विसूचिका नामक रोगोत्पत्ति – </a:t>
            </a:r>
          </a:p>
          <a:p>
            <a:pPr marL="0" indent="0">
              <a:buNone/>
            </a:pPr>
            <a:r>
              <a:rPr lang="en-GB" sz="1800" dirty="0">
                <a:solidFill>
                  <a:srgbClr val="002060"/>
                </a:solidFill>
              </a:rPr>
              <a:t>                                      -  दो आमदोष</a:t>
            </a:r>
          </a:p>
          <a:p>
            <a:r>
              <a:rPr lang="en-GB" sz="1900" b="1" dirty="0">
                <a:solidFill>
                  <a:srgbClr val="00B0F0"/>
                </a:solidFill>
              </a:rPr>
              <a:t>अलसक</a:t>
            </a:r>
            <a:r>
              <a:rPr lang="en-GB" sz="1800" b="1" dirty="0">
                <a:solidFill>
                  <a:srgbClr val="002060"/>
                </a:solidFill>
              </a:rPr>
              <a:t> </a:t>
            </a:r>
            <a:r>
              <a:rPr lang="en-GB" sz="1700" b="1" dirty="0">
                <a:solidFill>
                  <a:srgbClr val="00B0F0"/>
                </a:solidFill>
              </a:rPr>
              <a:t>– </a:t>
            </a:r>
            <a:r>
              <a:rPr lang="en-GB" sz="1700" dirty="0">
                <a:solidFill>
                  <a:schemeClr val="tx1"/>
                </a:solidFill>
              </a:rPr>
              <a:t>दुर्बल, अल्प जाठराग्नि वाले, अधिक कफ </a:t>
            </a:r>
            <a:r>
              <a:rPr lang="en-GB" sz="1700" dirty="0" err="1">
                <a:solidFill>
                  <a:schemeClr val="tx1"/>
                </a:solidFill>
              </a:rPr>
              <a:t>वाले,वात-मूत्र</a:t>
            </a:r>
            <a:r>
              <a:rPr lang="en-GB" sz="1700" dirty="0">
                <a:solidFill>
                  <a:schemeClr val="tx1"/>
                </a:solidFill>
              </a:rPr>
              <a:t> और मल के वेगों को धारण करने वाले और स्थिर, एवं कफ से विवद्ध मार्ग होकर, अतिमात्रा में लीन होकर, अलसीभूत हो जाने से उस दुष्ट आहार की गति बाहर की ओर नहीं होती है। इसके बाद वमन और अतिसार को छोड़कर उसमें सभी आमविष के लक्षण अधिक रूप में दिखाई देते है।</a:t>
            </a:r>
            <a:endParaRPr lang="en-US" sz="1700" dirty="0">
              <a:solidFill>
                <a:schemeClr val="tx1"/>
              </a:solidFill>
            </a:endParaRPr>
          </a:p>
        </p:txBody>
      </p:sp>
      <p:pic>
        <p:nvPicPr>
          <p:cNvPr id="4" name="Picture 4">
            <a:extLst>
              <a:ext uri="{FF2B5EF4-FFF2-40B4-BE49-F238E27FC236}">
                <a16:creationId xmlns:a16="http://schemas.microsoft.com/office/drawing/2014/main" xmlns="" id="{9809030F-F9A8-50F8-EC48-F30F0310DEF2}"/>
              </a:ext>
            </a:extLst>
          </p:cNvPr>
          <p:cNvPicPr>
            <a:picLocks noChangeAspect="1"/>
          </p:cNvPicPr>
          <p:nvPr/>
        </p:nvPicPr>
        <p:blipFill>
          <a:blip r:embed="rId2"/>
          <a:stretch>
            <a:fillRect/>
          </a:stretch>
        </p:blipFill>
        <p:spPr>
          <a:xfrm>
            <a:off x="7617934" y="2280087"/>
            <a:ext cx="3021999" cy="3450987"/>
          </a:xfrm>
          <a:prstGeom prst="rect">
            <a:avLst/>
          </a:prstGeom>
        </p:spPr>
      </p:pic>
    </p:spTree>
    <p:extLst>
      <p:ext uri="{BB962C8B-B14F-4D97-AF65-F5344CB8AC3E}">
        <p14:creationId xmlns:p14="http://schemas.microsoft.com/office/powerpoint/2010/main" xmlns="" val="735357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626340-FCD7-6FEF-78C5-559513F32CD9}"/>
              </a:ext>
            </a:extLst>
          </p:cNvPr>
          <p:cNvSpPr>
            <a:spLocks noGrp="1"/>
          </p:cNvSpPr>
          <p:nvPr>
            <p:ph idx="1"/>
          </p:nvPr>
        </p:nvSpPr>
        <p:spPr>
          <a:xfrm>
            <a:off x="530820" y="1004111"/>
            <a:ext cx="7622678" cy="3321843"/>
          </a:xfrm>
        </p:spPr>
        <p:txBody>
          <a:bodyPr>
            <a:normAutofit fontScale="25000" lnSpcReduction="20000"/>
          </a:bodyPr>
          <a:lstStyle/>
          <a:p>
            <a:r>
              <a:rPr lang="en-GB" sz="8000" b="1" dirty="0">
                <a:solidFill>
                  <a:schemeClr val="accent3">
                    <a:lumMod val="75000"/>
                  </a:schemeClr>
                </a:solidFill>
              </a:rPr>
              <a:t>अलसक की चिकित्सा – </a:t>
            </a:r>
          </a:p>
          <a:p>
            <a:pPr marL="0" indent="0">
              <a:buNone/>
            </a:pPr>
            <a:r>
              <a:rPr lang="en-GB" sz="6400" dirty="0">
                <a:solidFill>
                  <a:schemeClr val="tx1"/>
                </a:solidFill>
              </a:rPr>
              <a:t>इनमें दूषित और अलसीभूत, साध्य आमविष को सर्वप्रथम सेंधा नमक और गर्म जल पिलाकर वमन करावें। इसके बाद स्वेदन और गुदा में बत्ती लगाकर (मल प्रवृत्त कराकर) चिकित्सा करें और आमदोष से पीड़ित रोगी को उपवास करावें |</a:t>
            </a:r>
          </a:p>
          <a:p>
            <a:pPr marL="0" indent="0">
              <a:buNone/>
            </a:pPr>
            <a:r>
              <a:rPr lang="en-GB" sz="2900" b="1" dirty="0">
                <a:solidFill>
                  <a:schemeClr val="accent3">
                    <a:lumMod val="75000"/>
                  </a:schemeClr>
                </a:solidFill>
              </a:rPr>
              <a:t>       </a:t>
            </a:r>
          </a:p>
          <a:p>
            <a:pPr marL="0" indent="0">
              <a:buNone/>
            </a:pPr>
            <a:r>
              <a:rPr lang="en-GB" sz="2900" b="1" dirty="0">
                <a:solidFill>
                  <a:schemeClr val="accent3">
                    <a:lumMod val="75000"/>
                  </a:schemeClr>
                </a:solidFill>
              </a:rPr>
              <a:t>      </a:t>
            </a:r>
            <a:r>
              <a:rPr lang="en-GB" sz="9600" b="1" dirty="0">
                <a:solidFill>
                  <a:schemeClr val="accent3">
                    <a:lumMod val="75000"/>
                  </a:schemeClr>
                </a:solidFill>
              </a:rPr>
              <a:t>    </a:t>
            </a:r>
            <a:r>
              <a:rPr lang="en-GB" sz="9600" b="1" dirty="0">
                <a:solidFill>
                  <a:srgbClr val="00B0F0"/>
                </a:solidFill>
              </a:rPr>
              <a:t>विसूचिकायां तु लङ्घनमेवाग्रेविरिक्तवच्चानुपूर्वी।</a:t>
            </a:r>
          </a:p>
          <a:p>
            <a:pPr marL="0" indent="0">
              <a:buNone/>
            </a:pPr>
            <a:r>
              <a:rPr lang="en-GB" sz="2300" b="1" dirty="0">
                <a:solidFill>
                  <a:srgbClr val="00B0F0"/>
                </a:solidFill>
              </a:rPr>
              <a:t> </a:t>
            </a:r>
            <a:endParaRPr lang="en-GB" sz="8000" b="1" dirty="0">
              <a:solidFill>
                <a:srgbClr val="00B0F0"/>
              </a:solidFill>
            </a:endParaRPr>
          </a:p>
          <a:p>
            <a:pPr marL="0" indent="0">
              <a:buNone/>
            </a:pPr>
            <a:r>
              <a:rPr lang="en-GB" sz="8000" b="1" dirty="0">
                <a:solidFill>
                  <a:schemeClr val="accent3">
                    <a:lumMod val="75000"/>
                  </a:schemeClr>
                </a:solidFill>
              </a:rPr>
              <a:t> विसूचिका – </a:t>
            </a:r>
            <a:r>
              <a:rPr lang="en-GB" sz="8000" dirty="0">
                <a:solidFill>
                  <a:schemeClr val="tx1"/>
                </a:solidFill>
              </a:rPr>
              <a:t>वातादि दोषों के अत्यंत कुपित हो जाने से अनेक प्रकार के वेदनाओ की उत्पति होती है ।                                </a:t>
            </a:r>
          </a:p>
          <a:p>
            <a:pPr marL="0" indent="0">
              <a:buNone/>
            </a:pPr>
            <a:r>
              <a:rPr lang="en-GB" sz="8000" dirty="0">
                <a:solidFill>
                  <a:schemeClr val="tx1"/>
                </a:solidFill>
              </a:rPr>
              <a:t>ये सुई कि तरह शरीर को वेधन करती हैं , उसे विसूचिका कहते हैं।</a:t>
            </a:r>
          </a:p>
          <a:p>
            <a:r>
              <a:rPr lang="en-GB" sz="8000" dirty="0">
                <a:solidFill>
                  <a:schemeClr val="tx1"/>
                </a:solidFill>
              </a:rPr>
              <a:t>इस रोग में वात, पित्त और कफ तीनों दोष कुपित होते है ।</a:t>
            </a:r>
          </a:p>
          <a:p>
            <a:r>
              <a:rPr lang="en-GB" sz="8000" b="1" dirty="0">
                <a:solidFill>
                  <a:schemeClr val="accent5">
                    <a:lumMod val="60000"/>
                    <a:lumOff val="40000"/>
                  </a:schemeClr>
                </a:solidFill>
              </a:rPr>
              <a:t>वात दोष प्रधान लक्षण -  </a:t>
            </a:r>
            <a:r>
              <a:rPr lang="en-GB" sz="8000" dirty="0">
                <a:solidFill>
                  <a:schemeClr val="tx1"/>
                </a:solidFill>
              </a:rPr>
              <a:t>शूल , भ्रम, आनाह, कंप आदि ।</a:t>
            </a:r>
          </a:p>
          <a:p>
            <a:r>
              <a:rPr lang="en-GB" sz="8000" b="1" dirty="0">
                <a:solidFill>
                  <a:schemeClr val="accent5">
                    <a:lumMod val="60000"/>
                    <a:lumOff val="40000"/>
                  </a:schemeClr>
                </a:solidFill>
              </a:rPr>
              <a:t>पित्त दोष प्रधान लक्षण -  </a:t>
            </a:r>
            <a:r>
              <a:rPr lang="en-GB" sz="8000" dirty="0">
                <a:solidFill>
                  <a:schemeClr val="tx1"/>
                </a:solidFill>
              </a:rPr>
              <a:t>ज्वर, अतिसार, तृष्णा, प्रलाप आदी ।</a:t>
            </a:r>
          </a:p>
          <a:p>
            <a:r>
              <a:rPr lang="en-GB" sz="8000" dirty="0">
                <a:solidFill>
                  <a:schemeClr val="tx1"/>
                </a:solidFill>
              </a:rPr>
              <a:t> </a:t>
            </a:r>
            <a:r>
              <a:rPr lang="en-GB" sz="8000" b="1" dirty="0">
                <a:solidFill>
                  <a:schemeClr val="accent5">
                    <a:lumMod val="60000"/>
                    <a:lumOff val="40000"/>
                  </a:schemeClr>
                </a:solidFill>
              </a:rPr>
              <a:t>कफ दोष प्रधान लक्षण – </a:t>
            </a:r>
            <a:r>
              <a:rPr lang="en-GB" sz="8000" dirty="0">
                <a:solidFill>
                  <a:schemeClr val="tx1"/>
                </a:solidFill>
              </a:rPr>
              <a:t>शरीर अवयवो में भारीपन, बोलने में रुकावट आदि।</a:t>
            </a:r>
            <a:endParaRPr lang="en-US" sz="8000" dirty="0">
              <a:solidFill>
                <a:schemeClr val="tx1"/>
              </a:solidFill>
            </a:endParaRPr>
          </a:p>
        </p:txBody>
      </p:sp>
      <p:pic>
        <p:nvPicPr>
          <p:cNvPr id="6" name="Picture 6">
            <a:extLst>
              <a:ext uri="{FF2B5EF4-FFF2-40B4-BE49-F238E27FC236}">
                <a16:creationId xmlns:a16="http://schemas.microsoft.com/office/drawing/2014/main" xmlns="" id="{548CDF66-5DF8-9B15-1F7E-D2A33B28DE7E}"/>
              </a:ext>
            </a:extLst>
          </p:cNvPr>
          <p:cNvPicPr>
            <a:picLocks noChangeAspect="1"/>
          </p:cNvPicPr>
          <p:nvPr/>
        </p:nvPicPr>
        <p:blipFill>
          <a:blip r:embed="rId2"/>
          <a:stretch>
            <a:fillRect/>
          </a:stretch>
        </p:blipFill>
        <p:spPr>
          <a:xfrm>
            <a:off x="8696791" y="2047874"/>
            <a:ext cx="3368146" cy="3619501"/>
          </a:xfrm>
          <a:prstGeom prst="rect">
            <a:avLst/>
          </a:prstGeom>
        </p:spPr>
      </p:pic>
    </p:spTree>
    <p:extLst>
      <p:ext uri="{BB962C8B-B14F-4D97-AF65-F5344CB8AC3E}">
        <p14:creationId xmlns:p14="http://schemas.microsoft.com/office/powerpoint/2010/main" xmlns="" val="20453409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E3AFE-ECF6-DEE6-32F8-AB535B85B2F1}"/>
              </a:ext>
            </a:extLst>
          </p:cNvPr>
          <p:cNvSpPr>
            <a:spLocks noGrp="1"/>
          </p:cNvSpPr>
          <p:nvPr>
            <p:ph type="title"/>
          </p:nvPr>
        </p:nvSpPr>
        <p:spPr>
          <a:xfrm>
            <a:off x="1691947" y="1081087"/>
            <a:ext cx="7144742" cy="937025"/>
          </a:xfrm>
        </p:spPr>
        <p:txBody>
          <a:bodyPr>
            <a:normAutofit fontScale="90000"/>
          </a:bodyPr>
          <a:lstStyle/>
          <a:p>
            <a:pPr marL="257175" indent="-257175">
              <a:buFont typeface="Arial" panose="020B0604020202020204" pitchFamily="34" charset="0"/>
              <a:buChar char="•"/>
            </a:pPr>
            <a:r>
              <a:rPr lang="en-GB" sz="1800" b="1" dirty="0">
                <a:solidFill>
                  <a:schemeClr val="accent3">
                    <a:lumMod val="75000"/>
                  </a:schemeClr>
                </a:solidFill>
              </a:rPr>
              <a:t>विसूचिका की चिकित्सा –</a:t>
            </a:r>
            <a:r>
              <a:rPr lang="en-GB" sz="2325" b="1" dirty="0">
                <a:solidFill>
                  <a:schemeClr val="accent5">
                    <a:lumMod val="60000"/>
                    <a:lumOff val="40000"/>
                  </a:schemeClr>
                </a:solidFill>
              </a:rPr>
              <a:t> </a:t>
            </a:r>
            <a:r>
              <a:rPr lang="en-GB" sz="1800" dirty="0">
                <a:solidFill>
                  <a:schemeClr val="tx1"/>
                </a:solidFill>
              </a:rPr>
              <a:t>विसूचिका में सर्वप्रथम  लंघन चाहिए। बाद में विरेचन हो जाने पर जो पथ्य आनुपूर्वी जैसे पेया, विलेपी आदि क्रम से चलाया जाता है उसी प्रकार इस रोग में भी चलायें।</a:t>
            </a:r>
            <a:r>
              <a:rPr lang="en-GB" sz="1650" dirty="0">
                <a:solidFill>
                  <a:schemeClr val="tx1"/>
                </a:solidFill>
              </a:rPr>
              <a:t/>
            </a:r>
            <a:br>
              <a:rPr lang="en-GB" sz="1650" dirty="0">
                <a:solidFill>
                  <a:schemeClr val="tx1"/>
                </a:solidFill>
              </a:rPr>
            </a:br>
            <a:endParaRPr lang="en-US" sz="1650" dirty="0">
              <a:solidFill>
                <a:schemeClr val="tx1"/>
              </a:solidFill>
            </a:endParaRPr>
          </a:p>
        </p:txBody>
      </p:sp>
      <p:sp>
        <p:nvSpPr>
          <p:cNvPr id="3" name="Content Placeholder 2">
            <a:extLst>
              <a:ext uri="{FF2B5EF4-FFF2-40B4-BE49-F238E27FC236}">
                <a16:creationId xmlns:a16="http://schemas.microsoft.com/office/drawing/2014/main" xmlns="" id="{D11854DB-EBCC-EFE2-D4A7-5756220C3D6F}"/>
              </a:ext>
            </a:extLst>
          </p:cNvPr>
          <p:cNvSpPr>
            <a:spLocks noGrp="1"/>
          </p:cNvSpPr>
          <p:nvPr>
            <p:ph idx="1"/>
          </p:nvPr>
        </p:nvSpPr>
        <p:spPr>
          <a:xfrm>
            <a:off x="1782963" y="2325887"/>
            <a:ext cx="7144743" cy="2910580"/>
          </a:xfrm>
        </p:spPr>
        <p:txBody>
          <a:bodyPr>
            <a:normAutofit/>
          </a:bodyPr>
          <a:lstStyle/>
          <a:p>
            <a:r>
              <a:rPr lang="en-GB" sz="1600" dirty="0"/>
              <a:t>विसूचिका का वेग अधिक बढ़ा होने पर दोनों एड़ियों में दाह कर्म करना चाहिए। तदनन्तर रोगी को उपवास कराकर विरेचन किए हुए के समान उपचार करना चाहिए |</a:t>
            </a:r>
          </a:p>
          <a:p>
            <a:pPr marL="0" indent="0">
              <a:buNone/>
            </a:pPr>
            <a:endParaRPr lang="en-US" sz="1600" dirty="0"/>
          </a:p>
        </p:txBody>
      </p:sp>
      <p:pic>
        <p:nvPicPr>
          <p:cNvPr id="6" name="Picture 6">
            <a:extLst>
              <a:ext uri="{FF2B5EF4-FFF2-40B4-BE49-F238E27FC236}">
                <a16:creationId xmlns:a16="http://schemas.microsoft.com/office/drawing/2014/main" xmlns="" id="{4CA91529-2597-E718-14C9-3BF482A54220}"/>
              </a:ext>
            </a:extLst>
          </p:cNvPr>
          <p:cNvPicPr>
            <a:picLocks noChangeAspect="1"/>
          </p:cNvPicPr>
          <p:nvPr/>
        </p:nvPicPr>
        <p:blipFill>
          <a:blip r:embed="rId2"/>
          <a:stretch>
            <a:fillRect/>
          </a:stretch>
        </p:blipFill>
        <p:spPr>
          <a:xfrm>
            <a:off x="2592853" y="4062510"/>
            <a:ext cx="5342930" cy="2347914"/>
          </a:xfrm>
          <a:prstGeom prst="rect">
            <a:avLst/>
          </a:prstGeom>
        </p:spPr>
      </p:pic>
    </p:spTree>
    <p:extLst>
      <p:ext uri="{BB962C8B-B14F-4D97-AF65-F5344CB8AC3E}">
        <p14:creationId xmlns:p14="http://schemas.microsoft.com/office/powerpoint/2010/main" xmlns="" val="32664643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1B7DA-362F-D70B-C255-A60535FDE629}"/>
              </a:ext>
            </a:extLst>
          </p:cNvPr>
          <p:cNvSpPr>
            <a:spLocks noGrp="1"/>
          </p:cNvSpPr>
          <p:nvPr>
            <p:ph type="title"/>
          </p:nvPr>
        </p:nvSpPr>
        <p:spPr>
          <a:xfrm>
            <a:off x="1326556" y="486966"/>
            <a:ext cx="7390061" cy="990600"/>
          </a:xfrm>
        </p:spPr>
        <p:txBody>
          <a:bodyPr>
            <a:normAutofit fontScale="90000"/>
          </a:bodyPr>
          <a:lstStyle/>
          <a:p>
            <a:r>
              <a:rPr lang="en-GB" dirty="0"/>
              <a:t>                           </a:t>
            </a:r>
            <a:r>
              <a:rPr lang="en-GB" b="1" dirty="0"/>
              <a:t>अध्याय -3 </a:t>
            </a:r>
            <a:br>
              <a:rPr lang="en-GB" b="1" dirty="0"/>
            </a:br>
            <a:r>
              <a:rPr lang="en-GB" b="1" dirty="0"/>
              <a:t>                 जनपदोदध्वंसनीयं  </a:t>
            </a:r>
            <a:r>
              <a:rPr lang="hi-IN" b="1" dirty="0"/>
              <a:t>विमानम</a:t>
            </a:r>
            <a:r>
              <a:rPr lang="en-GB" dirty="0"/>
              <a:t/>
            </a:r>
            <a:br>
              <a:rPr lang="en-GB" dirty="0"/>
            </a:br>
            <a:r>
              <a:rPr lang="en-GB" dirty="0"/>
              <a:t>               </a:t>
            </a:r>
            <a:endParaRPr lang="en-US" dirty="0"/>
          </a:p>
        </p:txBody>
      </p:sp>
      <p:sp>
        <p:nvSpPr>
          <p:cNvPr id="3" name="Content Placeholder 2">
            <a:extLst>
              <a:ext uri="{FF2B5EF4-FFF2-40B4-BE49-F238E27FC236}">
                <a16:creationId xmlns:a16="http://schemas.microsoft.com/office/drawing/2014/main" xmlns="" id="{A10391CF-B458-BA9C-918C-FC77738643E5}"/>
              </a:ext>
            </a:extLst>
          </p:cNvPr>
          <p:cNvSpPr>
            <a:spLocks noGrp="1"/>
          </p:cNvSpPr>
          <p:nvPr>
            <p:ph idx="1"/>
          </p:nvPr>
        </p:nvSpPr>
        <p:spPr>
          <a:xfrm>
            <a:off x="357187" y="3837064"/>
            <a:ext cx="6607969" cy="3856433"/>
          </a:xfrm>
        </p:spPr>
        <p:txBody>
          <a:bodyPr/>
          <a:lstStyle/>
          <a:p>
            <a:r>
              <a:rPr lang="en-GB" sz="2000" b="1" dirty="0">
                <a:solidFill>
                  <a:srgbClr val="FF0000"/>
                </a:solidFill>
              </a:rPr>
              <a:t> </a:t>
            </a:r>
            <a:r>
              <a:rPr lang="en-GB" sz="2000" dirty="0">
                <a:solidFill>
                  <a:schemeClr val="tx1"/>
                </a:solidFill>
              </a:rPr>
              <a:t>जनपदोधवंश का शाब्दिक अर्थ है समुदायों या बस्तियों का विनाश या  महामारी और अत्यधिक संचारी रोगों के प्रकोप ने प्राचीन काल से ही मानव जाति को भयभीत किया है। सुश्रुत और चरक जैसे पुरातनता के आयुर्वेदिक विद्वानों और प्रतिपादकों ने विषय के विशेष महत्व के अनुसार क्रमशः औपसारगिका रोग और जनपदोद्वंश पर अपने कार्यों में इन्हें दर्ज किया।</a:t>
            </a:r>
          </a:p>
          <a:p>
            <a:pPr marL="0" indent="0">
              <a:buNone/>
            </a:pPr>
            <a:endParaRPr lang="en-US" sz="1500" dirty="0">
              <a:solidFill>
                <a:srgbClr val="FF0000"/>
              </a:solidFill>
            </a:endParaRPr>
          </a:p>
        </p:txBody>
      </p:sp>
      <p:pic>
        <p:nvPicPr>
          <p:cNvPr id="4" name="Picture 4">
            <a:extLst>
              <a:ext uri="{FF2B5EF4-FFF2-40B4-BE49-F238E27FC236}">
                <a16:creationId xmlns:a16="http://schemas.microsoft.com/office/drawing/2014/main" xmlns="" id="{9A83CDB1-927A-4375-191D-FFB5CEBD294B}"/>
              </a:ext>
            </a:extLst>
          </p:cNvPr>
          <p:cNvPicPr>
            <a:picLocks noChangeAspect="1"/>
          </p:cNvPicPr>
          <p:nvPr/>
        </p:nvPicPr>
        <p:blipFill>
          <a:blip r:embed="rId2"/>
          <a:stretch>
            <a:fillRect/>
          </a:stretch>
        </p:blipFill>
        <p:spPr>
          <a:xfrm>
            <a:off x="9191625" y="583406"/>
            <a:ext cx="2107406" cy="2945238"/>
          </a:xfrm>
          <a:prstGeom prst="rect">
            <a:avLst/>
          </a:prstGeom>
        </p:spPr>
      </p:pic>
      <p:pic>
        <p:nvPicPr>
          <p:cNvPr id="5" name="Picture 5">
            <a:extLst>
              <a:ext uri="{FF2B5EF4-FFF2-40B4-BE49-F238E27FC236}">
                <a16:creationId xmlns:a16="http://schemas.microsoft.com/office/drawing/2014/main" xmlns="" id="{F4513CF8-E2F9-3F8D-0899-9C53E794DE0C}"/>
              </a:ext>
            </a:extLst>
          </p:cNvPr>
          <p:cNvPicPr>
            <a:picLocks noChangeAspect="1"/>
          </p:cNvPicPr>
          <p:nvPr/>
        </p:nvPicPr>
        <p:blipFill>
          <a:blip r:embed="rId3"/>
          <a:stretch>
            <a:fillRect/>
          </a:stretch>
        </p:blipFill>
        <p:spPr>
          <a:xfrm>
            <a:off x="7380033" y="4102393"/>
            <a:ext cx="3055577" cy="2107407"/>
          </a:xfrm>
          <a:prstGeom prst="rect">
            <a:avLst/>
          </a:prstGeom>
        </p:spPr>
      </p:pic>
      <p:sp>
        <p:nvSpPr>
          <p:cNvPr id="6" name="TextBox 5">
            <a:extLst>
              <a:ext uri="{FF2B5EF4-FFF2-40B4-BE49-F238E27FC236}">
                <a16:creationId xmlns:a16="http://schemas.microsoft.com/office/drawing/2014/main" xmlns="" id="{89729B94-EC82-7458-66AD-7FC41EA9D032}"/>
              </a:ext>
            </a:extLst>
          </p:cNvPr>
          <p:cNvSpPr txBox="1"/>
          <p:nvPr/>
        </p:nvSpPr>
        <p:spPr>
          <a:xfrm>
            <a:off x="623453" y="2056025"/>
            <a:ext cx="6341703" cy="1323439"/>
          </a:xfrm>
          <a:prstGeom prst="rect">
            <a:avLst/>
          </a:prstGeom>
          <a:noFill/>
        </p:spPr>
        <p:txBody>
          <a:bodyPr wrap="square" rtlCol="0">
            <a:spAutoFit/>
          </a:bodyPr>
          <a:lstStyle/>
          <a:p>
            <a:pPr marL="285750" indent="-285750" algn="l">
              <a:buFont typeface="Arial" panose="020B0604020202020204" pitchFamily="34" charset="0"/>
              <a:buChar char="•"/>
            </a:pPr>
            <a:r>
              <a:rPr lang="en-GB" sz="2000" dirty="0"/>
              <a:t>The social hygiene aspects is mentioned in this chapter.</a:t>
            </a:r>
          </a:p>
          <a:p>
            <a:pPr marL="285750" indent="-285750" algn="l">
              <a:buFont typeface="Arial" panose="020B0604020202020204" pitchFamily="34" charset="0"/>
              <a:buChar char="•"/>
            </a:pPr>
            <a:r>
              <a:rPr lang="en-GB" sz="2000" dirty="0"/>
              <a:t>The life Span and it’s gradual decrease according to the change in era is predicated here.</a:t>
            </a:r>
            <a:endParaRPr lang="en-US" sz="2000" dirty="0"/>
          </a:p>
        </p:txBody>
      </p:sp>
    </p:spTree>
    <p:extLst>
      <p:ext uri="{BB962C8B-B14F-4D97-AF65-F5344CB8AC3E}">
        <p14:creationId xmlns:p14="http://schemas.microsoft.com/office/powerpoint/2010/main" xmlns="" val="5077675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871E3-F372-5775-EDC4-93E998346D6F}"/>
              </a:ext>
            </a:extLst>
          </p:cNvPr>
          <p:cNvSpPr>
            <a:spLocks noGrp="1"/>
          </p:cNvSpPr>
          <p:nvPr>
            <p:ph type="title"/>
          </p:nvPr>
        </p:nvSpPr>
        <p:spPr>
          <a:xfrm>
            <a:off x="284428" y="645319"/>
            <a:ext cx="8596668" cy="1320800"/>
          </a:xfrm>
        </p:spPr>
        <p:txBody>
          <a:bodyPr>
            <a:normAutofit/>
          </a:bodyPr>
          <a:lstStyle/>
          <a:p>
            <a:r>
              <a:rPr lang="en-GB" sz="2800" b="1" dirty="0">
                <a:solidFill>
                  <a:srgbClr val="00B050"/>
                </a:solidFill>
              </a:rPr>
              <a:t>     </a:t>
            </a:r>
            <a:r>
              <a:rPr lang="hi-IN" sz="2800" b="1" dirty="0">
                <a:solidFill>
                  <a:srgbClr val="00B050"/>
                </a:solidFill>
              </a:rPr>
              <a:t>जनपदोद्ध्वंस (</a:t>
            </a:r>
            <a:r>
              <a:rPr lang="en-US" sz="2800" b="1" dirty="0">
                <a:solidFill>
                  <a:srgbClr val="00B050"/>
                </a:solidFill>
              </a:rPr>
              <a:t>Epidemic) </a:t>
            </a:r>
            <a:r>
              <a:rPr lang="hi-IN" sz="2800" b="1" dirty="0">
                <a:solidFill>
                  <a:srgbClr val="00B050"/>
                </a:solidFill>
              </a:rPr>
              <a:t>प्रकरण</a:t>
            </a:r>
            <a:r>
              <a:rPr lang="en-GB" sz="2800" b="1" dirty="0">
                <a:solidFill>
                  <a:srgbClr val="00B050"/>
                </a:solidFill>
              </a:rPr>
              <a:t> –</a:t>
            </a:r>
            <a:br>
              <a:rPr lang="en-GB" sz="2800" b="1" dirty="0">
                <a:solidFill>
                  <a:srgbClr val="00B050"/>
                </a:solidFill>
              </a:rPr>
            </a:br>
            <a:endParaRPr lang="en-US" sz="2800" b="1" dirty="0">
              <a:solidFill>
                <a:srgbClr val="00B050"/>
              </a:solidFill>
            </a:endParaRPr>
          </a:p>
        </p:txBody>
      </p:sp>
      <p:sp>
        <p:nvSpPr>
          <p:cNvPr id="3" name="Content Placeholder 2">
            <a:extLst>
              <a:ext uri="{FF2B5EF4-FFF2-40B4-BE49-F238E27FC236}">
                <a16:creationId xmlns:a16="http://schemas.microsoft.com/office/drawing/2014/main" xmlns="" id="{6F32E434-345B-F2A1-0468-FEB5229F838A}"/>
              </a:ext>
            </a:extLst>
          </p:cNvPr>
          <p:cNvSpPr>
            <a:spLocks noGrp="1"/>
          </p:cNvSpPr>
          <p:nvPr>
            <p:ph idx="1"/>
          </p:nvPr>
        </p:nvSpPr>
        <p:spPr>
          <a:xfrm>
            <a:off x="463988" y="1720059"/>
            <a:ext cx="8596668" cy="3880773"/>
          </a:xfrm>
        </p:spPr>
        <p:txBody>
          <a:bodyPr>
            <a:normAutofit/>
          </a:bodyPr>
          <a:lstStyle/>
          <a:p>
            <a:pPr marL="0" indent="0">
              <a:buNone/>
            </a:pPr>
            <a:r>
              <a:rPr lang="en-GB" sz="2000" b="1" dirty="0">
                <a:solidFill>
                  <a:srgbClr val="00B0F0"/>
                </a:solidFill>
              </a:rPr>
              <a:t>जनपदध्वंस (Epidemic) के कारण -</a:t>
            </a:r>
            <a:r>
              <a:rPr lang="en-GB" sz="2000" dirty="0">
                <a:solidFill>
                  <a:schemeClr val="tx1"/>
                </a:solidFill>
              </a:rPr>
              <a:t>  अग्निवेश ने कहा कि हे भगवान् औषध </a:t>
            </a:r>
            <a:r>
              <a:rPr lang="hi-IN" sz="2000" dirty="0">
                <a:solidFill>
                  <a:schemeClr val="tx1"/>
                </a:solidFill>
              </a:rPr>
              <a:t>लायी गई</a:t>
            </a:r>
            <a:r>
              <a:rPr lang="en-GB" sz="2000" dirty="0">
                <a:solidFill>
                  <a:schemeClr val="tx1"/>
                </a:solidFill>
              </a:rPr>
              <a:t> , ठीक रूप में बनाई गई और ठीक तरह सोच-विचार कर प्रयोग में भी लाई गई, परन्तु एक ही समय में भिन्न-भिन्न प्रकृति, आहार, देह, बल, सात्य, मन और वायु के मनुष्यों को जनपदोद्ध्वंस (नाश) एक ही व्याधि से कैसे होता है ? </a:t>
            </a:r>
          </a:p>
          <a:p>
            <a:pPr marL="0" indent="0">
              <a:buNone/>
            </a:pPr>
            <a:endParaRPr lang="en-GB" sz="2000" dirty="0">
              <a:solidFill>
                <a:schemeClr val="tx1"/>
              </a:solidFill>
            </a:endParaRPr>
          </a:p>
          <a:p>
            <a:pPr marL="0" indent="0">
              <a:buNone/>
            </a:pPr>
            <a:r>
              <a:rPr lang="en-GB" sz="2000" b="1" dirty="0">
                <a:solidFill>
                  <a:srgbClr val="00B0F0"/>
                </a:solidFill>
              </a:rPr>
              <a:t>उपर्युक्त विषयक भगवान् आत्रेय का उत्तर- </a:t>
            </a:r>
            <a:r>
              <a:rPr lang="en-GB" sz="2000" dirty="0">
                <a:solidFill>
                  <a:schemeClr val="tx1"/>
                </a:solidFill>
              </a:rPr>
              <a:t>भगवान </a:t>
            </a:r>
            <a:r>
              <a:rPr lang="en-GB" sz="2000" b="1" dirty="0">
                <a:solidFill>
                  <a:srgbClr val="00B0F0"/>
                </a:solidFill>
              </a:rPr>
              <a:t>आत्रेय</a:t>
            </a:r>
            <a:r>
              <a:rPr lang="en-GB" sz="2000" dirty="0">
                <a:solidFill>
                  <a:schemeClr val="tx1"/>
                </a:solidFill>
              </a:rPr>
              <a:t> ने अग्निवेश से कहा कि है अग्निवेश! इस प्रकार प्रकृति। आदि भावों के भिन्न होते हुए भी मनुष्यों के अन्य भाव सामान्य हैं उनके विकृत होने से एक ही समय में, एक ही समान लक्षण या रोग उत्पन्न होकर जनपद को नष्ट कर देते है। वे ये भाव जनपद में सामान्य होते हैं |</a:t>
            </a:r>
          </a:p>
          <a:p>
            <a:pPr marL="0" indent="0">
              <a:buNone/>
            </a:pPr>
            <a:r>
              <a:rPr lang="en-GB" sz="2000" dirty="0">
                <a:solidFill>
                  <a:schemeClr val="tx1"/>
                </a:solidFill>
              </a:rPr>
              <a:t> </a:t>
            </a:r>
            <a:r>
              <a:rPr lang="en-GB" sz="2000" b="1" dirty="0">
                <a:solidFill>
                  <a:schemeClr val="accent4"/>
                </a:solidFill>
              </a:rPr>
              <a:t> </a:t>
            </a:r>
            <a:r>
              <a:rPr lang="en-GB" sz="2000" b="1" dirty="0">
                <a:solidFill>
                  <a:schemeClr val="accent5">
                    <a:lumMod val="75000"/>
                  </a:schemeClr>
                </a:solidFill>
              </a:rPr>
              <a:t>(१) विकृत वायु  (२) विकृत जल (३) विकृत देश (४) विकृत काल</a:t>
            </a:r>
          </a:p>
        </p:txBody>
      </p:sp>
      <p:pic>
        <p:nvPicPr>
          <p:cNvPr id="4" name="Picture 4">
            <a:extLst>
              <a:ext uri="{FF2B5EF4-FFF2-40B4-BE49-F238E27FC236}">
                <a16:creationId xmlns:a16="http://schemas.microsoft.com/office/drawing/2014/main" xmlns="" id="{920428F0-A0D8-6F64-1ED9-4B6AB2F88F2C}"/>
              </a:ext>
            </a:extLst>
          </p:cNvPr>
          <p:cNvPicPr>
            <a:picLocks noChangeAspect="1"/>
          </p:cNvPicPr>
          <p:nvPr/>
        </p:nvPicPr>
        <p:blipFill>
          <a:blip r:embed="rId2"/>
          <a:stretch>
            <a:fillRect/>
          </a:stretch>
        </p:blipFill>
        <p:spPr>
          <a:xfrm>
            <a:off x="8977312" y="2652053"/>
            <a:ext cx="3131344" cy="3167063"/>
          </a:xfrm>
          <a:prstGeom prst="rect">
            <a:avLst/>
          </a:prstGeom>
        </p:spPr>
      </p:pic>
    </p:spTree>
    <p:extLst>
      <p:ext uri="{BB962C8B-B14F-4D97-AF65-F5344CB8AC3E}">
        <p14:creationId xmlns:p14="http://schemas.microsoft.com/office/powerpoint/2010/main" xmlns="" val="17503644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8632378-9DCC-AFFC-6D52-70C2F686BBA2}"/>
              </a:ext>
            </a:extLst>
          </p:cNvPr>
          <p:cNvSpPr>
            <a:spLocks noGrp="1"/>
          </p:cNvSpPr>
          <p:nvPr>
            <p:ph idx="1"/>
          </p:nvPr>
        </p:nvSpPr>
        <p:spPr>
          <a:xfrm>
            <a:off x="368167" y="559593"/>
            <a:ext cx="8596668" cy="4179093"/>
          </a:xfrm>
        </p:spPr>
        <p:txBody>
          <a:bodyPr>
            <a:normAutofit/>
          </a:bodyPr>
          <a:lstStyle/>
          <a:p>
            <a:r>
              <a:rPr lang="hi-IN" sz="2200" b="1" dirty="0">
                <a:solidFill>
                  <a:srgbClr val="00B0F0"/>
                </a:solidFill>
              </a:rPr>
              <a:t>विकृत वायु के </a:t>
            </a:r>
            <a:r>
              <a:rPr lang="en-GB" sz="2200" b="1" dirty="0">
                <a:solidFill>
                  <a:srgbClr val="00B0F0"/>
                </a:solidFill>
              </a:rPr>
              <a:t>लक्षण -</a:t>
            </a:r>
            <a:r>
              <a:rPr lang="hi-IN" sz="2200" dirty="0">
                <a:solidFill>
                  <a:schemeClr val="tx1"/>
                </a:solidFill>
              </a:rPr>
              <a:t> इस प्रकार की वायु को रोग पैदा करने वाली जानना चाहिये जैसे ऋतु के विपरीत बहने वाली, अतिनिश्चल, अत्यन्त वेग बाली,  कर्कश,</a:t>
            </a:r>
            <a:r>
              <a:rPr lang="en-GB" sz="2200" dirty="0">
                <a:solidFill>
                  <a:schemeClr val="tx1"/>
                </a:solidFill>
              </a:rPr>
              <a:t> </a:t>
            </a:r>
            <a:r>
              <a:rPr lang="hi-IN" sz="2200" dirty="0">
                <a:solidFill>
                  <a:schemeClr val="tx1"/>
                </a:solidFill>
              </a:rPr>
              <a:t>अति उष्ण, अत्यन्त रूक्ष, अत्यन्त अभिष्यन्दी,</a:t>
            </a:r>
            <a:r>
              <a:rPr lang="en-GB" sz="2200" dirty="0">
                <a:solidFill>
                  <a:schemeClr val="tx1"/>
                </a:solidFill>
              </a:rPr>
              <a:t> </a:t>
            </a:r>
            <a:r>
              <a:rPr lang="hi-IN" sz="2200" dirty="0">
                <a:solidFill>
                  <a:schemeClr val="tx1"/>
                </a:solidFill>
              </a:rPr>
              <a:t>अति कुण्डली युक्त (अधिक बवण्डर युक्त), बुरे गन्ध, वाम</a:t>
            </a:r>
            <a:r>
              <a:rPr lang="en-GB" sz="2200" dirty="0">
                <a:solidFill>
                  <a:schemeClr val="tx1"/>
                </a:solidFill>
              </a:rPr>
              <a:t> </a:t>
            </a:r>
            <a:r>
              <a:rPr lang="hi-IN" sz="2200" dirty="0">
                <a:solidFill>
                  <a:schemeClr val="tx1"/>
                </a:solidFill>
              </a:rPr>
              <a:t>और धूम से दूषित हुई। </a:t>
            </a:r>
            <a:endParaRPr lang="en-GB" sz="2200" dirty="0">
              <a:solidFill>
                <a:schemeClr val="tx1"/>
              </a:solidFill>
            </a:endParaRPr>
          </a:p>
          <a:p>
            <a:pPr marL="0" indent="0">
              <a:buNone/>
            </a:pPr>
            <a:endParaRPr lang="en-GB" sz="2000" dirty="0">
              <a:solidFill>
                <a:schemeClr val="tx1"/>
              </a:solidFill>
            </a:endParaRPr>
          </a:p>
          <a:p>
            <a:r>
              <a:rPr lang="en-GB" sz="2200" b="1" dirty="0">
                <a:solidFill>
                  <a:srgbClr val="00B0F0"/>
                </a:solidFill>
              </a:rPr>
              <a:t>विकृत जल के लक्षण- </a:t>
            </a:r>
            <a:r>
              <a:rPr lang="en-GB" sz="2200" dirty="0">
                <a:solidFill>
                  <a:schemeClr val="tx1"/>
                </a:solidFill>
              </a:rPr>
              <a:t>जो अत्यन्त विकृत गन्ध, वर्ण, रस, स्पर्शं वाला एवं क्लेदयुक्त हो, जिसे छोड़कर जलचर (मगर, मछली आदि) और जलचर पक्षी चले गये हो, जो सूख कर जलाशयों में थोड़ा रह गया हो, जो पीने में स्वादयुक्त न </a:t>
            </a:r>
            <a:r>
              <a:rPr lang="en-GB" sz="2200" dirty="0" err="1">
                <a:solidFill>
                  <a:schemeClr val="tx1"/>
                </a:solidFill>
              </a:rPr>
              <a:t>हो,पीने</a:t>
            </a:r>
            <a:r>
              <a:rPr lang="en-GB" sz="2200" dirty="0">
                <a:solidFill>
                  <a:schemeClr val="tx1"/>
                </a:solidFill>
              </a:rPr>
              <a:t> में अप्रिय हो, उसे दूषित अर्थात् नष्ट गुणों वाला जल समझना चाहिये। </a:t>
            </a:r>
            <a:endParaRPr lang="en-US" sz="2200" dirty="0">
              <a:solidFill>
                <a:schemeClr val="tx1"/>
              </a:solidFill>
            </a:endParaRPr>
          </a:p>
        </p:txBody>
      </p:sp>
      <p:pic>
        <p:nvPicPr>
          <p:cNvPr id="6" name="Picture 6">
            <a:extLst>
              <a:ext uri="{FF2B5EF4-FFF2-40B4-BE49-F238E27FC236}">
                <a16:creationId xmlns:a16="http://schemas.microsoft.com/office/drawing/2014/main" xmlns="" id="{4ACFBDCE-7C26-24F5-3FB9-06ACB517C8F0}"/>
              </a:ext>
            </a:extLst>
          </p:cNvPr>
          <p:cNvPicPr>
            <a:picLocks noChangeAspect="1"/>
          </p:cNvPicPr>
          <p:nvPr/>
        </p:nvPicPr>
        <p:blipFill>
          <a:blip r:embed="rId2"/>
          <a:stretch>
            <a:fillRect/>
          </a:stretch>
        </p:blipFill>
        <p:spPr>
          <a:xfrm>
            <a:off x="2814962" y="4476750"/>
            <a:ext cx="3703077" cy="2059782"/>
          </a:xfrm>
          <a:prstGeom prst="rect">
            <a:avLst/>
          </a:prstGeom>
        </p:spPr>
      </p:pic>
      <p:pic>
        <p:nvPicPr>
          <p:cNvPr id="7" name="Picture 7">
            <a:extLst>
              <a:ext uri="{FF2B5EF4-FFF2-40B4-BE49-F238E27FC236}">
                <a16:creationId xmlns:a16="http://schemas.microsoft.com/office/drawing/2014/main" xmlns="" id="{9E6A3099-6EFE-B49C-FA66-F5D36FEFF42C}"/>
              </a:ext>
            </a:extLst>
          </p:cNvPr>
          <p:cNvPicPr>
            <a:picLocks noChangeAspect="1"/>
          </p:cNvPicPr>
          <p:nvPr/>
        </p:nvPicPr>
        <p:blipFill>
          <a:blip r:embed="rId3"/>
          <a:stretch>
            <a:fillRect/>
          </a:stretch>
        </p:blipFill>
        <p:spPr>
          <a:xfrm>
            <a:off x="7303219" y="4605176"/>
            <a:ext cx="4147638" cy="1802929"/>
          </a:xfrm>
          <a:prstGeom prst="rect">
            <a:avLst/>
          </a:prstGeom>
        </p:spPr>
      </p:pic>
    </p:spTree>
    <p:extLst>
      <p:ext uri="{BB962C8B-B14F-4D97-AF65-F5344CB8AC3E}">
        <p14:creationId xmlns:p14="http://schemas.microsoft.com/office/powerpoint/2010/main" xmlns="" val="581251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65A9D07-208D-DBCD-C862-62B40895EDEE}"/>
              </a:ext>
            </a:extLst>
          </p:cNvPr>
          <p:cNvSpPr>
            <a:spLocks noGrp="1"/>
          </p:cNvSpPr>
          <p:nvPr>
            <p:ph idx="1"/>
          </p:nvPr>
        </p:nvSpPr>
        <p:spPr>
          <a:xfrm>
            <a:off x="520535" y="1322259"/>
            <a:ext cx="8956840" cy="4940429"/>
          </a:xfrm>
        </p:spPr>
        <p:txBody>
          <a:bodyPr>
            <a:normAutofit/>
          </a:bodyPr>
          <a:lstStyle/>
          <a:p>
            <a:r>
              <a:rPr lang="hi-IN" sz="2000" b="1" dirty="0">
                <a:solidFill>
                  <a:srgbClr val="00B0F0"/>
                </a:solidFill>
              </a:rPr>
              <a:t>विकृत देश के लक्षण-</a:t>
            </a:r>
            <a:r>
              <a:rPr lang="en-GB" sz="2000" b="1" dirty="0">
                <a:solidFill>
                  <a:srgbClr val="00B0F0"/>
                </a:solidFill>
              </a:rPr>
              <a:t> </a:t>
            </a:r>
            <a:r>
              <a:rPr lang="hi-IN" sz="2000" dirty="0">
                <a:solidFill>
                  <a:schemeClr val="tx1"/>
                </a:solidFill>
              </a:rPr>
              <a:t>जिस देश के स्वाभाविक वर्ग, गन्ध, रस, स्पर्श विकृत हो गये हों, अधिक क्लेदयुक्त, सीप, हिंसक जन्तु, </a:t>
            </a:r>
            <a:r>
              <a:rPr lang="en-GB" sz="2000" dirty="0">
                <a:solidFill>
                  <a:schemeClr val="tx1"/>
                </a:solidFill>
              </a:rPr>
              <a:t>मच्छर,</a:t>
            </a:r>
            <a:r>
              <a:rPr lang="hi-IN" sz="2000" dirty="0">
                <a:solidFill>
                  <a:schemeClr val="tx1"/>
                </a:solidFill>
              </a:rPr>
              <a:t> सियार आदि जन्तुओं से व्याप्त, तृण और फूस से युक्त उपवन वाले, विस्तृत लता आदि से युक्त, जैसा </a:t>
            </a:r>
            <a:r>
              <a:rPr lang="en-GB" sz="2000" dirty="0">
                <a:solidFill>
                  <a:schemeClr val="tx1"/>
                </a:solidFill>
              </a:rPr>
              <a:t>बिजली गिरती हो, भूकम्प होता हो और भयकर शब्द सुनाई पड़ते हो, रूखे, अन्धकार से घिरे हुए की तरह, गुक (देवादिग्रह) द्वारा आक्रान्त देश की तरह और कलाई का शब्द जहाँ अधिक सुनाई पड़ता हो वह देश दूषित है |</a:t>
            </a:r>
          </a:p>
          <a:p>
            <a:r>
              <a:rPr lang="en-GB" sz="2000" dirty="0">
                <a:solidFill>
                  <a:schemeClr val="tx1"/>
                </a:solidFill>
              </a:rPr>
              <a:t> </a:t>
            </a:r>
            <a:r>
              <a:rPr lang="en-GB" sz="2000" b="1" dirty="0">
                <a:solidFill>
                  <a:srgbClr val="00B0F0"/>
                </a:solidFill>
              </a:rPr>
              <a:t>विकृत काल के लक्षण - </a:t>
            </a:r>
            <a:r>
              <a:rPr lang="en-GB" sz="2000" dirty="0">
                <a:solidFill>
                  <a:schemeClr val="tx1"/>
                </a:solidFill>
              </a:rPr>
              <a:t>ऋतु के स्वाभाविक लक्षणों से विपरीत लक्षणों वाले और  कम लक्षणों वाले काल को अस्वास्थ्यकर (अहित) जानना चाहिए। </a:t>
            </a:r>
          </a:p>
          <a:p>
            <a:endParaRPr lang="en-GB" sz="2000" dirty="0">
              <a:solidFill>
                <a:schemeClr val="tx1"/>
              </a:solidFill>
            </a:endParaRPr>
          </a:p>
          <a:p>
            <a:r>
              <a:rPr lang="en-GB" sz="2000" b="1" dirty="0">
                <a:solidFill>
                  <a:srgbClr val="00B0F0"/>
                </a:solidFill>
              </a:rPr>
              <a:t>जनपदोदध्वंस की सामान्य चिकित्सा - </a:t>
            </a:r>
            <a:r>
              <a:rPr lang="en-GB" sz="2000" dirty="0">
                <a:solidFill>
                  <a:schemeClr val="tx1"/>
                </a:solidFill>
              </a:rPr>
              <a:t>जनपद उद्ध्वंस करने वाले इन भावों के विगुण होने पर भी यदि उचित औषध का प्रयोग किया जाता है तो रोगों से भय नहीं होता |</a:t>
            </a:r>
          </a:p>
        </p:txBody>
      </p:sp>
    </p:spTree>
    <p:extLst>
      <p:ext uri="{BB962C8B-B14F-4D97-AF65-F5344CB8AC3E}">
        <p14:creationId xmlns:p14="http://schemas.microsoft.com/office/powerpoint/2010/main" xmlns="" val="245242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46754D-832A-28B1-2714-23997E50F61E}"/>
              </a:ext>
            </a:extLst>
          </p:cNvPr>
          <p:cNvSpPr>
            <a:spLocks noGrp="1"/>
          </p:cNvSpPr>
          <p:nvPr>
            <p:ph type="title"/>
          </p:nvPr>
        </p:nvSpPr>
        <p:spPr/>
        <p:txBody>
          <a:bodyPr>
            <a:normAutofit/>
          </a:bodyPr>
          <a:lstStyle/>
          <a:p>
            <a:r>
              <a:rPr lang="en-GB" sz="2000" b="1" i="1" dirty="0">
                <a:solidFill>
                  <a:srgbClr val="0070C0"/>
                </a:solidFill>
              </a:rPr>
              <a:t>👉 Natural calamities including epidemics and pandemic diseases are defined in ayurveda.</a:t>
            </a:r>
            <a:br>
              <a:rPr lang="en-GB" sz="2000" b="1" i="1" dirty="0">
                <a:solidFill>
                  <a:srgbClr val="0070C0"/>
                </a:solidFill>
              </a:rPr>
            </a:br>
            <a:endParaRPr lang="en-US" sz="2000" b="1" i="1" dirty="0">
              <a:solidFill>
                <a:srgbClr val="0070C0"/>
              </a:solidFill>
            </a:endParaRPr>
          </a:p>
        </p:txBody>
      </p:sp>
      <p:sp>
        <p:nvSpPr>
          <p:cNvPr id="3" name="Content Placeholder 2">
            <a:extLst>
              <a:ext uri="{FF2B5EF4-FFF2-40B4-BE49-F238E27FC236}">
                <a16:creationId xmlns:a16="http://schemas.microsoft.com/office/drawing/2014/main" xmlns="" id="{AE9B8229-F302-1F54-E8B3-FCB4E6E0582C}"/>
              </a:ext>
            </a:extLst>
          </p:cNvPr>
          <p:cNvSpPr>
            <a:spLocks noGrp="1"/>
          </p:cNvSpPr>
          <p:nvPr>
            <p:ph idx="1"/>
          </p:nvPr>
        </p:nvSpPr>
        <p:spPr>
          <a:xfrm>
            <a:off x="427304" y="1688637"/>
            <a:ext cx="8596668" cy="3880773"/>
          </a:xfrm>
        </p:spPr>
        <p:txBody>
          <a:bodyPr>
            <a:normAutofit fontScale="92500" lnSpcReduction="20000"/>
          </a:bodyPr>
          <a:lstStyle/>
          <a:p>
            <a:r>
              <a:rPr lang="en-GB" sz="2400" b="1" dirty="0">
                <a:solidFill>
                  <a:srgbClr val="002060"/>
                </a:solidFill>
              </a:rPr>
              <a:t>Epidemic disease – </a:t>
            </a:r>
          </a:p>
          <a:p>
            <a:pPr marL="0" indent="0">
              <a:buNone/>
            </a:pPr>
            <a:r>
              <a:rPr lang="en-GB" sz="2400" dirty="0">
                <a:solidFill>
                  <a:schemeClr val="tx1"/>
                </a:solidFill>
              </a:rPr>
              <a:t>An epidemic disease is the rapid spread of the infectious diseases to a large number of peoples during in a given population within a short period of time,usually two weeks or less.</a:t>
            </a:r>
          </a:p>
          <a:p>
            <a:pPr marL="0" indent="0">
              <a:buNone/>
            </a:pPr>
            <a:endParaRPr lang="en-GB" sz="2400" dirty="0">
              <a:solidFill>
                <a:schemeClr val="tx1"/>
              </a:solidFill>
            </a:endParaRPr>
          </a:p>
          <a:p>
            <a:r>
              <a:rPr lang="en-GB" sz="2400" b="1" dirty="0">
                <a:solidFill>
                  <a:schemeClr val="tx1"/>
                </a:solidFill>
              </a:rPr>
              <a:t>Pandemic disease –</a:t>
            </a:r>
          </a:p>
          <a:p>
            <a:pPr marL="0" indent="0">
              <a:buNone/>
            </a:pPr>
            <a:r>
              <a:rPr lang="en-GB" sz="2400" b="1" dirty="0">
                <a:solidFill>
                  <a:schemeClr val="tx1"/>
                </a:solidFill>
              </a:rPr>
              <a:t> </a:t>
            </a:r>
            <a:r>
              <a:rPr lang="en-GB" sz="2400" dirty="0">
                <a:solidFill>
                  <a:schemeClr val="tx1"/>
                </a:solidFill>
              </a:rPr>
              <a:t>A pandemic is an epidemic of disease which spread across a large number and instance numerous continents in the world.</a:t>
            </a:r>
          </a:p>
          <a:p>
            <a:r>
              <a:rPr lang="en-GB" sz="2400" b="1" dirty="0">
                <a:solidFill>
                  <a:srgbClr val="002060"/>
                </a:solidFill>
              </a:rPr>
              <a:t>Endemic disease – </a:t>
            </a:r>
          </a:p>
          <a:p>
            <a:pPr marL="0" indent="0">
              <a:buNone/>
            </a:pPr>
            <a:r>
              <a:rPr lang="en-GB" sz="2600" dirty="0">
                <a:solidFill>
                  <a:srgbClr val="002060"/>
                </a:solidFill>
              </a:rPr>
              <a:t> </a:t>
            </a:r>
            <a:r>
              <a:rPr lang="en-GB" sz="2600" dirty="0">
                <a:solidFill>
                  <a:schemeClr val="tx1"/>
                </a:solidFill>
              </a:rPr>
              <a:t>An endemic is a disease that affects a large number of people within a community, population, or region.</a:t>
            </a:r>
            <a:endParaRPr lang="en-US" sz="2600" dirty="0">
              <a:solidFill>
                <a:schemeClr val="tx1"/>
              </a:solidFill>
            </a:endParaRPr>
          </a:p>
        </p:txBody>
      </p:sp>
      <p:pic>
        <p:nvPicPr>
          <p:cNvPr id="4" name="Picture 4">
            <a:extLst>
              <a:ext uri="{FF2B5EF4-FFF2-40B4-BE49-F238E27FC236}">
                <a16:creationId xmlns:a16="http://schemas.microsoft.com/office/drawing/2014/main" xmlns="" id="{7295B896-DA9A-655C-6E17-AFDA35DB35C8}"/>
              </a:ext>
            </a:extLst>
          </p:cNvPr>
          <p:cNvPicPr>
            <a:picLocks noChangeAspect="1"/>
          </p:cNvPicPr>
          <p:nvPr/>
        </p:nvPicPr>
        <p:blipFill>
          <a:blip r:embed="rId2"/>
          <a:stretch>
            <a:fillRect/>
          </a:stretch>
        </p:blipFill>
        <p:spPr>
          <a:xfrm>
            <a:off x="9274003" y="1009649"/>
            <a:ext cx="2833688" cy="5238751"/>
          </a:xfrm>
          <a:prstGeom prst="rect">
            <a:avLst/>
          </a:prstGeom>
        </p:spPr>
      </p:pic>
    </p:spTree>
    <p:extLst>
      <p:ext uri="{BB962C8B-B14F-4D97-AF65-F5344CB8AC3E}">
        <p14:creationId xmlns:p14="http://schemas.microsoft.com/office/powerpoint/2010/main" xmlns="" val="3838420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8189CA9-7E4D-D62C-2377-8D2EEB7398EC}"/>
              </a:ext>
            </a:extLst>
          </p:cNvPr>
          <p:cNvSpPr>
            <a:spLocks noGrp="1"/>
          </p:cNvSpPr>
          <p:nvPr>
            <p:ph idx="1"/>
          </p:nvPr>
        </p:nvSpPr>
        <p:spPr>
          <a:xfrm>
            <a:off x="677335" y="904876"/>
            <a:ext cx="8596668" cy="5136488"/>
          </a:xfrm>
        </p:spPr>
        <p:txBody>
          <a:bodyPr>
            <a:normAutofit fontScale="92500"/>
          </a:bodyPr>
          <a:lstStyle/>
          <a:p>
            <a:r>
              <a:rPr lang="en-GB" sz="2400" dirty="0"/>
              <a:t>Diseases having similar signs and symptoms affecting  various individual of town,state and country at a time and can abolish the whole province is named as janapadodhwansa.</a:t>
            </a:r>
          </a:p>
          <a:p>
            <a:endParaRPr lang="en-GB" sz="2400" dirty="0"/>
          </a:p>
          <a:p>
            <a:r>
              <a:rPr lang="en-GB" sz="2400" dirty="0"/>
              <a:t>A novel coronavirus COVID -19 has been declared global pandemic by the W.H.O. On March 11,2020 .</a:t>
            </a:r>
          </a:p>
          <a:p>
            <a:endParaRPr lang="en-GB" sz="2400" dirty="0"/>
          </a:p>
          <a:p>
            <a:r>
              <a:rPr lang="en-GB" sz="2400" dirty="0"/>
              <a:t>In “ COVID -19” word “ CO” stand for “CORONA”, “VI” stand for virus, “D” stand for disease and “19” stand for 2019.</a:t>
            </a:r>
          </a:p>
          <a:p>
            <a:r>
              <a:rPr lang="en-GB" sz="2400" dirty="0"/>
              <a:t>“CORONA”,the term “Coronam” means “Crown” or holo,due to their crown like projection on the surfaces. The virus resembles a crown when viewed under electron microscope.</a:t>
            </a:r>
          </a:p>
          <a:p>
            <a:endParaRPr lang="en-GB" sz="2400" dirty="0"/>
          </a:p>
          <a:p>
            <a:endParaRPr lang="en-GB" sz="2400" dirty="0"/>
          </a:p>
          <a:p>
            <a:endParaRPr lang="en-GB" sz="2400" dirty="0"/>
          </a:p>
          <a:p>
            <a:endParaRPr lang="en-GB" sz="2400" dirty="0"/>
          </a:p>
          <a:p>
            <a:endParaRPr lang="en-US" sz="2400" dirty="0"/>
          </a:p>
        </p:txBody>
      </p:sp>
    </p:spTree>
    <p:extLst>
      <p:ext uri="{BB962C8B-B14F-4D97-AF65-F5344CB8AC3E}">
        <p14:creationId xmlns:p14="http://schemas.microsoft.com/office/powerpoint/2010/main" xmlns="" val="365013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FD5BF-70FD-A65C-08C7-A84B91ACF214}"/>
              </a:ext>
            </a:extLst>
          </p:cNvPr>
          <p:cNvSpPr>
            <a:spLocks noGrp="1"/>
          </p:cNvSpPr>
          <p:nvPr>
            <p:ph type="title"/>
          </p:nvPr>
        </p:nvSpPr>
        <p:spPr>
          <a:xfrm>
            <a:off x="2113359" y="1063826"/>
            <a:ext cx="7045524" cy="1413866"/>
          </a:xfrm>
        </p:spPr>
        <p:txBody>
          <a:bodyPr>
            <a:normAutofit fontScale="90000"/>
          </a:bodyPr>
          <a:lstStyle/>
          <a:p>
            <a:r>
              <a:rPr lang="en-GB" dirty="0"/>
              <a:t>                           </a:t>
            </a:r>
            <a:r>
              <a:rPr lang="en-GB" b="1" dirty="0"/>
              <a:t>अध्याय –४</a:t>
            </a:r>
            <a:br>
              <a:rPr lang="en-GB" b="1" dirty="0"/>
            </a:br>
            <a:r>
              <a:rPr lang="en-GB" b="1" dirty="0"/>
              <a:t>           त्रिविधरोगविशेषविज्ञानीयं विमानम्</a:t>
            </a:r>
            <a:br>
              <a:rPr lang="en-GB" b="1" dirty="0"/>
            </a:br>
            <a:endParaRPr lang="en-US" b="1" dirty="0"/>
          </a:p>
        </p:txBody>
      </p:sp>
      <p:sp>
        <p:nvSpPr>
          <p:cNvPr id="3" name="Content Placeholder 2">
            <a:extLst>
              <a:ext uri="{FF2B5EF4-FFF2-40B4-BE49-F238E27FC236}">
                <a16:creationId xmlns:a16="http://schemas.microsoft.com/office/drawing/2014/main" xmlns="" id="{9A7888EC-6AD1-ED28-5046-38EE8398644B}"/>
              </a:ext>
            </a:extLst>
          </p:cNvPr>
          <p:cNvSpPr>
            <a:spLocks noGrp="1"/>
          </p:cNvSpPr>
          <p:nvPr>
            <p:ph idx="1"/>
          </p:nvPr>
        </p:nvSpPr>
        <p:spPr>
          <a:xfrm>
            <a:off x="2113360" y="2547344"/>
            <a:ext cx="7488039" cy="3665933"/>
          </a:xfrm>
        </p:spPr>
        <p:txBody>
          <a:bodyPr>
            <a:normAutofit/>
          </a:bodyPr>
          <a:lstStyle/>
          <a:p>
            <a:pPr marL="0" indent="0">
              <a:buNone/>
            </a:pPr>
            <a:r>
              <a:rPr lang="en-GB" sz="1800" b="1" dirty="0">
                <a:solidFill>
                  <a:schemeClr val="accent3">
                    <a:lumMod val="75000"/>
                  </a:schemeClr>
                </a:solidFill>
              </a:rPr>
              <a:t>त्रिविधम रोग विज्ञान- </a:t>
            </a:r>
            <a:r>
              <a:rPr lang="en-GB" dirty="0"/>
              <a:t>रोग विशेष का ज्ञान तीन प्रकार से होता है। </a:t>
            </a:r>
          </a:p>
          <a:p>
            <a:pPr marL="0" indent="0">
              <a:buNone/>
            </a:pPr>
            <a:r>
              <a:rPr lang="en-GB" dirty="0"/>
              <a:t>                                      जैसे-आप्तोपदेश, प्रत्यक्ष और अनुमान।</a:t>
            </a:r>
          </a:p>
          <a:p>
            <a:r>
              <a:rPr lang="en-GB" sz="1600" b="1" dirty="0">
                <a:solidFill>
                  <a:schemeClr val="accent3">
                    <a:lumMod val="75000"/>
                  </a:schemeClr>
                </a:solidFill>
              </a:rPr>
              <a:t> आप्तोपदेश –  </a:t>
            </a:r>
            <a:r>
              <a:rPr lang="en-GB" sz="1600" dirty="0">
                <a:solidFill>
                  <a:schemeClr val="tx1"/>
                </a:solidFill>
              </a:rPr>
              <a:t>आप्तपुरुष के वचनों को आप्तोदेश कहते हैं। </a:t>
            </a:r>
          </a:p>
          <a:p>
            <a:pPr marL="0" indent="0">
              <a:buNone/>
            </a:pPr>
            <a:r>
              <a:rPr lang="en-GB" sz="1600" b="1" dirty="0">
                <a:solidFill>
                  <a:schemeClr val="tx1"/>
                </a:solidFill>
              </a:rPr>
              <a:t>                        </a:t>
            </a:r>
            <a:r>
              <a:rPr lang="en-GB" sz="1600" dirty="0">
                <a:solidFill>
                  <a:schemeClr val="tx1"/>
                </a:solidFill>
              </a:rPr>
              <a:t>आप्तपुरुष तर्क से रहित , स्मरणशक्ति तथा कार्य और अकार्य के</a:t>
            </a:r>
          </a:p>
          <a:p>
            <a:pPr marL="0" indent="0">
              <a:buNone/>
            </a:pPr>
            <a:r>
              <a:rPr lang="en-GB" sz="1600" dirty="0">
                <a:solidFill>
                  <a:schemeClr val="tx1"/>
                </a:solidFill>
              </a:rPr>
              <a:t>                        विभाग को जानने वाले तथा रागद्वेष से रहित होते हैं।</a:t>
            </a:r>
            <a:endParaRPr lang="en-GB" sz="1600" dirty="0">
              <a:solidFill>
                <a:schemeClr val="accent3">
                  <a:lumMod val="75000"/>
                </a:schemeClr>
              </a:solidFill>
            </a:endParaRPr>
          </a:p>
          <a:p>
            <a:r>
              <a:rPr lang="en-GB" sz="1600" b="1" dirty="0">
                <a:solidFill>
                  <a:schemeClr val="accent3">
                    <a:lumMod val="75000"/>
                  </a:schemeClr>
                </a:solidFill>
              </a:rPr>
              <a:t>प्रत्यक्ष - </a:t>
            </a:r>
            <a:r>
              <a:rPr lang="en-GB" sz="1600" b="1" dirty="0">
                <a:solidFill>
                  <a:schemeClr val="tx1"/>
                </a:solidFill>
              </a:rPr>
              <a:t>       </a:t>
            </a:r>
            <a:r>
              <a:rPr lang="en-GB" sz="1600" dirty="0">
                <a:solidFill>
                  <a:schemeClr val="tx1"/>
                </a:solidFill>
              </a:rPr>
              <a:t>जो वस्तु स्वयं इंद्रियों और मन के द्वारा जानी मानी जाती है, उसे   </a:t>
            </a:r>
          </a:p>
          <a:p>
            <a:pPr marL="0" indent="0">
              <a:buNone/>
            </a:pPr>
            <a:r>
              <a:rPr lang="en-GB" sz="1600" dirty="0">
                <a:solidFill>
                  <a:schemeClr val="tx1"/>
                </a:solidFill>
              </a:rPr>
              <a:t>                         प्रत्यक्ष ज्ञान कहा जाता हैं।                                  </a:t>
            </a:r>
          </a:p>
          <a:p>
            <a:r>
              <a:rPr lang="en-GB" sz="1600" b="1" dirty="0">
                <a:solidFill>
                  <a:schemeClr val="accent3">
                    <a:lumMod val="75000"/>
                  </a:schemeClr>
                </a:solidFill>
              </a:rPr>
              <a:t>अनुमान -      </a:t>
            </a:r>
            <a:r>
              <a:rPr lang="en-GB" sz="1600" dirty="0">
                <a:solidFill>
                  <a:schemeClr val="tx1"/>
                </a:solidFill>
              </a:rPr>
              <a:t>युक्ति की अपेक्षा रखने वाले तर्क का नाम अनुमान हैं।</a:t>
            </a:r>
          </a:p>
          <a:p>
            <a:pPr marL="0" indent="0">
              <a:buNone/>
            </a:pPr>
            <a:r>
              <a:rPr lang="en-GB" sz="1500" dirty="0">
                <a:solidFill>
                  <a:schemeClr val="tx1"/>
                </a:solidFill>
              </a:rPr>
              <a:t>    </a:t>
            </a:r>
            <a:endParaRPr lang="en-US" sz="1500" b="1" dirty="0">
              <a:solidFill>
                <a:schemeClr val="accent3">
                  <a:lumMod val="75000"/>
                </a:schemeClr>
              </a:solidFill>
            </a:endParaRPr>
          </a:p>
        </p:txBody>
      </p:sp>
    </p:spTree>
    <p:extLst>
      <p:ext uri="{BB962C8B-B14F-4D97-AF65-F5344CB8AC3E}">
        <p14:creationId xmlns:p14="http://schemas.microsoft.com/office/powerpoint/2010/main" xmlns="" val="3572427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B5CA1D17-A432-2181-6533-8ED7E9D825E4}"/>
              </a:ext>
            </a:extLst>
          </p:cNvPr>
          <p:cNvGraphicFramePr/>
          <p:nvPr>
            <p:extLst>
              <p:ext uri="{D42A27DB-BD31-4B8C-83A1-F6EECF244321}">
                <p14:modId xmlns:p14="http://schemas.microsoft.com/office/powerpoint/2010/main" xmlns="" val="3108255499"/>
              </p:ext>
            </p:extLst>
          </p:nvPr>
        </p:nvGraphicFramePr>
        <p:xfrm>
          <a:off x="1499479" y="516065"/>
          <a:ext cx="6856726" cy="2466698"/>
        </p:xfrm>
        <a:graphic>
          <a:graphicData uri="http://schemas.openxmlformats.org/drawingml/2006/table">
            <a:tbl>
              <a:tblPr>
                <a:tableStyleId>{5C22544A-7EE6-4342-B048-85BDC9FD1C3A}</a:tableStyleId>
              </a:tblPr>
              <a:tblGrid>
                <a:gridCol w="3428363">
                  <a:extLst>
                    <a:ext uri="{9D8B030D-6E8A-4147-A177-3AD203B41FA5}">
                      <a16:colId xmlns:a16="http://schemas.microsoft.com/office/drawing/2014/main" xmlns="" val="404983217"/>
                    </a:ext>
                  </a:extLst>
                </a:gridCol>
                <a:gridCol w="3428363">
                  <a:extLst>
                    <a:ext uri="{9D8B030D-6E8A-4147-A177-3AD203B41FA5}">
                      <a16:colId xmlns:a16="http://schemas.microsoft.com/office/drawing/2014/main" xmlns="" val="1153248591"/>
                    </a:ext>
                  </a:extLst>
                </a:gridCol>
              </a:tblGrid>
              <a:tr h="2466698">
                <a:tc>
                  <a:txBody>
                    <a:bodyPr/>
                    <a:lstStyle/>
                    <a:p>
                      <a:r>
                        <a:rPr lang="hi-IN" sz="2800" dirty="0">
                          <a:solidFill>
                            <a:srgbClr val="00B0F0"/>
                          </a:solidFill>
                          <a:effectLst/>
                        </a:rPr>
                        <a:t>निर्देश-चतुष्क</a:t>
                      </a:r>
                    </a:p>
                  </a:txBody>
                  <a:tcPr anchor="ctr"/>
                </a:tc>
                <a:tc>
                  <a:txBody>
                    <a:bodyPr/>
                    <a:lstStyle/>
                    <a:p>
                      <a:r>
                        <a:rPr lang="hi-IN" sz="2000" dirty="0">
                          <a:effectLst/>
                        </a:rPr>
                        <a:t>9 .खुड्डाकचतुष्पादमध्यायः</a:t>
                      </a:r>
                      <a:r>
                        <a:rPr lang="en-US" sz="2000" dirty="0">
                          <a:effectLst/>
                        </a:rPr>
                        <a:t>   </a:t>
                      </a:r>
                      <a:r>
                        <a:rPr lang="hi-IN" sz="2000" dirty="0">
                          <a:effectLst/>
                        </a:rPr>
                        <a:t>10 .महाचतुष्पादमध्यायः</a:t>
                      </a:r>
                      <a:r>
                        <a:rPr lang="en-US" sz="2000" dirty="0">
                          <a:effectLst/>
                        </a:rPr>
                        <a:t>      </a:t>
                      </a:r>
                      <a:r>
                        <a:rPr lang="hi-IN" sz="2000" dirty="0">
                          <a:effectLst/>
                        </a:rPr>
                        <a:t>11 .तिस्त्रैषणीयमध्यायः</a:t>
                      </a:r>
                      <a:r>
                        <a:rPr lang="en-US" sz="2000" dirty="0">
                          <a:effectLst/>
                        </a:rPr>
                        <a:t>       </a:t>
                      </a:r>
                      <a:r>
                        <a:rPr lang="hi-IN" sz="2000" dirty="0">
                          <a:effectLst/>
                        </a:rPr>
                        <a:t>12 .वातकलाकलीयमध्यायः</a:t>
                      </a:r>
                    </a:p>
                  </a:txBody>
                  <a:tcPr anchor="ctr"/>
                </a:tc>
                <a:extLst>
                  <a:ext uri="{0D108BD9-81ED-4DB2-BD59-A6C34878D82A}">
                    <a16:rowId xmlns:a16="http://schemas.microsoft.com/office/drawing/2014/main" xmlns="" val="1723702971"/>
                  </a:ext>
                </a:extLst>
              </a:tr>
            </a:tbl>
          </a:graphicData>
        </a:graphic>
      </p:graphicFrame>
      <p:graphicFrame>
        <p:nvGraphicFramePr>
          <p:cNvPr id="6" name="Table 5">
            <a:extLst>
              <a:ext uri="{FF2B5EF4-FFF2-40B4-BE49-F238E27FC236}">
                <a16:creationId xmlns:a16="http://schemas.microsoft.com/office/drawing/2014/main" xmlns="" id="{BCD30C46-5FB3-74E8-E033-0BD6D37B1D95}"/>
              </a:ext>
            </a:extLst>
          </p:cNvPr>
          <p:cNvGraphicFramePr/>
          <p:nvPr>
            <p:extLst>
              <p:ext uri="{D42A27DB-BD31-4B8C-83A1-F6EECF244321}">
                <p14:modId xmlns:p14="http://schemas.microsoft.com/office/powerpoint/2010/main" xmlns="" val="4074278740"/>
              </p:ext>
            </p:extLst>
          </p:nvPr>
        </p:nvGraphicFramePr>
        <p:xfrm>
          <a:off x="1499479" y="2982763"/>
          <a:ext cx="6856726" cy="2466698"/>
        </p:xfrm>
        <a:graphic>
          <a:graphicData uri="http://schemas.openxmlformats.org/drawingml/2006/table">
            <a:tbl>
              <a:tblPr>
                <a:tableStyleId>{5C22544A-7EE6-4342-B048-85BDC9FD1C3A}</a:tableStyleId>
              </a:tblPr>
              <a:tblGrid>
                <a:gridCol w="3428363">
                  <a:extLst>
                    <a:ext uri="{9D8B030D-6E8A-4147-A177-3AD203B41FA5}">
                      <a16:colId xmlns:a16="http://schemas.microsoft.com/office/drawing/2014/main" xmlns="" val="2158528085"/>
                    </a:ext>
                  </a:extLst>
                </a:gridCol>
                <a:gridCol w="3428363">
                  <a:extLst>
                    <a:ext uri="{9D8B030D-6E8A-4147-A177-3AD203B41FA5}">
                      <a16:colId xmlns:a16="http://schemas.microsoft.com/office/drawing/2014/main" xmlns="" val="1107621067"/>
                    </a:ext>
                  </a:extLst>
                </a:gridCol>
              </a:tblGrid>
              <a:tr h="2466698">
                <a:tc>
                  <a:txBody>
                    <a:bodyPr/>
                    <a:lstStyle/>
                    <a:p>
                      <a:r>
                        <a:rPr lang="hi-IN" sz="2800" dirty="0">
                          <a:solidFill>
                            <a:srgbClr val="00B0F0"/>
                          </a:solidFill>
                          <a:effectLst/>
                        </a:rPr>
                        <a:t>कल्पनाचतुष्क</a:t>
                      </a:r>
                    </a:p>
                  </a:txBody>
                  <a:tcPr anchor="ctr"/>
                </a:tc>
                <a:tc>
                  <a:txBody>
                    <a:bodyPr/>
                    <a:lstStyle/>
                    <a:p>
                      <a:r>
                        <a:rPr lang="hi-IN" sz="2000" dirty="0">
                          <a:effectLst/>
                        </a:rPr>
                        <a:t>13 .स्नेहाध्यायः</a:t>
                      </a:r>
                      <a:r>
                        <a:rPr lang="en-US" sz="2000" dirty="0">
                          <a:effectLst/>
                        </a:rPr>
                        <a:t>                  </a:t>
                      </a:r>
                      <a:r>
                        <a:rPr lang="hi-IN" sz="2000" dirty="0">
                          <a:effectLst/>
                        </a:rPr>
                        <a:t>14 .स्वेदाध्यायः</a:t>
                      </a:r>
                      <a:r>
                        <a:rPr lang="en-US" sz="2000" dirty="0">
                          <a:effectLst/>
                        </a:rPr>
                        <a:t>                   </a:t>
                      </a:r>
                      <a:r>
                        <a:rPr lang="hi-IN" sz="2000" dirty="0">
                          <a:effectLst/>
                        </a:rPr>
                        <a:t>15 .उपकल्पनीयमध्यायः</a:t>
                      </a:r>
                      <a:r>
                        <a:rPr lang="en-US" sz="2000" dirty="0">
                          <a:effectLst/>
                        </a:rPr>
                        <a:t>       </a:t>
                      </a:r>
                      <a:r>
                        <a:rPr lang="hi-IN" sz="2000" dirty="0">
                          <a:effectLst/>
                        </a:rPr>
                        <a:t>16 .चिकित्साप्राभृतीयमध्यायः</a:t>
                      </a:r>
                    </a:p>
                  </a:txBody>
                  <a:tcPr anchor="ctr"/>
                </a:tc>
                <a:extLst>
                  <a:ext uri="{0D108BD9-81ED-4DB2-BD59-A6C34878D82A}">
                    <a16:rowId xmlns:a16="http://schemas.microsoft.com/office/drawing/2014/main" xmlns="" val="4179346292"/>
                  </a:ext>
                </a:extLst>
              </a:tr>
            </a:tbl>
          </a:graphicData>
        </a:graphic>
      </p:graphicFrame>
    </p:spTree>
    <p:extLst>
      <p:ext uri="{BB962C8B-B14F-4D97-AF65-F5344CB8AC3E}">
        <p14:creationId xmlns:p14="http://schemas.microsoft.com/office/powerpoint/2010/main" xmlns="" val="5993132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9D87F-5D29-9F34-17F4-A78912B29396}"/>
              </a:ext>
            </a:extLst>
          </p:cNvPr>
          <p:cNvSpPr>
            <a:spLocks noGrp="1"/>
          </p:cNvSpPr>
          <p:nvPr>
            <p:ph type="title"/>
          </p:nvPr>
        </p:nvSpPr>
        <p:spPr>
          <a:xfrm>
            <a:off x="1270133" y="523875"/>
            <a:ext cx="6822284" cy="510183"/>
          </a:xfrm>
        </p:spPr>
        <p:txBody>
          <a:bodyPr>
            <a:noAutofit/>
          </a:bodyPr>
          <a:lstStyle/>
          <a:p>
            <a:r>
              <a:rPr lang="en-GB" sz="2000" b="1" dirty="0">
                <a:solidFill>
                  <a:schemeClr val="tx1"/>
                </a:solidFill>
              </a:rPr>
              <a:t>इन तीनों परीक्षाओं में सबसे पहले आप्तोपदेश से ज्ञान होता है। उसके बाद प्रत्यक्ष और अनुमान द्वारा ज्ञान होता है ।</a:t>
            </a:r>
            <a:endParaRPr lang="en-US" sz="2000" b="1" dirty="0">
              <a:solidFill>
                <a:schemeClr val="tx1"/>
              </a:solidFill>
            </a:endParaRPr>
          </a:p>
        </p:txBody>
      </p:sp>
      <p:sp>
        <p:nvSpPr>
          <p:cNvPr id="3" name="Content Placeholder 2">
            <a:extLst>
              <a:ext uri="{FF2B5EF4-FFF2-40B4-BE49-F238E27FC236}">
                <a16:creationId xmlns:a16="http://schemas.microsoft.com/office/drawing/2014/main" xmlns="" id="{05023523-ED45-E5F7-DA6E-28BDB674409E}"/>
              </a:ext>
            </a:extLst>
          </p:cNvPr>
          <p:cNvSpPr>
            <a:spLocks noGrp="1"/>
          </p:cNvSpPr>
          <p:nvPr>
            <p:ph idx="1"/>
          </p:nvPr>
        </p:nvSpPr>
        <p:spPr>
          <a:xfrm>
            <a:off x="951736" y="1641277"/>
            <a:ext cx="7369303" cy="3764160"/>
          </a:xfrm>
        </p:spPr>
        <p:txBody>
          <a:bodyPr>
            <a:noAutofit/>
          </a:bodyPr>
          <a:lstStyle/>
          <a:p>
            <a:r>
              <a:rPr lang="en-GB" b="1" dirty="0">
                <a:solidFill>
                  <a:schemeClr val="accent3">
                    <a:lumMod val="75000"/>
                  </a:schemeClr>
                </a:solidFill>
              </a:rPr>
              <a:t>आप्तोपदेश द्वारा परीक्षा – </a:t>
            </a:r>
            <a:r>
              <a:rPr lang="en-GB" dirty="0">
                <a:solidFill>
                  <a:schemeClr val="tx1"/>
                </a:solidFill>
              </a:rPr>
              <a:t>बुद्धिमान् वैद्य रोगों की परीक्षा करने के लिए इस प्रकार उपदेश करते हैं। एक-एक रोग को ऐसे प्रकोपणों वाला, ऐसी प्रकृति वाला, ऐसी वेदना वाला, ऐसे लक्षण वाला, ऐसे शब्द, स्पर्श, रूप, रस, और गन्ध वाला, ऐसे वृद्धि, स्थान और क्षय वाला, ऐसे भविष्य वाला,  इस प्रकार जानना चाहिये। इस रोग में इसे दूर करने के लिए इस प्रकार की चिकित्सा होगी |</a:t>
            </a:r>
            <a:endParaRPr lang="en-GB" b="1" dirty="0">
              <a:solidFill>
                <a:schemeClr val="accent3">
                  <a:lumMod val="75000"/>
                </a:schemeClr>
              </a:solidFill>
            </a:endParaRPr>
          </a:p>
          <a:p>
            <a:r>
              <a:rPr lang="en-GB" dirty="0">
                <a:solidFill>
                  <a:schemeClr val="accent3">
                    <a:lumMod val="75000"/>
                  </a:schemeClr>
                </a:solidFill>
              </a:rPr>
              <a:t> </a:t>
            </a:r>
            <a:r>
              <a:rPr lang="en-GB" b="1" dirty="0">
                <a:solidFill>
                  <a:schemeClr val="accent3">
                    <a:lumMod val="75000"/>
                  </a:schemeClr>
                </a:solidFill>
              </a:rPr>
              <a:t>प्रत्यक्ष</a:t>
            </a:r>
            <a:r>
              <a:rPr lang="en-GB" dirty="0">
                <a:solidFill>
                  <a:schemeClr val="accent3">
                    <a:lumMod val="75000"/>
                  </a:schemeClr>
                </a:solidFill>
              </a:rPr>
              <a:t> </a:t>
            </a:r>
            <a:r>
              <a:rPr lang="en-GB" b="1" dirty="0">
                <a:solidFill>
                  <a:schemeClr val="accent3">
                    <a:lumMod val="75000"/>
                  </a:schemeClr>
                </a:solidFill>
              </a:rPr>
              <a:t>द्वारा परीक्षा – </a:t>
            </a:r>
            <a:r>
              <a:rPr lang="en-GB" dirty="0">
                <a:solidFill>
                  <a:schemeClr val="tx1"/>
                </a:solidFill>
              </a:rPr>
              <a:t> प्रत्यक्ष के द्वारा रोग की परीक्षा करने की इच्छा वाले को तो सभी इन्द्रियों से रसज्ञान को छोड़कर रोगी के शरीर में रहने वाले सभी इन्द्रियार्थो की परीक्षा करनी चाहिये।</a:t>
            </a:r>
          </a:p>
          <a:p>
            <a:pPr marL="0" indent="0">
              <a:buNone/>
            </a:pPr>
            <a:endParaRPr lang="en-GB" dirty="0">
              <a:solidFill>
                <a:schemeClr val="tx1"/>
              </a:solidFill>
            </a:endParaRPr>
          </a:p>
          <a:p>
            <a:r>
              <a:rPr lang="en-GB" b="1" dirty="0">
                <a:solidFill>
                  <a:schemeClr val="accent3">
                    <a:lumMod val="75000"/>
                  </a:schemeClr>
                </a:solidFill>
              </a:rPr>
              <a:t>अनुमान द्वारा परीक्षा - </a:t>
            </a:r>
            <a:r>
              <a:rPr lang="en-GB" dirty="0">
                <a:solidFill>
                  <a:schemeClr val="tx1"/>
                </a:solidFill>
              </a:rPr>
              <a:t> इसी प्रकार अनुमान से जानने योग्य होते हैं। जैसे पाचन शक्ति से अग्नि की, व्यायाम करने की शक्ति से बल की, शब्दादि विषयों के समुचित ग्रहण से कर्ण आदि इन्द्रियों की मन के अर्थ-चिन्त्य इत्यादि।</a:t>
            </a:r>
            <a:endParaRPr lang="en-US" dirty="0">
              <a:solidFill>
                <a:schemeClr val="tx1"/>
              </a:solidFill>
            </a:endParaRPr>
          </a:p>
        </p:txBody>
      </p:sp>
      <p:pic>
        <p:nvPicPr>
          <p:cNvPr id="5" name="Picture 5">
            <a:extLst>
              <a:ext uri="{FF2B5EF4-FFF2-40B4-BE49-F238E27FC236}">
                <a16:creationId xmlns:a16="http://schemas.microsoft.com/office/drawing/2014/main" xmlns="" id="{6D8CC0A2-E6CC-2990-5AD6-0D45169D676B}"/>
              </a:ext>
            </a:extLst>
          </p:cNvPr>
          <p:cNvPicPr>
            <a:picLocks noChangeAspect="1"/>
          </p:cNvPicPr>
          <p:nvPr/>
        </p:nvPicPr>
        <p:blipFill>
          <a:blip r:embed="rId2"/>
          <a:stretch>
            <a:fillRect/>
          </a:stretch>
        </p:blipFill>
        <p:spPr>
          <a:xfrm>
            <a:off x="8649889" y="2022275"/>
            <a:ext cx="3075184" cy="3383161"/>
          </a:xfrm>
          <a:prstGeom prst="rect">
            <a:avLst/>
          </a:prstGeom>
        </p:spPr>
      </p:pic>
    </p:spTree>
    <p:extLst>
      <p:ext uri="{BB962C8B-B14F-4D97-AF65-F5344CB8AC3E}">
        <p14:creationId xmlns:p14="http://schemas.microsoft.com/office/powerpoint/2010/main" xmlns="" val="15371181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8C2F8-E585-AA9F-E788-0EF94566BA6B}"/>
              </a:ext>
            </a:extLst>
          </p:cNvPr>
          <p:cNvSpPr>
            <a:spLocks noGrp="1"/>
          </p:cNvSpPr>
          <p:nvPr>
            <p:ph type="title"/>
          </p:nvPr>
        </p:nvSpPr>
        <p:spPr>
          <a:xfrm>
            <a:off x="105835" y="407194"/>
            <a:ext cx="8596668" cy="1320800"/>
          </a:xfrm>
        </p:spPr>
        <p:txBody>
          <a:bodyPr>
            <a:normAutofit/>
          </a:bodyPr>
          <a:lstStyle/>
          <a:p>
            <a:r>
              <a:rPr lang="en-GB" sz="2800" b="1" dirty="0"/>
              <a:t>                                         अध्याय ५
                                     स्त्रोतसां विमानम्</a:t>
            </a:r>
            <a:endParaRPr lang="en-US" dirty="0"/>
          </a:p>
        </p:txBody>
      </p:sp>
      <p:sp>
        <p:nvSpPr>
          <p:cNvPr id="3" name="Content Placeholder 2">
            <a:extLst>
              <a:ext uri="{FF2B5EF4-FFF2-40B4-BE49-F238E27FC236}">
                <a16:creationId xmlns:a16="http://schemas.microsoft.com/office/drawing/2014/main" xmlns="" id="{A2DB0A66-4BAB-A7AC-B47D-492A64B1E15E}"/>
              </a:ext>
            </a:extLst>
          </p:cNvPr>
          <p:cNvSpPr>
            <a:spLocks noGrp="1"/>
          </p:cNvSpPr>
          <p:nvPr>
            <p:ph idx="1"/>
          </p:nvPr>
        </p:nvSpPr>
        <p:spPr/>
        <p:txBody>
          <a:bodyPr>
            <a:normAutofit fontScale="92500" lnSpcReduction="10000"/>
          </a:bodyPr>
          <a:lstStyle/>
          <a:p>
            <a:r>
              <a:rPr lang="en-GB" sz="2400" b="1" dirty="0"/>
              <a:t>This chapter deals with Detailed description of </a:t>
            </a:r>
            <a:r>
              <a:rPr lang="en-GB" sz="2400" b="1" dirty="0">
                <a:solidFill>
                  <a:srgbClr val="002060"/>
                </a:solidFill>
              </a:rPr>
              <a:t>SROTAS</a:t>
            </a:r>
            <a:r>
              <a:rPr lang="en-GB" sz="2400" b="1" dirty="0"/>
              <a:t> (transportation and perfusion channels ) in body.</a:t>
            </a:r>
          </a:p>
          <a:p>
            <a:endParaRPr lang="en-GB" sz="2400" b="1" dirty="0"/>
          </a:p>
          <a:p>
            <a:r>
              <a:rPr lang="en-GB" sz="2400" b="1" dirty="0"/>
              <a:t>The chapter guides to understand the basic system involved in disease and its treatment protocol in general.</a:t>
            </a:r>
          </a:p>
          <a:p>
            <a:r>
              <a:rPr lang="en-GB" sz="2400" b="1" dirty="0">
                <a:solidFill>
                  <a:srgbClr val="002060"/>
                </a:solidFill>
              </a:rPr>
              <a:t>Srotas</a:t>
            </a:r>
            <a:r>
              <a:rPr lang="en-GB" sz="2400" b="1" dirty="0"/>
              <a:t> is used as generic term indicating to all macro and micro channels And pathway operating in diving organisms.</a:t>
            </a:r>
          </a:p>
          <a:p>
            <a:r>
              <a:rPr lang="en-GB" sz="2400" b="1" dirty="0"/>
              <a:t>The term </a:t>
            </a:r>
            <a:r>
              <a:rPr lang="en-GB" sz="2400" b="1" dirty="0">
                <a:solidFill>
                  <a:srgbClr val="002060"/>
                </a:solidFill>
              </a:rPr>
              <a:t>strotas</a:t>
            </a:r>
            <a:r>
              <a:rPr lang="en-GB" sz="2400" b="1" dirty="0"/>
              <a:t> means channel or system in which some tissue is form , some material is metabolised, secreted or transport.</a:t>
            </a:r>
            <a:endParaRPr lang="en-US" sz="2400" b="1" dirty="0"/>
          </a:p>
        </p:txBody>
      </p:sp>
      <p:pic>
        <p:nvPicPr>
          <p:cNvPr id="4" name="Picture 4">
            <a:extLst>
              <a:ext uri="{FF2B5EF4-FFF2-40B4-BE49-F238E27FC236}">
                <a16:creationId xmlns:a16="http://schemas.microsoft.com/office/drawing/2014/main" xmlns="" id="{8E03F177-B35A-6F8F-A2E8-6B63243680DB}"/>
              </a:ext>
            </a:extLst>
          </p:cNvPr>
          <p:cNvPicPr>
            <a:picLocks noChangeAspect="1"/>
          </p:cNvPicPr>
          <p:nvPr/>
        </p:nvPicPr>
        <p:blipFill>
          <a:blip r:embed="rId2"/>
          <a:stretch>
            <a:fillRect/>
          </a:stretch>
        </p:blipFill>
        <p:spPr>
          <a:xfrm>
            <a:off x="9108281" y="1481666"/>
            <a:ext cx="2875624" cy="4102365"/>
          </a:xfrm>
          <a:prstGeom prst="rect">
            <a:avLst/>
          </a:prstGeom>
        </p:spPr>
      </p:pic>
    </p:spTree>
    <p:extLst>
      <p:ext uri="{BB962C8B-B14F-4D97-AF65-F5344CB8AC3E}">
        <p14:creationId xmlns:p14="http://schemas.microsoft.com/office/powerpoint/2010/main" xmlns="" val="27485968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1F6D3-C907-6FDF-229D-E131AA9EBB9C}"/>
              </a:ext>
            </a:extLst>
          </p:cNvPr>
          <p:cNvSpPr>
            <a:spLocks noGrp="1"/>
          </p:cNvSpPr>
          <p:nvPr>
            <p:ph type="title"/>
          </p:nvPr>
        </p:nvSpPr>
        <p:spPr>
          <a:xfrm>
            <a:off x="882958" y="672703"/>
            <a:ext cx="7367984" cy="1196579"/>
          </a:xfrm>
        </p:spPr>
        <p:txBody>
          <a:bodyPr>
            <a:normAutofit/>
          </a:bodyPr>
          <a:lstStyle/>
          <a:p>
            <a:r>
              <a:rPr lang="en-GB" sz="2100" b="1" dirty="0"/>
              <a:t>                                     </a:t>
            </a:r>
            <a:r>
              <a:rPr lang="en-GB" sz="2400" b="1" dirty="0"/>
              <a:t>
                            </a:t>
            </a:r>
            <a:endParaRPr lang="en-US" sz="2400" b="1" dirty="0"/>
          </a:p>
        </p:txBody>
      </p:sp>
      <p:sp>
        <p:nvSpPr>
          <p:cNvPr id="3" name="Content Placeholder 2">
            <a:extLst>
              <a:ext uri="{FF2B5EF4-FFF2-40B4-BE49-F238E27FC236}">
                <a16:creationId xmlns:a16="http://schemas.microsoft.com/office/drawing/2014/main" xmlns="" id="{ED10BEF1-E2D8-F774-67DA-59832ACB390E}"/>
              </a:ext>
            </a:extLst>
          </p:cNvPr>
          <p:cNvSpPr>
            <a:spLocks noGrp="1"/>
          </p:cNvSpPr>
          <p:nvPr>
            <p:ph idx="1"/>
          </p:nvPr>
        </p:nvSpPr>
        <p:spPr>
          <a:xfrm>
            <a:off x="570509" y="1151268"/>
            <a:ext cx="7207070" cy="4555464"/>
          </a:xfrm>
        </p:spPr>
        <p:txBody>
          <a:bodyPr>
            <a:normAutofit fontScale="77500" lnSpcReduction="20000"/>
          </a:bodyPr>
          <a:lstStyle/>
          <a:p>
            <a:r>
              <a:rPr lang="hi-IN" sz="2800" b="1" dirty="0">
                <a:solidFill>
                  <a:schemeClr val="accent3">
                    <a:lumMod val="75000"/>
                  </a:schemeClr>
                </a:solidFill>
              </a:rPr>
              <a:t>स्रोतों का प्रकरण-</a:t>
            </a:r>
            <a:r>
              <a:rPr lang="hi-IN" sz="2800" b="1" dirty="0">
                <a:solidFill>
                  <a:schemeClr val="tx1"/>
                </a:solidFill>
              </a:rPr>
              <a:t> </a:t>
            </a:r>
            <a:r>
              <a:rPr lang="hi-IN" sz="2600" dirty="0">
                <a:solidFill>
                  <a:schemeClr val="tx1"/>
                </a:solidFill>
              </a:rPr>
              <a:t>पुरुष में जितने मूर्ति वाले भावविशेष (वस्तु) हैं उतने ही इस पुरुष में स्रोतों के प्रकार-भेद हैं। पुरुषमें सभी भाव बिना स्रोतों के उत्पन्न नहीं होते या न क्षीण होते हैं क्योंकि स्रोत, परिणाम प्राप्त धातुओं को अन्यत्र ले जाने के लिए, वहन करने वाले होते हैं।</a:t>
            </a:r>
            <a:endParaRPr lang="en-GB" sz="2600" dirty="0">
              <a:solidFill>
                <a:schemeClr val="tx1"/>
              </a:solidFill>
            </a:endParaRPr>
          </a:p>
          <a:p>
            <a:endParaRPr lang="en-GB" sz="2600" b="1" dirty="0">
              <a:solidFill>
                <a:schemeClr val="accent3">
                  <a:lumMod val="75000"/>
                </a:schemeClr>
              </a:solidFill>
            </a:endParaRPr>
          </a:p>
          <a:p>
            <a:r>
              <a:rPr lang="en-GB" sz="2600" b="1" dirty="0">
                <a:solidFill>
                  <a:schemeClr val="accent3">
                    <a:lumMod val="75000"/>
                  </a:schemeClr>
                </a:solidFill>
              </a:rPr>
              <a:t>स्त्रोतों के भेद–</a:t>
            </a:r>
            <a:r>
              <a:rPr lang="en-GB" sz="2600" b="1" dirty="0">
                <a:solidFill>
                  <a:schemeClr val="accent5"/>
                </a:solidFill>
              </a:rPr>
              <a:t> </a:t>
            </a:r>
            <a:r>
              <a:rPr lang="en-GB" sz="2600" dirty="0">
                <a:solidFill>
                  <a:schemeClr val="tx1"/>
                </a:solidFill>
              </a:rPr>
              <a:t> १. प्राणवह, २. उदकवह, ३. अनवह, ४. रसवह, ५. रुचिरवह ६. मांसवह, ७. मेदोवह, ८. अस्थिवह ९ मज्जवह, १०. शुक्रवह, ११. मूत्रवह, १२. पुरीषवह, १३. स्वेदवह |</a:t>
            </a:r>
          </a:p>
          <a:p>
            <a:endParaRPr lang="en-GB" sz="1800" dirty="0">
              <a:solidFill>
                <a:schemeClr val="tx1"/>
              </a:solidFill>
            </a:endParaRPr>
          </a:p>
          <a:p>
            <a:r>
              <a:rPr lang="en-GB" sz="2600" dirty="0">
                <a:solidFill>
                  <a:schemeClr val="tx1"/>
                </a:solidFill>
              </a:rPr>
              <a:t>सम्पूर्ण शरीर में चलने वाले वात, पित्त, कफ के लिए सभी स्रोत अयनभूत अर्थात् चलने के मार्ग हैं।</a:t>
            </a:r>
          </a:p>
          <a:p>
            <a:endParaRPr lang="en-GB" sz="1800" dirty="0">
              <a:solidFill>
                <a:schemeClr val="tx1"/>
              </a:solidFill>
            </a:endParaRPr>
          </a:p>
          <a:p>
            <a:r>
              <a:rPr lang="en-GB" sz="2600" dirty="0">
                <a:solidFill>
                  <a:schemeClr val="tx1"/>
                </a:solidFill>
              </a:rPr>
              <a:t>इस प्रकार जब ये स्रोत अपने प्राकृतिक रूप में रहते है तो कोई भी रोग शरीर में नहीं हो पाता</a:t>
            </a:r>
            <a:r>
              <a:rPr lang="en-GB" sz="2300" dirty="0">
                <a:solidFill>
                  <a:schemeClr val="tx1"/>
                </a:solidFill>
              </a:rPr>
              <a:t> ।</a:t>
            </a:r>
            <a:endParaRPr lang="en-US" sz="2300" dirty="0">
              <a:solidFill>
                <a:schemeClr val="tx1"/>
              </a:solidFill>
            </a:endParaRPr>
          </a:p>
        </p:txBody>
      </p:sp>
      <p:pic>
        <p:nvPicPr>
          <p:cNvPr id="4" name="Picture 4">
            <a:extLst>
              <a:ext uri="{FF2B5EF4-FFF2-40B4-BE49-F238E27FC236}">
                <a16:creationId xmlns:a16="http://schemas.microsoft.com/office/drawing/2014/main" xmlns="" id="{74DC8390-9813-E452-634E-C81B952E27EE}"/>
              </a:ext>
            </a:extLst>
          </p:cNvPr>
          <p:cNvPicPr>
            <a:picLocks noChangeAspect="1"/>
          </p:cNvPicPr>
          <p:nvPr/>
        </p:nvPicPr>
        <p:blipFill>
          <a:blip r:embed="rId3"/>
          <a:stretch>
            <a:fillRect/>
          </a:stretch>
        </p:blipFill>
        <p:spPr>
          <a:xfrm>
            <a:off x="8402341" y="819384"/>
            <a:ext cx="3001366" cy="4555464"/>
          </a:xfrm>
          <a:prstGeom prst="rect">
            <a:avLst/>
          </a:prstGeom>
        </p:spPr>
      </p:pic>
    </p:spTree>
    <p:extLst>
      <p:ext uri="{BB962C8B-B14F-4D97-AF65-F5344CB8AC3E}">
        <p14:creationId xmlns:p14="http://schemas.microsoft.com/office/powerpoint/2010/main" xmlns="" val="36873384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6B33C0-A5C6-84A4-93FB-27658514F866}"/>
              </a:ext>
            </a:extLst>
          </p:cNvPr>
          <p:cNvSpPr>
            <a:spLocks noGrp="1"/>
          </p:cNvSpPr>
          <p:nvPr>
            <p:ph idx="1"/>
          </p:nvPr>
        </p:nvSpPr>
        <p:spPr>
          <a:xfrm>
            <a:off x="254663" y="493715"/>
            <a:ext cx="9889462" cy="6364285"/>
          </a:xfrm>
        </p:spPr>
        <p:txBody>
          <a:bodyPr>
            <a:normAutofit lnSpcReduction="10000"/>
          </a:bodyPr>
          <a:lstStyle/>
          <a:p>
            <a:pPr marL="0" indent="0">
              <a:buNone/>
            </a:pPr>
            <a:r>
              <a:rPr lang="en-GB" sz="2400" b="1" dirty="0">
                <a:solidFill>
                  <a:srgbClr val="FF0000"/>
                </a:solidFill>
              </a:rPr>
              <a:t>1. प्राणवह स्रोत – </a:t>
            </a:r>
          </a:p>
          <a:p>
            <a:pPr marL="0" indent="0">
              <a:buNone/>
            </a:pPr>
            <a:r>
              <a:rPr lang="en-GB" sz="2400" b="1" dirty="0">
                <a:solidFill>
                  <a:srgbClr val="FF0000"/>
                </a:solidFill>
              </a:rPr>
              <a:t>              </a:t>
            </a:r>
            <a:r>
              <a:rPr lang="en-GB" sz="2200" b="1" dirty="0">
                <a:solidFill>
                  <a:schemeClr val="accent3">
                    <a:lumMod val="75000"/>
                  </a:schemeClr>
                </a:solidFill>
              </a:rPr>
              <a:t>मूल ~ </a:t>
            </a:r>
            <a:r>
              <a:rPr lang="en-GB" sz="2200" dirty="0">
                <a:solidFill>
                  <a:schemeClr val="tx1"/>
                </a:solidFill>
              </a:rPr>
              <a:t>हृदय और महास्रोत </a:t>
            </a:r>
          </a:p>
          <a:p>
            <a:pPr marL="0" indent="0">
              <a:buNone/>
            </a:pPr>
            <a:r>
              <a:rPr lang="en-GB" sz="2200" b="1" dirty="0">
                <a:solidFill>
                  <a:srgbClr val="FF0000"/>
                </a:solidFill>
              </a:rPr>
              <a:t>             </a:t>
            </a:r>
            <a:r>
              <a:rPr lang="en-GB" sz="2200" b="1" dirty="0">
                <a:solidFill>
                  <a:schemeClr val="accent3">
                    <a:lumMod val="75000"/>
                  </a:schemeClr>
                </a:solidFill>
              </a:rPr>
              <a:t>दुष्टि के लक्षण ~ </a:t>
            </a:r>
            <a:r>
              <a:rPr lang="en-GB" sz="2200" dirty="0">
                <a:solidFill>
                  <a:schemeClr val="tx1"/>
                </a:solidFill>
              </a:rPr>
              <a:t>जैसे-अधिक निकलना, अधिक बँधा हुआ, कुपित, थोड़े-थोड़े, बार-बार शब्द और शुल के साथ स्वास लेते हुए मनुष्य को देखकर इस मनुष्य के प्राणवह स्रोत दुष्ट हो गये है ऐसा समझें ।</a:t>
            </a:r>
          </a:p>
          <a:p>
            <a:pPr marL="0" indent="0">
              <a:buNone/>
            </a:pPr>
            <a:endParaRPr lang="en-GB" sz="2000" b="1" dirty="0">
              <a:solidFill>
                <a:schemeClr val="tx1"/>
              </a:solidFill>
            </a:endParaRPr>
          </a:p>
          <a:p>
            <a:pPr marL="0" indent="0">
              <a:buNone/>
            </a:pPr>
            <a:r>
              <a:rPr lang="en-GB" sz="2400" b="1" dirty="0">
                <a:solidFill>
                  <a:schemeClr val="tx1"/>
                </a:solidFill>
              </a:rPr>
              <a:t> </a:t>
            </a:r>
            <a:r>
              <a:rPr lang="en-GB" sz="2400" b="1" dirty="0">
                <a:solidFill>
                  <a:srgbClr val="FF0000"/>
                </a:solidFill>
              </a:rPr>
              <a:t>2. उदकवह स्रोत ~</a:t>
            </a:r>
          </a:p>
          <a:p>
            <a:pPr marL="0" indent="0">
              <a:buNone/>
            </a:pPr>
            <a:r>
              <a:rPr lang="en-GB" sz="2400" b="1" dirty="0">
                <a:solidFill>
                  <a:srgbClr val="FF0000"/>
                </a:solidFill>
              </a:rPr>
              <a:t>                 </a:t>
            </a:r>
            <a:r>
              <a:rPr lang="en-GB" sz="2600" b="1" dirty="0">
                <a:solidFill>
                  <a:srgbClr val="FF0000"/>
                </a:solidFill>
              </a:rPr>
              <a:t>  </a:t>
            </a:r>
            <a:r>
              <a:rPr lang="en-GB" sz="2200" b="1" dirty="0">
                <a:solidFill>
                  <a:schemeClr val="accent3">
                    <a:lumMod val="75000"/>
                  </a:schemeClr>
                </a:solidFill>
              </a:rPr>
              <a:t>मूल ~ </a:t>
            </a:r>
            <a:r>
              <a:rPr lang="en-GB" sz="2200" dirty="0">
                <a:solidFill>
                  <a:schemeClr val="tx1"/>
                </a:solidFill>
              </a:rPr>
              <a:t> तालु और क्लोम</a:t>
            </a:r>
          </a:p>
          <a:p>
            <a:pPr marL="0" indent="0">
              <a:buNone/>
            </a:pPr>
            <a:r>
              <a:rPr lang="en-GB" sz="2200" b="1" dirty="0">
                <a:solidFill>
                  <a:schemeClr val="tx1"/>
                </a:solidFill>
              </a:rPr>
              <a:t>                     </a:t>
            </a:r>
            <a:r>
              <a:rPr lang="en-GB" sz="2200" b="1" dirty="0">
                <a:solidFill>
                  <a:schemeClr val="accent3">
                    <a:lumMod val="75000"/>
                  </a:schemeClr>
                </a:solidFill>
              </a:rPr>
              <a:t>दुष्टि के लक्षण ~ </a:t>
            </a:r>
            <a:r>
              <a:rPr lang="en-GB" sz="2200" dirty="0">
                <a:solidFill>
                  <a:schemeClr val="tx1"/>
                </a:solidFill>
              </a:rPr>
              <a:t>जिह्वा , तालु , कंठ और क्लोम नलिका का सूखना।</a:t>
            </a:r>
          </a:p>
          <a:p>
            <a:pPr marL="0" indent="0">
              <a:buNone/>
            </a:pPr>
            <a:endParaRPr lang="en-GB" sz="2200" dirty="0">
              <a:solidFill>
                <a:schemeClr val="tx1"/>
              </a:solidFill>
            </a:endParaRPr>
          </a:p>
          <a:p>
            <a:pPr marL="0" indent="0">
              <a:buNone/>
            </a:pPr>
            <a:r>
              <a:rPr lang="en-GB" sz="2400" b="1" dirty="0">
                <a:solidFill>
                  <a:srgbClr val="FF0000"/>
                </a:solidFill>
              </a:rPr>
              <a:t>3. </a:t>
            </a:r>
            <a:r>
              <a:rPr lang="en-GB" sz="2800" b="1" dirty="0">
                <a:solidFill>
                  <a:srgbClr val="FF0000"/>
                </a:solidFill>
              </a:rPr>
              <a:t>अन्नवह स्रोत ~ </a:t>
            </a:r>
          </a:p>
          <a:p>
            <a:pPr marL="0" indent="0">
              <a:buNone/>
            </a:pPr>
            <a:r>
              <a:rPr lang="en-GB" sz="2800" b="1" dirty="0">
                <a:solidFill>
                  <a:srgbClr val="FF0000"/>
                </a:solidFill>
              </a:rPr>
              <a:t>                 </a:t>
            </a:r>
            <a:r>
              <a:rPr lang="en-GB" sz="2200" b="1" dirty="0">
                <a:solidFill>
                  <a:schemeClr val="accent3">
                    <a:lumMod val="75000"/>
                  </a:schemeClr>
                </a:solidFill>
              </a:rPr>
              <a:t>मूल~ </a:t>
            </a:r>
            <a:r>
              <a:rPr lang="en-GB" sz="2200" dirty="0">
                <a:solidFill>
                  <a:schemeClr val="tx1"/>
                </a:solidFill>
              </a:rPr>
              <a:t>आमाशय और वाम पार्श्व</a:t>
            </a:r>
          </a:p>
          <a:p>
            <a:pPr marL="0" indent="0">
              <a:buNone/>
            </a:pPr>
            <a:r>
              <a:rPr lang="en-GB" sz="2200" dirty="0">
                <a:solidFill>
                  <a:schemeClr val="tx1"/>
                </a:solidFill>
              </a:rPr>
              <a:t>                   </a:t>
            </a:r>
            <a:r>
              <a:rPr lang="en-GB" sz="2200" b="1" dirty="0">
                <a:solidFill>
                  <a:schemeClr val="accent3">
                    <a:lumMod val="75000"/>
                  </a:schemeClr>
                </a:solidFill>
              </a:rPr>
              <a:t>दुष्टि के लक्षण ~ </a:t>
            </a:r>
            <a:r>
              <a:rPr lang="en-GB" sz="2200" dirty="0">
                <a:solidFill>
                  <a:schemeClr val="tx1"/>
                </a:solidFill>
              </a:rPr>
              <a:t>अन्न खाने की ईच्छा न होना, अरुचि, अन्न का पाचन   न</a:t>
            </a:r>
          </a:p>
          <a:p>
            <a:pPr marL="0" indent="0">
              <a:buNone/>
            </a:pPr>
            <a:r>
              <a:rPr lang="en-GB" sz="2200" dirty="0">
                <a:solidFill>
                  <a:schemeClr val="tx1"/>
                </a:solidFill>
              </a:rPr>
              <a:t>                                         होना और वमन का होना।</a:t>
            </a:r>
            <a:endParaRPr lang="en-US" sz="2200" dirty="0">
              <a:solidFill>
                <a:schemeClr val="tx1"/>
              </a:solidFill>
            </a:endParaRPr>
          </a:p>
        </p:txBody>
      </p:sp>
    </p:spTree>
    <p:extLst>
      <p:ext uri="{BB962C8B-B14F-4D97-AF65-F5344CB8AC3E}">
        <p14:creationId xmlns:p14="http://schemas.microsoft.com/office/powerpoint/2010/main" xmlns="" val="19735885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A99B2846-9018-F18F-8E8A-54851E5D2CFA}"/>
              </a:ext>
            </a:extLst>
          </p:cNvPr>
          <p:cNvSpPr>
            <a:spLocks noGrp="1"/>
          </p:cNvSpPr>
          <p:nvPr>
            <p:ph idx="1"/>
          </p:nvPr>
        </p:nvSpPr>
        <p:spPr>
          <a:xfrm>
            <a:off x="321289" y="357188"/>
            <a:ext cx="9929991" cy="6095999"/>
          </a:xfrm>
        </p:spPr>
        <p:txBody>
          <a:bodyPr/>
          <a:lstStyle/>
          <a:p>
            <a:pPr marL="457200" indent="-457200">
              <a:buAutoNum type="arabicPeriod" startAt="3"/>
            </a:pPr>
            <a:r>
              <a:rPr lang="en-GB" sz="2400" b="1" dirty="0">
                <a:solidFill>
                  <a:srgbClr val="FF0000"/>
                </a:solidFill>
              </a:rPr>
              <a:t>रसादि सप्त धातुवह स्रोत ~  </a:t>
            </a:r>
          </a:p>
          <a:p>
            <a:pPr marL="0" indent="0">
              <a:buNone/>
            </a:pPr>
            <a:r>
              <a:rPr lang="en-GB" sz="2400" b="1" dirty="0">
                <a:solidFill>
                  <a:srgbClr val="FF0000"/>
                </a:solidFill>
              </a:rPr>
              <a:t>    </a:t>
            </a:r>
            <a:endParaRPr lang="en-US" sz="2400" b="1" dirty="0">
              <a:solidFill>
                <a:srgbClr val="FF0000"/>
              </a:solidFill>
            </a:endParaRPr>
          </a:p>
        </p:txBody>
      </p:sp>
      <p:sp>
        <p:nvSpPr>
          <p:cNvPr id="10" name="Rectangle 9">
            <a:extLst>
              <a:ext uri="{FF2B5EF4-FFF2-40B4-BE49-F238E27FC236}">
                <a16:creationId xmlns:a16="http://schemas.microsoft.com/office/drawing/2014/main" xmlns="" id="{A4394D00-0DDF-FB4C-ED50-1832FE478651}"/>
              </a:ext>
            </a:extLst>
          </p:cNvPr>
          <p:cNvSpPr/>
          <p:nvPr/>
        </p:nvSpPr>
        <p:spPr>
          <a:xfrm>
            <a:off x="1207889" y="1032271"/>
            <a:ext cx="3042644" cy="12775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accent3">
                    <a:lumMod val="75000"/>
                  </a:schemeClr>
                </a:solidFill>
              </a:rPr>
              <a:t>रसवह</a:t>
            </a:r>
            <a:r>
              <a:rPr lang="en-GB" dirty="0">
                <a:solidFill>
                  <a:schemeClr val="accent3">
                    <a:lumMod val="75000"/>
                  </a:schemeClr>
                </a:solidFill>
              </a:rPr>
              <a:t> </a:t>
            </a:r>
            <a:r>
              <a:rPr lang="en-GB" sz="2000" b="1" dirty="0">
                <a:solidFill>
                  <a:schemeClr val="accent3">
                    <a:lumMod val="75000"/>
                  </a:schemeClr>
                </a:solidFill>
              </a:rPr>
              <a:t>स्रोतों का मूल ~ </a:t>
            </a:r>
            <a:r>
              <a:rPr lang="en-GB" sz="2000" dirty="0">
                <a:solidFill>
                  <a:schemeClr val="tx1"/>
                </a:solidFill>
              </a:rPr>
              <a:t>हृदय और दश   धमानियाँ</a:t>
            </a:r>
            <a:endParaRPr lang="en-US" dirty="0">
              <a:solidFill>
                <a:schemeClr val="tx1"/>
              </a:solidFill>
            </a:endParaRPr>
          </a:p>
        </p:txBody>
      </p:sp>
      <p:sp>
        <p:nvSpPr>
          <p:cNvPr id="11" name="Rectangle 10">
            <a:extLst>
              <a:ext uri="{FF2B5EF4-FFF2-40B4-BE49-F238E27FC236}">
                <a16:creationId xmlns:a16="http://schemas.microsoft.com/office/drawing/2014/main" xmlns="" id="{EDAEDAED-AEF7-1EEE-2CC6-84C8E31A86DF}"/>
              </a:ext>
            </a:extLst>
          </p:cNvPr>
          <p:cNvSpPr/>
          <p:nvPr/>
        </p:nvSpPr>
        <p:spPr>
          <a:xfrm>
            <a:off x="1184077" y="2752727"/>
            <a:ext cx="3156201" cy="16049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accent3">
                    <a:lumMod val="75000"/>
                  </a:schemeClr>
                </a:solidFill>
              </a:rPr>
              <a:t>रक्तवह स्रोतों का मूल ~ </a:t>
            </a:r>
            <a:r>
              <a:rPr lang="en-GB" sz="2000" dirty="0">
                <a:solidFill>
                  <a:schemeClr val="tx1"/>
                </a:solidFill>
              </a:rPr>
              <a:t>यकृत और प्लीहा</a:t>
            </a:r>
            <a:endParaRPr lang="en-US" sz="2000" b="1" dirty="0">
              <a:solidFill>
                <a:schemeClr val="accent3">
                  <a:lumMod val="75000"/>
                </a:schemeClr>
              </a:solidFill>
            </a:endParaRPr>
          </a:p>
        </p:txBody>
      </p:sp>
      <p:sp>
        <p:nvSpPr>
          <p:cNvPr id="12" name="Rectangle 11">
            <a:extLst>
              <a:ext uri="{FF2B5EF4-FFF2-40B4-BE49-F238E27FC236}">
                <a16:creationId xmlns:a16="http://schemas.microsoft.com/office/drawing/2014/main" xmlns="" id="{B09D86A7-7036-E055-AD82-6E1E02F9F747}"/>
              </a:ext>
            </a:extLst>
          </p:cNvPr>
          <p:cNvSpPr/>
          <p:nvPr/>
        </p:nvSpPr>
        <p:spPr>
          <a:xfrm>
            <a:off x="1207890" y="4812505"/>
            <a:ext cx="3156200" cy="16049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accent3">
                    <a:lumMod val="75000"/>
                  </a:schemeClr>
                </a:solidFill>
              </a:rPr>
              <a:t>मांसवह स्रोतों का मूल~ </a:t>
            </a:r>
            <a:r>
              <a:rPr lang="en-GB" sz="2000" dirty="0">
                <a:solidFill>
                  <a:schemeClr val="tx1"/>
                </a:solidFill>
              </a:rPr>
              <a:t>स्नायु और त्वचा</a:t>
            </a:r>
            <a:endParaRPr lang="en-US" sz="2000" b="1" dirty="0">
              <a:solidFill>
                <a:schemeClr val="accent3">
                  <a:lumMod val="75000"/>
                </a:schemeClr>
              </a:solidFill>
            </a:endParaRPr>
          </a:p>
        </p:txBody>
      </p:sp>
      <p:sp>
        <p:nvSpPr>
          <p:cNvPr id="13" name="Rectangle 12">
            <a:extLst>
              <a:ext uri="{FF2B5EF4-FFF2-40B4-BE49-F238E27FC236}">
                <a16:creationId xmlns:a16="http://schemas.microsoft.com/office/drawing/2014/main" xmlns="" id="{54AA51F8-D2AD-334E-A2B7-B0B114C681D2}"/>
              </a:ext>
            </a:extLst>
          </p:cNvPr>
          <p:cNvSpPr/>
          <p:nvPr/>
        </p:nvSpPr>
        <p:spPr>
          <a:xfrm>
            <a:off x="4931568" y="2514600"/>
            <a:ext cx="1164432" cy="22979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accent3">
                    <a:lumMod val="75000"/>
                  </a:schemeClr>
                </a:solidFill>
              </a:rPr>
              <a:t>मेदोवह स्रोतों का मूल~ </a:t>
            </a:r>
            <a:r>
              <a:rPr lang="en-GB" sz="2000" dirty="0">
                <a:solidFill>
                  <a:schemeClr val="tx1"/>
                </a:solidFill>
              </a:rPr>
              <a:t>वृक्क और वसा (चर्बी)</a:t>
            </a:r>
            <a:endParaRPr lang="en-US" sz="2000" b="1" dirty="0">
              <a:solidFill>
                <a:schemeClr val="accent3">
                  <a:lumMod val="75000"/>
                </a:schemeClr>
              </a:solidFill>
            </a:endParaRPr>
          </a:p>
        </p:txBody>
      </p:sp>
      <p:sp>
        <p:nvSpPr>
          <p:cNvPr id="14" name="Rectangle 13">
            <a:extLst>
              <a:ext uri="{FF2B5EF4-FFF2-40B4-BE49-F238E27FC236}">
                <a16:creationId xmlns:a16="http://schemas.microsoft.com/office/drawing/2014/main" xmlns="" id="{AFFAB6A7-73F8-DDE2-186E-93FDE56178F0}"/>
              </a:ext>
            </a:extLst>
          </p:cNvPr>
          <p:cNvSpPr/>
          <p:nvPr/>
        </p:nvSpPr>
        <p:spPr>
          <a:xfrm>
            <a:off x="6443839" y="711996"/>
            <a:ext cx="3360718" cy="12775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accent3">
                    <a:lumMod val="75000"/>
                  </a:schemeClr>
                </a:solidFill>
              </a:rPr>
              <a:t>अस्थिवह स्रोतों का मूल~ </a:t>
            </a:r>
            <a:r>
              <a:rPr lang="en-GB" sz="2000" dirty="0">
                <a:solidFill>
                  <a:schemeClr val="tx1"/>
                </a:solidFill>
              </a:rPr>
              <a:t>मेदा और जघन भाग</a:t>
            </a:r>
            <a:endParaRPr lang="en-US" sz="2000" b="1" dirty="0">
              <a:solidFill>
                <a:schemeClr val="accent3">
                  <a:lumMod val="75000"/>
                </a:schemeClr>
              </a:solidFill>
            </a:endParaRPr>
          </a:p>
        </p:txBody>
      </p:sp>
      <p:sp>
        <p:nvSpPr>
          <p:cNvPr id="15" name="Rectangle 14">
            <a:extLst>
              <a:ext uri="{FF2B5EF4-FFF2-40B4-BE49-F238E27FC236}">
                <a16:creationId xmlns:a16="http://schemas.microsoft.com/office/drawing/2014/main" xmlns="" id="{A376ABC5-BF6C-4305-D637-1A612D77FD65}"/>
              </a:ext>
            </a:extLst>
          </p:cNvPr>
          <p:cNvSpPr/>
          <p:nvPr/>
        </p:nvSpPr>
        <p:spPr>
          <a:xfrm>
            <a:off x="6511464" y="2486617"/>
            <a:ext cx="3180224" cy="17520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chemeClr val="accent3">
                    <a:lumMod val="75000"/>
                  </a:schemeClr>
                </a:solidFill>
              </a:rPr>
              <a:t>मज्जावह स्रोतों का मूल ~ </a:t>
            </a:r>
            <a:r>
              <a:rPr lang="en-GB" sz="2000" dirty="0">
                <a:solidFill>
                  <a:schemeClr val="tx1"/>
                </a:solidFill>
              </a:rPr>
              <a:t>अस्थि और संधियां</a:t>
            </a:r>
            <a:endParaRPr lang="en-US" sz="2000" b="1" dirty="0">
              <a:solidFill>
                <a:schemeClr val="accent3">
                  <a:lumMod val="75000"/>
                </a:schemeClr>
              </a:solidFill>
            </a:endParaRPr>
          </a:p>
        </p:txBody>
      </p:sp>
      <p:sp>
        <p:nvSpPr>
          <p:cNvPr id="16" name="Rectangle 15">
            <a:extLst>
              <a:ext uri="{FF2B5EF4-FFF2-40B4-BE49-F238E27FC236}">
                <a16:creationId xmlns:a16="http://schemas.microsoft.com/office/drawing/2014/main" xmlns="" id="{88093B22-505F-3E71-2F5A-4C51DE3F5FAE}"/>
              </a:ext>
            </a:extLst>
          </p:cNvPr>
          <p:cNvSpPr/>
          <p:nvPr/>
        </p:nvSpPr>
        <p:spPr>
          <a:xfrm>
            <a:off x="6297150" y="4507411"/>
            <a:ext cx="3954130" cy="17520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schemeClr val="accent3">
                    <a:lumMod val="75000"/>
                  </a:schemeClr>
                </a:solidFill>
              </a:rPr>
              <a:t>शुक्रवह स्रोतों का मूल ~ </a:t>
            </a:r>
            <a:r>
              <a:rPr lang="en-GB" dirty="0">
                <a:solidFill>
                  <a:schemeClr val="tx1"/>
                </a:solidFill>
              </a:rPr>
              <a:t>मेदा</a:t>
            </a:r>
            <a:r>
              <a:rPr lang="en-GB" dirty="0">
                <a:solidFill>
                  <a:schemeClr val="accent3">
                    <a:lumMod val="75000"/>
                  </a:schemeClr>
                </a:solidFill>
              </a:rPr>
              <a:t> </a:t>
            </a:r>
            <a:r>
              <a:rPr lang="en-GB" dirty="0">
                <a:solidFill>
                  <a:schemeClr val="tx1"/>
                </a:solidFill>
              </a:rPr>
              <a:t>और जघन भाग</a:t>
            </a:r>
            <a:endParaRPr lang="en-US" dirty="0">
              <a:solidFill>
                <a:schemeClr val="accent3">
                  <a:lumMod val="75000"/>
                </a:schemeClr>
              </a:solidFill>
            </a:endParaRPr>
          </a:p>
        </p:txBody>
      </p:sp>
    </p:spTree>
    <p:extLst>
      <p:ext uri="{BB962C8B-B14F-4D97-AF65-F5344CB8AC3E}">
        <p14:creationId xmlns:p14="http://schemas.microsoft.com/office/powerpoint/2010/main" xmlns="" val="7696765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4702F70-F7F3-0E65-ACE4-5AF1D8610B0A}"/>
              </a:ext>
            </a:extLst>
          </p:cNvPr>
          <p:cNvSpPr>
            <a:spLocks noGrp="1"/>
          </p:cNvSpPr>
          <p:nvPr>
            <p:ph idx="1"/>
          </p:nvPr>
        </p:nvSpPr>
        <p:spPr>
          <a:xfrm>
            <a:off x="701147" y="620843"/>
            <a:ext cx="8596668" cy="5725188"/>
          </a:xfrm>
        </p:spPr>
        <p:txBody>
          <a:bodyPr>
            <a:normAutofit/>
          </a:bodyPr>
          <a:lstStyle/>
          <a:p>
            <a:pPr marL="0" indent="0">
              <a:buNone/>
            </a:pPr>
            <a:r>
              <a:rPr lang="en-GB" sz="2000" b="1" dirty="0">
                <a:solidFill>
                  <a:srgbClr val="FF0000"/>
                </a:solidFill>
              </a:rPr>
              <a:t>4. मूत्रवह स्रोत ~ </a:t>
            </a:r>
          </a:p>
          <a:p>
            <a:pPr marL="0" indent="0">
              <a:buNone/>
            </a:pPr>
            <a:r>
              <a:rPr lang="en-GB" sz="2000" b="1" dirty="0">
                <a:solidFill>
                  <a:srgbClr val="FF0000"/>
                </a:solidFill>
              </a:rPr>
              <a:t>                   </a:t>
            </a:r>
            <a:r>
              <a:rPr lang="en-GB" sz="2000" b="1" dirty="0">
                <a:solidFill>
                  <a:schemeClr val="accent3">
                    <a:lumMod val="75000"/>
                  </a:schemeClr>
                </a:solidFill>
              </a:rPr>
              <a:t>मूल ~ </a:t>
            </a:r>
            <a:r>
              <a:rPr lang="en-GB" sz="2000" dirty="0">
                <a:solidFill>
                  <a:schemeClr val="tx1"/>
                </a:solidFill>
              </a:rPr>
              <a:t>वस्ति और वंछण</a:t>
            </a:r>
          </a:p>
          <a:p>
            <a:pPr marL="0" indent="0">
              <a:buNone/>
            </a:pPr>
            <a:r>
              <a:rPr lang="en-GB" sz="2000" dirty="0">
                <a:solidFill>
                  <a:schemeClr val="tx1"/>
                </a:solidFill>
              </a:rPr>
              <a:t>                   </a:t>
            </a:r>
            <a:r>
              <a:rPr lang="en-GB" sz="2000" b="1" dirty="0">
                <a:solidFill>
                  <a:schemeClr val="accent3">
                    <a:lumMod val="75000"/>
                  </a:schemeClr>
                </a:solidFill>
              </a:rPr>
              <a:t>दुष्ट लक्षण~ </a:t>
            </a:r>
            <a:r>
              <a:rPr lang="en-GB" sz="2000" dirty="0">
                <a:solidFill>
                  <a:schemeClr val="tx1"/>
                </a:solidFill>
              </a:rPr>
              <a:t>मूत्र का अधिक होना, रुक~रुक के आना , विकृतमूत्र आना।</a:t>
            </a:r>
            <a:endParaRPr lang="en-GB" sz="2000" b="1" dirty="0">
              <a:solidFill>
                <a:schemeClr val="accent3">
                  <a:lumMod val="75000"/>
                </a:schemeClr>
              </a:solidFill>
            </a:endParaRPr>
          </a:p>
          <a:p>
            <a:pPr marL="0" indent="0">
              <a:buNone/>
            </a:pPr>
            <a:endParaRPr lang="en-GB" sz="2000" b="1" dirty="0">
              <a:solidFill>
                <a:srgbClr val="FF0000"/>
              </a:solidFill>
            </a:endParaRPr>
          </a:p>
          <a:p>
            <a:pPr marL="0" indent="0">
              <a:buNone/>
            </a:pPr>
            <a:r>
              <a:rPr lang="en-GB" sz="2000" b="1" dirty="0">
                <a:solidFill>
                  <a:srgbClr val="FF0000"/>
                </a:solidFill>
              </a:rPr>
              <a:t>5. पुरीषवह स्रोत ~ </a:t>
            </a:r>
          </a:p>
          <a:p>
            <a:pPr marL="0" indent="0">
              <a:buNone/>
            </a:pPr>
            <a:r>
              <a:rPr lang="en-GB" sz="2000" b="1" dirty="0">
                <a:solidFill>
                  <a:srgbClr val="FF0000"/>
                </a:solidFill>
              </a:rPr>
              <a:t>                    </a:t>
            </a:r>
            <a:r>
              <a:rPr lang="en-GB" sz="2000" b="1" dirty="0">
                <a:solidFill>
                  <a:schemeClr val="accent3">
                    <a:lumMod val="75000"/>
                  </a:schemeClr>
                </a:solidFill>
              </a:rPr>
              <a:t>मूल ~ </a:t>
            </a:r>
            <a:r>
              <a:rPr lang="en-GB" sz="2000" dirty="0">
                <a:solidFill>
                  <a:schemeClr val="tx1"/>
                </a:solidFill>
              </a:rPr>
              <a:t>पक्वाशय और बड़ीआन्त्र</a:t>
            </a:r>
          </a:p>
          <a:p>
            <a:pPr marL="0" indent="0">
              <a:buNone/>
            </a:pPr>
            <a:r>
              <a:rPr lang="en-GB" sz="2000" dirty="0">
                <a:solidFill>
                  <a:schemeClr val="tx1"/>
                </a:solidFill>
              </a:rPr>
              <a:t>                    </a:t>
            </a:r>
            <a:r>
              <a:rPr lang="en-GB" sz="2000" b="1" dirty="0">
                <a:solidFill>
                  <a:schemeClr val="accent3">
                    <a:lumMod val="75000"/>
                  </a:schemeClr>
                </a:solidFill>
              </a:rPr>
              <a:t>दुष्ट लक्षण~ </a:t>
            </a:r>
            <a:r>
              <a:rPr lang="en-GB" sz="2000" dirty="0">
                <a:solidFill>
                  <a:schemeClr val="tx1"/>
                </a:solidFill>
              </a:rPr>
              <a:t>कठिनता से, थोड़ा- थोड़ा शब्द एवम् शूल के साथ,गांठदार,</a:t>
            </a:r>
          </a:p>
          <a:p>
            <a:pPr marL="0" indent="0">
              <a:buNone/>
            </a:pPr>
            <a:r>
              <a:rPr lang="en-GB" sz="2000" dirty="0">
                <a:solidFill>
                  <a:schemeClr val="tx1"/>
                </a:solidFill>
              </a:rPr>
              <a:t>                                      अत्यधिक मल त्याग ।</a:t>
            </a:r>
          </a:p>
          <a:p>
            <a:pPr marL="0" indent="0">
              <a:buNone/>
            </a:pPr>
            <a:endParaRPr lang="en-GB" sz="2000" b="1" dirty="0">
              <a:solidFill>
                <a:srgbClr val="FF0000"/>
              </a:solidFill>
            </a:endParaRPr>
          </a:p>
          <a:p>
            <a:pPr marL="0" indent="0">
              <a:buNone/>
            </a:pPr>
            <a:r>
              <a:rPr lang="en-GB" sz="2000" b="1" dirty="0">
                <a:solidFill>
                  <a:srgbClr val="FF0000"/>
                </a:solidFill>
              </a:rPr>
              <a:t>6. स्वेदवह स्रोत ~ </a:t>
            </a:r>
          </a:p>
          <a:p>
            <a:pPr marL="0" indent="0">
              <a:buNone/>
            </a:pPr>
            <a:r>
              <a:rPr lang="en-GB" sz="2000" b="1" dirty="0">
                <a:solidFill>
                  <a:srgbClr val="FF0000"/>
                </a:solidFill>
              </a:rPr>
              <a:t>                     </a:t>
            </a:r>
            <a:r>
              <a:rPr lang="en-GB" sz="2000" b="1" dirty="0">
                <a:solidFill>
                  <a:schemeClr val="accent3">
                    <a:lumMod val="75000"/>
                  </a:schemeClr>
                </a:solidFill>
              </a:rPr>
              <a:t>मूल~   </a:t>
            </a:r>
            <a:r>
              <a:rPr lang="en-GB" sz="2000" dirty="0">
                <a:solidFill>
                  <a:schemeClr val="tx1"/>
                </a:solidFill>
              </a:rPr>
              <a:t>मेदा और रोमकूप</a:t>
            </a:r>
            <a:endParaRPr lang="en-GB" sz="2000" b="1" dirty="0">
              <a:solidFill>
                <a:schemeClr val="accent3">
                  <a:lumMod val="75000"/>
                </a:schemeClr>
              </a:solidFill>
            </a:endParaRPr>
          </a:p>
          <a:p>
            <a:pPr marL="0" indent="0">
              <a:buNone/>
            </a:pPr>
            <a:r>
              <a:rPr lang="en-GB" sz="2000" b="1" dirty="0">
                <a:solidFill>
                  <a:schemeClr val="accent3">
                    <a:lumMod val="75000"/>
                  </a:schemeClr>
                </a:solidFill>
              </a:rPr>
              <a:t>                    दुष्ट लक्षण~ </a:t>
            </a:r>
            <a:r>
              <a:rPr lang="en-GB" sz="2000" dirty="0">
                <a:solidFill>
                  <a:schemeClr val="tx1"/>
                </a:solidFill>
              </a:rPr>
              <a:t>स्वेद का न आना या अधिक आना, शरीर में अधिक </a:t>
            </a:r>
          </a:p>
          <a:p>
            <a:pPr marL="0" indent="0">
              <a:buNone/>
            </a:pPr>
            <a:r>
              <a:rPr lang="en-GB" sz="2000" b="1" dirty="0">
                <a:solidFill>
                  <a:schemeClr val="tx1"/>
                </a:solidFill>
              </a:rPr>
              <a:t>                                     </a:t>
            </a:r>
            <a:r>
              <a:rPr lang="en-GB" sz="2000" dirty="0">
                <a:solidFill>
                  <a:schemeClr val="tx1"/>
                </a:solidFill>
              </a:rPr>
              <a:t>कठिनता, अधिक चिकनापन, त्वचा में दाह ।</a:t>
            </a:r>
            <a:endParaRPr lang="en-GB" sz="2000" dirty="0">
              <a:solidFill>
                <a:srgbClr val="FF0000"/>
              </a:solidFill>
            </a:endParaRPr>
          </a:p>
        </p:txBody>
      </p:sp>
    </p:spTree>
    <p:extLst>
      <p:ext uri="{BB962C8B-B14F-4D97-AF65-F5344CB8AC3E}">
        <p14:creationId xmlns:p14="http://schemas.microsoft.com/office/powerpoint/2010/main" xmlns="" val="9903510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49467-F0BC-1E0F-0A0F-A656F3C61FC0}"/>
              </a:ext>
            </a:extLst>
          </p:cNvPr>
          <p:cNvSpPr>
            <a:spLocks noGrp="1"/>
          </p:cNvSpPr>
          <p:nvPr>
            <p:ph type="title"/>
          </p:nvPr>
        </p:nvSpPr>
        <p:spPr>
          <a:xfrm>
            <a:off x="623757" y="1323974"/>
            <a:ext cx="8703824" cy="1724025"/>
          </a:xfrm>
        </p:spPr>
        <p:txBody>
          <a:bodyPr>
            <a:normAutofit/>
          </a:bodyPr>
          <a:lstStyle/>
          <a:p>
            <a:r>
              <a:rPr lang="en-GB" sz="2800" b="1" dirty="0">
                <a:solidFill>
                  <a:srgbClr val="FF0000"/>
                </a:solidFill>
              </a:rPr>
              <a:t>🙂 </a:t>
            </a:r>
            <a:r>
              <a:rPr lang="en-GB" sz="2000" dirty="0">
                <a:solidFill>
                  <a:schemeClr val="tx1"/>
                </a:solidFill>
              </a:rPr>
              <a:t>Acharya Sushruta and Vagbhat both have compared srotas to the extremely fine passages and pores present in the lotus stem, through which rasadi poshya dhatu circulate all over the body and provide nutrition to the body.</a:t>
            </a:r>
            <a:endParaRPr lang="en-US" sz="2000" dirty="0">
              <a:solidFill>
                <a:schemeClr val="tx1"/>
              </a:solidFill>
            </a:endParaRPr>
          </a:p>
        </p:txBody>
      </p:sp>
      <p:sp>
        <p:nvSpPr>
          <p:cNvPr id="3" name="Content Placeholder 2">
            <a:extLst>
              <a:ext uri="{FF2B5EF4-FFF2-40B4-BE49-F238E27FC236}">
                <a16:creationId xmlns:a16="http://schemas.microsoft.com/office/drawing/2014/main" xmlns="" id="{2EB3003B-473F-AF48-4E82-8BCE99D5C53E}"/>
              </a:ext>
            </a:extLst>
          </p:cNvPr>
          <p:cNvSpPr>
            <a:spLocks noGrp="1"/>
          </p:cNvSpPr>
          <p:nvPr>
            <p:ph idx="1"/>
          </p:nvPr>
        </p:nvSpPr>
        <p:spPr>
          <a:xfrm>
            <a:off x="677335" y="3600785"/>
            <a:ext cx="8596668" cy="3880773"/>
          </a:xfrm>
        </p:spPr>
        <p:txBody>
          <a:bodyPr/>
          <a:lstStyle/>
          <a:p>
            <a:pPr marL="0" indent="0">
              <a:buNone/>
            </a:pPr>
            <a:r>
              <a:rPr lang="en-GB" dirty="0"/>
              <a:t>👉For an Ayurvedic practitioner it is important to access the functioning  of the srotas as all the body function are depending on it. When clean, healthy srotansi are present only one can experience sukha (happiness).</a:t>
            </a:r>
          </a:p>
          <a:p>
            <a:pPr marL="0" indent="0">
              <a:buNone/>
            </a:pPr>
            <a:endParaRPr lang="en-GB" dirty="0"/>
          </a:p>
          <a:p>
            <a:pPr marL="0" indent="0">
              <a:buNone/>
            </a:pPr>
            <a:r>
              <a:rPr lang="en-GB" dirty="0"/>
              <a:t>👉Vagbhata says that healthy Srotas are pillars of life. Their normal state is defined as life and the abnormal state of srotas is disease. (Ast Hri. Sha 3/41-42)</a:t>
            </a:r>
            <a:endParaRPr lang="en-US" dirty="0"/>
          </a:p>
        </p:txBody>
      </p:sp>
    </p:spTree>
    <p:extLst>
      <p:ext uri="{BB962C8B-B14F-4D97-AF65-F5344CB8AC3E}">
        <p14:creationId xmlns:p14="http://schemas.microsoft.com/office/powerpoint/2010/main" xmlns="" val="13480303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5D1AD1-27C7-85F9-9CC9-61344C6B4CD9}"/>
              </a:ext>
            </a:extLst>
          </p:cNvPr>
          <p:cNvSpPr>
            <a:spLocks noGrp="1"/>
          </p:cNvSpPr>
          <p:nvPr>
            <p:ph type="title"/>
          </p:nvPr>
        </p:nvSpPr>
        <p:spPr>
          <a:xfrm>
            <a:off x="1933663" y="445294"/>
            <a:ext cx="6447501" cy="990600"/>
          </a:xfrm>
        </p:spPr>
        <p:txBody>
          <a:bodyPr>
            <a:normAutofit fontScale="90000"/>
          </a:bodyPr>
          <a:lstStyle/>
          <a:p>
            <a:r>
              <a:rPr lang="en-GB" sz="2100" b="1" dirty="0"/>
              <a:t>                                      </a:t>
            </a:r>
            <a:r>
              <a:rPr lang="en-GB" sz="2325" b="1" dirty="0"/>
              <a:t>  </a:t>
            </a:r>
            <a:r>
              <a:rPr lang="en-GB" sz="3100" b="1" dirty="0"/>
              <a:t>अध्याय -६</a:t>
            </a:r>
            <a:br>
              <a:rPr lang="en-GB" sz="3100" b="1" dirty="0"/>
            </a:br>
            <a:r>
              <a:rPr lang="en-GB" sz="3100" b="1" dirty="0"/>
              <a:t>                        रोगानीकमं विमानम् </a:t>
            </a:r>
            <a:br>
              <a:rPr lang="en-GB" sz="3100" b="1" dirty="0"/>
            </a:br>
            <a:r>
              <a:rPr lang="en-GB" sz="2100" b="1" dirty="0"/>
              <a:t>                      </a:t>
            </a:r>
            <a:br>
              <a:rPr lang="en-GB" sz="2100" b="1" dirty="0"/>
            </a:br>
            <a:r>
              <a:rPr lang="en-GB" sz="2100" b="1" dirty="0"/>
              <a:t>                        
</a:t>
            </a:r>
            <a:endParaRPr lang="en-US" sz="2100" b="1" dirty="0"/>
          </a:p>
        </p:txBody>
      </p:sp>
      <p:pic>
        <p:nvPicPr>
          <p:cNvPr id="4" name="Picture 4">
            <a:extLst>
              <a:ext uri="{FF2B5EF4-FFF2-40B4-BE49-F238E27FC236}">
                <a16:creationId xmlns:a16="http://schemas.microsoft.com/office/drawing/2014/main" xmlns="" id="{2836385E-FFF4-967B-7D2A-5D7FEB408B60}"/>
              </a:ext>
            </a:extLst>
          </p:cNvPr>
          <p:cNvPicPr>
            <a:picLocks noGrp="1" noChangeAspect="1"/>
          </p:cNvPicPr>
          <p:nvPr>
            <p:ph idx="1"/>
          </p:nvPr>
        </p:nvPicPr>
        <p:blipFill>
          <a:blip r:embed="rId2"/>
          <a:stretch>
            <a:fillRect/>
          </a:stretch>
        </p:blipFill>
        <p:spPr>
          <a:xfrm>
            <a:off x="7310438" y="1702593"/>
            <a:ext cx="4000500" cy="4441032"/>
          </a:xfrm>
        </p:spPr>
      </p:pic>
      <p:sp>
        <p:nvSpPr>
          <p:cNvPr id="6" name="TextBox 5">
            <a:extLst>
              <a:ext uri="{FF2B5EF4-FFF2-40B4-BE49-F238E27FC236}">
                <a16:creationId xmlns:a16="http://schemas.microsoft.com/office/drawing/2014/main" xmlns="" id="{58CC63EA-B41E-9734-1305-5C1788984CDD}"/>
              </a:ext>
            </a:extLst>
          </p:cNvPr>
          <p:cNvSpPr txBox="1"/>
          <p:nvPr/>
        </p:nvSpPr>
        <p:spPr>
          <a:xfrm>
            <a:off x="716160" y="1736230"/>
            <a:ext cx="6447501" cy="461665"/>
          </a:xfrm>
          <a:prstGeom prst="rect">
            <a:avLst/>
          </a:prstGeom>
          <a:noFill/>
        </p:spPr>
        <p:txBody>
          <a:bodyPr wrap="square" rtlCol="0">
            <a:spAutoFit/>
          </a:bodyPr>
          <a:lstStyle/>
          <a:p>
            <a:pPr algn="l"/>
            <a:r>
              <a:rPr lang="en-GB" sz="2400" b="1" i="1" dirty="0">
                <a:solidFill>
                  <a:srgbClr val="002060"/>
                </a:solidFill>
              </a:rPr>
              <a:t>रोगभेद-प्रकरण (classification of diseases)</a:t>
            </a:r>
            <a:endParaRPr lang="en-US" sz="2400" b="1" i="1" dirty="0">
              <a:solidFill>
                <a:srgbClr val="002060"/>
              </a:solidFill>
            </a:endParaRPr>
          </a:p>
        </p:txBody>
      </p:sp>
      <p:sp>
        <p:nvSpPr>
          <p:cNvPr id="7" name="TextBox 6">
            <a:extLst>
              <a:ext uri="{FF2B5EF4-FFF2-40B4-BE49-F238E27FC236}">
                <a16:creationId xmlns:a16="http://schemas.microsoft.com/office/drawing/2014/main" xmlns="" id="{EDD32B80-F05E-70AD-1FA0-EFCDDC1041F3}"/>
              </a:ext>
            </a:extLst>
          </p:cNvPr>
          <p:cNvSpPr txBox="1"/>
          <p:nvPr/>
        </p:nvSpPr>
        <p:spPr>
          <a:xfrm>
            <a:off x="1440656" y="3107530"/>
            <a:ext cx="3881308" cy="3739485"/>
          </a:xfrm>
          <a:prstGeom prst="rect">
            <a:avLst/>
          </a:prstGeom>
          <a:noFill/>
        </p:spPr>
        <p:txBody>
          <a:bodyPr wrap="square" rtlCol="0">
            <a:spAutoFit/>
          </a:bodyPr>
          <a:lstStyle/>
          <a:p>
            <a:pPr algn="l"/>
            <a:r>
              <a:rPr lang="en-GB" sz="2000" b="1" dirty="0">
                <a:solidFill>
                  <a:srgbClr val="FF0000"/>
                </a:solidFill>
              </a:rPr>
              <a:t>रोग समुदाय के भेद ~</a:t>
            </a:r>
          </a:p>
          <a:p>
            <a:pPr algn="l"/>
            <a:r>
              <a:rPr lang="en-GB" sz="1500" b="1" dirty="0">
                <a:solidFill>
                  <a:schemeClr val="accent3">
                    <a:lumMod val="75000"/>
                  </a:schemeClr>
                </a:solidFill>
              </a:rPr>
              <a:t>  </a:t>
            </a:r>
          </a:p>
          <a:p>
            <a:pPr marL="257175" indent="-257175" algn="l">
              <a:buFont typeface="Arial" panose="020B0604020202020204" pitchFamily="34" charset="0"/>
              <a:buChar char="•"/>
            </a:pPr>
            <a:r>
              <a:rPr lang="en-GB" sz="2000" b="1" dirty="0">
                <a:solidFill>
                  <a:schemeClr val="accent3">
                    <a:lumMod val="75000"/>
                  </a:schemeClr>
                </a:solidFill>
              </a:rPr>
              <a:t>प्रभाव से रोगों के दो समूह होते हैं –</a:t>
            </a:r>
          </a:p>
          <a:p>
            <a:pPr marL="342900" indent="-342900" algn="l">
              <a:buFont typeface="+mj-lt"/>
              <a:buAutoNum type="arabicPeriod"/>
            </a:pPr>
            <a:r>
              <a:rPr lang="en-GB" dirty="0"/>
              <a:t>साध्य</a:t>
            </a:r>
          </a:p>
          <a:p>
            <a:pPr marL="342900" indent="-342900" algn="l">
              <a:buFont typeface="+mj-lt"/>
              <a:buAutoNum type="arabicPeriod"/>
            </a:pPr>
            <a:r>
              <a:rPr lang="en-GB" dirty="0"/>
              <a:t>असाध्य</a:t>
            </a:r>
          </a:p>
          <a:p>
            <a:pPr algn="l"/>
            <a:endParaRPr lang="en-GB" sz="1500" b="1" dirty="0">
              <a:solidFill>
                <a:srgbClr val="FF0000"/>
              </a:solidFill>
            </a:endParaRPr>
          </a:p>
          <a:p>
            <a:pPr marL="257175" indent="-257175" algn="l">
              <a:buFont typeface="Arial" panose="020B0604020202020204" pitchFamily="34" charset="0"/>
              <a:buChar char="•"/>
            </a:pPr>
            <a:r>
              <a:rPr lang="en-GB" sz="2000" b="1" dirty="0">
                <a:solidFill>
                  <a:schemeClr val="accent3">
                    <a:lumMod val="75000"/>
                  </a:schemeClr>
                </a:solidFill>
              </a:rPr>
              <a:t>बलभेद से -</a:t>
            </a:r>
          </a:p>
          <a:p>
            <a:pPr marL="342900" indent="-342900" algn="l">
              <a:buFont typeface="+mj-lt"/>
              <a:buAutoNum type="arabicPeriod"/>
            </a:pPr>
            <a:r>
              <a:rPr lang="en-GB" dirty="0"/>
              <a:t>मृदु</a:t>
            </a:r>
          </a:p>
          <a:p>
            <a:pPr marL="342900" indent="-342900" algn="l">
              <a:buFont typeface="+mj-lt"/>
              <a:buAutoNum type="arabicPeriod"/>
            </a:pPr>
            <a:r>
              <a:rPr lang="en-GB" dirty="0"/>
              <a:t>दारुण</a:t>
            </a:r>
          </a:p>
          <a:p>
            <a:pPr algn="l"/>
            <a:endParaRPr lang="en-GB" sz="1500" b="1" dirty="0">
              <a:solidFill>
                <a:srgbClr val="FF0000"/>
              </a:solidFill>
            </a:endParaRPr>
          </a:p>
          <a:p>
            <a:pPr algn="l"/>
            <a:endParaRPr lang="en-GB" sz="1500" b="1" dirty="0">
              <a:solidFill>
                <a:srgbClr val="FF0000"/>
              </a:solidFill>
            </a:endParaRPr>
          </a:p>
          <a:p>
            <a:pPr marL="342900" indent="-342900" algn="l">
              <a:buFont typeface="+mj-lt"/>
              <a:buAutoNum type="arabicPeriod"/>
            </a:pPr>
            <a:endParaRPr lang="en-GB" sz="1500" b="1" dirty="0">
              <a:solidFill>
                <a:srgbClr val="FF0000"/>
              </a:solidFill>
            </a:endParaRPr>
          </a:p>
          <a:p>
            <a:pPr algn="l"/>
            <a:endParaRPr lang="en-GB" sz="1500" b="1" dirty="0">
              <a:solidFill>
                <a:srgbClr val="FF0000"/>
              </a:solidFill>
            </a:endParaRPr>
          </a:p>
          <a:p>
            <a:pPr algn="l"/>
            <a:endParaRPr lang="en-US" sz="1500" b="1" dirty="0">
              <a:solidFill>
                <a:schemeClr val="accent3">
                  <a:lumMod val="75000"/>
                </a:schemeClr>
              </a:solidFill>
            </a:endParaRPr>
          </a:p>
        </p:txBody>
      </p:sp>
    </p:spTree>
    <p:extLst>
      <p:ext uri="{BB962C8B-B14F-4D97-AF65-F5344CB8AC3E}">
        <p14:creationId xmlns:p14="http://schemas.microsoft.com/office/powerpoint/2010/main" xmlns="" val="19783306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DD11674-3A4D-0667-ACA7-71D214ACEFA0}"/>
              </a:ext>
            </a:extLst>
          </p:cNvPr>
          <p:cNvSpPr>
            <a:spLocks noGrp="1"/>
          </p:cNvSpPr>
          <p:nvPr>
            <p:ph idx="1"/>
          </p:nvPr>
        </p:nvSpPr>
        <p:spPr>
          <a:xfrm>
            <a:off x="1058665" y="1196777"/>
            <a:ext cx="6447501" cy="4183856"/>
          </a:xfrm>
        </p:spPr>
        <p:txBody>
          <a:bodyPr>
            <a:normAutofit/>
          </a:bodyPr>
          <a:lstStyle/>
          <a:p>
            <a:r>
              <a:rPr lang="en-GB" sz="1800" b="1" dirty="0">
                <a:solidFill>
                  <a:schemeClr val="accent3">
                    <a:lumMod val="75000"/>
                  </a:schemeClr>
                </a:solidFill>
              </a:rPr>
              <a:t>आश्रय भेद से  -</a:t>
            </a:r>
            <a:r>
              <a:rPr lang="en-GB" sz="1800" dirty="0"/>
              <a:t> </a:t>
            </a:r>
          </a:p>
          <a:p>
            <a:pPr>
              <a:buFont typeface="+mj-lt"/>
              <a:buAutoNum type="arabicPeriod"/>
            </a:pPr>
            <a:r>
              <a:rPr lang="en-GB" sz="1500" dirty="0"/>
              <a:t>मन के आश्रित ( मानस रोग) </a:t>
            </a:r>
          </a:p>
          <a:p>
            <a:pPr>
              <a:buFont typeface="+mj-lt"/>
              <a:buAutoNum type="arabicPeriod"/>
            </a:pPr>
            <a:r>
              <a:rPr lang="en-GB" sz="1500" dirty="0"/>
              <a:t>शरीर के आश्रित( शारीरिक दोष)</a:t>
            </a:r>
          </a:p>
          <a:p>
            <a:endParaRPr lang="en-GB" dirty="0"/>
          </a:p>
          <a:p>
            <a:r>
              <a:rPr lang="en-GB" sz="1800" b="1" dirty="0">
                <a:solidFill>
                  <a:schemeClr val="accent3">
                    <a:lumMod val="75000"/>
                  </a:schemeClr>
                </a:solidFill>
              </a:rPr>
              <a:t>निमित्तभेद से –</a:t>
            </a:r>
          </a:p>
          <a:p>
            <a:pPr marL="342900" indent="-342900">
              <a:buFont typeface="+mj-lt"/>
              <a:buAutoNum type="arabicPeriod"/>
            </a:pPr>
            <a:r>
              <a:rPr lang="en-GB" sz="1500" dirty="0">
                <a:solidFill>
                  <a:schemeClr val="accent3">
                    <a:lumMod val="75000"/>
                  </a:schemeClr>
                </a:solidFill>
              </a:rPr>
              <a:t> </a:t>
            </a:r>
            <a:r>
              <a:rPr lang="en-GB" sz="1500" dirty="0">
                <a:solidFill>
                  <a:schemeClr val="tx1"/>
                </a:solidFill>
              </a:rPr>
              <a:t>अपनी धातुओं की विषमता से ( निज)</a:t>
            </a:r>
          </a:p>
          <a:p>
            <a:pPr marL="342900" indent="-342900">
              <a:buFont typeface="+mj-lt"/>
              <a:buAutoNum type="arabicPeriod"/>
            </a:pPr>
            <a:r>
              <a:rPr lang="en-GB" sz="1500" dirty="0">
                <a:solidFill>
                  <a:schemeClr val="tx1"/>
                </a:solidFill>
              </a:rPr>
              <a:t>आग्नतुज कारणों से </a:t>
            </a:r>
          </a:p>
          <a:p>
            <a:endParaRPr lang="en-GB" sz="1500" b="1" dirty="0">
              <a:solidFill>
                <a:schemeClr val="accent3">
                  <a:lumMod val="75000"/>
                </a:schemeClr>
              </a:solidFill>
            </a:endParaRPr>
          </a:p>
          <a:p>
            <a:r>
              <a:rPr lang="en-GB" sz="1800" b="1" dirty="0">
                <a:solidFill>
                  <a:schemeClr val="accent3">
                    <a:lumMod val="75000"/>
                  </a:schemeClr>
                </a:solidFill>
              </a:rPr>
              <a:t>आमाशय भेद से – </a:t>
            </a:r>
          </a:p>
          <a:p>
            <a:pPr marL="342900" indent="-342900">
              <a:buFont typeface="+mj-lt"/>
              <a:buAutoNum type="arabicPeriod"/>
            </a:pPr>
            <a:r>
              <a:rPr lang="en-GB" sz="1650" dirty="0">
                <a:solidFill>
                  <a:schemeClr val="tx1"/>
                </a:solidFill>
              </a:rPr>
              <a:t>आमाशय से उत्पन्न होने वाले </a:t>
            </a:r>
          </a:p>
          <a:p>
            <a:pPr marL="342900" indent="-342900">
              <a:buFont typeface="+mj-lt"/>
              <a:buAutoNum type="arabicPeriod"/>
            </a:pPr>
            <a:r>
              <a:rPr lang="en-GB" sz="1650" dirty="0">
                <a:solidFill>
                  <a:schemeClr val="tx1"/>
                </a:solidFill>
              </a:rPr>
              <a:t>पक्वाशय से उत्तपन्न होने वाले</a:t>
            </a:r>
            <a:endParaRPr lang="en-US" sz="1650" dirty="0">
              <a:solidFill>
                <a:schemeClr val="tx1"/>
              </a:solidFill>
            </a:endParaRPr>
          </a:p>
        </p:txBody>
      </p:sp>
      <p:pic>
        <p:nvPicPr>
          <p:cNvPr id="2" name="Picture 3">
            <a:extLst>
              <a:ext uri="{FF2B5EF4-FFF2-40B4-BE49-F238E27FC236}">
                <a16:creationId xmlns:a16="http://schemas.microsoft.com/office/drawing/2014/main" xmlns="" id="{5A9D3E50-3F7D-8A04-E1D6-74C0E2E62BDE}"/>
              </a:ext>
            </a:extLst>
          </p:cNvPr>
          <p:cNvPicPr>
            <a:picLocks noChangeAspect="1"/>
          </p:cNvPicPr>
          <p:nvPr/>
        </p:nvPicPr>
        <p:blipFill>
          <a:blip r:embed="rId2"/>
          <a:srcRect/>
          <a:stretch/>
        </p:blipFill>
        <p:spPr>
          <a:xfrm>
            <a:off x="5762625" y="962918"/>
            <a:ext cx="4786312" cy="4932164"/>
          </a:xfrm>
          <a:prstGeom prst="rect">
            <a:avLst/>
          </a:prstGeom>
        </p:spPr>
      </p:pic>
    </p:spTree>
    <p:extLst>
      <p:ext uri="{BB962C8B-B14F-4D97-AF65-F5344CB8AC3E}">
        <p14:creationId xmlns:p14="http://schemas.microsoft.com/office/powerpoint/2010/main" xmlns="" val="21308193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C504C5-A811-3B4B-3568-787E0DF789E9}"/>
              </a:ext>
            </a:extLst>
          </p:cNvPr>
          <p:cNvSpPr>
            <a:spLocks noGrp="1"/>
          </p:cNvSpPr>
          <p:nvPr>
            <p:ph type="title"/>
          </p:nvPr>
        </p:nvSpPr>
        <p:spPr>
          <a:xfrm>
            <a:off x="1676665" y="904875"/>
            <a:ext cx="7548807" cy="1479370"/>
          </a:xfrm>
        </p:spPr>
        <p:txBody>
          <a:bodyPr/>
          <a:lstStyle/>
          <a:p>
            <a:r>
              <a:rPr lang="en-GB" dirty="0"/>
              <a:t>      </a:t>
            </a:r>
            <a:r>
              <a:rPr lang="en-GB" sz="2100" b="1" dirty="0">
                <a:solidFill>
                  <a:srgbClr val="002060"/>
                </a:solidFill>
              </a:rPr>
              <a:t>दोष ~विमर्श(dosha)</a:t>
            </a:r>
            <a:endParaRPr lang="en-US" sz="2100" dirty="0"/>
          </a:p>
        </p:txBody>
      </p:sp>
      <p:sp>
        <p:nvSpPr>
          <p:cNvPr id="3" name="Content Placeholder 2">
            <a:extLst>
              <a:ext uri="{FF2B5EF4-FFF2-40B4-BE49-F238E27FC236}">
                <a16:creationId xmlns:a16="http://schemas.microsoft.com/office/drawing/2014/main" xmlns="" id="{5BC1F356-C7D1-D993-A3F0-FCCD155C3786}"/>
              </a:ext>
            </a:extLst>
          </p:cNvPr>
          <p:cNvSpPr>
            <a:spLocks noGrp="1"/>
          </p:cNvSpPr>
          <p:nvPr>
            <p:ph idx="1"/>
          </p:nvPr>
        </p:nvSpPr>
        <p:spPr>
          <a:xfrm>
            <a:off x="545572" y="1644560"/>
            <a:ext cx="6621991" cy="3767137"/>
          </a:xfrm>
        </p:spPr>
        <p:txBody>
          <a:bodyPr>
            <a:normAutofit/>
          </a:bodyPr>
          <a:lstStyle/>
          <a:p>
            <a:r>
              <a:rPr lang="en-GB" sz="1500" b="1" dirty="0">
                <a:solidFill>
                  <a:schemeClr val="tx1">
                    <a:lumMod val="90000"/>
                    <a:lumOff val="10000"/>
                  </a:schemeClr>
                </a:solidFill>
              </a:rPr>
              <a:t>  रजस्तमश्च मानसौ दोषौ ।</a:t>
            </a:r>
          </a:p>
          <a:p>
            <a:pPr marL="0" indent="0">
              <a:buNone/>
            </a:pPr>
            <a:r>
              <a:rPr lang="en-GB" sz="1500" b="1" dirty="0">
                <a:solidFill>
                  <a:schemeClr val="tx1">
                    <a:lumMod val="90000"/>
                    <a:lumOff val="10000"/>
                  </a:schemeClr>
                </a:solidFill>
              </a:rPr>
              <a:t>       वातपित्तश्लेष्माणस्तु खलु शरीरा दोषाः ।।                                     </a:t>
            </a:r>
          </a:p>
          <a:p>
            <a:pPr marL="0" indent="0">
              <a:buNone/>
            </a:pPr>
            <a:r>
              <a:rPr lang="en-GB" sz="1600" b="1" dirty="0">
                <a:solidFill>
                  <a:schemeClr val="tx1">
                    <a:lumMod val="90000"/>
                    <a:lumOff val="10000"/>
                  </a:schemeClr>
                </a:solidFill>
              </a:rPr>
              <a:t>                                                </a:t>
            </a:r>
            <a:r>
              <a:rPr lang="en-GB" sz="1600" dirty="0">
                <a:solidFill>
                  <a:schemeClr val="tx1">
                    <a:lumMod val="90000"/>
                    <a:lumOff val="10000"/>
                  </a:schemeClr>
                </a:solidFill>
              </a:rPr>
              <a:t>(च ० वि०६/५)</a:t>
            </a:r>
            <a:endParaRPr lang="en-GB" sz="1600" b="1" dirty="0">
              <a:solidFill>
                <a:schemeClr val="tx1">
                  <a:lumMod val="90000"/>
                  <a:lumOff val="10000"/>
                </a:schemeClr>
              </a:solidFill>
            </a:endParaRPr>
          </a:p>
          <a:p>
            <a:pPr marL="0" indent="0">
              <a:buNone/>
            </a:pPr>
            <a:r>
              <a:rPr lang="en-GB" sz="1600" b="1" dirty="0">
                <a:solidFill>
                  <a:schemeClr val="tx1">
                    <a:lumMod val="90000"/>
                    <a:lumOff val="10000"/>
                  </a:schemeClr>
                </a:solidFill>
              </a:rPr>
              <a:t>1.  </a:t>
            </a:r>
            <a:r>
              <a:rPr lang="en-GB" sz="1600" b="1" dirty="0">
                <a:solidFill>
                  <a:schemeClr val="accent3">
                    <a:lumMod val="75000"/>
                  </a:schemeClr>
                </a:solidFill>
              </a:rPr>
              <a:t>मानस रोग –</a:t>
            </a:r>
            <a:r>
              <a:rPr lang="en-GB" sz="1600" b="1" dirty="0">
                <a:solidFill>
                  <a:schemeClr val="tx1">
                    <a:lumMod val="90000"/>
                    <a:lumOff val="10000"/>
                  </a:schemeClr>
                </a:solidFill>
              </a:rPr>
              <a:t> </a:t>
            </a:r>
            <a:r>
              <a:rPr lang="en-GB" sz="1600" dirty="0">
                <a:solidFill>
                  <a:schemeClr val="tx1">
                    <a:lumMod val="90000"/>
                    <a:lumOff val="10000"/>
                  </a:schemeClr>
                </a:solidFill>
              </a:rPr>
              <a:t>रज और तम मानस दोष है , इनके रोग काम, क्रोध, मोह, ईर्ष्या,मान, मद, शोक और हर्ष आदी होते हैं। </a:t>
            </a:r>
            <a:r>
              <a:rPr lang="en-GB" sz="1600" b="1" dirty="0">
                <a:solidFill>
                  <a:schemeClr val="tx1">
                    <a:lumMod val="90000"/>
                    <a:lumOff val="10000"/>
                  </a:schemeClr>
                </a:solidFill>
              </a:rPr>
              <a:t>                           </a:t>
            </a:r>
            <a:endParaRPr lang="en-GB" sz="1600" dirty="0">
              <a:solidFill>
                <a:schemeClr val="tx1"/>
              </a:solidFill>
            </a:endParaRPr>
          </a:p>
          <a:p>
            <a:pPr marL="0" indent="0">
              <a:buNone/>
            </a:pPr>
            <a:r>
              <a:rPr lang="en-GB" sz="1600" dirty="0">
                <a:solidFill>
                  <a:schemeClr val="tx1"/>
                </a:solidFill>
              </a:rPr>
              <a:t>2. </a:t>
            </a:r>
            <a:r>
              <a:rPr lang="en-GB" sz="1600" b="1" dirty="0">
                <a:solidFill>
                  <a:schemeClr val="accent3">
                    <a:lumMod val="75000"/>
                  </a:schemeClr>
                </a:solidFill>
              </a:rPr>
              <a:t>शारीर दोष -  </a:t>
            </a:r>
            <a:r>
              <a:rPr lang="en-GB" sz="1600" dirty="0">
                <a:solidFill>
                  <a:schemeClr val="tx1"/>
                </a:solidFill>
              </a:rPr>
              <a:t>वात, पित्त और कफ ये  शारीरिक दोष होते हैं , इनके भी रोग ज्वर ,</a:t>
            </a:r>
          </a:p>
          <a:p>
            <a:pPr marL="0" indent="0">
              <a:buNone/>
            </a:pPr>
            <a:r>
              <a:rPr lang="en-GB" sz="1600" dirty="0">
                <a:solidFill>
                  <a:schemeClr val="tx1"/>
                </a:solidFill>
              </a:rPr>
              <a:t>                     अतिसार, शोथ, श्वास, कुष्ठ आदि होते हैं।</a:t>
            </a:r>
          </a:p>
        </p:txBody>
      </p:sp>
      <p:pic>
        <p:nvPicPr>
          <p:cNvPr id="4" name="Picture 4">
            <a:extLst>
              <a:ext uri="{FF2B5EF4-FFF2-40B4-BE49-F238E27FC236}">
                <a16:creationId xmlns:a16="http://schemas.microsoft.com/office/drawing/2014/main" xmlns="" id="{5366BE3C-9390-446B-DF7F-4983E1282209}"/>
              </a:ext>
            </a:extLst>
          </p:cNvPr>
          <p:cNvPicPr>
            <a:picLocks noChangeAspect="1"/>
          </p:cNvPicPr>
          <p:nvPr/>
        </p:nvPicPr>
        <p:blipFill>
          <a:blip r:embed="rId2"/>
          <a:stretch>
            <a:fillRect/>
          </a:stretch>
        </p:blipFill>
        <p:spPr>
          <a:xfrm>
            <a:off x="3856567" y="4321161"/>
            <a:ext cx="4615543" cy="2362653"/>
          </a:xfrm>
          <a:prstGeom prst="rect">
            <a:avLst/>
          </a:prstGeom>
        </p:spPr>
      </p:pic>
    </p:spTree>
    <p:extLst>
      <p:ext uri="{BB962C8B-B14F-4D97-AF65-F5344CB8AC3E}">
        <p14:creationId xmlns:p14="http://schemas.microsoft.com/office/powerpoint/2010/main" xmlns="" val="254498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9BC29510-5BF3-651D-05A3-E6B138598B02}"/>
              </a:ext>
            </a:extLst>
          </p:cNvPr>
          <p:cNvGraphicFramePr/>
          <p:nvPr>
            <p:extLst>
              <p:ext uri="{D42A27DB-BD31-4B8C-83A1-F6EECF244321}">
                <p14:modId xmlns:p14="http://schemas.microsoft.com/office/powerpoint/2010/main" xmlns="" val="3361098751"/>
              </p:ext>
            </p:extLst>
          </p:nvPr>
        </p:nvGraphicFramePr>
        <p:xfrm>
          <a:off x="1424781" y="955477"/>
          <a:ext cx="6808392" cy="2411015"/>
        </p:xfrm>
        <a:graphic>
          <a:graphicData uri="http://schemas.openxmlformats.org/drawingml/2006/table">
            <a:tbl>
              <a:tblPr>
                <a:tableStyleId>{5C22544A-7EE6-4342-B048-85BDC9FD1C3A}</a:tableStyleId>
              </a:tblPr>
              <a:tblGrid>
                <a:gridCol w="3404196">
                  <a:extLst>
                    <a:ext uri="{9D8B030D-6E8A-4147-A177-3AD203B41FA5}">
                      <a16:colId xmlns:a16="http://schemas.microsoft.com/office/drawing/2014/main" xmlns="" val="957304918"/>
                    </a:ext>
                  </a:extLst>
                </a:gridCol>
                <a:gridCol w="3404196">
                  <a:extLst>
                    <a:ext uri="{9D8B030D-6E8A-4147-A177-3AD203B41FA5}">
                      <a16:colId xmlns:a16="http://schemas.microsoft.com/office/drawing/2014/main" xmlns="" val="517169453"/>
                    </a:ext>
                  </a:extLst>
                </a:gridCol>
              </a:tblGrid>
              <a:tr h="2411015">
                <a:tc>
                  <a:txBody>
                    <a:bodyPr/>
                    <a:lstStyle/>
                    <a:p>
                      <a:r>
                        <a:rPr lang="hi-IN" sz="2800" dirty="0">
                          <a:solidFill>
                            <a:srgbClr val="00B0F0"/>
                          </a:solidFill>
                          <a:effectLst/>
                        </a:rPr>
                        <a:t>रोगचतुष्क</a:t>
                      </a:r>
                    </a:p>
                  </a:txBody>
                  <a:tcPr anchor="ctr"/>
                </a:tc>
                <a:tc>
                  <a:txBody>
                    <a:bodyPr/>
                    <a:lstStyle/>
                    <a:p>
                      <a:r>
                        <a:rPr lang="hi-IN" sz="2000" dirty="0">
                          <a:effectLst/>
                        </a:rPr>
                        <a:t>17 .कियन्तः शिरसीयमध्यायः</a:t>
                      </a:r>
                      <a:r>
                        <a:rPr lang="en-US" sz="2000" dirty="0">
                          <a:effectLst/>
                        </a:rPr>
                        <a:t>    </a:t>
                      </a:r>
                      <a:r>
                        <a:rPr lang="hi-IN" sz="2000" dirty="0">
                          <a:effectLst/>
                        </a:rPr>
                        <a:t>18 .त्रिशोथीयमध्यायः</a:t>
                      </a:r>
                      <a:r>
                        <a:rPr lang="en-US" sz="2000" dirty="0">
                          <a:effectLst/>
                        </a:rPr>
                        <a:t>           </a:t>
                      </a:r>
                      <a:r>
                        <a:rPr lang="hi-IN" sz="2000" dirty="0">
                          <a:effectLst/>
                        </a:rPr>
                        <a:t>19 .अष्टोदरीयमध्यायः</a:t>
                      </a:r>
                      <a:r>
                        <a:rPr lang="en-US" sz="2000" dirty="0">
                          <a:effectLst/>
                        </a:rPr>
                        <a:t>          </a:t>
                      </a:r>
                      <a:r>
                        <a:rPr lang="hi-IN" sz="2000" dirty="0">
                          <a:effectLst/>
                        </a:rPr>
                        <a:t>20 .महारोगाध्यायः</a:t>
                      </a:r>
                    </a:p>
                  </a:txBody>
                  <a:tcPr anchor="ctr"/>
                </a:tc>
                <a:extLst>
                  <a:ext uri="{0D108BD9-81ED-4DB2-BD59-A6C34878D82A}">
                    <a16:rowId xmlns:a16="http://schemas.microsoft.com/office/drawing/2014/main" xmlns="" val="190762833"/>
                  </a:ext>
                </a:extLst>
              </a:tr>
            </a:tbl>
          </a:graphicData>
        </a:graphic>
      </p:graphicFrame>
      <p:graphicFrame>
        <p:nvGraphicFramePr>
          <p:cNvPr id="6" name="Table 5">
            <a:extLst>
              <a:ext uri="{FF2B5EF4-FFF2-40B4-BE49-F238E27FC236}">
                <a16:creationId xmlns:a16="http://schemas.microsoft.com/office/drawing/2014/main" xmlns="" id="{2B17235A-6F2B-91B4-9A8E-093F69649668}"/>
              </a:ext>
            </a:extLst>
          </p:cNvPr>
          <p:cNvGraphicFramePr/>
          <p:nvPr>
            <p:extLst>
              <p:ext uri="{D42A27DB-BD31-4B8C-83A1-F6EECF244321}">
                <p14:modId xmlns:p14="http://schemas.microsoft.com/office/powerpoint/2010/main" xmlns="" val="1548894539"/>
              </p:ext>
            </p:extLst>
          </p:nvPr>
        </p:nvGraphicFramePr>
        <p:xfrm>
          <a:off x="1424781" y="3366492"/>
          <a:ext cx="6808392" cy="2411014"/>
        </p:xfrm>
        <a:graphic>
          <a:graphicData uri="http://schemas.openxmlformats.org/drawingml/2006/table">
            <a:tbl>
              <a:tblPr>
                <a:tableStyleId>{5C22544A-7EE6-4342-B048-85BDC9FD1C3A}</a:tableStyleId>
              </a:tblPr>
              <a:tblGrid>
                <a:gridCol w="3404196">
                  <a:extLst>
                    <a:ext uri="{9D8B030D-6E8A-4147-A177-3AD203B41FA5}">
                      <a16:colId xmlns:a16="http://schemas.microsoft.com/office/drawing/2014/main" xmlns="" val="1995469270"/>
                    </a:ext>
                  </a:extLst>
                </a:gridCol>
                <a:gridCol w="3404196">
                  <a:extLst>
                    <a:ext uri="{9D8B030D-6E8A-4147-A177-3AD203B41FA5}">
                      <a16:colId xmlns:a16="http://schemas.microsoft.com/office/drawing/2014/main" xmlns="" val="1100369001"/>
                    </a:ext>
                  </a:extLst>
                </a:gridCol>
              </a:tblGrid>
              <a:tr h="2411014">
                <a:tc>
                  <a:txBody>
                    <a:bodyPr/>
                    <a:lstStyle/>
                    <a:p>
                      <a:r>
                        <a:rPr lang="hi-IN" sz="2800" dirty="0">
                          <a:solidFill>
                            <a:srgbClr val="00B0F0"/>
                          </a:solidFill>
                          <a:effectLst/>
                        </a:rPr>
                        <a:t>योजनाचतुष्क</a:t>
                      </a:r>
                    </a:p>
                  </a:txBody>
                  <a:tcPr anchor="ctr"/>
                </a:tc>
                <a:tc>
                  <a:txBody>
                    <a:bodyPr/>
                    <a:lstStyle/>
                    <a:p>
                      <a:r>
                        <a:rPr lang="hi-IN" sz="2000" dirty="0">
                          <a:effectLst/>
                        </a:rPr>
                        <a:t>21 .अष्टौनिन्दितीयमध्यायः</a:t>
                      </a:r>
                      <a:r>
                        <a:rPr lang="en-US" sz="2000" dirty="0">
                          <a:effectLst/>
                        </a:rPr>
                        <a:t>   </a:t>
                      </a:r>
                      <a:r>
                        <a:rPr lang="hi-IN" sz="2000" dirty="0">
                          <a:effectLst/>
                        </a:rPr>
                        <a:t>22 .लङ्घनबृंहणीयमध्यायः</a:t>
                      </a:r>
                      <a:r>
                        <a:rPr lang="en-US" sz="2000" dirty="0">
                          <a:effectLst/>
                        </a:rPr>
                        <a:t>     </a:t>
                      </a:r>
                      <a:r>
                        <a:rPr lang="hi-IN" sz="2000" dirty="0">
                          <a:effectLst/>
                        </a:rPr>
                        <a:t>23 .संतर्पणीयमध्यायः</a:t>
                      </a:r>
                      <a:r>
                        <a:rPr lang="en-US" sz="2000" dirty="0">
                          <a:effectLst/>
                        </a:rPr>
                        <a:t>           </a:t>
                      </a:r>
                      <a:r>
                        <a:rPr lang="hi-IN" sz="2000" dirty="0">
                          <a:effectLst/>
                        </a:rPr>
                        <a:t>24 .विधिशोणितीयमध्यायः</a:t>
                      </a:r>
                    </a:p>
                  </a:txBody>
                  <a:tcPr anchor="ctr"/>
                </a:tc>
                <a:extLst>
                  <a:ext uri="{0D108BD9-81ED-4DB2-BD59-A6C34878D82A}">
                    <a16:rowId xmlns:a16="http://schemas.microsoft.com/office/drawing/2014/main" xmlns="" val="1626263683"/>
                  </a:ext>
                </a:extLst>
              </a:tr>
            </a:tbl>
          </a:graphicData>
        </a:graphic>
      </p:graphicFrame>
    </p:spTree>
    <p:extLst>
      <p:ext uri="{BB962C8B-B14F-4D97-AF65-F5344CB8AC3E}">
        <p14:creationId xmlns:p14="http://schemas.microsoft.com/office/powerpoint/2010/main" xmlns="" val="24978581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BFDC6-37D9-0321-A843-D57F94457EE6}"/>
              </a:ext>
            </a:extLst>
          </p:cNvPr>
          <p:cNvSpPr>
            <a:spLocks noGrp="1"/>
          </p:cNvSpPr>
          <p:nvPr>
            <p:ph type="title"/>
          </p:nvPr>
        </p:nvSpPr>
        <p:spPr>
          <a:xfrm>
            <a:off x="1156892" y="1243013"/>
            <a:ext cx="6447501" cy="990600"/>
          </a:xfrm>
        </p:spPr>
        <p:txBody>
          <a:bodyPr/>
          <a:lstStyle/>
          <a:p>
            <a:r>
              <a:rPr lang="en-GB" b="1" dirty="0">
                <a:solidFill>
                  <a:srgbClr val="002060"/>
                </a:solidFill>
              </a:rPr>
              <a:t>        </a:t>
            </a:r>
            <a:r>
              <a:rPr lang="en-GB" sz="2100" b="1" dirty="0">
                <a:solidFill>
                  <a:srgbClr val="002060"/>
                </a:solidFill>
              </a:rPr>
              <a:t>अग्नि तथा प्रकृति प्रकरण ~</a:t>
            </a:r>
            <a:endParaRPr lang="en-US" sz="2100" b="1" dirty="0">
              <a:solidFill>
                <a:srgbClr val="002060"/>
              </a:solidFill>
            </a:endParaRPr>
          </a:p>
        </p:txBody>
      </p:sp>
      <p:sp>
        <p:nvSpPr>
          <p:cNvPr id="3" name="Content Placeholder 2">
            <a:extLst>
              <a:ext uri="{FF2B5EF4-FFF2-40B4-BE49-F238E27FC236}">
                <a16:creationId xmlns:a16="http://schemas.microsoft.com/office/drawing/2014/main" xmlns="" id="{BC047CB9-4DA8-BB66-51D3-031E3E33B6D9}"/>
              </a:ext>
            </a:extLst>
          </p:cNvPr>
          <p:cNvSpPr>
            <a:spLocks noGrp="1"/>
          </p:cNvSpPr>
          <p:nvPr>
            <p:ph idx="1"/>
          </p:nvPr>
        </p:nvSpPr>
        <p:spPr>
          <a:xfrm>
            <a:off x="1773041" y="2163368"/>
            <a:ext cx="6447501" cy="3451621"/>
          </a:xfrm>
        </p:spPr>
        <p:txBody>
          <a:bodyPr>
            <a:normAutofit/>
          </a:bodyPr>
          <a:lstStyle/>
          <a:p>
            <a:r>
              <a:rPr lang="en-GB" sz="1600" b="1" dirty="0">
                <a:solidFill>
                  <a:schemeClr val="accent3">
                    <a:lumMod val="75000"/>
                  </a:schemeClr>
                </a:solidFill>
              </a:rPr>
              <a:t>चतुर्विध अग्नि ~ </a:t>
            </a:r>
            <a:r>
              <a:rPr lang="en-GB" sz="1600" dirty="0">
                <a:solidFill>
                  <a:schemeClr val="tx1"/>
                </a:solidFill>
              </a:rPr>
              <a:t>शरीर में अग्नि तो बलभेद से चार प्रकार की होती है ।</a:t>
            </a:r>
          </a:p>
          <a:p>
            <a:pPr marL="0" indent="0">
              <a:buNone/>
            </a:pPr>
            <a:r>
              <a:rPr lang="en-GB" sz="1600" dirty="0">
                <a:solidFill>
                  <a:schemeClr val="tx1"/>
                </a:solidFill>
              </a:rPr>
              <a:t>                           1. तीक्ष्ण          3.सम</a:t>
            </a:r>
          </a:p>
          <a:p>
            <a:pPr marL="0" indent="0">
              <a:buNone/>
            </a:pPr>
            <a:r>
              <a:rPr lang="en-GB" sz="1600" dirty="0">
                <a:solidFill>
                  <a:schemeClr val="tx1"/>
                </a:solidFill>
              </a:rPr>
              <a:t>                           2. मन्द            4. विषम</a:t>
            </a:r>
          </a:p>
          <a:p>
            <a:r>
              <a:rPr lang="en-GB" sz="1600" b="1" dirty="0">
                <a:solidFill>
                  <a:schemeClr val="accent3">
                    <a:lumMod val="75000"/>
                  </a:schemeClr>
                </a:solidFill>
              </a:rPr>
              <a:t>  ये चार प्रकार की अग्नियाँ चार प्रकार के पुरुषों में होती हैं   ~     </a:t>
            </a:r>
          </a:p>
          <a:p>
            <a:pPr marL="342900" indent="-342900">
              <a:buFont typeface="+mj-lt"/>
              <a:buAutoNum type="arabicPeriod"/>
            </a:pPr>
            <a:r>
              <a:rPr lang="en-GB" sz="1600" b="1" dirty="0">
                <a:solidFill>
                  <a:schemeClr val="accent3">
                    <a:lumMod val="75000"/>
                  </a:schemeClr>
                </a:solidFill>
              </a:rPr>
              <a:t>वात प्रधान पुरुषों में  -   </a:t>
            </a:r>
            <a:r>
              <a:rPr lang="en-GB" sz="1600" dirty="0">
                <a:solidFill>
                  <a:schemeClr val="tx1"/>
                </a:solidFill>
              </a:rPr>
              <a:t>विषम अग्नि</a:t>
            </a:r>
          </a:p>
          <a:p>
            <a:pPr marL="342900" indent="-342900">
              <a:buFont typeface="+mj-lt"/>
              <a:buAutoNum type="arabicPeriod"/>
            </a:pPr>
            <a:r>
              <a:rPr lang="en-GB" sz="1600" b="1" dirty="0">
                <a:solidFill>
                  <a:schemeClr val="accent3">
                    <a:lumMod val="75000"/>
                  </a:schemeClr>
                </a:solidFill>
              </a:rPr>
              <a:t>पित्त प्रधान पुरुषों में  -  </a:t>
            </a:r>
            <a:r>
              <a:rPr lang="en-GB" sz="1600" dirty="0">
                <a:solidFill>
                  <a:schemeClr val="tx1"/>
                </a:solidFill>
              </a:rPr>
              <a:t>तीक्ष्ण अग्नि</a:t>
            </a:r>
          </a:p>
          <a:p>
            <a:pPr marL="342900" indent="-342900">
              <a:buFont typeface="+mj-lt"/>
              <a:buAutoNum type="arabicPeriod"/>
            </a:pPr>
            <a:r>
              <a:rPr lang="en-GB" sz="1600" b="1" dirty="0">
                <a:solidFill>
                  <a:schemeClr val="accent3">
                    <a:lumMod val="75000"/>
                  </a:schemeClr>
                </a:solidFill>
              </a:rPr>
              <a:t>कफ प्रधान पुरुषों में  -  </a:t>
            </a:r>
            <a:r>
              <a:rPr lang="en-GB" sz="1600" dirty="0">
                <a:solidFill>
                  <a:schemeClr val="tx1"/>
                </a:solidFill>
              </a:rPr>
              <a:t> सम अग्नि</a:t>
            </a:r>
            <a:r>
              <a:rPr lang="en-GB" sz="1600" b="1" dirty="0">
                <a:solidFill>
                  <a:schemeClr val="accent3">
                    <a:lumMod val="75000"/>
                  </a:schemeClr>
                </a:solidFill>
              </a:rPr>
              <a:t>        </a:t>
            </a:r>
          </a:p>
          <a:p>
            <a:r>
              <a:rPr lang="en-GB" sz="1600" b="1" dirty="0">
                <a:solidFill>
                  <a:schemeClr val="accent3">
                    <a:lumMod val="75000"/>
                  </a:schemeClr>
                </a:solidFill>
              </a:rPr>
              <a:t>  </a:t>
            </a:r>
            <a:r>
              <a:rPr lang="en-GB" sz="1600" dirty="0">
                <a:solidFill>
                  <a:schemeClr val="tx1"/>
                </a:solidFill>
              </a:rPr>
              <a:t>जिन पुरुषों में वात,पित्त, कफ प्राकृतिक अवस्था में होकर सम मात्रा में रहते हैं   उनकी अग्नियाँ सम हो जाती है ।</a:t>
            </a:r>
            <a:endParaRPr lang="en-US" sz="1600" b="1" dirty="0">
              <a:solidFill>
                <a:schemeClr val="accent3">
                  <a:lumMod val="75000"/>
                </a:schemeClr>
              </a:solidFill>
            </a:endParaRPr>
          </a:p>
        </p:txBody>
      </p:sp>
      <p:pic>
        <p:nvPicPr>
          <p:cNvPr id="4" name="Picture 4">
            <a:extLst>
              <a:ext uri="{FF2B5EF4-FFF2-40B4-BE49-F238E27FC236}">
                <a16:creationId xmlns:a16="http://schemas.microsoft.com/office/drawing/2014/main" xmlns="" id="{968D42D3-5D3C-5067-603B-6FD2F1FA2473}"/>
              </a:ext>
            </a:extLst>
          </p:cNvPr>
          <p:cNvPicPr>
            <a:picLocks noChangeAspect="1"/>
          </p:cNvPicPr>
          <p:nvPr/>
        </p:nvPicPr>
        <p:blipFill>
          <a:blip r:embed="rId2"/>
          <a:stretch>
            <a:fillRect/>
          </a:stretch>
        </p:blipFill>
        <p:spPr>
          <a:xfrm>
            <a:off x="7734126" y="997148"/>
            <a:ext cx="4055857" cy="3086695"/>
          </a:xfrm>
          <a:prstGeom prst="rect">
            <a:avLst/>
          </a:prstGeom>
        </p:spPr>
      </p:pic>
    </p:spTree>
    <p:extLst>
      <p:ext uri="{BB962C8B-B14F-4D97-AF65-F5344CB8AC3E}">
        <p14:creationId xmlns:p14="http://schemas.microsoft.com/office/powerpoint/2010/main" xmlns="" val="31834775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FF11B4-F1D4-5DDC-BD0A-130229422980}"/>
              </a:ext>
            </a:extLst>
          </p:cNvPr>
          <p:cNvSpPr>
            <a:spLocks noGrp="1"/>
          </p:cNvSpPr>
          <p:nvPr>
            <p:ph type="title"/>
          </p:nvPr>
        </p:nvSpPr>
        <p:spPr>
          <a:xfrm>
            <a:off x="1175589" y="805458"/>
            <a:ext cx="6447502" cy="1837731"/>
          </a:xfrm>
        </p:spPr>
        <p:txBody>
          <a:bodyPr>
            <a:normAutofit/>
          </a:bodyPr>
          <a:lstStyle/>
          <a:p>
            <a:r>
              <a:rPr lang="en-GB" sz="1800" b="1" dirty="0">
                <a:solidFill>
                  <a:srgbClr val="002060"/>
                </a:solidFill>
              </a:rPr>
              <a:t>प्रकृति विचार ~  </a:t>
            </a:r>
            <a:r>
              <a:rPr lang="en-GB" sz="1800" dirty="0">
                <a:solidFill>
                  <a:schemeClr val="tx1"/>
                </a:solidFill>
              </a:rPr>
              <a:t>कुछ आचार्य लोगों का कहना है कि कोई भी प्राणी सम वात, पित्त कफ वाले नहीं होते क्योंकि मनुष्यों का आहार भिन्न-भिन्न रूप में होता है इसलिए कुछ लोग वात प्रकृति के,कुछ पित्त प्रकृति के और कुछ कफ प्रकृति के होते हैं। यह उचित नहीं हैंl</a:t>
            </a:r>
            <a:endParaRPr lang="en-US" sz="1800" dirty="0">
              <a:solidFill>
                <a:schemeClr val="tx1"/>
              </a:solidFill>
            </a:endParaRPr>
          </a:p>
        </p:txBody>
      </p:sp>
      <p:sp>
        <p:nvSpPr>
          <p:cNvPr id="3" name="Content Placeholder 2">
            <a:extLst>
              <a:ext uri="{FF2B5EF4-FFF2-40B4-BE49-F238E27FC236}">
                <a16:creationId xmlns:a16="http://schemas.microsoft.com/office/drawing/2014/main" xmlns="" id="{F31CD35E-4474-23A0-DFB1-22BB182725CD}"/>
              </a:ext>
            </a:extLst>
          </p:cNvPr>
          <p:cNvSpPr>
            <a:spLocks noGrp="1"/>
          </p:cNvSpPr>
          <p:nvPr>
            <p:ph idx="1"/>
          </p:nvPr>
        </p:nvSpPr>
        <p:spPr>
          <a:xfrm>
            <a:off x="1175589" y="2857501"/>
            <a:ext cx="5209866" cy="2910580"/>
          </a:xfrm>
        </p:spPr>
        <p:txBody>
          <a:bodyPr/>
          <a:lstStyle/>
          <a:p>
            <a:r>
              <a:rPr lang="en-GB" sz="1800" b="1" dirty="0">
                <a:solidFill>
                  <a:schemeClr val="accent4"/>
                </a:solidFill>
              </a:rPr>
              <a:t>एकदोषज प्रकृति वाले रोगी — </a:t>
            </a:r>
            <a:r>
              <a:rPr lang="en-GB" dirty="0"/>
              <a:t> </a:t>
            </a:r>
            <a:r>
              <a:rPr lang="en-GB" sz="1800" dirty="0"/>
              <a:t>तीन पुरुष तो सदा ही रोगी होते हैं. दूसरे तन्त्र को मानने वाले वैद्य-समुदाय वातल (</a:t>
            </a:r>
            <a:r>
              <a:rPr lang="en-GB" sz="1800" dirty="0">
                <a:solidFill>
                  <a:schemeClr val="tx1"/>
                </a:solidFill>
              </a:rPr>
              <a:t>वात </a:t>
            </a:r>
            <a:r>
              <a:rPr lang="en-GB" sz="1800" dirty="0"/>
              <a:t>प्रधान), पित्तल (पित्तप्रधान), श्लेष्मल (कफप्रधान) प्रकृति वाल का अनातुर (रोगरहित-स्वस्थ) मानते हैं। उन्हें आतुर समझने के लिए ये विशेष लक्षण हैं जैसे वातल पुरुषों को वातजन्य रोग, पित्तल मनुष्यों को पित्तजन्य रोग, कफ प्रकृति वालों को कफजन्य रोग प्रायः बलवान् होते हैं ।</a:t>
            </a:r>
            <a:endParaRPr lang="en-US" sz="1800" dirty="0"/>
          </a:p>
        </p:txBody>
      </p:sp>
      <p:pic>
        <p:nvPicPr>
          <p:cNvPr id="4" name="Picture 4">
            <a:extLst>
              <a:ext uri="{FF2B5EF4-FFF2-40B4-BE49-F238E27FC236}">
                <a16:creationId xmlns:a16="http://schemas.microsoft.com/office/drawing/2014/main" xmlns="" id="{2449C0FD-4864-E945-0A96-DFB1F96A80AD}"/>
              </a:ext>
            </a:extLst>
          </p:cNvPr>
          <p:cNvPicPr>
            <a:picLocks noChangeAspect="1"/>
          </p:cNvPicPr>
          <p:nvPr/>
        </p:nvPicPr>
        <p:blipFill>
          <a:blip r:embed="rId2"/>
          <a:stretch>
            <a:fillRect/>
          </a:stretch>
        </p:blipFill>
        <p:spPr>
          <a:xfrm>
            <a:off x="7467265" y="2258008"/>
            <a:ext cx="3049923" cy="3510073"/>
          </a:xfrm>
          <a:prstGeom prst="rect">
            <a:avLst/>
          </a:prstGeom>
        </p:spPr>
      </p:pic>
    </p:spTree>
    <p:extLst>
      <p:ext uri="{BB962C8B-B14F-4D97-AF65-F5344CB8AC3E}">
        <p14:creationId xmlns:p14="http://schemas.microsoft.com/office/powerpoint/2010/main" xmlns="" val="78073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CC9D6A-4BD9-995A-A61A-610BB9C5B999}"/>
              </a:ext>
            </a:extLst>
          </p:cNvPr>
          <p:cNvSpPr>
            <a:spLocks noGrp="1"/>
          </p:cNvSpPr>
          <p:nvPr>
            <p:ph type="title"/>
          </p:nvPr>
        </p:nvSpPr>
        <p:spPr>
          <a:xfrm>
            <a:off x="1934765" y="615933"/>
            <a:ext cx="6818308" cy="2402086"/>
          </a:xfrm>
        </p:spPr>
        <p:txBody>
          <a:bodyPr>
            <a:normAutofit fontScale="90000"/>
          </a:bodyPr>
          <a:lstStyle/>
          <a:p>
            <a:r>
              <a:rPr lang="en-GB" b="1" dirty="0"/>
              <a:t>                            अध्याय -७</a:t>
            </a:r>
            <a:br>
              <a:rPr lang="en-GB" b="1" dirty="0"/>
            </a:br>
            <a:r>
              <a:rPr lang="en-GB" b="1" dirty="0"/>
              <a:t>                   व्याधितरूपीय विमानम्</a:t>
            </a:r>
            <a:br>
              <a:rPr lang="en-GB" b="1" dirty="0"/>
            </a:br>
            <a:r>
              <a:rPr lang="en-GB" b="1" dirty="0"/>
              <a:t> </a:t>
            </a:r>
            <a:r>
              <a:rPr lang="en-GB" sz="1800" b="1" dirty="0">
                <a:solidFill>
                  <a:srgbClr val="002060"/>
                </a:solidFill>
              </a:rPr>
              <a:t>गुरु तथा लघु व्याधित पुरुष (Patients of Severe and Mild diseases)~
        </a:t>
            </a:r>
            <a:endParaRPr lang="en-US" sz="1800" b="1" dirty="0">
              <a:solidFill>
                <a:srgbClr val="002060"/>
              </a:solidFill>
            </a:endParaRPr>
          </a:p>
        </p:txBody>
      </p:sp>
      <p:sp>
        <p:nvSpPr>
          <p:cNvPr id="3" name="Content Placeholder 2">
            <a:extLst>
              <a:ext uri="{FF2B5EF4-FFF2-40B4-BE49-F238E27FC236}">
                <a16:creationId xmlns:a16="http://schemas.microsoft.com/office/drawing/2014/main" xmlns="" id="{040F0EB4-61BE-CCB8-564B-FF1BD897F6EB}"/>
              </a:ext>
            </a:extLst>
          </p:cNvPr>
          <p:cNvSpPr>
            <a:spLocks noGrp="1"/>
          </p:cNvSpPr>
          <p:nvPr>
            <p:ph idx="1"/>
          </p:nvPr>
        </p:nvSpPr>
        <p:spPr>
          <a:xfrm>
            <a:off x="1234282" y="2237698"/>
            <a:ext cx="7868047" cy="2910580"/>
          </a:xfrm>
        </p:spPr>
        <p:txBody>
          <a:bodyPr>
            <a:normAutofit/>
          </a:bodyPr>
          <a:lstStyle/>
          <a:p>
            <a:pPr marL="0" indent="0">
              <a:buNone/>
            </a:pPr>
            <a:endParaRPr lang="en-GB" sz="1800" b="1" dirty="0">
              <a:solidFill>
                <a:srgbClr val="002060"/>
              </a:solidFill>
            </a:endParaRPr>
          </a:p>
          <a:p>
            <a:pPr marL="0" indent="0">
              <a:buNone/>
            </a:pPr>
            <a:endParaRPr lang="en-US" sz="1800" dirty="0">
              <a:solidFill>
                <a:srgbClr val="002060"/>
              </a:solidFill>
            </a:endParaRPr>
          </a:p>
        </p:txBody>
      </p:sp>
      <p:sp>
        <p:nvSpPr>
          <p:cNvPr id="4" name="Oval 3">
            <a:extLst>
              <a:ext uri="{FF2B5EF4-FFF2-40B4-BE49-F238E27FC236}">
                <a16:creationId xmlns:a16="http://schemas.microsoft.com/office/drawing/2014/main" xmlns="" id="{43255161-80AD-5C88-C5F9-BADC0D64CE66}"/>
              </a:ext>
            </a:extLst>
          </p:cNvPr>
          <p:cNvSpPr/>
          <p:nvPr/>
        </p:nvSpPr>
        <p:spPr>
          <a:xfrm flipH="1">
            <a:off x="1863328" y="1927920"/>
            <a:ext cx="142874" cy="72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dirty="0"/>
          </a:p>
        </p:txBody>
      </p:sp>
      <p:sp>
        <p:nvSpPr>
          <p:cNvPr id="6" name="TextBox 5">
            <a:extLst>
              <a:ext uri="{FF2B5EF4-FFF2-40B4-BE49-F238E27FC236}">
                <a16:creationId xmlns:a16="http://schemas.microsoft.com/office/drawing/2014/main" xmlns="" id="{126AC1D4-374D-65CB-B2EE-1EF4762E4356}"/>
              </a:ext>
            </a:extLst>
          </p:cNvPr>
          <p:cNvSpPr txBox="1"/>
          <p:nvPr/>
        </p:nvSpPr>
        <p:spPr>
          <a:xfrm>
            <a:off x="1797611" y="2725720"/>
            <a:ext cx="6108898" cy="3516347"/>
          </a:xfrm>
          <a:prstGeom prst="rect">
            <a:avLst/>
          </a:prstGeom>
          <a:noFill/>
        </p:spPr>
        <p:txBody>
          <a:bodyPr wrap="square" lIns="68580" tIns="34290" rIns="68580" bIns="34290" rtlCol="0">
            <a:spAutoFit/>
          </a:bodyPr>
          <a:lstStyle/>
          <a:p>
            <a:pPr marL="214313" indent="-214313" algn="l">
              <a:buFont typeface="Arial" panose="020B0604020202020204" pitchFamily="34" charset="0"/>
              <a:buChar char="•"/>
            </a:pPr>
            <a:r>
              <a:rPr lang="hi-IN" sz="1600" b="1" dirty="0">
                <a:solidFill>
                  <a:srgbClr val="FF0000"/>
                </a:solidFill>
              </a:rPr>
              <a:t>इह खलु द्वौ पुरुषौ व्याधितरूपी भवतःगुरुव्याधितः,लघुव्याधितश्च</a:t>
            </a:r>
            <a:r>
              <a:rPr lang="en-GB" sz="1600" b="1" dirty="0">
                <a:solidFill>
                  <a:srgbClr val="FF0000"/>
                </a:solidFill>
              </a:rPr>
              <a:t>।</a:t>
            </a:r>
          </a:p>
          <a:p>
            <a:pPr algn="l"/>
            <a:r>
              <a:rPr lang="en-GB" sz="1600" b="1" dirty="0">
                <a:solidFill>
                  <a:srgbClr val="FF0000"/>
                </a:solidFill>
              </a:rPr>
              <a:t>                                                                         </a:t>
            </a:r>
            <a:r>
              <a:rPr lang="en-GB" sz="1600" b="1" dirty="0"/>
              <a:t>(च ०स०वि०७/३)</a:t>
            </a:r>
          </a:p>
          <a:p>
            <a:pPr algn="l"/>
            <a:r>
              <a:rPr lang="en-GB" sz="1600" b="1" dirty="0">
                <a:solidFill>
                  <a:srgbClr val="FF0000"/>
                </a:solidFill>
              </a:rPr>
              <a:t>  </a:t>
            </a:r>
          </a:p>
          <a:p>
            <a:pPr algn="l"/>
            <a:r>
              <a:rPr lang="en-GB" sz="1600" b="1" dirty="0">
                <a:solidFill>
                  <a:srgbClr val="FF0000"/>
                </a:solidFill>
              </a:rPr>
              <a:t> </a:t>
            </a:r>
            <a:r>
              <a:rPr lang="en-GB" sz="1600" b="1" dirty="0">
                <a:solidFill>
                  <a:schemeClr val="accent3">
                    <a:lumMod val="75000"/>
                  </a:schemeClr>
                </a:solidFill>
              </a:rPr>
              <a:t>यहाँ पर रोगी मनुष्य दो प्रकार के होते है, गुरुव्याधित और लघुव्याधित-</a:t>
            </a:r>
            <a:r>
              <a:rPr lang="en-GB" sz="1600" dirty="0">
                <a:solidFill>
                  <a:schemeClr val="accent3">
                    <a:lumMod val="75000"/>
                  </a:schemeClr>
                </a:solidFill>
              </a:rPr>
              <a:t>   </a:t>
            </a:r>
            <a:r>
              <a:rPr lang="en-GB" sz="1600" dirty="0"/>
              <a:t>अर्थात् एक ही प्रकार के रोग से  ग्रस्त दो प्रकार के मनुष्य होते है ~</a:t>
            </a:r>
          </a:p>
          <a:p>
            <a:pPr algn="l"/>
            <a:endParaRPr lang="en-GB" sz="1600" b="1" dirty="0"/>
          </a:p>
          <a:p>
            <a:pPr marL="257175" indent="-257175" algn="l">
              <a:buFont typeface="+mj-lt"/>
              <a:buAutoNum type="arabicPeriod"/>
            </a:pPr>
            <a:r>
              <a:rPr lang="en-GB" sz="1600" b="1" dirty="0"/>
              <a:t> </a:t>
            </a:r>
            <a:r>
              <a:rPr lang="en-GB" sz="1600" dirty="0"/>
              <a:t>जो बहुत बड़ी व्याधि से युक्त होते हैं पर सत्त्व, बल, शरीर के ठीक रहने से छोटे रोग से ग्रस्त से प्रतीत होते हैं ।</a:t>
            </a:r>
          </a:p>
          <a:p>
            <a:pPr marL="257175" indent="-257175" algn="l">
              <a:buFont typeface="+mj-lt"/>
              <a:buAutoNum type="arabicPeriod"/>
            </a:pPr>
            <a:endParaRPr lang="en-GB" sz="1600" b="1" dirty="0"/>
          </a:p>
          <a:p>
            <a:pPr marL="257175" indent="-257175" algn="l">
              <a:buFont typeface="+mj-lt"/>
              <a:buAutoNum type="arabicPeriod"/>
            </a:pPr>
            <a:r>
              <a:rPr lang="en-GB" sz="1600" dirty="0"/>
              <a:t>छोटे रोग से ग्रस्त होते हैं पर सत्व, बल, शरीर के हीन बल होने से बहुत बड़ी व्याधि से युक्त प्रतीत होते हैं ।</a:t>
            </a:r>
          </a:p>
          <a:p>
            <a:pPr algn="l"/>
            <a:r>
              <a:rPr lang="en-GB" sz="1600" dirty="0"/>
              <a:t>    </a:t>
            </a:r>
          </a:p>
          <a:p>
            <a:pPr algn="l"/>
            <a:r>
              <a:rPr lang="en-GB" sz="1600" dirty="0"/>
              <a:t>    इन दोनो प्रकार के रोगियों को देखते हुए केवल नेत्र से ही रूप मात्र देखकर रोग~ निश्चय करते समय छोटे और बड़े रोगों में धोका खा जाते है ।</a:t>
            </a:r>
            <a:endParaRPr lang="en-US" sz="1600" dirty="0"/>
          </a:p>
        </p:txBody>
      </p:sp>
      <p:pic>
        <p:nvPicPr>
          <p:cNvPr id="7" name="Picture 7">
            <a:extLst>
              <a:ext uri="{FF2B5EF4-FFF2-40B4-BE49-F238E27FC236}">
                <a16:creationId xmlns:a16="http://schemas.microsoft.com/office/drawing/2014/main" xmlns="" id="{6740EE4E-CDA0-A138-DCE1-50C7B6D6598E}"/>
              </a:ext>
            </a:extLst>
          </p:cNvPr>
          <p:cNvPicPr>
            <a:picLocks noChangeAspect="1"/>
          </p:cNvPicPr>
          <p:nvPr/>
        </p:nvPicPr>
        <p:blipFill>
          <a:blip r:embed="rId2"/>
          <a:stretch>
            <a:fillRect/>
          </a:stretch>
        </p:blipFill>
        <p:spPr>
          <a:xfrm>
            <a:off x="8615919" y="2237697"/>
            <a:ext cx="3037016" cy="3208571"/>
          </a:xfrm>
          <a:prstGeom prst="rect">
            <a:avLst/>
          </a:prstGeom>
        </p:spPr>
      </p:pic>
    </p:spTree>
    <p:extLst>
      <p:ext uri="{BB962C8B-B14F-4D97-AF65-F5344CB8AC3E}">
        <p14:creationId xmlns:p14="http://schemas.microsoft.com/office/powerpoint/2010/main" xmlns="" val="20833460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3FF44-2BBA-DCE5-BF49-A873BBE4D1F2}"/>
              </a:ext>
            </a:extLst>
          </p:cNvPr>
          <p:cNvSpPr>
            <a:spLocks noGrp="1"/>
          </p:cNvSpPr>
          <p:nvPr>
            <p:ph type="title"/>
          </p:nvPr>
        </p:nvSpPr>
        <p:spPr/>
        <p:txBody>
          <a:bodyPr>
            <a:normAutofit fontScale="90000"/>
          </a:bodyPr>
          <a:lstStyle/>
          <a:p>
            <a:r>
              <a:rPr lang="en-GB" sz="3200" b="1" dirty="0">
                <a:solidFill>
                  <a:srgbClr val="002060"/>
                </a:solidFill>
              </a:rPr>
              <a:t>2 . बीस कृमिरोग प्रकरण (</a:t>
            </a:r>
            <a:r>
              <a:rPr lang="en-GB" sz="2800" b="1" dirty="0">
                <a:solidFill>
                  <a:srgbClr val="002060"/>
                </a:solidFill>
              </a:rPr>
              <a:t>Twenty helminthic diseases)</a:t>
            </a:r>
            <a:r>
              <a:rPr lang="en-GB" sz="3200" dirty="0"/>
              <a:t/>
            </a:r>
            <a:br>
              <a:rPr lang="en-GB" sz="3200" dirty="0"/>
            </a:br>
            <a:endParaRPr lang="en-US" dirty="0"/>
          </a:p>
        </p:txBody>
      </p:sp>
      <p:sp>
        <p:nvSpPr>
          <p:cNvPr id="3" name="Content Placeholder 2">
            <a:extLst>
              <a:ext uri="{FF2B5EF4-FFF2-40B4-BE49-F238E27FC236}">
                <a16:creationId xmlns:a16="http://schemas.microsoft.com/office/drawing/2014/main" xmlns="" id="{2E433D66-B5BB-8D12-015E-B87CC8641A9E}"/>
              </a:ext>
            </a:extLst>
          </p:cNvPr>
          <p:cNvSpPr>
            <a:spLocks noGrp="1"/>
          </p:cNvSpPr>
          <p:nvPr>
            <p:ph idx="1"/>
          </p:nvPr>
        </p:nvSpPr>
        <p:spPr>
          <a:xfrm>
            <a:off x="474929" y="2077246"/>
            <a:ext cx="8596668" cy="3880773"/>
          </a:xfrm>
        </p:spPr>
        <p:txBody>
          <a:bodyPr>
            <a:normAutofit/>
          </a:bodyPr>
          <a:lstStyle/>
          <a:p>
            <a:pPr marL="0" indent="0">
              <a:buNone/>
            </a:pPr>
            <a:r>
              <a:rPr lang="en-GB" sz="2000" dirty="0"/>
              <a:t>सहज कृमियों को छोड़कर अनेक प्रकार के विभागों से बीस प्रकार के कृमियों का वर्णन सूत्रस्थान के अष्टोदरीय अध्याय में किया गया है। वे कृमि कारणों के अनुसार विभक्त होकर चार प्रकार के होते हैं, जैसे- १. पुरीषज, २.श्लेष्मज, ३. शोणितज् और ४. मलज ।</a:t>
            </a:r>
          </a:p>
          <a:p>
            <a:pPr marL="0" indent="0">
              <a:buNone/>
            </a:pPr>
            <a:endParaRPr lang="en-GB" sz="2000" dirty="0"/>
          </a:p>
          <a:p>
            <a:pPr marL="0" indent="0">
              <a:buNone/>
            </a:pPr>
            <a:r>
              <a:rPr lang="en-GB" sz="2000" dirty="0">
                <a:solidFill>
                  <a:srgbClr val="FF0000"/>
                </a:solidFill>
              </a:rPr>
              <a:t> बाह्य और आभ्यान्तर कृमि – </a:t>
            </a:r>
            <a:r>
              <a:rPr lang="en-GB" sz="2000" dirty="0">
                <a:solidFill>
                  <a:schemeClr val="tx1"/>
                </a:solidFill>
              </a:rPr>
              <a:t>बाह्य और अभ्यान्तर भेद से मल दो प्रकार के होते है l</a:t>
            </a:r>
          </a:p>
          <a:p>
            <a:r>
              <a:rPr lang="en-GB" sz="2000" dirty="0">
                <a:solidFill>
                  <a:schemeClr val="tx1"/>
                </a:solidFill>
              </a:rPr>
              <a:t> बाहरी मल में उत्पन्न होने वाले कृमियों को मलज कृमि क्रीमी  कहते  हैं।</a:t>
            </a:r>
          </a:p>
          <a:p>
            <a:r>
              <a:rPr lang="en-GB" sz="2000" dirty="0">
                <a:solidFill>
                  <a:schemeClr val="tx1"/>
                </a:solidFill>
              </a:rPr>
              <a:t>मृजावर्जन(शुद्धता से न रहना ) इन कृमियों की उत्पत्ति का कारण निदानहै ।</a:t>
            </a:r>
          </a:p>
          <a:p>
            <a:r>
              <a:rPr lang="en-GB" sz="2000" dirty="0">
                <a:solidFill>
                  <a:schemeClr val="tx1"/>
                </a:solidFill>
              </a:rPr>
              <a:t>केश, शमश्रु, लोभ और गंदे कपड़े  इन कृमियों के स्थान हैं।</a:t>
            </a:r>
            <a:endParaRPr lang="en-GB" sz="2000" dirty="0">
              <a:solidFill>
                <a:srgbClr val="FF0000"/>
              </a:solidFill>
            </a:endParaRPr>
          </a:p>
        </p:txBody>
      </p:sp>
      <p:pic>
        <p:nvPicPr>
          <p:cNvPr id="4" name="Picture 4">
            <a:extLst>
              <a:ext uri="{FF2B5EF4-FFF2-40B4-BE49-F238E27FC236}">
                <a16:creationId xmlns:a16="http://schemas.microsoft.com/office/drawing/2014/main" xmlns="" id="{8F4693D7-5F55-D944-5D08-5D8F6859F62E}"/>
              </a:ext>
            </a:extLst>
          </p:cNvPr>
          <p:cNvPicPr>
            <a:picLocks noChangeAspect="1"/>
          </p:cNvPicPr>
          <p:nvPr/>
        </p:nvPicPr>
        <p:blipFill>
          <a:blip r:embed="rId2"/>
          <a:stretch>
            <a:fillRect/>
          </a:stretch>
        </p:blipFill>
        <p:spPr>
          <a:xfrm>
            <a:off x="9071597" y="1930400"/>
            <a:ext cx="2841350" cy="3839274"/>
          </a:xfrm>
          <a:prstGeom prst="rect">
            <a:avLst/>
          </a:prstGeom>
        </p:spPr>
      </p:pic>
    </p:spTree>
    <p:extLst>
      <p:ext uri="{BB962C8B-B14F-4D97-AF65-F5344CB8AC3E}">
        <p14:creationId xmlns:p14="http://schemas.microsoft.com/office/powerpoint/2010/main" xmlns="" val="8519066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22020C53-96DD-CBF1-3E9D-D314896217F7}"/>
              </a:ext>
            </a:extLst>
          </p:cNvPr>
          <p:cNvSpPr>
            <a:spLocks noGrp="1"/>
          </p:cNvSpPr>
          <p:nvPr>
            <p:ph type="title"/>
          </p:nvPr>
        </p:nvSpPr>
        <p:spPr>
          <a:xfrm>
            <a:off x="605898" y="633413"/>
            <a:ext cx="8596668" cy="1320800"/>
          </a:xfrm>
        </p:spPr>
        <p:txBody>
          <a:bodyPr/>
          <a:lstStyle/>
          <a:p>
            <a:r>
              <a:rPr lang="en-GB" dirty="0"/>
              <a:t> </a:t>
            </a:r>
            <a:r>
              <a:rPr lang="en-GB" b="1" dirty="0">
                <a:solidFill>
                  <a:srgbClr val="FF0000"/>
                </a:solidFill>
              </a:rPr>
              <a:t>रक्तज कृमि के निदान ( कारण) ~ </a:t>
            </a:r>
            <a:endParaRPr lang="en-US" b="1" dirty="0">
              <a:solidFill>
                <a:srgbClr val="FF0000"/>
              </a:solidFill>
            </a:endParaRPr>
          </a:p>
        </p:txBody>
      </p:sp>
      <p:sp>
        <p:nvSpPr>
          <p:cNvPr id="17" name="TextBox 16">
            <a:extLst>
              <a:ext uri="{FF2B5EF4-FFF2-40B4-BE49-F238E27FC236}">
                <a16:creationId xmlns:a16="http://schemas.microsoft.com/office/drawing/2014/main" xmlns="" id="{153BB0CA-34CE-9C5D-4C3F-C0E72FAC5100}"/>
              </a:ext>
            </a:extLst>
          </p:cNvPr>
          <p:cNvSpPr txBox="1"/>
          <p:nvPr/>
        </p:nvSpPr>
        <p:spPr>
          <a:xfrm>
            <a:off x="605898" y="1499949"/>
            <a:ext cx="6107906" cy="1908215"/>
          </a:xfrm>
          <a:prstGeom prst="rect">
            <a:avLst/>
          </a:prstGeom>
          <a:noFill/>
        </p:spPr>
        <p:txBody>
          <a:bodyPr wrap="square">
            <a:spAutoFit/>
          </a:bodyPr>
          <a:lstStyle/>
          <a:p>
            <a:pPr marL="285750" indent="-285750">
              <a:buFont typeface="Arial" panose="020B0604020202020204" pitchFamily="34" charset="0"/>
              <a:buChar char="•"/>
            </a:pPr>
            <a:r>
              <a:rPr lang="en-GB" sz="2000" dirty="0"/>
              <a:t>रक्तज कृमियों के उत्पन्न होने का कारण कुष्ठ के समान हैं ।</a:t>
            </a:r>
          </a:p>
          <a:p>
            <a:pPr marL="285750" indent="-285750">
              <a:buFont typeface="Arial" panose="020B0604020202020204" pitchFamily="34" charset="0"/>
              <a:buChar char="•"/>
            </a:pPr>
            <a:r>
              <a:rPr lang="en-GB" sz="2000" dirty="0"/>
              <a:t>इनका स्थान रक्तवह धमनियां हैं।</a:t>
            </a:r>
          </a:p>
          <a:p>
            <a:pPr marL="285750" indent="-285750">
              <a:buFont typeface="Arial" panose="020B0604020202020204" pitchFamily="34" charset="0"/>
              <a:buChar char="•"/>
            </a:pPr>
            <a:r>
              <a:rPr lang="en-GB" sz="2000" dirty="0"/>
              <a:t>वर्ण (colour) ताम्र की तरह रक्त होता हैं।</a:t>
            </a:r>
          </a:p>
          <a:p>
            <a:pPr marL="285750" indent="-285750">
              <a:buFont typeface="Arial" panose="020B0604020202020204" pitchFamily="34" charset="0"/>
              <a:buChar char="•"/>
            </a:pPr>
            <a:r>
              <a:rPr lang="en-GB" sz="2000" dirty="0"/>
              <a:t> इन क्रिमियो की चिकित्सा भी कुष्ठ रोग के समान ही हैं.।</a:t>
            </a:r>
          </a:p>
          <a:p>
            <a:pPr marL="285750" indent="-285750">
              <a:buFont typeface="Arial" panose="020B0604020202020204" pitchFamily="34" charset="0"/>
              <a:buChar char="•"/>
            </a:pPr>
            <a:endParaRPr lang="en-GB" dirty="0"/>
          </a:p>
        </p:txBody>
      </p:sp>
      <p:pic>
        <p:nvPicPr>
          <p:cNvPr id="18" name="Picture 18">
            <a:extLst>
              <a:ext uri="{FF2B5EF4-FFF2-40B4-BE49-F238E27FC236}">
                <a16:creationId xmlns:a16="http://schemas.microsoft.com/office/drawing/2014/main" xmlns="" id="{C9DC1360-1860-93E6-A0CC-2F26B4CBEAEF}"/>
              </a:ext>
            </a:extLst>
          </p:cNvPr>
          <p:cNvPicPr>
            <a:picLocks noChangeAspect="1"/>
          </p:cNvPicPr>
          <p:nvPr/>
        </p:nvPicPr>
        <p:blipFill>
          <a:blip r:embed="rId2"/>
          <a:stretch>
            <a:fillRect/>
          </a:stretch>
        </p:blipFill>
        <p:spPr>
          <a:xfrm>
            <a:off x="8322468" y="1157253"/>
            <a:ext cx="3263634" cy="2250911"/>
          </a:xfrm>
          <a:prstGeom prst="rect">
            <a:avLst/>
          </a:prstGeom>
        </p:spPr>
      </p:pic>
      <p:sp>
        <p:nvSpPr>
          <p:cNvPr id="19" name="TextBox 18">
            <a:extLst>
              <a:ext uri="{FF2B5EF4-FFF2-40B4-BE49-F238E27FC236}">
                <a16:creationId xmlns:a16="http://schemas.microsoft.com/office/drawing/2014/main" xmlns="" id="{232D46AF-1226-E4E8-F95D-3B470F9DAA49}"/>
              </a:ext>
            </a:extLst>
          </p:cNvPr>
          <p:cNvSpPr txBox="1"/>
          <p:nvPr/>
        </p:nvSpPr>
        <p:spPr>
          <a:xfrm>
            <a:off x="764381" y="4597539"/>
            <a:ext cx="5331619" cy="1828800"/>
          </a:xfrm>
          <a:prstGeom prst="rect">
            <a:avLst/>
          </a:prstGeom>
          <a:noFill/>
        </p:spPr>
        <p:txBody>
          <a:bodyPr wrap="square" rtlCol="0">
            <a:spAutoFit/>
          </a:bodyPr>
          <a:lstStyle/>
          <a:p>
            <a:pPr algn="l"/>
            <a:endParaRPr lang="en-US" dirty="0"/>
          </a:p>
        </p:txBody>
      </p:sp>
      <p:sp>
        <p:nvSpPr>
          <p:cNvPr id="20" name="TextBox 19">
            <a:extLst>
              <a:ext uri="{FF2B5EF4-FFF2-40B4-BE49-F238E27FC236}">
                <a16:creationId xmlns:a16="http://schemas.microsoft.com/office/drawing/2014/main" xmlns="" id="{2C729130-E71B-0AC6-419E-8350C1AB9D7C}"/>
              </a:ext>
            </a:extLst>
          </p:cNvPr>
          <p:cNvSpPr txBox="1"/>
          <p:nvPr/>
        </p:nvSpPr>
        <p:spPr>
          <a:xfrm>
            <a:off x="695122" y="4088696"/>
            <a:ext cx="6692474" cy="2492990"/>
          </a:xfrm>
          <a:prstGeom prst="rect">
            <a:avLst/>
          </a:prstGeom>
          <a:noFill/>
        </p:spPr>
        <p:txBody>
          <a:bodyPr wrap="square" rtlCol="0">
            <a:spAutoFit/>
          </a:bodyPr>
          <a:lstStyle/>
          <a:p>
            <a:pPr algn="l"/>
            <a:r>
              <a:rPr lang="en-GB" sz="2000" b="1" dirty="0"/>
              <a:t>. </a:t>
            </a:r>
            <a:r>
              <a:rPr lang="en-GB" sz="2000" dirty="0"/>
              <a:t>कफज क्रिमि दूध, मछली, आनूप मांस, बर्रे का तेल और अजीर्ण भोजन, प्रतिक्लिन्न (जो सड़कर गीला हो गया हो), संकीर्ण (कूड़ा, कंकड़, मल आदि के मिलने से घृणित), विरुद्ध और असात्म्य भोजन करने से उत्पन्न होते हैं। </a:t>
            </a:r>
          </a:p>
          <a:p>
            <a:pPr algn="l"/>
            <a:r>
              <a:rPr lang="en-GB" sz="2800" dirty="0"/>
              <a:t>. </a:t>
            </a:r>
            <a:r>
              <a:rPr lang="en-GB" sz="2000" dirty="0"/>
              <a:t>इनका स्थान आमाशय हैं।</a:t>
            </a:r>
          </a:p>
          <a:p>
            <a:pPr algn="l"/>
            <a:r>
              <a:rPr lang="en-GB" sz="2800" dirty="0"/>
              <a:t>. </a:t>
            </a:r>
            <a:r>
              <a:rPr lang="en-GB" sz="2000" dirty="0"/>
              <a:t>ये कृमि बढ़कर आमाशय से ऊपर या नीचे या ऊपर और नीचे दोनों भागों में चलते हैं।</a:t>
            </a:r>
            <a:endParaRPr lang="en-US" sz="2800" dirty="0"/>
          </a:p>
        </p:txBody>
      </p:sp>
      <p:sp>
        <p:nvSpPr>
          <p:cNvPr id="21" name="TextBox 20">
            <a:extLst>
              <a:ext uri="{FF2B5EF4-FFF2-40B4-BE49-F238E27FC236}">
                <a16:creationId xmlns:a16="http://schemas.microsoft.com/office/drawing/2014/main" xmlns="" id="{452AF1B3-E413-7F72-6F76-9007270F46EE}"/>
              </a:ext>
            </a:extLst>
          </p:cNvPr>
          <p:cNvSpPr txBox="1"/>
          <p:nvPr/>
        </p:nvSpPr>
        <p:spPr>
          <a:xfrm>
            <a:off x="484193" y="3431321"/>
            <a:ext cx="6229611" cy="523220"/>
          </a:xfrm>
          <a:prstGeom prst="rect">
            <a:avLst/>
          </a:prstGeom>
          <a:noFill/>
        </p:spPr>
        <p:txBody>
          <a:bodyPr wrap="square" rtlCol="0">
            <a:spAutoFit/>
          </a:bodyPr>
          <a:lstStyle/>
          <a:p>
            <a:pPr algn="l"/>
            <a:r>
              <a:rPr lang="en-GB" sz="2800" b="1" dirty="0">
                <a:solidFill>
                  <a:srgbClr val="FF0000"/>
                </a:solidFill>
              </a:rPr>
              <a:t>श्लेष्मज क्रिमियों के निदान ( कारण)-</a:t>
            </a:r>
            <a:endParaRPr lang="en-US" sz="2800" b="1" dirty="0">
              <a:solidFill>
                <a:srgbClr val="FF0000"/>
              </a:solidFill>
            </a:endParaRPr>
          </a:p>
        </p:txBody>
      </p:sp>
      <p:pic>
        <p:nvPicPr>
          <p:cNvPr id="22" name="Picture 22">
            <a:extLst>
              <a:ext uri="{FF2B5EF4-FFF2-40B4-BE49-F238E27FC236}">
                <a16:creationId xmlns:a16="http://schemas.microsoft.com/office/drawing/2014/main" xmlns="" id="{DFF77022-5BFD-99A7-9B97-48B1E1DA3361}"/>
              </a:ext>
            </a:extLst>
          </p:cNvPr>
          <p:cNvPicPr>
            <a:picLocks noChangeAspect="1"/>
          </p:cNvPicPr>
          <p:nvPr/>
        </p:nvPicPr>
        <p:blipFill>
          <a:blip r:embed="rId3"/>
          <a:stretch>
            <a:fillRect/>
          </a:stretch>
        </p:blipFill>
        <p:spPr>
          <a:xfrm>
            <a:off x="7617661" y="4209736"/>
            <a:ext cx="3879217" cy="2250910"/>
          </a:xfrm>
          <a:prstGeom prst="rect">
            <a:avLst/>
          </a:prstGeom>
        </p:spPr>
      </p:pic>
    </p:spTree>
    <p:extLst>
      <p:ext uri="{BB962C8B-B14F-4D97-AF65-F5344CB8AC3E}">
        <p14:creationId xmlns:p14="http://schemas.microsoft.com/office/powerpoint/2010/main" xmlns="" val="6365966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9059C9-E34C-1F27-77C6-038B0D5E7A73}"/>
              </a:ext>
            </a:extLst>
          </p:cNvPr>
          <p:cNvSpPr>
            <a:spLocks noGrp="1"/>
          </p:cNvSpPr>
          <p:nvPr>
            <p:ph idx="1"/>
          </p:nvPr>
        </p:nvSpPr>
        <p:spPr>
          <a:xfrm>
            <a:off x="677335" y="881064"/>
            <a:ext cx="8596668" cy="5160300"/>
          </a:xfrm>
        </p:spPr>
        <p:txBody>
          <a:bodyPr>
            <a:normAutofit/>
          </a:bodyPr>
          <a:lstStyle/>
          <a:p>
            <a:pPr marL="0" indent="0">
              <a:buNone/>
            </a:pPr>
            <a:r>
              <a:rPr lang="en-GB" sz="2400" dirty="0">
                <a:solidFill>
                  <a:srgbClr val="FF0000"/>
                </a:solidFill>
              </a:rPr>
              <a:t> </a:t>
            </a:r>
            <a:r>
              <a:rPr lang="en-GB" sz="2400" b="1" dirty="0">
                <a:solidFill>
                  <a:srgbClr val="FF0000"/>
                </a:solidFill>
              </a:rPr>
              <a:t>पुरिषज कृमियोँ के निदान ~</a:t>
            </a:r>
          </a:p>
          <a:p>
            <a:pPr marL="0" indent="0">
              <a:buNone/>
            </a:pPr>
            <a:r>
              <a:rPr lang="en-GB" sz="2400" b="1" dirty="0">
                <a:solidFill>
                  <a:srgbClr val="FF0000"/>
                </a:solidFill>
              </a:rPr>
              <a:t>    </a:t>
            </a:r>
            <a:r>
              <a:rPr lang="en-GB" sz="2800" b="1" dirty="0">
                <a:solidFill>
                  <a:schemeClr val="tx1"/>
                </a:solidFill>
              </a:rPr>
              <a:t>. </a:t>
            </a:r>
            <a:r>
              <a:rPr lang="en-GB" sz="2000" dirty="0">
                <a:solidFill>
                  <a:schemeClr val="tx1"/>
                </a:solidFill>
              </a:rPr>
              <a:t>इनका निदान कफज क्रिमियो के समान है ।</a:t>
            </a:r>
          </a:p>
          <a:p>
            <a:pPr marL="0" indent="0">
              <a:buNone/>
            </a:pPr>
            <a:r>
              <a:rPr lang="en-GB" sz="2000" b="1" dirty="0">
                <a:solidFill>
                  <a:schemeClr val="tx1"/>
                </a:solidFill>
              </a:rPr>
              <a:t>     </a:t>
            </a:r>
            <a:r>
              <a:rPr lang="en-GB" sz="2800" b="1" dirty="0">
                <a:solidFill>
                  <a:schemeClr val="tx1"/>
                </a:solidFill>
              </a:rPr>
              <a:t>. </a:t>
            </a:r>
            <a:r>
              <a:rPr lang="en-GB" sz="2000" b="1" dirty="0">
                <a:solidFill>
                  <a:schemeClr val="tx1"/>
                </a:solidFill>
              </a:rPr>
              <a:t>स्थान ~ </a:t>
            </a:r>
            <a:r>
              <a:rPr lang="en-GB" sz="2000" dirty="0">
                <a:solidFill>
                  <a:schemeClr val="tx1"/>
                </a:solidFill>
              </a:rPr>
              <a:t>पक्वाशय </a:t>
            </a:r>
          </a:p>
          <a:p>
            <a:pPr marL="0" indent="0">
              <a:buNone/>
            </a:pPr>
            <a:r>
              <a:rPr lang="en-GB" sz="2000" b="1" dirty="0">
                <a:solidFill>
                  <a:schemeClr val="tx1"/>
                </a:solidFill>
              </a:rPr>
              <a:t>     </a:t>
            </a:r>
            <a:r>
              <a:rPr lang="en-GB" sz="2800" b="1" dirty="0">
                <a:solidFill>
                  <a:schemeClr val="tx1"/>
                </a:solidFill>
              </a:rPr>
              <a:t>. </a:t>
            </a:r>
            <a:r>
              <a:rPr lang="en-GB" sz="2000" dirty="0">
                <a:solidFill>
                  <a:schemeClr val="tx1"/>
                </a:solidFill>
              </a:rPr>
              <a:t>अपथ्य सेवन से अधिक बढें हुए वे अधोभाग में चलते हैं।</a:t>
            </a:r>
          </a:p>
          <a:p>
            <a:pPr marL="0" indent="0">
              <a:buNone/>
            </a:pPr>
            <a:r>
              <a:rPr lang="en-GB" sz="2000" dirty="0">
                <a:solidFill>
                  <a:srgbClr val="FF0000"/>
                </a:solidFill>
              </a:rPr>
              <a:t>     </a:t>
            </a:r>
            <a:r>
              <a:rPr lang="en-GB" sz="2800" b="1" dirty="0">
                <a:solidFill>
                  <a:schemeClr val="tx1"/>
                </a:solidFill>
              </a:rPr>
              <a:t>. </a:t>
            </a:r>
            <a:r>
              <a:rPr lang="en-GB" sz="2000" dirty="0">
                <a:solidFill>
                  <a:schemeClr val="tx1"/>
                </a:solidFill>
              </a:rPr>
              <a:t>जिस समय जिस पुरुष के शरीर में ये क्रिमि आमाशय की ओर होते हैं उस समय उनके उद्गार (डकार) और श्वास मल के गन्ध वाले होते हैं। </a:t>
            </a:r>
            <a:endParaRPr lang="en-US" sz="2000" dirty="0">
              <a:solidFill>
                <a:srgbClr val="FF0000"/>
              </a:solidFill>
            </a:endParaRPr>
          </a:p>
        </p:txBody>
      </p:sp>
      <p:sp>
        <p:nvSpPr>
          <p:cNvPr id="6" name="TextBox 5">
            <a:extLst>
              <a:ext uri="{FF2B5EF4-FFF2-40B4-BE49-F238E27FC236}">
                <a16:creationId xmlns:a16="http://schemas.microsoft.com/office/drawing/2014/main" xmlns="" id="{E2414835-1D4B-55F1-A02D-67780A6EA49E}"/>
              </a:ext>
            </a:extLst>
          </p:cNvPr>
          <p:cNvSpPr txBox="1"/>
          <p:nvPr/>
        </p:nvSpPr>
        <p:spPr>
          <a:xfrm flipH="1" flipV="1">
            <a:off x="2274093" y="2468880"/>
            <a:ext cx="3125389" cy="3430666"/>
          </a:xfrm>
          <a:prstGeom prst="rect">
            <a:avLst/>
          </a:prstGeom>
          <a:noFill/>
        </p:spPr>
        <p:txBody>
          <a:bodyPr wrap="square" rtlCol="0">
            <a:spAutoFit/>
          </a:bodyPr>
          <a:lstStyle/>
          <a:p>
            <a:pPr algn="l"/>
            <a:endParaRPr lang="en-US" dirty="0"/>
          </a:p>
        </p:txBody>
      </p:sp>
      <p:sp>
        <p:nvSpPr>
          <p:cNvPr id="7" name="TextBox 6">
            <a:extLst>
              <a:ext uri="{FF2B5EF4-FFF2-40B4-BE49-F238E27FC236}">
                <a16:creationId xmlns:a16="http://schemas.microsoft.com/office/drawing/2014/main" xmlns="" id="{723217A5-285C-0557-1A5A-BF29D15E208D}"/>
              </a:ext>
            </a:extLst>
          </p:cNvPr>
          <p:cNvSpPr txBox="1"/>
          <p:nvPr/>
        </p:nvSpPr>
        <p:spPr>
          <a:xfrm>
            <a:off x="677336" y="4301252"/>
            <a:ext cx="6787884" cy="1330404"/>
          </a:xfrm>
          <a:prstGeom prst="rect">
            <a:avLst/>
          </a:prstGeom>
          <a:noFill/>
        </p:spPr>
        <p:txBody>
          <a:bodyPr wrap="square" rtlCol="0">
            <a:spAutoFit/>
          </a:bodyPr>
          <a:lstStyle/>
          <a:p>
            <a:pPr algn="l"/>
            <a:r>
              <a:rPr lang="en-GB" b="1" dirty="0">
                <a:solidFill>
                  <a:schemeClr val="accent3">
                    <a:lumMod val="75000"/>
                  </a:schemeClr>
                </a:solidFill>
              </a:rPr>
              <a:t>संक्षेप में कृमिरोग की चिकित्सा ~ </a:t>
            </a:r>
            <a:r>
              <a:rPr lang="en-GB" sz="2000" dirty="0"/>
              <a:t>इन सभी कृमियों का आरम्भ में अपकर्षण (निकालने का उपाय) करना चाहिए। उसके बाद उत्पत्ति के कारणों का नाश करना चाहिए, उसके बाद निदान में बताये गये कारणों का त्याग करना चाहिए। </a:t>
            </a:r>
            <a:endParaRPr lang="en-US" sz="2000" dirty="0"/>
          </a:p>
        </p:txBody>
      </p:sp>
      <p:pic>
        <p:nvPicPr>
          <p:cNvPr id="8" name="Picture 8">
            <a:extLst>
              <a:ext uri="{FF2B5EF4-FFF2-40B4-BE49-F238E27FC236}">
                <a16:creationId xmlns:a16="http://schemas.microsoft.com/office/drawing/2014/main" xmlns="" id="{1F2CF204-480D-6251-A4B2-8F3BBB7260FB}"/>
              </a:ext>
            </a:extLst>
          </p:cNvPr>
          <p:cNvPicPr>
            <a:picLocks noChangeAspect="1"/>
          </p:cNvPicPr>
          <p:nvPr/>
        </p:nvPicPr>
        <p:blipFill>
          <a:blip r:embed="rId2"/>
          <a:stretch>
            <a:fillRect/>
          </a:stretch>
        </p:blipFill>
        <p:spPr>
          <a:xfrm>
            <a:off x="8175169" y="3689064"/>
            <a:ext cx="3036094" cy="2835561"/>
          </a:xfrm>
          <a:prstGeom prst="rect">
            <a:avLst/>
          </a:prstGeom>
        </p:spPr>
      </p:pic>
    </p:spTree>
    <p:extLst>
      <p:ext uri="{BB962C8B-B14F-4D97-AF65-F5344CB8AC3E}">
        <p14:creationId xmlns:p14="http://schemas.microsoft.com/office/powerpoint/2010/main" xmlns="" val="9859263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1921C-BB9F-FB78-CD21-CE985B360047}"/>
              </a:ext>
            </a:extLst>
          </p:cNvPr>
          <p:cNvSpPr>
            <a:spLocks noGrp="1"/>
          </p:cNvSpPr>
          <p:nvPr>
            <p:ph type="title"/>
          </p:nvPr>
        </p:nvSpPr>
        <p:spPr>
          <a:xfrm>
            <a:off x="1713178" y="466725"/>
            <a:ext cx="9204853" cy="1307306"/>
          </a:xfrm>
        </p:spPr>
        <p:txBody>
          <a:bodyPr/>
          <a:lstStyle/>
          <a:p>
            <a:r>
              <a:rPr lang="en-GB" dirty="0"/>
              <a:t>                            </a:t>
            </a:r>
            <a:r>
              <a:rPr lang="en-GB" sz="2800" b="1" dirty="0">
                <a:solidFill>
                  <a:schemeClr val="accent2">
                    <a:lumMod val="60000"/>
                    <a:lumOff val="40000"/>
                  </a:schemeClr>
                </a:solidFill>
              </a:rPr>
              <a:t>अध्याय ~८</a:t>
            </a:r>
            <a:br>
              <a:rPr lang="en-GB" sz="2800" b="1" dirty="0">
                <a:solidFill>
                  <a:schemeClr val="accent2">
                    <a:lumMod val="60000"/>
                    <a:lumOff val="40000"/>
                  </a:schemeClr>
                </a:solidFill>
              </a:rPr>
            </a:br>
            <a:r>
              <a:rPr lang="en-GB" sz="2800" b="1" dirty="0">
                <a:solidFill>
                  <a:schemeClr val="accent2">
                    <a:lumMod val="60000"/>
                    <a:lumOff val="40000"/>
                  </a:schemeClr>
                </a:solidFill>
              </a:rPr>
              <a:t>                  </a:t>
            </a:r>
            <a:r>
              <a:rPr lang="hi-IN" sz="2800" b="1" dirty="0">
                <a:solidFill>
                  <a:schemeClr val="accent2">
                    <a:lumMod val="60000"/>
                    <a:lumOff val="40000"/>
                  </a:schemeClr>
                </a:solidFill>
              </a:rPr>
              <a:t>रोगभिषग्जितीयं विमानम्</a:t>
            </a:r>
            <a:endParaRPr lang="en-US" sz="2800" dirty="0"/>
          </a:p>
        </p:txBody>
      </p:sp>
      <p:sp>
        <p:nvSpPr>
          <p:cNvPr id="3" name="Content Placeholder 2">
            <a:extLst>
              <a:ext uri="{FF2B5EF4-FFF2-40B4-BE49-F238E27FC236}">
                <a16:creationId xmlns:a16="http://schemas.microsoft.com/office/drawing/2014/main" xmlns="" id="{3999F78A-6086-E9E7-039E-E8593471CA02}"/>
              </a:ext>
            </a:extLst>
          </p:cNvPr>
          <p:cNvSpPr>
            <a:spLocks noGrp="1"/>
          </p:cNvSpPr>
          <p:nvPr>
            <p:ph idx="1"/>
          </p:nvPr>
        </p:nvSpPr>
        <p:spPr>
          <a:xfrm>
            <a:off x="272523" y="1774031"/>
            <a:ext cx="9800165" cy="3417094"/>
          </a:xfrm>
        </p:spPr>
        <p:txBody>
          <a:bodyPr>
            <a:normAutofit/>
          </a:bodyPr>
          <a:lstStyle/>
          <a:p>
            <a:pPr marL="0" indent="0">
              <a:buNone/>
            </a:pPr>
            <a:r>
              <a:rPr lang="en-GB" sz="2400" dirty="0">
                <a:solidFill>
                  <a:srgbClr val="0070C0"/>
                </a:solidFill>
              </a:rPr>
              <a:t>              दशविध  - परीक्षा का चिकित्सा शास्त्र में प्रयोग</a:t>
            </a:r>
          </a:p>
          <a:p>
            <a:pPr marL="0" indent="0">
              <a:buNone/>
            </a:pPr>
            <a:r>
              <a:rPr lang="en-GB" sz="2400" dirty="0">
                <a:solidFill>
                  <a:srgbClr val="0070C0"/>
                </a:solidFill>
              </a:rPr>
              <a:t>(Applied aspect of Ten-points investigation in Medicine)</a:t>
            </a:r>
          </a:p>
          <a:p>
            <a:pPr marL="0" indent="0">
              <a:buNone/>
            </a:pPr>
            <a:endParaRPr lang="en-GB" sz="2400" dirty="0">
              <a:solidFill>
                <a:srgbClr val="0070C0"/>
              </a:solidFill>
            </a:endParaRPr>
          </a:p>
          <a:p>
            <a:pPr marL="0" indent="0">
              <a:buNone/>
            </a:pPr>
            <a:endParaRPr lang="en-US" sz="2400" dirty="0">
              <a:solidFill>
                <a:srgbClr val="0070C0"/>
              </a:solidFill>
            </a:endParaRPr>
          </a:p>
        </p:txBody>
      </p:sp>
      <p:sp>
        <p:nvSpPr>
          <p:cNvPr id="5" name="TextBox 4">
            <a:extLst>
              <a:ext uri="{FF2B5EF4-FFF2-40B4-BE49-F238E27FC236}">
                <a16:creationId xmlns:a16="http://schemas.microsoft.com/office/drawing/2014/main" xmlns="" id="{354D1E57-77F7-495D-300D-357FE37E1A35}"/>
              </a:ext>
            </a:extLst>
          </p:cNvPr>
          <p:cNvSpPr txBox="1"/>
          <p:nvPr/>
        </p:nvSpPr>
        <p:spPr>
          <a:xfrm>
            <a:off x="4633912" y="3429000"/>
            <a:ext cx="2235994" cy="923330"/>
          </a:xfrm>
          <a:prstGeom prst="rect">
            <a:avLst/>
          </a:prstGeom>
          <a:noFill/>
        </p:spPr>
        <p:txBody>
          <a:bodyPr wrap="square" rtlCol="0">
            <a:spAutoFit/>
          </a:bodyPr>
          <a:lstStyle/>
          <a:p>
            <a:pPr marL="0" indent="0">
              <a:buNone/>
            </a:pPr>
            <a:endParaRPr lang="en-GB" sz="1800" dirty="0">
              <a:solidFill>
                <a:srgbClr val="0070C0"/>
              </a:solidFill>
            </a:endParaRPr>
          </a:p>
          <a:p>
            <a:pPr algn="l"/>
            <a:endParaRPr lang="en-GB" dirty="0"/>
          </a:p>
          <a:p>
            <a:pPr algn="l"/>
            <a:endParaRPr lang="en-US" dirty="0"/>
          </a:p>
        </p:txBody>
      </p:sp>
      <p:sp>
        <p:nvSpPr>
          <p:cNvPr id="6" name="TextBox 5">
            <a:extLst>
              <a:ext uri="{FF2B5EF4-FFF2-40B4-BE49-F238E27FC236}">
                <a16:creationId xmlns:a16="http://schemas.microsoft.com/office/drawing/2014/main" xmlns="" id="{090A560D-A8F1-14B5-CFBE-8B5FC27D3337}"/>
              </a:ext>
            </a:extLst>
          </p:cNvPr>
          <p:cNvSpPr txBox="1"/>
          <p:nvPr/>
        </p:nvSpPr>
        <p:spPr>
          <a:xfrm>
            <a:off x="545305" y="3683019"/>
            <a:ext cx="7931945" cy="2000548"/>
          </a:xfrm>
          <a:prstGeom prst="rect">
            <a:avLst/>
          </a:prstGeom>
          <a:noFill/>
        </p:spPr>
        <p:txBody>
          <a:bodyPr wrap="square" rtlCol="0">
            <a:spAutoFit/>
          </a:bodyPr>
          <a:lstStyle/>
          <a:p>
            <a:pPr algn="l"/>
            <a:r>
              <a:rPr lang="en-GB" sz="2400" b="1" dirty="0">
                <a:solidFill>
                  <a:srgbClr val="00B0F0"/>
                </a:solidFill>
              </a:rPr>
              <a:t>दशपरीक्ष्य भाव</a:t>
            </a:r>
            <a:r>
              <a:rPr lang="en-GB" sz="2000" b="1" dirty="0">
                <a:solidFill>
                  <a:srgbClr val="00B0F0"/>
                </a:solidFill>
              </a:rPr>
              <a:t>— </a:t>
            </a:r>
            <a:r>
              <a:rPr lang="en-GB" sz="2000" dirty="0"/>
              <a:t>वैद्यों की ज्ञान-वृद्धि के लिए कुछ प्रकरण यहां कहा जाता है। कुशल व्यक्ति ज्ञानपूर्वक कार्य करने को प्रशंसित मानते हैं। १. कारण, २. करण, ३- कार्ययोनि, ४, कार्य, ५. कार्यफल, ६. अनुबन्ध, ७. देश, ८. काल, २. प्रवृत्ति १० उपाय, इनको ठीक-ठीक रूप से जानकर कार्य की उत्पत्ति में प्रवृत्त कर्ता अधिक प्रयास के बिना  कार्य की सिद्धि में मन के अनुकूल इस फल की प्राप्ति कर लेता है।</a:t>
            </a:r>
            <a:endParaRPr lang="en-US" sz="2000" dirty="0"/>
          </a:p>
        </p:txBody>
      </p:sp>
      <p:pic>
        <p:nvPicPr>
          <p:cNvPr id="7" name="Picture 7">
            <a:extLst>
              <a:ext uri="{FF2B5EF4-FFF2-40B4-BE49-F238E27FC236}">
                <a16:creationId xmlns:a16="http://schemas.microsoft.com/office/drawing/2014/main" xmlns="" id="{8230078C-3601-CE36-9F9C-906843E7BDB9}"/>
              </a:ext>
            </a:extLst>
          </p:cNvPr>
          <p:cNvPicPr>
            <a:picLocks noChangeAspect="1"/>
          </p:cNvPicPr>
          <p:nvPr/>
        </p:nvPicPr>
        <p:blipFill>
          <a:blip r:embed="rId2"/>
          <a:stretch>
            <a:fillRect/>
          </a:stretch>
        </p:blipFill>
        <p:spPr>
          <a:xfrm>
            <a:off x="8722519" y="2821782"/>
            <a:ext cx="2235994" cy="3194639"/>
          </a:xfrm>
          <a:prstGeom prst="rect">
            <a:avLst/>
          </a:prstGeom>
        </p:spPr>
      </p:pic>
    </p:spTree>
    <p:extLst>
      <p:ext uri="{BB962C8B-B14F-4D97-AF65-F5344CB8AC3E}">
        <p14:creationId xmlns:p14="http://schemas.microsoft.com/office/powerpoint/2010/main" xmlns="" val="19832934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B11261-37DF-4320-CBBC-2623752DBF21}"/>
              </a:ext>
            </a:extLst>
          </p:cNvPr>
          <p:cNvSpPr>
            <a:spLocks noGrp="1"/>
          </p:cNvSpPr>
          <p:nvPr>
            <p:ph idx="1"/>
          </p:nvPr>
        </p:nvSpPr>
        <p:spPr>
          <a:xfrm>
            <a:off x="530156" y="1226343"/>
            <a:ext cx="8625749" cy="6167437"/>
          </a:xfrm>
        </p:spPr>
        <p:txBody>
          <a:bodyPr>
            <a:normAutofit/>
          </a:bodyPr>
          <a:lstStyle/>
          <a:p>
            <a:r>
              <a:rPr lang="en-GB" sz="2000" dirty="0">
                <a:solidFill>
                  <a:srgbClr val="00B0F0"/>
                </a:solidFill>
              </a:rPr>
              <a:t>(१) </a:t>
            </a:r>
            <a:r>
              <a:rPr lang="en-GB" sz="2000" b="1" dirty="0">
                <a:solidFill>
                  <a:srgbClr val="00B0F0"/>
                </a:solidFill>
              </a:rPr>
              <a:t>कारण</a:t>
            </a:r>
            <a:r>
              <a:rPr lang="en-GB" dirty="0"/>
              <a:t>— </a:t>
            </a:r>
            <a:r>
              <a:rPr lang="en-GB" sz="2000" dirty="0"/>
              <a:t>जो वैद्य चिकित्सा करता है. यह कारण होता है। उसी को हेतु भी कहते हैं |</a:t>
            </a:r>
          </a:p>
          <a:p>
            <a:r>
              <a:rPr lang="en-GB" sz="2000" dirty="0">
                <a:solidFill>
                  <a:srgbClr val="0070C0"/>
                </a:solidFill>
              </a:rPr>
              <a:t>(२) </a:t>
            </a:r>
            <a:r>
              <a:rPr lang="en-GB" sz="2000" b="1" dirty="0">
                <a:solidFill>
                  <a:srgbClr val="00B0F0"/>
                </a:solidFill>
              </a:rPr>
              <a:t>करण</a:t>
            </a:r>
            <a:r>
              <a:rPr lang="en-GB" dirty="0"/>
              <a:t>— </a:t>
            </a:r>
            <a:r>
              <a:rPr lang="en-GB" sz="2000" dirty="0"/>
              <a:t>कार्य को सम्पादन करने के लिए कार्य में प्रवृत्त होने वाले कर्ता के साधन स्वरूप जो होता है उसे करण कहते हैं।</a:t>
            </a:r>
          </a:p>
          <a:p>
            <a:r>
              <a:rPr lang="en-GB" b="1" dirty="0">
                <a:solidFill>
                  <a:srgbClr val="00B0F0"/>
                </a:solidFill>
              </a:rPr>
              <a:t>(३) कार्ययोनि- </a:t>
            </a:r>
            <a:r>
              <a:rPr lang="en-GB" sz="2000" dirty="0"/>
              <a:t>उसे कहते हैं जो भिन्न-भिन्न परिवर्तनों को प्राप्त होते हुए कार्य रूप में परिणत हो जाता है ।</a:t>
            </a:r>
          </a:p>
          <a:p>
            <a:r>
              <a:rPr lang="en-GB" sz="2000" b="1" dirty="0">
                <a:solidFill>
                  <a:srgbClr val="00B0F0"/>
                </a:solidFill>
              </a:rPr>
              <a:t>(४) कार्य-</a:t>
            </a:r>
            <a:r>
              <a:rPr lang="en-GB" dirty="0"/>
              <a:t> </a:t>
            </a:r>
            <a:r>
              <a:rPr lang="en-GB" sz="2000" dirty="0"/>
              <a:t>अपने इतिकर्तव्य को निश्चित करने के बाद जिस प्रयोजन से कर्ता क्रिया में लगता है उसे कार्य कहा जाता हैं।</a:t>
            </a:r>
          </a:p>
          <a:p>
            <a:r>
              <a:rPr lang="en-GB" b="1" dirty="0">
                <a:solidFill>
                  <a:srgbClr val="00B0F0"/>
                </a:solidFill>
              </a:rPr>
              <a:t>(५) कार्यफल –</a:t>
            </a:r>
            <a:r>
              <a:rPr lang="en-GB" dirty="0"/>
              <a:t> </a:t>
            </a:r>
            <a:r>
              <a:rPr lang="en-GB" sz="2000" dirty="0"/>
              <a:t>जिस प्रयोजन के लिए कार्य प्रारम्भ किया जाता है, वह कार्यफल है । </a:t>
            </a:r>
          </a:p>
          <a:p>
            <a:r>
              <a:rPr lang="en-GB" sz="2000" b="1" dirty="0">
                <a:solidFill>
                  <a:srgbClr val="00B0F0"/>
                </a:solidFill>
              </a:rPr>
              <a:t>(६) अनुबन्ध-</a:t>
            </a:r>
            <a:r>
              <a:rPr lang="en-GB" dirty="0"/>
              <a:t>जो </a:t>
            </a:r>
            <a:r>
              <a:rPr lang="en-GB" sz="2000" dirty="0"/>
              <a:t>कार्य करने के बाद, कार्य के ही द्वारा अच्छा या बुरा फल कर्ता को अवश्य भोगना पड़ता है उसे अनुबन्ध कहते हैं।</a:t>
            </a:r>
          </a:p>
          <a:p>
            <a:r>
              <a:rPr lang="en-GB" sz="2000" b="1" dirty="0">
                <a:solidFill>
                  <a:srgbClr val="00B0F0"/>
                </a:solidFill>
              </a:rPr>
              <a:t>(७) देश—</a:t>
            </a:r>
            <a:r>
              <a:rPr lang="en-GB" sz="2000" dirty="0"/>
              <a:t>रोग या औषध द्रव्यमान का जो अधिकरण होता है उसे देश कहते हैं।</a:t>
            </a:r>
            <a:endParaRPr lang="en-US" sz="2000" dirty="0"/>
          </a:p>
        </p:txBody>
      </p:sp>
    </p:spTree>
    <p:extLst>
      <p:ext uri="{BB962C8B-B14F-4D97-AF65-F5344CB8AC3E}">
        <p14:creationId xmlns:p14="http://schemas.microsoft.com/office/powerpoint/2010/main" xmlns="" val="23097525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69974-EDA9-A5C3-04E6-1CE562A4D4CB}"/>
              </a:ext>
            </a:extLst>
          </p:cNvPr>
          <p:cNvSpPr>
            <a:spLocks noGrp="1"/>
          </p:cNvSpPr>
          <p:nvPr>
            <p:ph type="title"/>
          </p:nvPr>
        </p:nvSpPr>
        <p:spPr>
          <a:xfrm>
            <a:off x="478486" y="572277"/>
            <a:ext cx="9001125" cy="3640931"/>
          </a:xfrm>
        </p:spPr>
        <p:txBody>
          <a:bodyPr>
            <a:normAutofit/>
          </a:bodyPr>
          <a:lstStyle/>
          <a:p>
            <a:r>
              <a:rPr lang="en-GB" sz="2400" b="1" dirty="0">
                <a:solidFill>
                  <a:srgbClr val="00B0F0"/>
                </a:solidFill>
              </a:rPr>
              <a:t>(८) काल</a:t>
            </a:r>
            <a:r>
              <a:rPr lang="en-GB" dirty="0">
                <a:solidFill>
                  <a:srgbClr val="00B0F0"/>
                </a:solidFill>
              </a:rPr>
              <a:t> ~ </a:t>
            </a:r>
            <a:r>
              <a:rPr lang="en-GB" sz="2000" dirty="0">
                <a:solidFill>
                  <a:schemeClr val="tx1"/>
                </a:solidFill>
              </a:rPr>
              <a:t>जो ऋतु, मास, अयन एवं वर्ष आदि में स्वयं परिणामशील हैं ।</a:t>
            </a:r>
            <a:br>
              <a:rPr lang="en-GB" sz="2000" dirty="0">
                <a:solidFill>
                  <a:schemeClr val="tx1"/>
                </a:solidFill>
              </a:rPr>
            </a:br>
            <a:r>
              <a:rPr lang="en-GB" sz="2000" dirty="0">
                <a:solidFill>
                  <a:schemeClr val="tx1"/>
                </a:solidFill>
              </a:rPr>
              <a:t/>
            </a:r>
            <a:br>
              <a:rPr lang="en-GB" sz="2000" dirty="0">
                <a:solidFill>
                  <a:schemeClr val="tx1"/>
                </a:solidFill>
              </a:rPr>
            </a:br>
            <a:r>
              <a:rPr lang="en-GB" sz="2000" b="1" dirty="0">
                <a:solidFill>
                  <a:srgbClr val="00B0F0"/>
                </a:solidFill>
              </a:rPr>
              <a:t>(९) प्रवृत्ति ~</a:t>
            </a:r>
            <a:r>
              <a:rPr lang="en-GB" sz="2000" b="1" dirty="0">
                <a:solidFill>
                  <a:schemeClr val="tx1"/>
                </a:solidFill>
              </a:rPr>
              <a:t> </a:t>
            </a:r>
            <a:r>
              <a:rPr lang="en-GB" sz="2000" dirty="0">
                <a:solidFill>
                  <a:schemeClr val="tx1"/>
                </a:solidFill>
              </a:rPr>
              <a:t>कार्य के लिए जो चटा होती है उसे प्रवृत्ति कहते हैं, यही क्रिया कर्म यत्न एवं कार्य-समारम्भ भी कहा जाता हैं।</a:t>
            </a:r>
            <a:br>
              <a:rPr lang="en-GB" sz="2000" dirty="0">
                <a:solidFill>
                  <a:schemeClr val="tx1"/>
                </a:solidFill>
              </a:rPr>
            </a:br>
            <a:r>
              <a:rPr lang="en-GB" sz="2000" b="1" dirty="0">
                <a:solidFill>
                  <a:srgbClr val="00B0F0"/>
                </a:solidFill>
              </a:rPr>
              <a:t/>
            </a:r>
            <a:br>
              <a:rPr lang="en-GB" sz="2000" b="1" dirty="0">
                <a:solidFill>
                  <a:srgbClr val="00B0F0"/>
                </a:solidFill>
              </a:rPr>
            </a:br>
            <a:r>
              <a:rPr lang="en-GB" sz="2000" b="1" dirty="0">
                <a:solidFill>
                  <a:srgbClr val="00B0F0"/>
                </a:solidFill>
              </a:rPr>
              <a:t>(१०) उपाय— </a:t>
            </a:r>
            <a:r>
              <a:rPr lang="en-GB" sz="2000" dirty="0">
                <a:solidFill>
                  <a:schemeClr val="tx1"/>
                </a:solidFill>
              </a:rPr>
              <a:t>कारण, करण व कार्ययोनि का सौष्ठव (अर्थात् कार्य के अनुरूप या अनुगुण होना) और अभिविधान(कार्यात्पादक अवस्थिति) का सम्यक रूप से होना उपाय कहा जाता है।
</a:t>
            </a:r>
            <a:endParaRPr lang="en-US" sz="2000" dirty="0">
              <a:solidFill>
                <a:schemeClr val="tx1"/>
              </a:solidFill>
            </a:endParaRPr>
          </a:p>
        </p:txBody>
      </p:sp>
      <p:sp>
        <p:nvSpPr>
          <p:cNvPr id="3" name="Content Placeholder 2">
            <a:extLst>
              <a:ext uri="{FF2B5EF4-FFF2-40B4-BE49-F238E27FC236}">
                <a16:creationId xmlns:a16="http://schemas.microsoft.com/office/drawing/2014/main" xmlns="" id="{5864F148-E004-25EB-C9F0-8B28022F810D}"/>
              </a:ext>
            </a:extLst>
          </p:cNvPr>
          <p:cNvSpPr>
            <a:spLocks noGrp="1"/>
          </p:cNvSpPr>
          <p:nvPr>
            <p:ph idx="1"/>
          </p:nvPr>
        </p:nvSpPr>
        <p:spPr>
          <a:xfrm>
            <a:off x="559416" y="4006059"/>
            <a:ext cx="8596668" cy="3880773"/>
          </a:xfrm>
        </p:spPr>
        <p:txBody>
          <a:bodyPr>
            <a:normAutofit/>
          </a:bodyPr>
          <a:lstStyle/>
          <a:p>
            <a:r>
              <a:rPr lang="en-GB" sz="2800" b="1" dirty="0">
                <a:solidFill>
                  <a:srgbClr val="FF0000"/>
                </a:solidFill>
              </a:rPr>
              <a:t>दश विध ~ परीक्षा </a:t>
            </a:r>
          </a:p>
          <a:p>
            <a:pPr marL="0" indent="0">
              <a:buNone/>
            </a:pPr>
            <a:r>
              <a:rPr lang="en-GB" sz="2800" b="1" dirty="0">
                <a:solidFill>
                  <a:srgbClr val="FF0000"/>
                </a:solidFill>
              </a:rPr>
              <a:t>           </a:t>
            </a:r>
            <a:endParaRPr lang="en-US" sz="2800" b="1" dirty="0">
              <a:solidFill>
                <a:srgbClr val="FF0000"/>
              </a:solidFill>
            </a:endParaRPr>
          </a:p>
        </p:txBody>
      </p:sp>
      <p:sp>
        <p:nvSpPr>
          <p:cNvPr id="5" name="TextBox 4">
            <a:extLst>
              <a:ext uri="{FF2B5EF4-FFF2-40B4-BE49-F238E27FC236}">
                <a16:creationId xmlns:a16="http://schemas.microsoft.com/office/drawing/2014/main" xmlns="" id="{1AE7C251-F2B4-442E-5279-41CAEA7F29D2}"/>
              </a:ext>
            </a:extLst>
          </p:cNvPr>
          <p:cNvSpPr txBox="1"/>
          <p:nvPr/>
        </p:nvSpPr>
        <p:spPr>
          <a:xfrm>
            <a:off x="1881186" y="4930782"/>
            <a:ext cx="7108033" cy="1015663"/>
          </a:xfrm>
          <a:prstGeom prst="rect">
            <a:avLst/>
          </a:prstGeom>
          <a:noFill/>
        </p:spPr>
        <p:txBody>
          <a:bodyPr wrap="square">
            <a:spAutoFit/>
          </a:bodyPr>
          <a:lstStyle/>
          <a:p>
            <a:r>
              <a:rPr lang="hi-IN" sz="2000" dirty="0"/>
              <a:t>दश प्रकार की परीक्षा करने योग्य कारणादि पहले कह चुके हैं उन्हीं को फिर यहाँ पर चिकित्सक, औषध आदि में विस्तार कर दिखाया जा रहा है।</a:t>
            </a:r>
            <a:endParaRPr lang="en-US" sz="2000" dirty="0"/>
          </a:p>
        </p:txBody>
      </p:sp>
    </p:spTree>
    <p:extLst>
      <p:ext uri="{BB962C8B-B14F-4D97-AF65-F5344CB8AC3E}">
        <p14:creationId xmlns:p14="http://schemas.microsoft.com/office/powerpoint/2010/main" xmlns="" val="22284305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BCE748-DF83-28B2-3278-4F569E179FC7}"/>
              </a:ext>
            </a:extLst>
          </p:cNvPr>
          <p:cNvSpPr>
            <a:spLocks noGrp="1"/>
          </p:cNvSpPr>
          <p:nvPr>
            <p:ph idx="1"/>
          </p:nvPr>
        </p:nvSpPr>
        <p:spPr>
          <a:xfrm>
            <a:off x="677334" y="869157"/>
            <a:ext cx="8085665" cy="5612738"/>
          </a:xfrm>
        </p:spPr>
        <p:txBody>
          <a:bodyPr>
            <a:normAutofit/>
          </a:bodyPr>
          <a:lstStyle/>
          <a:p>
            <a:pPr marL="0" indent="0">
              <a:buNone/>
            </a:pPr>
            <a:r>
              <a:rPr lang="en-GB" sz="2000" b="1" dirty="0">
                <a:solidFill>
                  <a:srgbClr val="00B0F0"/>
                </a:solidFill>
              </a:rPr>
              <a:t>(1)  कारण (चिकित्सक के गुण ) — </a:t>
            </a:r>
            <a:r>
              <a:rPr lang="en-GB" sz="2000" dirty="0"/>
              <a:t>चिकित्सा में कारण चिकित्सक होता है। यह पहले कह आये हैं। उसकी परीक्षा यह है चिकित्सक उसे कहते हैं जो चिकित्सा द्वारा रोग को दूर करता है, जो आयुर्वेद के सूत्रों का अर्थ जानने और प्रयोग करने में कुशल है, जिस ठीक-ठीक सभी प्रकार से आयु का ज्ञान हो |</a:t>
            </a:r>
          </a:p>
          <a:p>
            <a:r>
              <a:rPr lang="en-GB" sz="2000" dirty="0"/>
              <a:t> यह सभी धातुओं की समता रखने की इच्छा से अपनी आत्मा की ही पहले परीक्षा करें।</a:t>
            </a:r>
          </a:p>
          <a:p>
            <a:pPr marL="0" indent="0">
              <a:buNone/>
            </a:pPr>
            <a:r>
              <a:rPr lang="en-GB" sz="2000" b="1" dirty="0">
                <a:solidFill>
                  <a:srgbClr val="00B0F0"/>
                </a:solidFill>
              </a:rPr>
              <a:t>(2) करण (भेषज) भेद—  </a:t>
            </a:r>
            <a:r>
              <a:rPr lang="en-GB" sz="2000" dirty="0">
                <a:solidFill>
                  <a:schemeClr val="tx1"/>
                </a:solidFill>
              </a:rPr>
              <a:t>कर्मयोनि, प्रवृति, देश, जात, उपाय </a:t>
            </a:r>
            <a:r>
              <a:rPr lang="en-GB" sz="2000" dirty="0"/>
              <a:t>करें</a:t>
            </a:r>
            <a:r>
              <a:rPr lang="en-GB" sz="2000" dirty="0">
                <a:solidFill>
                  <a:schemeClr val="tx1"/>
                </a:solidFill>
              </a:rPr>
              <a:t> गये साधन आदि धान्य के लिए जो सामग्री होती है, उसे भेषज कहते है |</a:t>
            </a:r>
          </a:p>
          <a:p>
            <a:pPr marL="0" indent="0">
              <a:buNone/>
            </a:pPr>
            <a:r>
              <a:rPr lang="en-GB" sz="2200" b="1" dirty="0">
                <a:solidFill>
                  <a:srgbClr val="00B0F0"/>
                </a:solidFill>
              </a:rPr>
              <a:t>(3) कार्ययोनि की परीक्षा- </a:t>
            </a:r>
            <a:r>
              <a:rPr lang="en-GB" sz="2200" dirty="0">
                <a:solidFill>
                  <a:schemeClr val="tx1"/>
                </a:solidFill>
              </a:rPr>
              <a:t>धातुओं का विषम होना, कार्ययोनि है उसका लक्षण रोगों का उत्पन्न होना है। इसकी परीक्षा रोगों की प्रकृति अधिक या कम लक्षण का होना और रोगों के साध्य, असाध्य, मृदु और दारुण लक्षणों को बार-बार ध्यान से देखना इसकी परीक्षा है।</a:t>
            </a:r>
          </a:p>
        </p:txBody>
      </p:sp>
    </p:spTree>
    <p:extLst>
      <p:ext uri="{BB962C8B-B14F-4D97-AF65-F5344CB8AC3E}">
        <p14:creationId xmlns:p14="http://schemas.microsoft.com/office/powerpoint/2010/main" xmlns="" val="33465460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11630</Words>
  <Application>Microsoft Office PowerPoint</Application>
  <PresentationFormat>Custom</PresentationFormat>
  <Paragraphs>638</Paragraphs>
  <Slides>130</Slides>
  <Notes>1</Notes>
  <HiddenSlides>0</HiddenSlides>
  <MMClips>0</MMClips>
  <ScaleCrop>false</ScaleCrop>
  <HeadingPairs>
    <vt:vector size="4" baseType="variant">
      <vt:variant>
        <vt:lpstr>Theme</vt:lpstr>
      </vt:variant>
      <vt:variant>
        <vt:i4>1</vt:i4>
      </vt:variant>
      <vt:variant>
        <vt:lpstr>Slide Titles</vt:lpstr>
      </vt:variant>
      <vt:variant>
        <vt:i4>130</vt:i4>
      </vt:variant>
    </vt:vector>
  </HeadingPairs>
  <TitlesOfParts>
    <vt:vector size="131" baseType="lpstr">
      <vt:lpstr>Facet</vt:lpstr>
      <vt:lpstr>                  Guided by –                   Dr. Kamini Singh ma’am                Dr. Avinash Kumar sir    </vt:lpstr>
      <vt:lpstr>Slide 2</vt:lpstr>
      <vt:lpstr>Slide 3</vt:lpstr>
      <vt:lpstr>चरक संहिता का विषय-विभाग</vt:lpstr>
      <vt:lpstr>Slide 5</vt:lpstr>
      <vt:lpstr>Slide 6</vt:lpstr>
      <vt:lpstr>Slide 7</vt:lpstr>
      <vt:lpstr>Slide 8</vt:lpstr>
      <vt:lpstr>Slide 9</vt:lpstr>
      <vt:lpstr>Slide 10</vt:lpstr>
      <vt:lpstr>त्रिसूत्र आयुर्वेद का स्वरूप-</vt:lpstr>
      <vt:lpstr>Slide 12</vt:lpstr>
      <vt:lpstr>Slide 13</vt:lpstr>
      <vt:lpstr>                       मात्राशितीयमध्यायः</vt:lpstr>
      <vt:lpstr>Slide 15</vt:lpstr>
      <vt:lpstr>Slide 16</vt:lpstr>
      <vt:lpstr>आहारतत्त्वों का तापमूल्य (Heat-value) - एक किलोग्राम जल का तापक्रम एक डिग्री सेन्टीग्रेड बढ़ाने के लिये जितना ताप आवश्यक होता है उसे एक 'कैलोरी' कहते हैं। इस प्रकार -</vt:lpstr>
      <vt:lpstr>स्वस्थवृत्त वर्णन ( personal hygiene) -</vt:lpstr>
      <vt:lpstr>Slide 19</vt:lpstr>
      <vt:lpstr>Slide 20</vt:lpstr>
      <vt:lpstr>Importants of daily regimen -</vt:lpstr>
      <vt:lpstr>Slide 22</vt:lpstr>
      <vt:lpstr>                  तस्याशितीयमध्यायः</vt:lpstr>
      <vt:lpstr>Slide 24</vt:lpstr>
      <vt:lpstr>शरद ऋतु/ हंसोदक विवरण -</vt:lpstr>
      <vt:lpstr>Important of seasonal regimen </vt:lpstr>
      <vt:lpstr>                न वेगान्धारणीयमध्यायः</vt:lpstr>
      <vt:lpstr>Slide 28</vt:lpstr>
      <vt:lpstr>Slide 29</vt:lpstr>
      <vt:lpstr>Slide 30</vt:lpstr>
      <vt:lpstr>Slide 31</vt:lpstr>
      <vt:lpstr>Slide 32</vt:lpstr>
      <vt:lpstr>                      तिस्त्रैषणीयमध्यायः</vt:lpstr>
      <vt:lpstr>Slide 34</vt:lpstr>
      <vt:lpstr>Slide 35</vt:lpstr>
      <vt:lpstr>स्वेदन (Sudation) -</vt:lpstr>
      <vt:lpstr>स्वेद के तीन भेद ( महान, मध्यम तथा दुर्बल) -</vt:lpstr>
      <vt:lpstr>शिरोरोग (Diseases of the Head )</vt:lpstr>
      <vt:lpstr>Morden aspects of brain disorders -</vt:lpstr>
      <vt:lpstr>Slide 40</vt:lpstr>
      <vt:lpstr>Cardiac disease - 🫀🫀</vt:lpstr>
      <vt:lpstr>Deep vein thrombosis and pulmonary embolism – blood clots in the leg veins, which can dislodge and move to the heart and lungs.</vt:lpstr>
      <vt:lpstr>निद्रा (sleep) -</vt:lpstr>
      <vt:lpstr>👉Sleep is a sedentary state of mind and body. It is characterized by altered consciousness, relatively inhibited sensory activity, reduced muscle activity and reduced interactions with surroundings.</vt:lpstr>
      <vt:lpstr>Slide 45</vt:lpstr>
      <vt:lpstr>Slide 46</vt:lpstr>
      <vt:lpstr>BLOOD RELATED DISEASES -</vt:lpstr>
      <vt:lpstr>                    निदानस्थानम्</vt:lpstr>
      <vt:lpstr>ज्वर प्रकरण</vt:lpstr>
      <vt:lpstr>🤒 FEVER -</vt:lpstr>
      <vt:lpstr>👉 Fever or elevated body temperature might be caused  by:
(1)A viral infection
(2)A bacterial infection
(3) Heat exhaustion</vt:lpstr>
      <vt:lpstr>Slide 52</vt:lpstr>
      <vt:lpstr>Slide 53</vt:lpstr>
      <vt:lpstr>Slide 54</vt:lpstr>
      <vt:lpstr>         प्रमेहनिदानम्</vt:lpstr>
      <vt:lpstr>👉Type 1 diabetes (previously known as insulin-dependent, juvenile or childhood-onset) is characterized by deficient insulin production and requires daily administration of insulin.</vt:lpstr>
      <vt:lpstr>अपस्मार-प्रकरण (Epilepsy)</vt:lpstr>
      <vt:lpstr>Morden aspects of EPILEPSY -</vt:lpstr>
      <vt:lpstr>Slide 59</vt:lpstr>
      <vt:lpstr>                     विमानस्थान</vt:lpstr>
      <vt:lpstr>Slide 61</vt:lpstr>
      <vt:lpstr>Slide 62</vt:lpstr>
      <vt:lpstr>Slide 63</vt:lpstr>
      <vt:lpstr>जब रसों का सेवन किया जाता है तो वे रस, शरीर में दोषों से जाकर अपना सम्पर्क स्थापित कर लेते हैं। ऐसी अवस्था में जो रस जिस दोष के समान गुण वाला होता है वह उसकी वृद्धि करता है और विपरीत गुण वाला उसका ह्रास करता है।</vt:lpstr>
      <vt:lpstr>Slide 65</vt:lpstr>
      <vt:lpstr>           अष्ट आहारविधिविशेषायतनानि</vt:lpstr>
      <vt:lpstr>Slide 67</vt:lpstr>
      <vt:lpstr>                                      अध्याय -२                               त्रिविधकुक्षीयं विमानम्             </vt:lpstr>
      <vt:lpstr>Slide 69</vt:lpstr>
      <vt:lpstr>  अतिमात्रा में आहार से हानि -</vt:lpstr>
      <vt:lpstr>Slide 71</vt:lpstr>
      <vt:lpstr>विसूचिका की चिकित्सा – विसूचिका में सर्वप्रथम  लंघन चाहिए। बाद में विरेचन हो जाने पर जो पथ्य आनुपूर्वी जैसे पेया, विलेपी आदि क्रम से चलाया जाता है उसी प्रकार इस रोग में भी चलायें। </vt:lpstr>
      <vt:lpstr>                           अध्याय -3                   जनपदोदध्वंसनीयं  विमानम                </vt:lpstr>
      <vt:lpstr>     जनपदोद्ध्वंस (Epidemic) प्रकरण – </vt:lpstr>
      <vt:lpstr>Slide 75</vt:lpstr>
      <vt:lpstr>Slide 76</vt:lpstr>
      <vt:lpstr>👉 Natural calamities including epidemics and pandemic diseases are defined in ayurveda. </vt:lpstr>
      <vt:lpstr>Slide 78</vt:lpstr>
      <vt:lpstr>                           अध्याय –४            त्रिविधरोगविशेषविज्ञानीयं विमानम् </vt:lpstr>
      <vt:lpstr>इन तीनों परीक्षाओं में सबसे पहले आप्तोपदेश से ज्ञान होता है। उसके बाद प्रत्यक्ष और अनुमान द्वारा ज्ञान होता है ।</vt:lpstr>
      <vt:lpstr>                                         अध्याय ५
                                     स्त्रोतसां विमानम्</vt:lpstr>
      <vt:lpstr>                                     
                            </vt:lpstr>
      <vt:lpstr>Slide 83</vt:lpstr>
      <vt:lpstr>Slide 84</vt:lpstr>
      <vt:lpstr>Slide 85</vt:lpstr>
      <vt:lpstr>🙂 Acharya Sushruta and Vagbhat both have compared srotas to the extremely fine passages and pores present in the lotus stem, through which rasadi poshya dhatu circulate all over the body and provide nutrition to the body.</vt:lpstr>
      <vt:lpstr>                                        अध्याय -६                         रोगानीकमं विमानम्                                                 
</vt:lpstr>
      <vt:lpstr>Slide 88</vt:lpstr>
      <vt:lpstr>      दोष ~विमर्श(dosha)</vt:lpstr>
      <vt:lpstr>        अग्नि तथा प्रकृति प्रकरण ~</vt:lpstr>
      <vt:lpstr>प्रकृति विचार ~  कुछ आचार्य लोगों का कहना है कि कोई भी प्राणी सम वात, पित्त कफ वाले नहीं होते क्योंकि मनुष्यों का आहार भिन्न-भिन्न रूप में होता है इसलिए कुछ लोग वात प्रकृति के,कुछ पित्त प्रकृति के और कुछ कफ प्रकृति के होते हैं। यह उचित नहीं हैंl</vt:lpstr>
      <vt:lpstr>                            अध्याय -७                    व्याधितरूपीय विमानम्  गुरु तथा लघु व्याधित पुरुष (Patients of Severe and Mild diseases)~
        </vt:lpstr>
      <vt:lpstr>2 . बीस कृमिरोग प्रकरण (Twenty helminthic diseases) </vt:lpstr>
      <vt:lpstr> रक्तज कृमि के निदान ( कारण) ~ </vt:lpstr>
      <vt:lpstr>Slide 95</vt:lpstr>
      <vt:lpstr>                            अध्याय ~८                   रोगभिषग्जितीयं विमानम्</vt:lpstr>
      <vt:lpstr>Slide 97</vt:lpstr>
      <vt:lpstr>(८) काल ~ जो ऋतु, मास, अयन एवं वर्ष आदि में स्वयं परिणामशील हैं ।  (९) प्रवृत्ति ~ कार्य के लिए जो चटा होती है उसे प्रवृत्ति कहते हैं, यही क्रिया कर्म यत्न एवं कार्य-समारम्भ भी कहा जाता हैं।  (१०) उपाय— कारण, करण व कार्ययोनि का सौष्ठव (अर्थात् कार्य के अनुरूप या अनुगुण होना) और अभिविधान(कार्यात्पादक अवस्थिति) का सम्यक रूप से होना उपाय कहा जाता है।
</vt:lpstr>
      <vt:lpstr>Slide 99</vt:lpstr>
      <vt:lpstr>Slide 100</vt:lpstr>
      <vt:lpstr>Slide 101</vt:lpstr>
      <vt:lpstr>(9) प्रवृत्ति – प्रत्येक के प्रति चिकित्सा का आरम्भ करना ही कहा जाता है। उसका लक्षण यह है- पेद्य, औषध, रोगी, सेवक इनको उचित क्रियाओं का उचित रूप में संयोग होना अर्थात् इन चारों का अपनी क्रियाओं में लग जाना ही प्रवृत्ति है।</vt:lpstr>
      <vt:lpstr>Slide 103</vt:lpstr>
      <vt:lpstr>Slide 104</vt:lpstr>
      <vt:lpstr>Slide 105</vt:lpstr>
      <vt:lpstr> Speciality of Charak Indriya Sthan and Its Content</vt:lpstr>
      <vt:lpstr>प्रकृति-विकृति से परीक्षा— </vt:lpstr>
      <vt:lpstr>वर्णाधिकार (Prognosis based on Colour)</vt:lpstr>
      <vt:lpstr>Slide 109</vt:lpstr>
      <vt:lpstr>Slide 110</vt:lpstr>
      <vt:lpstr>Slide 111</vt:lpstr>
      <vt:lpstr>गन्धाधिकार ( पुष्पवत्) (Prognosis based on Flower-like smell)</vt:lpstr>
      <vt:lpstr>रसाधिकार (Prognosis based on Taste of the Body)</vt:lpstr>
      <vt:lpstr>Slide 114</vt:lpstr>
      <vt:lpstr>परिमर्शनीयमिन्द्रियम्</vt:lpstr>
      <vt:lpstr>Slide 116</vt:lpstr>
      <vt:lpstr>Slide 117</vt:lpstr>
      <vt:lpstr>              इन्द्रियानीकमिन्द्रियम्</vt:lpstr>
      <vt:lpstr>Slide 119</vt:lpstr>
      <vt:lpstr>पन्नरूपीयमिन्द्रियम्</vt:lpstr>
      <vt:lpstr>Slide 121</vt:lpstr>
      <vt:lpstr>Slide 122</vt:lpstr>
      <vt:lpstr>Slide 123</vt:lpstr>
      <vt:lpstr>गोमयचूर्णीयमिन्द्रियम्</vt:lpstr>
      <vt:lpstr>पथ में अरिष्टसूचक लक्षण(Prognosis based on Inauspicious omens occuring in Way)</vt:lpstr>
      <vt:lpstr>आतुरकुल में अरिष्टसूचक लक्षण(Prognosis based on Inauspicious omen in the Home of the Patient)</vt:lpstr>
      <vt:lpstr>Slide 127</vt:lpstr>
      <vt:lpstr>Slide 128</vt:lpstr>
      <vt:lpstr>Slide 129</vt:lpstr>
      <vt:lpstr>Slide 130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Aarya Govind Yadav</dc:creator>
  <cp:lastModifiedBy>user</cp:lastModifiedBy>
  <cp:revision>61</cp:revision>
  <dcterms:created xsi:type="dcterms:W3CDTF">2022-11-15T13:49:17Z</dcterms:created>
  <dcterms:modified xsi:type="dcterms:W3CDTF">2022-12-09T12:35:54Z</dcterms:modified>
</cp:coreProperties>
</file>