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68" r:id="rId2"/>
  </p:sldMasterIdLst>
  <p:sldIdLst>
    <p:sldId id="330" r:id="rId3"/>
    <p:sldId id="256" r:id="rId4"/>
    <p:sldId id="258" r:id="rId5"/>
    <p:sldId id="326" r:id="rId6"/>
    <p:sldId id="259" r:id="rId7"/>
    <p:sldId id="260" r:id="rId8"/>
    <p:sldId id="331" r:id="rId9"/>
    <p:sldId id="261" r:id="rId10"/>
    <p:sldId id="262" r:id="rId11"/>
    <p:sldId id="283" r:id="rId12"/>
    <p:sldId id="284" r:id="rId13"/>
    <p:sldId id="263" r:id="rId14"/>
    <p:sldId id="264" r:id="rId15"/>
    <p:sldId id="334" r:id="rId16"/>
    <p:sldId id="265" r:id="rId17"/>
    <p:sldId id="335" r:id="rId18"/>
    <p:sldId id="267" r:id="rId19"/>
    <p:sldId id="268" r:id="rId20"/>
    <p:sldId id="285" r:id="rId21"/>
    <p:sldId id="286" r:id="rId22"/>
    <p:sldId id="287" r:id="rId23"/>
    <p:sldId id="288" r:id="rId24"/>
    <p:sldId id="289"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90" r:id="rId38"/>
    <p:sldId id="291" r:id="rId39"/>
    <p:sldId id="336" r:id="rId40"/>
    <p:sldId id="293" r:id="rId41"/>
    <p:sldId id="294" r:id="rId42"/>
    <p:sldId id="295" r:id="rId43"/>
    <p:sldId id="296" r:id="rId44"/>
    <p:sldId id="299" r:id="rId45"/>
    <p:sldId id="297" r:id="rId46"/>
    <p:sldId id="300" r:id="rId47"/>
    <p:sldId id="298" r:id="rId48"/>
    <p:sldId id="301" r:id="rId49"/>
    <p:sldId id="302" r:id="rId50"/>
    <p:sldId id="303" r:id="rId51"/>
    <p:sldId id="308" r:id="rId52"/>
    <p:sldId id="333" r:id="rId53"/>
    <p:sldId id="306"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3"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4660"/>
  </p:normalViewPr>
  <p:slideViewPr>
    <p:cSldViewPr>
      <p:cViewPr>
        <p:scale>
          <a:sx n="70" d="100"/>
          <a:sy n="70" d="100"/>
        </p:scale>
        <p:origin x="-151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3E97217B-3BAD-4AAE-BAFF-F6A7286D787C}" type="datetimeFigureOut">
              <a:rPr lang="en-US" smtClean="0"/>
              <a:t>6/29/2022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5F1AB5EA-245E-474A-BEA4-91CC56B359B4}"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97217B-3BAD-4AAE-BAFF-F6A7286D787C}" type="datetimeFigureOut">
              <a:rPr lang="en-US" smtClean="0"/>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AB5EA-245E-474A-BEA4-91CC56B359B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97217B-3BAD-4AAE-BAFF-F6A7286D787C}" type="datetimeFigureOut">
              <a:rPr lang="en-US" smtClean="0"/>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AB5EA-245E-474A-BEA4-91CC56B359B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447801"/>
            <a:ext cx="6619244"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216" y="4777380"/>
            <a:ext cx="6619244"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86CBDA-EBBD-4939-BA5E-48CCAA7474D3}" type="datetimeFigureOut">
              <a:rPr lang="en-IN" smtClean="0">
                <a:solidFill>
                  <a:prstClr val="white">
                    <a:tint val="75000"/>
                    <a:alpha val="60000"/>
                  </a:prstClr>
                </a:solidFill>
              </a:rPr>
              <a:pPr/>
              <a:t>29-06-2022</a:t>
            </a:fld>
            <a:endParaRPr lang="en-IN">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IN">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2732CAF6-95F5-4133-9557-3518E01ED4A5}" type="slidenum">
              <a:rPr lang="en-IN" smtClean="0">
                <a:solidFill>
                  <a:prstClr val="white">
                    <a:tint val="75000"/>
                  </a:prstClr>
                </a:solidFill>
              </a:rPr>
              <a:pPr/>
              <a:t>‹#›</a:t>
            </a:fld>
            <a:endParaRPr lang="en-IN">
              <a:solidFill>
                <a:prstClr val="white">
                  <a:tint val="75000"/>
                </a:prstClr>
              </a:solidFill>
            </a:endParaRPr>
          </a:p>
        </p:txBody>
      </p:sp>
    </p:spTree>
    <p:extLst>
      <p:ext uri="{BB962C8B-B14F-4D97-AF65-F5344CB8AC3E}">
        <p14:creationId xmlns:p14="http://schemas.microsoft.com/office/powerpoint/2010/main" val="2658744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86CBDA-EBBD-4939-BA5E-48CCAA7474D3}" type="datetimeFigureOut">
              <a:rPr lang="en-IN" smtClean="0">
                <a:solidFill>
                  <a:prstClr val="white">
                    <a:tint val="75000"/>
                    <a:alpha val="60000"/>
                  </a:prstClr>
                </a:solidFill>
              </a:rPr>
              <a:pPr/>
              <a:t>29-06-2022</a:t>
            </a:fld>
            <a:endParaRPr lang="en-IN">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IN">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2732CAF6-95F5-4133-9557-3518E01ED4A5}" type="slidenum">
              <a:rPr lang="en-IN" smtClean="0">
                <a:solidFill>
                  <a:prstClr val="white">
                    <a:tint val="75000"/>
                  </a:prstClr>
                </a:solidFill>
              </a:rPr>
              <a:pPr/>
              <a:t>‹#›</a:t>
            </a:fld>
            <a:endParaRPr lang="en-IN">
              <a:solidFill>
                <a:prstClr val="white">
                  <a:tint val="75000"/>
                </a:prstClr>
              </a:solidFill>
            </a:endParaRPr>
          </a:p>
        </p:txBody>
      </p:sp>
    </p:spTree>
    <p:extLst>
      <p:ext uri="{BB962C8B-B14F-4D97-AF65-F5344CB8AC3E}">
        <p14:creationId xmlns:p14="http://schemas.microsoft.com/office/powerpoint/2010/main" val="98933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861734"/>
            <a:ext cx="6619243"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86CBDA-EBBD-4939-BA5E-48CCAA7474D3}" type="datetimeFigureOut">
              <a:rPr lang="en-IN" smtClean="0">
                <a:solidFill>
                  <a:prstClr val="white">
                    <a:tint val="75000"/>
                    <a:alpha val="60000"/>
                  </a:prstClr>
                </a:solidFill>
              </a:rPr>
              <a:pPr/>
              <a:t>29-06-2022</a:t>
            </a:fld>
            <a:endParaRPr lang="en-IN">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IN">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2732CAF6-95F5-4133-9557-3518E01ED4A5}" type="slidenum">
              <a:rPr lang="en-IN" smtClean="0">
                <a:solidFill>
                  <a:prstClr val="white">
                    <a:tint val="75000"/>
                  </a:prstClr>
                </a:solidFill>
              </a:rPr>
              <a:pPr/>
              <a:t>‹#›</a:t>
            </a:fld>
            <a:endParaRPr lang="en-IN">
              <a:solidFill>
                <a:prstClr val="white">
                  <a:tint val="75000"/>
                </a:prstClr>
              </a:solidFill>
            </a:endParaRPr>
          </a:p>
        </p:txBody>
      </p:sp>
    </p:spTree>
    <p:extLst>
      <p:ext uri="{BB962C8B-B14F-4D97-AF65-F5344CB8AC3E}">
        <p14:creationId xmlns:p14="http://schemas.microsoft.com/office/powerpoint/2010/main" val="376777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485" y="2060576"/>
            <a:ext cx="3297254"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0870" y="2056093"/>
            <a:ext cx="3297256"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86CBDA-EBBD-4939-BA5E-48CCAA7474D3}" type="datetimeFigureOut">
              <a:rPr lang="en-IN" smtClean="0">
                <a:solidFill>
                  <a:prstClr val="white">
                    <a:tint val="75000"/>
                    <a:alpha val="60000"/>
                  </a:prstClr>
                </a:solidFill>
              </a:rPr>
              <a:pPr/>
              <a:t>29-06-2022</a:t>
            </a:fld>
            <a:endParaRPr lang="en-IN">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IN">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2732CAF6-95F5-4133-9557-3518E01ED4A5}" type="slidenum">
              <a:rPr lang="en-IN" smtClean="0">
                <a:solidFill>
                  <a:prstClr val="white">
                    <a:tint val="75000"/>
                  </a:prstClr>
                </a:solidFill>
              </a:rPr>
              <a:pPr/>
              <a:t>‹#›</a:t>
            </a:fld>
            <a:endParaRPr lang="en-IN">
              <a:solidFill>
                <a:prstClr val="white">
                  <a:tint val="75000"/>
                </a:prstClr>
              </a:solidFill>
            </a:endParaRPr>
          </a:p>
        </p:txBody>
      </p:sp>
    </p:spTree>
    <p:extLst>
      <p:ext uri="{BB962C8B-B14F-4D97-AF65-F5344CB8AC3E}">
        <p14:creationId xmlns:p14="http://schemas.microsoft.com/office/powerpoint/2010/main" val="3611655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485" y="1905000"/>
            <a:ext cx="32972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485" y="2514600"/>
            <a:ext cx="329725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0872" y="1905000"/>
            <a:ext cx="32972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0872" y="2514600"/>
            <a:ext cx="329725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86CBDA-EBBD-4939-BA5E-48CCAA7474D3}" type="datetimeFigureOut">
              <a:rPr lang="en-IN" smtClean="0">
                <a:solidFill>
                  <a:prstClr val="white">
                    <a:tint val="75000"/>
                    <a:alpha val="60000"/>
                  </a:prstClr>
                </a:solidFill>
              </a:rPr>
              <a:pPr/>
              <a:t>29-06-2022</a:t>
            </a:fld>
            <a:endParaRPr lang="en-IN">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IN">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2732CAF6-95F5-4133-9557-3518E01ED4A5}" type="slidenum">
              <a:rPr lang="en-IN" smtClean="0">
                <a:solidFill>
                  <a:prstClr val="white">
                    <a:tint val="75000"/>
                  </a:prstClr>
                </a:solidFill>
              </a:rPr>
              <a:pPr/>
              <a:t>‹#›</a:t>
            </a:fld>
            <a:endParaRPr lang="en-IN">
              <a:solidFill>
                <a:prstClr val="white">
                  <a:tint val="75000"/>
                </a:prstClr>
              </a:solidFill>
            </a:endParaRPr>
          </a:p>
        </p:txBody>
      </p:sp>
    </p:spTree>
    <p:extLst>
      <p:ext uri="{BB962C8B-B14F-4D97-AF65-F5344CB8AC3E}">
        <p14:creationId xmlns:p14="http://schemas.microsoft.com/office/powerpoint/2010/main" val="2458529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C86CBDA-EBBD-4939-BA5E-48CCAA7474D3}" type="datetimeFigureOut">
              <a:rPr lang="en-IN" smtClean="0">
                <a:solidFill>
                  <a:prstClr val="white">
                    <a:tint val="75000"/>
                    <a:alpha val="60000"/>
                  </a:prstClr>
                </a:solidFill>
              </a:rPr>
              <a:pPr/>
              <a:t>29-06-2022</a:t>
            </a:fld>
            <a:endParaRPr lang="en-IN">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IN">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2732CAF6-95F5-4133-9557-3518E01ED4A5}" type="slidenum">
              <a:rPr lang="en-IN" smtClean="0">
                <a:solidFill>
                  <a:prstClr val="white">
                    <a:tint val="75000"/>
                  </a:prstClr>
                </a:solidFill>
              </a:rPr>
              <a:pPr/>
              <a:t>‹#›</a:t>
            </a:fld>
            <a:endParaRPr lang="en-IN">
              <a:solidFill>
                <a:prstClr val="white">
                  <a:tint val="75000"/>
                </a:prstClr>
              </a:solidFill>
            </a:endParaRPr>
          </a:p>
        </p:txBody>
      </p:sp>
    </p:spTree>
    <p:extLst>
      <p:ext uri="{BB962C8B-B14F-4D97-AF65-F5344CB8AC3E}">
        <p14:creationId xmlns:p14="http://schemas.microsoft.com/office/powerpoint/2010/main" val="3887304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C86CBDA-EBBD-4939-BA5E-48CCAA7474D3}" type="datetimeFigureOut">
              <a:rPr lang="en-IN" smtClean="0">
                <a:solidFill>
                  <a:prstClr val="white">
                    <a:tint val="75000"/>
                    <a:alpha val="60000"/>
                  </a:prstClr>
                </a:solidFill>
              </a:rPr>
              <a:pPr/>
              <a:t>29-06-2022</a:t>
            </a:fld>
            <a:endParaRPr lang="en-IN">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IN">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2732CAF6-95F5-4133-9557-3518E01ED4A5}" type="slidenum">
              <a:rPr lang="en-IN" smtClean="0">
                <a:solidFill>
                  <a:prstClr val="white">
                    <a:tint val="75000"/>
                  </a:prstClr>
                </a:solidFill>
              </a:rPr>
              <a:pPr/>
              <a:t>‹#›</a:t>
            </a:fld>
            <a:endParaRPr lang="en-IN">
              <a:solidFill>
                <a:prstClr val="white">
                  <a:tint val="75000"/>
                </a:prstClr>
              </a:solidFill>
            </a:endParaRPr>
          </a:p>
        </p:txBody>
      </p:sp>
    </p:spTree>
    <p:extLst>
      <p:ext uri="{BB962C8B-B14F-4D97-AF65-F5344CB8AC3E}">
        <p14:creationId xmlns:p14="http://schemas.microsoft.com/office/powerpoint/2010/main" val="39374623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447800"/>
            <a:ext cx="2550798"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8462" y="1447800"/>
            <a:ext cx="3896998"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216" y="3129281"/>
            <a:ext cx="2550797"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BC86CBDA-EBBD-4939-BA5E-48CCAA7474D3}" type="datetimeFigureOut">
              <a:rPr lang="en-IN" smtClean="0">
                <a:solidFill>
                  <a:prstClr val="white">
                    <a:tint val="75000"/>
                    <a:alpha val="60000"/>
                  </a:prstClr>
                </a:solidFill>
              </a:rPr>
              <a:pPr/>
              <a:t>29-06-2022</a:t>
            </a:fld>
            <a:endParaRPr lang="en-IN">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IN">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2732CAF6-95F5-4133-9557-3518E01ED4A5}" type="slidenum">
              <a:rPr lang="en-IN" smtClean="0">
                <a:solidFill>
                  <a:prstClr val="white">
                    <a:tint val="75000"/>
                  </a:prstClr>
                </a:solidFill>
              </a:rPr>
              <a:pPr/>
              <a:t>‹#›</a:t>
            </a:fld>
            <a:endParaRPr lang="en-IN">
              <a:solidFill>
                <a:prstClr val="white">
                  <a:tint val="75000"/>
                </a:prstClr>
              </a:solidFill>
            </a:endParaRPr>
          </a:p>
        </p:txBody>
      </p:sp>
    </p:spTree>
    <p:extLst>
      <p:ext uri="{BB962C8B-B14F-4D97-AF65-F5344CB8AC3E}">
        <p14:creationId xmlns:p14="http://schemas.microsoft.com/office/powerpoint/2010/main" val="4191893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97217B-3BAD-4AAE-BAFF-F6A7286D787C}" type="datetimeFigureOut">
              <a:rPr lang="en-US" smtClean="0"/>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AB5EA-245E-474A-BEA4-91CC56B359B4}"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854192"/>
            <a:ext cx="3819680"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2160" y="1143000"/>
            <a:ext cx="24003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216" y="3657600"/>
            <a:ext cx="3813734"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86CBDA-EBBD-4939-BA5E-48CCAA7474D3}" type="datetimeFigureOut">
              <a:rPr lang="en-IN" smtClean="0">
                <a:solidFill>
                  <a:prstClr val="white">
                    <a:tint val="75000"/>
                    <a:alpha val="60000"/>
                  </a:prstClr>
                </a:solidFill>
              </a:rPr>
              <a:pPr/>
              <a:t>29-06-2022</a:t>
            </a:fld>
            <a:endParaRPr lang="en-IN">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IN">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2732CAF6-95F5-4133-9557-3518E01ED4A5}" type="slidenum">
              <a:rPr lang="en-IN" smtClean="0">
                <a:solidFill>
                  <a:prstClr val="white">
                    <a:tint val="75000"/>
                  </a:prstClr>
                </a:solidFill>
              </a:rPr>
              <a:pPr/>
              <a:t>‹#›</a:t>
            </a:fld>
            <a:endParaRPr lang="en-IN">
              <a:solidFill>
                <a:prstClr val="white">
                  <a:tint val="75000"/>
                </a:prstClr>
              </a:solidFill>
            </a:endParaRPr>
          </a:p>
        </p:txBody>
      </p:sp>
    </p:spTree>
    <p:extLst>
      <p:ext uri="{BB962C8B-B14F-4D97-AF65-F5344CB8AC3E}">
        <p14:creationId xmlns:p14="http://schemas.microsoft.com/office/powerpoint/2010/main" val="4221800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4800587"/>
            <a:ext cx="6619243"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685800"/>
            <a:ext cx="6619244"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217" y="5367325"/>
            <a:ext cx="6619242"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86CBDA-EBBD-4939-BA5E-48CCAA7474D3}" type="datetimeFigureOut">
              <a:rPr lang="en-IN" smtClean="0">
                <a:solidFill>
                  <a:prstClr val="white">
                    <a:tint val="75000"/>
                    <a:alpha val="60000"/>
                  </a:prstClr>
                </a:solidFill>
              </a:rPr>
              <a:pPr/>
              <a:t>29-06-2022</a:t>
            </a:fld>
            <a:endParaRPr lang="en-IN">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IN">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2732CAF6-95F5-4133-9557-3518E01ED4A5}" type="slidenum">
              <a:rPr lang="en-IN" smtClean="0">
                <a:solidFill>
                  <a:prstClr val="white">
                    <a:tint val="75000"/>
                  </a:prstClr>
                </a:solidFill>
              </a:rPr>
              <a:pPr/>
              <a:t>‹#›</a:t>
            </a:fld>
            <a:endParaRPr lang="en-IN">
              <a:solidFill>
                <a:prstClr val="white">
                  <a:tint val="75000"/>
                </a:prstClr>
              </a:solidFill>
            </a:endParaRPr>
          </a:p>
        </p:txBody>
      </p:sp>
    </p:spTree>
    <p:extLst>
      <p:ext uri="{BB962C8B-B14F-4D97-AF65-F5344CB8AC3E}">
        <p14:creationId xmlns:p14="http://schemas.microsoft.com/office/powerpoint/2010/main" val="18573621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447800"/>
            <a:ext cx="6619244"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216" y="3657600"/>
            <a:ext cx="6619244"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C86CBDA-EBBD-4939-BA5E-48CCAA7474D3}" type="datetimeFigureOut">
              <a:rPr lang="en-IN" smtClean="0">
                <a:solidFill>
                  <a:prstClr val="white">
                    <a:tint val="75000"/>
                    <a:alpha val="60000"/>
                  </a:prstClr>
                </a:solidFill>
              </a:rPr>
              <a:pPr/>
              <a:t>29-06-2022</a:t>
            </a:fld>
            <a:endParaRPr lang="en-IN">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IN">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2732CAF6-95F5-4133-9557-3518E01ED4A5}" type="slidenum">
              <a:rPr lang="en-IN" smtClean="0">
                <a:solidFill>
                  <a:prstClr val="white">
                    <a:tint val="75000"/>
                  </a:prstClr>
                </a:solidFill>
              </a:rPr>
              <a:pPr/>
              <a:t>‹#›</a:t>
            </a:fld>
            <a:endParaRPr lang="en-IN">
              <a:solidFill>
                <a:prstClr val="white">
                  <a:tint val="75000"/>
                </a:prstClr>
              </a:solidFill>
            </a:endParaRPr>
          </a:p>
        </p:txBody>
      </p:sp>
    </p:spTree>
    <p:extLst>
      <p:ext uri="{BB962C8B-B14F-4D97-AF65-F5344CB8AC3E}">
        <p14:creationId xmlns:p14="http://schemas.microsoft.com/office/powerpoint/2010/main" val="8165717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447800"/>
            <a:ext cx="5999486"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447800" y="3771174"/>
            <a:ext cx="5459737"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866216" y="4350657"/>
            <a:ext cx="6619244"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C86CBDA-EBBD-4939-BA5E-48CCAA7474D3}" type="datetimeFigureOut">
              <a:rPr lang="en-IN" smtClean="0">
                <a:solidFill>
                  <a:prstClr val="white">
                    <a:tint val="75000"/>
                    <a:alpha val="60000"/>
                  </a:prstClr>
                </a:solidFill>
              </a:rPr>
              <a:pPr/>
              <a:t>29-06-2022</a:t>
            </a:fld>
            <a:endParaRPr lang="en-IN">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IN">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2732CAF6-95F5-4133-9557-3518E01ED4A5}" type="slidenum">
              <a:rPr lang="en-IN" smtClean="0">
                <a:solidFill>
                  <a:prstClr val="white">
                    <a:tint val="75000"/>
                  </a:prstClr>
                </a:solidFill>
              </a:rPr>
              <a:pPr/>
              <a:t>‹#›</a:t>
            </a:fld>
            <a:endParaRPr lang="en-IN">
              <a:solidFill>
                <a:prstClr val="white">
                  <a:tint val="75000"/>
                </a:prstClr>
              </a:solidFill>
            </a:endParaRPr>
          </a:p>
        </p:txBody>
      </p:sp>
      <p:sp>
        <p:nvSpPr>
          <p:cNvPr id="9" name="TextBox 8"/>
          <p:cNvSpPr txBox="1"/>
          <p:nvPr/>
        </p:nvSpPr>
        <p:spPr>
          <a:xfrm>
            <a:off x="673721" y="971253"/>
            <a:ext cx="601434"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defTabSz="457200"/>
            <a:r>
              <a:rPr lang="en-US" dirty="0">
                <a:solidFill>
                  <a:srgbClr val="ACD433"/>
                </a:solidFill>
              </a:rPr>
              <a:t>“</a:t>
            </a:r>
          </a:p>
        </p:txBody>
      </p:sp>
      <p:sp>
        <p:nvSpPr>
          <p:cNvPr id="13" name="TextBox 12"/>
          <p:cNvSpPr txBox="1"/>
          <p:nvPr/>
        </p:nvSpPr>
        <p:spPr>
          <a:xfrm>
            <a:off x="6997868" y="2613787"/>
            <a:ext cx="601434"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defTabSz="457200"/>
            <a:r>
              <a:rPr lang="en-US" dirty="0">
                <a:solidFill>
                  <a:srgbClr val="ACD433"/>
                </a:solidFill>
              </a:rPr>
              <a:t>”</a:t>
            </a:r>
          </a:p>
        </p:txBody>
      </p:sp>
    </p:spTree>
    <p:extLst>
      <p:ext uri="{BB962C8B-B14F-4D97-AF65-F5344CB8AC3E}">
        <p14:creationId xmlns:p14="http://schemas.microsoft.com/office/powerpoint/2010/main" val="32826258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3124201"/>
            <a:ext cx="6619245"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86CBDA-EBBD-4939-BA5E-48CCAA7474D3}" type="datetimeFigureOut">
              <a:rPr lang="en-IN" smtClean="0">
                <a:solidFill>
                  <a:prstClr val="white">
                    <a:tint val="75000"/>
                    <a:alpha val="60000"/>
                  </a:prstClr>
                </a:solidFill>
              </a:rPr>
              <a:pPr/>
              <a:t>29-06-2022</a:t>
            </a:fld>
            <a:endParaRPr lang="en-IN">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IN">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2732CAF6-95F5-4133-9557-3518E01ED4A5}" type="slidenum">
              <a:rPr lang="en-IN" smtClean="0">
                <a:solidFill>
                  <a:prstClr val="white">
                    <a:tint val="75000"/>
                  </a:prstClr>
                </a:solidFill>
              </a:rPr>
              <a:pPr/>
              <a:t>‹#›</a:t>
            </a:fld>
            <a:endParaRPr lang="en-IN">
              <a:solidFill>
                <a:prstClr val="white">
                  <a:tint val="75000"/>
                </a:prstClr>
              </a:solidFill>
            </a:endParaRPr>
          </a:p>
        </p:txBody>
      </p:sp>
    </p:spTree>
    <p:extLst>
      <p:ext uri="{BB962C8B-B14F-4D97-AF65-F5344CB8AC3E}">
        <p14:creationId xmlns:p14="http://schemas.microsoft.com/office/powerpoint/2010/main" val="1418654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710" y="1981200"/>
            <a:ext cx="22101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347" y="2667000"/>
            <a:ext cx="21955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2745" y="1981200"/>
            <a:ext cx="220218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4829" y="2667000"/>
            <a:ext cx="2210096"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3525" y="1981200"/>
            <a:ext cx="219908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3525" y="2667000"/>
            <a:ext cx="219908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4607"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C86CBDA-EBBD-4939-BA5E-48CCAA7474D3}" type="datetimeFigureOut">
              <a:rPr lang="en-IN" smtClean="0">
                <a:solidFill>
                  <a:prstClr val="white">
                    <a:tint val="75000"/>
                    <a:alpha val="60000"/>
                  </a:prstClr>
                </a:solidFill>
              </a:rPr>
              <a:pPr/>
              <a:t>29-06-2022</a:t>
            </a:fld>
            <a:endParaRPr lang="en-IN">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IN">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2732CAF6-95F5-4133-9557-3518E01ED4A5}" type="slidenum">
              <a:rPr lang="en-IN" smtClean="0">
                <a:solidFill>
                  <a:prstClr val="white">
                    <a:tint val="75000"/>
                  </a:prstClr>
                </a:solidFill>
              </a:rPr>
              <a:pPr/>
              <a:t>‹#›</a:t>
            </a:fld>
            <a:endParaRPr lang="en-IN">
              <a:solidFill>
                <a:prstClr val="white">
                  <a:tint val="75000"/>
                </a:prstClr>
              </a:solidFill>
            </a:endParaRPr>
          </a:p>
        </p:txBody>
      </p:sp>
    </p:spTree>
    <p:extLst>
      <p:ext uri="{BB962C8B-B14F-4D97-AF65-F5344CB8AC3E}">
        <p14:creationId xmlns:p14="http://schemas.microsoft.com/office/powerpoint/2010/main" val="15722376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347" y="4250949"/>
            <a:ext cx="22050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347" y="2209800"/>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347" y="4827212"/>
            <a:ext cx="220503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032" y="4250949"/>
            <a:ext cx="219789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031" y="2209800"/>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016" y="4827211"/>
            <a:ext cx="2200805"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3525" y="4250949"/>
            <a:ext cx="219908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3525" y="2209800"/>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3432" y="4827209"/>
            <a:ext cx="220199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4607"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C86CBDA-EBBD-4939-BA5E-48CCAA7474D3}" type="datetimeFigureOut">
              <a:rPr lang="en-IN" smtClean="0">
                <a:solidFill>
                  <a:prstClr val="white">
                    <a:tint val="75000"/>
                    <a:alpha val="60000"/>
                  </a:prstClr>
                </a:solidFill>
              </a:rPr>
              <a:pPr/>
              <a:t>29-06-2022</a:t>
            </a:fld>
            <a:endParaRPr lang="en-IN">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IN">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2732CAF6-95F5-4133-9557-3518E01ED4A5}" type="slidenum">
              <a:rPr lang="en-IN" smtClean="0">
                <a:solidFill>
                  <a:prstClr val="white">
                    <a:tint val="75000"/>
                  </a:prstClr>
                </a:solidFill>
              </a:rPr>
              <a:pPr/>
              <a:t>‹#›</a:t>
            </a:fld>
            <a:endParaRPr lang="en-IN">
              <a:solidFill>
                <a:prstClr val="white">
                  <a:tint val="75000"/>
                </a:prstClr>
              </a:solidFill>
            </a:endParaRPr>
          </a:p>
        </p:txBody>
      </p:sp>
    </p:spTree>
    <p:extLst>
      <p:ext uri="{BB962C8B-B14F-4D97-AF65-F5344CB8AC3E}">
        <p14:creationId xmlns:p14="http://schemas.microsoft.com/office/powerpoint/2010/main" val="37910122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86CBDA-EBBD-4939-BA5E-48CCAA7474D3}" type="datetimeFigureOut">
              <a:rPr lang="en-IN" smtClean="0">
                <a:solidFill>
                  <a:prstClr val="white">
                    <a:tint val="75000"/>
                    <a:alpha val="60000"/>
                  </a:prstClr>
                </a:solidFill>
              </a:rPr>
              <a:pPr/>
              <a:t>29-06-2022</a:t>
            </a:fld>
            <a:endParaRPr lang="en-IN">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IN">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2732CAF6-95F5-4133-9557-3518E01ED4A5}" type="slidenum">
              <a:rPr lang="en-IN" smtClean="0">
                <a:solidFill>
                  <a:prstClr val="white">
                    <a:tint val="75000"/>
                  </a:prstClr>
                </a:solidFill>
              </a:rPr>
              <a:pPr/>
              <a:t>‹#›</a:t>
            </a:fld>
            <a:endParaRPr lang="en-IN">
              <a:solidFill>
                <a:prstClr val="white">
                  <a:tint val="75000"/>
                </a:prstClr>
              </a:solidFill>
            </a:endParaRPr>
          </a:p>
        </p:txBody>
      </p:sp>
    </p:spTree>
    <p:extLst>
      <p:ext uri="{BB962C8B-B14F-4D97-AF65-F5344CB8AC3E}">
        <p14:creationId xmlns:p14="http://schemas.microsoft.com/office/powerpoint/2010/main" val="851104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430214"/>
            <a:ext cx="131445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348" y="887414"/>
            <a:ext cx="5567362"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86CBDA-EBBD-4939-BA5E-48CCAA7474D3}" type="datetimeFigureOut">
              <a:rPr lang="en-IN" smtClean="0">
                <a:solidFill>
                  <a:prstClr val="white">
                    <a:tint val="75000"/>
                    <a:alpha val="60000"/>
                  </a:prstClr>
                </a:solidFill>
              </a:rPr>
              <a:pPr/>
              <a:t>29-06-2022</a:t>
            </a:fld>
            <a:endParaRPr lang="en-IN">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IN">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2732CAF6-95F5-4133-9557-3518E01ED4A5}" type="slidenum">
              <a:rPr lang="en-IN" smtClean="0">
                <a:solidFill>
                  <a:prstClr val="white">
                    <a:tint val="75000"/>
                  </a:prstClr>
                </a:solidFill>
              </a:rPr>
              <a:pPr/>
              <a:t>‹#›</a:t>
            </a:fld>
            <a:endParaRPr lang="en-IN">
              <a:solidFill>
                <a:prstClr val="white">
                  <a:tint val="75000"/>
                </a:prstClr>
              </a:solidFill>
            </a:endParaRPr>
          </a:p>
        </p:txBody>
      </p:sp>
    </p:spTree>
    <p:extLst>
      <p:ext uri="{BB962C8B-B14F-4D97-AF65-F5344CB8AC3E}">
        <p14:creationId xmlns:p14="http://schemas.microsoft.com/office/powerpoint/2010/main" val="3413332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E97217B-3BAD-4AAE-BAFF-F6A7286D787C}" type="datetimeFigureOut">
              <a:rPr lang="en-US" smtClean="0"/>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5F1AB5EA-245E-474A-BEA4-91CC56B359B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E97217B-3BAD-4AAE-BAFF-F6A7286D787C}" type="datetimeFigureOut">
              <a:rPr lang="en-US" smtClean="0"/>
              <a:t>6/29/2022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1AB5EA-245E-474A-BEA4-91CC56B359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E97217B-3BAD-4AAE-BAFF-F6A7286D787C}" type="datetimeFigureOut">
              <a:rPr lang="en-US" smtClean="0"/>
              <a:t>6/29/2022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1AB5EA-245E-474A-BEA4-91CC56B359B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E97217B-3BAD-4AAE-BAFF-F6A7286D787C}" type="datetimeFigureOut">
              <a:rPr lang="en-US" smtClean="0"/>
              <a:t>6/29/2022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1AB5EA-245E-474A-BEA4-91CC56B359B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97217B-3BAD-4AAE-BAFF-F6A7286D787C}" type="datetimeFigureOut">
              <a:rPr lang="en-US" smtClean="0"/>
              <a:t>6/29/2022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1AB5EA-245E-474A-BEA4-91CC56B359B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E97217B-3BAD-4AAE-BAFF-F6A7286D787C}" type="datetimeFigureOut">
              <a:rPr lang="en-US" smtClean="0"/>
              <a:t>6/29/2022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1AB5EA-245E-474A-BEA4-91CC56B359B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E97217B-3BAD-4AAE-BAFF-F6A7286D787C}" type="datetimeFigureOut">
              <a:rPr lang="en-US" smtClean="0"/>
              <a:t>6/29/2022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1AB5EA-245E-474A-BEA4-91CC56B359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5.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E97217B-3BAD-4AAE-BAFF-F6A7286D787C}" type="datetimeFigureOut">
              <a:rPr lang="en-US" smtClean="0"/>
              <a:t>6/29/2022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F1AB5EA-245E-474A-BEA4-91CC56B359B4}"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6"/>
            <a:ext cx="302775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8"/>
            <a:ext cx="1141809" cy="2365453"/>
          </a:xfrm>
          <a:prstGeom prst="rect">
            <a:avLst/>
          </a:prstGeom>
        </p:spPr>
      </p:pic>
      <p:sp>
        <p:nvSpPr>
          <p:cNvPr id="16" name="Oval 15"/>
          <p:cNvSpPr/>
          <p:nvPr/>
        </p:nvSpPr>
        <p:spPr>
          <a:xfrm>
            <a:off x="6456759" y="1676400"/>
            <a:ext cx="211455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1"/>
            <a:ext cx="1202540"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6759" y="6096000"/>
            <a:ext cx="745301" cy="762000"/>
          </a:xfrm>
          <a:prstGeom prst="rect">
            <a:avLst/>
          </a:prstGeom>
        </p:spPr>
      </p:pic>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452718"/>
            <a:ext cx="7053542"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484" y="2052919"/>
            <a:ext cx="6709906"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2905" y="1828801"/>
            <a:ext cx="990599" cy="2285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457200"/>
            <a:fld id="{BC86CBDA-EBBD-4939-BA5E-48CCAA7474D3}" type="datetimeFigureOut">
              <a:rPr lang="en-IN" smtClean="0">
                <a:solidFill>
                  <a:prstClr val="white">
                    <a:tint val="75000"/>
                    <a:alpha val="60000"/>
                  </a:prstClr>
                </a:solidFill>
              </a:rPr>
              <a:pPr defTabSz="457200"/>
              <a:t>29-06-2022</a:t>
            </a:fld>
            <a:endParaRPr lang="en-IN">
              <a:solidFill>
                <a:prstClr val="white">
                  <a:tint val="75000"/>
                  <a:alpha val="60000"/>
                </a:prstClr>
              </a:solidFill>
            </a:endParaRPr>
          </a:p>
        </p:txBody>
      </p:sp>
      <p:sp>
        <p:nvSpPr>
          <p:cNvPr id="5" name="Footer Placeholder 4"/>
          <p:cNvSpPr>
            <a:spLocks noGrp="1"/>
          </p:cNvSpPr>
          <p:nvPr>
            <p:ph type="ftr" sz="quarter" idx="3"/>
          </p:nvPr>
        </p:nvSpPr>
        <p:spPr>
          <a:xfrm rot="5400000">
            <a:off x="6231206" y="3263398"/>
            <a:ext cx="3859795" cy="2286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457200"/>
            <a:endParaRPr lang="en-IN">
              <a:solidFill>
                <a:prstClr val="white">
                  <a:tint val="75000"/>
                  <a:alpha val="60000"/>
                </a:prstClr>
              </a:solidFill>
            </a:endParaRPr>
          </a:p>
        </p:txBody>
      </p:sp>
      <p:sp>
        <p:nvSpPr>
          <p:cNvPr id="6" name="Slide Number Placeholder 5"/>
          <p:cNvSpPr>
            <a:spLocks noGrp="1"/>
          </p:cNvSpPr>
          <p:nvPr>
            <p:ph type="sldNum" sz="quarter" idx="4"/>
          </p:nvPr>
        </p:nvSpPr>
        <p:spPr>
          <a:xfrm>
            <a:off x="7764406" y="295730"/>
            <a:ext cx="62864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457200"/>
            <a:fld id="{2732CAF6-95F5-4133-9557-3518E01ED4A5}" type="slidenum">
              <a:rPr lang="en-IN" smtClean="0">
                <a:solidFill>
                  <a:prstClr val="white">
                    <a:tint val="75000"/>
                  </a:prstClr>
                </a:solidFill>
              </a:rPr>
              <a:pPr defTabSz="457200"/>
              <a:t>‹#›</a:t>
            </a:fld>
            <a:endParaRPr lang="en-IN">
              <a:solidFill>
                <a:prstClr val="white">
                  <a:tint val="75000"/>
                </a:prstClr>
              </a:solidFill>
            </a:endParaRPr>
          </a:p>
        </p:txBody>
      </p:sp>
    </p:spTree>
    <p:extLst>
      <p:ext uri="{BB962C8B-B14F-4D97-AF65-F5344CB8AC3E}">
        <p14:creationId xmlns:p14="http://schemas.microsoft.com/office/powerpoint/2010/main" val="1143674214"/>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ruth-code.com/2015/09/15-plants-herbs-that-can-boost-lung.html" TargetMode="External"/><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0.jf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D47E22-441F-4211-8E95-C6DA130AB52F}"/>
              </a:ext>
            </a:extLst>
          </p:cNvPr>
          <p:cNvSpPr>
            <a:spLocks noGrp="1"/>
          </p:cNvSpPr>
          <p:nvPr>
            <p:ph type="title"/>
          </p:nvPr>
        </p:nvSpPr>
        <p:spPr>
          <a:xfrm>
            <a:off x="407311" y="459274"/>
            <a:ext cx="7053542" cy="1400530"/>
          </a:xfrm>
        </p:spPr>
        <p:txBody>
          <a:bodyPr/>
          <a:lstStyle/>
          <a:p>
            <a:endParaRPr lang="en-IN"/>
          </a:p>
        </p:txBody>
      </p:sp>
      <p:pic>
        <p:nvPicPr>
          <p:cNvPr id="10" name="Content Placeholder 9">
            <a:extLst>
              <a:ext uri="{FF2B5EF4-FFF2-40B4-BE49-F238E27FC236}">
                <a16:creationId xmlns:a16="http://schemas.microsoft.com/office/drawing/2014/main" xmlns="" id="{336E3691-A6D1-427B-A4A0-2FA0DD49E6DD}"/>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0" y="6556"/>
            <a:ext cx="8963142" cy="3865718"/>
          </a:xfrm>
        </p:spPr>
      </p:pic>
      <p:sp>
        <p:nvSpPr>
          <p:cNvPr id="12" name="TextBox 11">
            <a:extLst>
              <a:ext uri="{FF2B5EF4-FFF2-40B4-BE49-F238E27FC236}">
                <a16:creationId xmlns:a16="http://schemas.microsoft.com/office/drawing/2014/main" xmlns="" id="{ABFF51F2-6F72-4557-A9C1-B2262A53E674}"/>
              </a:ext>
            </a:extLst>
          </p:cNvPr>
          <p:cNvSpPr txBox="1"/>
          <p:nvPr/>
        </p:nvSpPr>
        <p:spPr>
          <a:xfrm>
            <a:off x="2096037" y="1481307"/>
            <a:ext cx="6645499" cy="1200329"/>
          </a:xfrm>
          <a:prstGeom prst="rect">
            <a:avLst/>
          </a:prstGeom>
          <a:noFill/>
        </p:spPr>
        <p:txBody>
          <a:bodyPr wrap="square" rtlCol="0">
            <a:spAutoFit/>
          </a:bodyPr>
          <a:lstStyle/>
          <a:p>
            <a:pPr defTabSz="457200"/>
            <a:r>
              <a:rPr lang="en-US" sz="3600" b="1" dirty="0" smtClean="0">
                <a:solidFill>
                  <a:prstClr val="black"/>
                </a:solidFill>
              </a:rPr>
              <a:t>CONCEPT OF RESPIRATORY PHYSIOLOGY IN MODERN</a:t>
            </a:r>
            <a:endParaRPr lang="en-IN" sz="3600" b="1" dirty="0">
              <a:solidFill>
                <a:prstClr val="black"/>
              </a:solidFill>
            </a:endParaRPr>
          </a:p>
        </p:txBody>
      </p:sp>
      <p:sp>
        <p:nvSpPr>
          <p:cNvPr id="14" name="TextBox 13">
            <a:extLst>
              <a:ext uri="{FF2B5EF4-FFF2-40B4-BE49-F238E27FC236}">
                <a16:creationId xmlns:a16="http://schemas.microsoft.com/office/drawing/2014/main" xmlns="" id="{18CC6D29-6810-4E45-9970-64172F186057}"/>
              </a:ext>
            </a:extLst>
          </p:cNvPr>
          <p:cNvSpPr txBox="1"/>
          <p:nvPr/>
        </p:nvSpPr>
        <p:spPr>
          <a:xfrm>
            <a:off x="882828" y="3848526"/>
            <a:ext cx="7665244" cy="1323439"/>
          </a:xfrm>
          <a:prstGeom prst="rect">
            <a:avLst/>
          </a:prstGeom>
          <a:noFill/>
        </p:spPr>
        <p:txBody>
          <a:bodyPr wrap="square" rtlCol="0">
            <a:spAutoFit/>
          </a:bodyPr>
          <a:lstStyle/>
          <a:p>
            <a:pPr defTabSz="457200"/>
            <a:r>
              <a:rPr lang="en-US" sz="4000" b="1" i="1" u="sng" dirty="0">
                <a:solidFill>
                  <a:srgbClr val="C00000"/>
                </a:solidFill>
              </a:rPr>
              <a:t>JEEVAK AYURVEDIC MEDICAL COLLEGE </a:t>
            </a:r>
            <a:endParaRPr lang="en-IN" sz="4000" b="1" i="1" u="sng" dirty="0">
              <a:solidFill>
                <a:srgbClr val="C00000"/>
              </a:solidFill>
            </a:endParaRPr>
          </a:p>
        </p:txBody>
      </p:sp>
      <p:sp>
        <p:nvSpPr>
          <p:cNvPr id="15" name="TextBox 14">
            <a:extLst>
              <a:ext uri="{FF2B5EF4-FFF2-40B4-BE49-F238E27FC236}">
                <a16:creationId xmlns:a16="http://schemas.microsoft.com/office/drawing/2014/main" xmlns="" id="{E44F20F1-4E1D-434E-9CC6-AC1BCEA9A12A}"/>
              </a:ext>
            </a:extLst>
          </p:cNvPr>
          <p:cNvSpPr txBox="1"/>
          <p:nvPr/>
        </p:nvSpPr>
        <p:spPr>
          <a:xfrm>
            <a:off x="1" y="5305427"/>
            <a:ext cx="4886325" cy="1384995"/>
          </a:xfrm>
          <a:prstGeom prst="rect">
            <a:avLst/>
          </a:prstGeom>
          <a:noFill/>
        </p:spPr>
        <p:txBody>
          <a:bodyPr wrap="square" rtlCol="0">
            <a:spAutoFit/>
          </a:bodyPr>
          <a:lstStyle/>
          <a:p>
            <a:pPr defTabSz="457200"/>
            <a:r>
              <a:rPr lang="en-US" sz="2800" dirty="0">
                <a:solidFill>
                  <a:srgbClr val="ACD433"/>
                </a:solidFill>
              </a:rPr>
              <a:t>PRESENTED </a:t>
            </a:r>
            <a:r>
              <a:rPr lang="en-US" sz="2800" dirty="0" smtClean="0">
                <a:solidFill>
                  <a:srgbClr val="ACD433"/>
                </a:solidFill>
              </a:rPr>
              <a:t>BY</a:t>
            </a:r>
            <a:r>
              <a:rPr lang="en-US" sz="2800" dirty="0" smtClean="0">
                <a:solidFill>
                  <a:prstClr val="white"/>
                </a:solidFill>
              </a:rPr>
              <a:t>-</a:t>
            </a:r>
          </a:p>
          <a:p>
            <a:pPr defTabSz="457200"/>
            <a:r>
              <a:rPr lang="en-US" sz="2800" dirty="0" smtClean="0">
                <a:solidFill>
                  <a:prstClr val="black"/>
                </a:solidFill>
              </a:rPr>
              <a:t>RANJEET KUMAR       </a:t>
            </a:r>
          </a:p>
          <a:p>
            <a:pPr defTabSz="457200"/>
            <a:r>
              <a:rPr lang="en-US" sz="2800" dirty="0" smtClean="0">
                <a:solidFill>
                  <a:prstClr val="black"/>
                </a:solidFill>
              </a:rPr>
              <a:t> ALOK KUMAR</a:t>
            </a:r>
            <a:endParaRPr lang="en-US" sz="2800" dirty="0">
              <a:solidFill>
                <a:prstClr val="black"/>
              </a:solidFill>
            </a:endParaRPr>
          </a:p>
        </p:txBody>
      </p:sp>
      <p:sp>
        <p:nvSpPr>
          <p:cNvPr id="16" name="TextBox 15">
            <a:extLst>
              <a:ext uri="{FF2B5EF4-FFF2-40B4-BE49-F238E27FC236}">
                <a16:creationId xmlns:a16="http://schemas.microsoft.com/office/drawing/2014/main" xmlns="" id="{B3CA6ACB-70A9-488E-9D8E-C16E53F70C95}"/>
              </a:ext>
            </a:extLst>
          </p:cNvPr>
          <p:cNvSpPr txBox="1"/>
          <p:nvPr/>
        </p:nvSpPr>
        <p:spPr>
          <a:xfrm>
            <a:off x="4330420" y="5319781"/>
            <a:ext cx="4813580" cy="1200329"/>
          </a:xfrm>
          <a:prstGeom prst="rect">
            <a:avLst/>
          </a:prstGeom>
          <a:noFill/>
        </p:spPr>
        <p:txBody>
          <a:bodyPr wrap="square" rtlCol="0">
            <a:spAutoFit/>
          </a:bodyPr>
          <a:lstStyle/>
          <a:p>
            <a:pPr defTabSz="457200"/>
            <a:r>
              <a:rPr lang="en-US" sz="2400" b="1" dirty="0">
                <a:solidFill>
                  <a:srgbClr val="ACD433"/>
                </a:solidFill>
              </a:rPr>
              <a:t>GUIDED </a:t>
            </a:r>
            <a:r>
              <a:rPr lang="en-US" sz="2400" b="1" dirty="0" smtClean="0">
                <a:solidFill>
                  <a:srgbClr val="ACD433"/>
                </a:solidFill>
              </a:rPr>
              <a:t>BY</a:t>
            </a:r>
            <a:r>
              <a:rPr lang="en-US" sz="2400" b="1" dirty="0" smtClean="0">
                <a:solidFill>
                  <a:prstClr val="white"/>
                </a:solidFill>
              </a:rPr>
              <a:t>-</a:t>
            </a:r>
          </a:p>
          <a:p>
            <a:pPr defTabSz="457200"/>
            <a:r>
              <a:rPr lang="en-US" sz="2400" b="1" dirty="0" smtClean="0">
                <a:solidFill>
                  <a:prstClr val="black"/>
                </a:solidFill>
              </a:rPr>
              <a:t>DR.POORNIMA PRABHAKAR                                         DR.SAMEER SINGH </a:t>
            </a:r>
            <a:r>
              <a:rPr lang="en-US" sz="2400" b="1" dirty="0">
                <a:solidFill>
                  <a:prstClr val="black"/>
                </a:solidFill>
              </a:rPr>
              <a:t>RATHOUR</a:t>
            </a:r>
            <a:endParaRPr lang="en-IN" sz="2400" b="1" dirty="0">
              <a:solidFill>
                <a:prstClr val="black"/>
              </a:solidFill>
            </a:endParaRPr>
          </a:p>
        </p:txBody>
      </p:sp>
    </p:spTree>
    <p:extLst>
      <p:ext uri="{BB962C8B-B14F-4D97-AF65-F5344CB8AC3E}">
        <p14:creationId xmlns:p14="http://schemas.microsoft.com/office/powerpoint/2010/main" val="13951900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6019800"/>
          </a:xfrm>
        </p:spPr>
        <p:txBody>
          <a:bodyPr/>
          <a:lstStyle/>
          <a:p>
            <a:pPr marL="0" indent="0" algn="ctr">
              <a:buNone/>
            </a:pPr>
            <a:r>
              <a:rPr lang="en-US" sz="3600" u="sng" dirty="0" smtClean="0">
                <a:solidFill>
                  <a:schemeClr val="bg1"/>
                </a:solidFill>
              </a:rPr>
              <a:t> </a:t>
            </a:r>
            <a:r>
              <a:rPr lang="en-US" sz="3600" u="sng" dirty="0" smtClean="0">
                <a:solidFill>
                  <a:srgbClr val="FFC000"/>
                </a:solidFill>
                <a:latin typeface="Arial Black" pitchFamily="34" charset="0"/>
              </a:rPr>
              <a:t>RESPIRATORY MEMBRANE </a:t>
            </a:r>
          </a:p>
          <a:p>
            <a:pPr marL="0" indent="0">
              <a:buNone/>
            </a:pPr>
            <a:r>
              <a:rPr lang="en-US" sz="2800" dirty="0" smtClean="0">
                <a:solidFill>
                  <a:schemeClr val="bg1"/>
                </a:solidFill>
                <a:latin typeface="Calibri"/>
                <a:cs typeface="Calibri"/>
              </a:rPr>
              <a:t>●It consist of following layers :</a:t>
            </a:r>
          </a:p>
          <a:p>
            <a:pPr marL="0" indent="0">
              <a:buNone/>
            </a:pPr>
            <a:r>
              <a:rPr lang="en-US" sz="2800" dirty="0" smtClean="0">
                <a:solidFill>
                  <a:schemeClr val="bg1"/>
                </a:solidFill>
                <a:latin typeface="Calibri"/>
                <a:cs typeface="Calibri"/>
              </a:rPr>
              <a:t>- A layer of fluid lining the alveolus and containing surfactant that reduces the surface tension of the alveolar fluid </a:t>
            </a:r>
          </a:p>
          <a:p>
            <a:pPr marL="0" indent="0">
              <a:buNone/>
            </a:pPr>
            <a:r>
              <a:rPr lang="en-US" sz="2800" dirty="0" smtClean="0">
                <a:solidFill>
                  <a:schemeClr val="bg1"/>
                </a:solidFill>
                <a:latin typeface="Calibri"/>
                <a:cs typeface="Calibri"/>
              </a:rPr>
              <a:t>-Alveolar epithelium composed of thin epithelial cells</a:t>
            </a:r>
          </a:p>
          <a:p>
            <a:pPr marL="0" indent="0">
              <a:buNone/>
            </a:pPr>
            <a:r>
              <a:rPr lang="en-US" sz="2800" dirty="0" smtClean="0">
                <a:solidFill>
                  <a:schemeClr val="bg1"/>
                </a:solidFill>
                <a:latin typeface="Calibri"/>
                <a:cs typeface="Calibri"/>
              </a:rPr>
              <a:t>-Epithelial basement membrane </a:t>
            </a:r>
          </a:p>
          <a:p>
            <a:pPr marL="0" indent="0">
              <a:buNone/>
            </a:pPr>
            <a:r>
              <a:rPr lang="en-US" sz="2800" dirty="0" smtClean="0">
                <a:solidFill>
                  <a:schemeClr val="bg1"/>
                </a:solidFill>
                <a:latin typeface="Calibri"/>
                <a:cs typeface="Calibri"/>
              </a:rPr>
              <a:t>-Thin interstitial space between the alveolar epithelium and the capillary membrane </a:t>
            </a:r>
          </a:p>
          <a:p>
            <a:pPr marL="0" indent="0">
              <a:buNone/>
            </a:pPr>
            <a:r>
              <a:rPr lang="en-US" sz="2800" dirty="0" smtClean="0">
                <a:solidFill>
                  <a:schemeClr val="bg1"/>
                </a:solidFill>
                <a:latin typeface="Calibri"/>
                <a:cs typeface="Calibri"/>
              </a:rPr>
              <a:t>-Capillary basement membrane that in many places fuses with the alveolar epithelial basement membrane </a:t>
            </a:r>
          </a:p>
          <a:p>
            <a:pPr marL="0" indent="0">
              <a:buNone/>
            </a:pPr>
            <a:r>
              <a:rPr lang="en-US" sz="2800" dirty="0" smtClean="0">
                <a:solidFill>
                  <a:schemeClr val="bg1"/>
                </a:solidFill>
                <a:latin typeface="Calibri"/>
                <a:cs typeface="Calibri"/>
              </a:rPr>
              <a:t>-Capillary endothelial membrane</a:t>
            </a:r>
          </a:p>
          <a:p>
            <a:pPr marL="0" indent="0">
              <a:buNone/>
            </a:pPr>
            <a:endParaRPr lang="en-US" sz="2400" dirty="0" smtClean="0">
              <a:solidFill>
                <a:schemeClr val="bg1"/>
              </a:solidFill>
              <a:latin typeface="Calibri"/>
              <a:cs typeface="Calibri"/>
            </a:endParaRPr>
          </a:p>
        </p:txBody>
      </p:sp>
    </p:spTree>
    <p:extLst>
      <p:ext uri="{BB962C8B-B14F-4D97-AF65-F5344CB8AC3E}">
        <p14:creationId xmlns:p14="http://schemas.microsoft.com/office/powerpoint/2010/main" val="27553452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181600"/>
          </a:xfrm>
        </p:spPr>
        <p:txBody>
          <a:bodyPr>
            <a:normAutofit/>
          </a:bodyPr>
          <a:lstStyle/>
          <a:p>
            <a:pPr marL="0" indent="0">
              <a:buNone/>
            </a:pPr>
            <a:r>
              <a:rPr lang="en-US" dirty="0" smtClean="0">
                <a:solidFill>
                  <a:schemeClr val="bg1"/>
                </a:solidFill>
                <a:latin typeface="Calibri"/>
                <a:cs typeface="Calibri"/>
              </a:rPr>
              <a:t>●Thinnest at 0.2 micrometer , and it averages about 0.6 micrometer .</a:t>
            </a:r>
          </a:p>
          <a:p>
            <a:pPr marL="0" indent="0">
              <a:buNone/>
            </a:pPr>
            <a:r>
              <a:rPr lang="en-US" dirty="0" smtClean="0">
                <a:solidFill>
                  <a:schemeClr val="bg1"/>
                </a:solidFill>
                <a:latin typeface="Calibri"/>
                <a:cs typeface="Calibri"/>
              </a:rPr>
              <a:t>●Normal adult human male : Total surface area =70 m </a:t>
            </a:r>
            <a:r>
              <a:rPr lang="en-US" dirty="0" smtClean="0">
                <a:solidFill>
                  <a:schemeClr val="bg1"/>
                </a:solidFill>
                <a:latin typeface="Calibri"/>
                <a:cs typeface="Calibri"/>
              </a:rPr>
              <a:t>²</a:t>
            </a:r>
            <a:endParaRPr lang="en-US" dirty="0" smtClean="0">
              <a:solidFill>
                <a:schemeClr val="bg1"/>
              </a:solidFill>
              <a:latin typeface="Calibri"/>
              <a:cs typeface="Calibri"/>
            </a:endParaRPr>
          </a:p>
          <a:p>
            <a:pPr marL="0" indent="0">
              <a:buNone/>
            </a:pPr>
            <a:r>
              <a:rPr lang="en-US" dirty="0" smtClean="0">
                <a:solidFill>
                  <a:schemeClr val="bg1"/>
                </a:solidFill>
                <a:latin typeface="Calibri"/>
                <a:cs typeface="Calibri"/>
              </a:rPr>
              <a:t>●Oxygen and carbon dioxide need not pass through significant amounts of plasma </a:t>
            </a:r>
          </a:p>
          <a:p>
            <a:pPr marL="0" indent="0">
              <a:buNone/>
            </a:pPr>
            <a:r>
              <a:rPr lang="en-US" dirty="0" smtClean="0">
                <a:solidFill>
                  <a:schemeClr val="bg1"/>
                </a:solidFill>
              </a:rPr>
              <a:t>  - they diffuse between the alveolus and the red cell </a:t>
            </a:r>
          </a:p>
          <a:p>
            <a:pPr marL="0" indent="0">
              <a:buNone/>
            </a:pPr>
            <a:r>
              <a:rPr lang="en-US" dirty="0">
                <a:solidFill>
                  <a:schemeClr val="bg1"/>
                </a:solidFill>
              </a:rPr>
              <a:t> </a:t>
            </a:r>
            <a:r>
              <a:rPr lang="en-US" dirty="0" smtClean="0">
                <a:solidFill>
                  <a:schemeClr val="bg1"/>
                </a:solidFill>
              </a:rPr>
              <a:t> - pulmonary capillary diameter </a:t>
            </a:r>
            <a:r>
              <a:rPr lang="en-US" dirty="0">
                <a:solidFill>
                  <a:schemeClr val="bg1"/>
                </a:solidFill>
              </a:rPr>
              <a:t>6</a:t>
            </a:r>
            <a:r>
              <a:rPr lang="en-US" dirty="0" smtClean="0">
                <a:solidFill>
                  <a:schemeClr val="bg1"/>
                </a:solidFill>
              </a:rPr>
              <a:t> micrometer.</a:t>
            </a:r>
            <a:endParaRPr lang="en-US" dirty="0" smtClean="0">
              <a:solidFill>
                <a:schemeClr val="bg1"/>
              </a:solidFill>
            </a:endParaRPr>
          </a:p>
          <a:p>
            <a:pPr marL="0" indent="0">
              <a:buNone/>
            </a:pPr>
            <a:r>
              <a:rPr lang="en-US" dirty="0" smtClean="0">
                <a:solidFill>
                  <a:schemeClr val="bg1"/>
                </a:solidFill>
                <a:latin typeface="Calibri"/>
                <a:cs typeface="Calibri"/>
              </a:rPr>
              <a:t>●All this factors allow rapid diffusion of gases across the membrane .</a:t>
            </a:r>
            <a:endParaRPr lang="en-US" dirty="0">
              <a:solidFill>
                <a:schemeClr val="bg1"/>
              </a:solidFill>
            </a:endParaRPr>
          </a:p>
        </p:txBody>
      </p:sp>
    </p:spTree>
    <p:extLst>
      <p:ext uri="{BB962C8B-B14F-4D97-AF65-F5344CB8AC3E}">
        <p14:creationId xmlns:p14="http://schemas.microsoft.com/office/powerpoint/2010/main" val="2932497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solidFill>
                  <a:schemeClr val="bg1"/>
                </a:solidFill>
              </a:rPr>
              <a:t> Pectorals are the accessory inspiratory muscles.</a:t>
            </a:r>
          </a:p>
          <a:p>
            <a:pPr marL="0" indent="0">
              <a:buNone/>
            </a:pPr>
            <a:endParaRPr lang="en-US" dirty="0" smtClean="0">
              <a:solidFill>
                <a:schemeClr val="bg1"/>
              </a:solidFill>
            </a:endParaRPr>
          </a:p>
          <a:p>
            <a:pPr marL="0" indent="0" algn="ctr">
              <a:buNone/>
            </a:pPr>
            <a:r>
              <a:rPr lang="en-US" u="sng" dirty="0" smtClean="0">
                <a:solidFill>
                  <a:srgbClr val="00B0F0"/>
                </a:solidFill>
                <a:latin typeface="Arial Black" pitchFamily="34" charset="0"/>
              </a:rPr>
              <a:t>EXPIRATORY MUSCLES </a:t>
            </a:r>
          </a:p>
          <a:p>
            <a:pPr marL="0" indent="0">
              <a:buNone/>
            </a:pPr>
            <a:r>
              <a:rPr lang="en-US" dirty="0" smtClean="0">
                <a:solidFill>
                  <a:schemeClr val="bg1"/>
                </a:solidFill>
                <a:latin typeface="Calibri"/>
                <a:cs typeface="Calibri"/>
              </a:rPr>
              <a:t>●</a:t>
            </a:r>
            <a:r>
              <a:rPr lang="en-US" b="1" dirty="0" smtClean="0">
                <a:solidFill>
                  <a:schemeClr val="bg1"/>
                </a:solidFill>
              </a:rPr>
              <a:t>Primary expiratory muscles : </a:t>
            </a:r>
            <a:r>
              <a:rPr lang="en-US" dirty="0" smtClean="0">
                <a:solidFill>
                  <a:schemeClr val="bg1"/>
                </a:solidFill>
              </a:rPr>
              <a:t>primary expiratory muscles are the internal intercostal muscles , which are innervated by intercostal nerves .</a:t>
            </a:r>
          </a:p>
          <a:p>
            <a:pPr marL="0" indent="0">
              <a:buNone/>
            </a:pPr>
            <a:r>
              <a:rPr lang="en-US" dirty="0" smtClean="0">
                <a:solidFill>
                  <a:schemeClr val="bg1"/>
                </a:solidFill>
                <a:latin typeface="Calibri"/>
                <a:cs typeface="Calibri"/>
              </a:rPr>
              <a:t>●</a:t>
            </a:r>
            <a:r>
              <a:rPr lang="en-US" b="1" dirty="0" smtClean="0">
                <a:solidFill>
                  <a:schemeClr val="bg1"/>
                </a:solidFill>
              </a:rPr>
              <a:t>Accessory expiratory  muscles : </a:t>
            </a:r>
            <a:r>
              <a:rPr lang="en-US" dirty="0" smtClean="0">
                <a:solidFill>
                  <a:schemeClr val="bg1"/>
                </a:solidFill>
              </a:rPr>
              <a:t>Accessory expiratory  muscles are the abdominal muscles .</a:t>
            </a:r>
          </a:p>
          <a:p>
            <a:pPr marL="0" indent="0" algn="ctr">
              <a:buNone/>
            </a:pPr>
            <a:endParaRPr lang="en-US" sz="3600" u="sng" dirty="0" smtClean="0">
              <a:solidFill>
                <a:schemeClr val="bg1"/>
              </a:solidFill>
            </a:endParaRPr>
          </a:p>
        </p:txBody>
      </p:sp>
    </p:spTree>
    <p:extLst>
      <p:ext uri="{BB962C8B-B14F-4D97-AF65-F5344CB8AC3E}">
        <p14:creationId xmlns:p14="http://schemas.microsoft.com/office/powerpoint/2010/main" val="17824735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4876800" cy="6172200"/>
          </a:xfrm>
        </p:spPr>
        <p:txBody>
          <a:bodyPr>
            <a:normAutofit fontScale="92500" lnSpcReduction="20000"/>
          </a:bodyPr>
          <a:lstStyle/>
          <a:p>
            <a:pPr marL="0" indent="0" algn="ctr">
              <a:buNone/>
            </a:pPr>
            <a:r>
              <a:rPr lang="en-US" sz="3600" u="sng" dirty="0" smtClean="0">
                <a:solidFill>
                  <a:srgbClr val="FFC000"/>
                </a:solidFill>
                <a:latin typeface="Arial Black" pitchFamily="34" charset="0"/>
              </a:rPr>
              <a:t>INSPIRATION</a:t>
            </a:r>
          </a:p>
          <a:p>
            <a:pPr marL="0" indent="0">
              <a:buNone/>
            </a:pPr>
            <a:r>
              <a:rPr lang="en-US" sz="2800" dirty="0" smtClean="0">
                <a:solidFill>
                  <a:schemeClr val="bg1"/>
                </a:solidFill>
                <a:latin typeface="Calibri"/>
                <a:cs typeface="Calibri"/>
              </a:rPr>
              <a:t>●</a:t>
            </a:r>
            <a:r>
              <a:rPr lang="en-US" sz="2800" dirty="0" smtClean="0">
                <a:solidFill>
                  <a:schemeClr val="bg1"/>
                </a:solidFill>
              </a:rPr>
              <a:t>Diaphragm muscles contracts , increasing thoracic cavity size in the superior –inferior  dimension .</a:t>
            </a:r>
          </a:p>
          <a:p>
            <a:pPr marL="0" indent="0">
              <a:buNone/>
            </a:pPr>
            <a:r>
              <a:rPr lang="en-US" sz="2800" dirty="0" smtClean="0">
                <a:solidFill>
                  <a:schemeClr val="bg1"/>
                </a:solidFill>
                <a:latin typeface="Calibri"/>
                <a:cs typeface="Calibri"/>
              </a:rPr>
              <a:t>●</a:t>
            </a:r>
            <a:r>
              <a:rPr lang="en-US" sz="2800" dirty="0" smtClean="0">
                <a:solidFill>
                  <a:schemeClr val="bg1"/>
                </a:solidFill>
              </a:rPr>
              <a:t>External intercostal muscles contracts , expanding lateral and anterior–posterior dimension.</a:t>
            </a:r>
          </a:p>
          <a:p>
            <a:pPr marL="0" indent="0">
              <a:buNone/>
            </a:pPr>
            <a:r>
              <a:rPr lang="en-US" sz="2800" dirty="0" smtClean="0">
                <a:solidFill>
                  <a:schemeClr val="bg1"/>
                </a:solidFill>
                <a:latin typeface="Calibri"/>
                <a:cs typeface="Calibri"/>
              </a:rPr>
              <a:t>●</a:t>
            </a:r>
            <a:r>
              <a:rPr lang="en-US" sz="2800" dirty="0" smtClean="0">
                <a:solidFill>
                  <a:schemeClr val="bg1"/>
                </a:solidFill>
              </a:rPr>
              <a:t>Increased volume ( about 0.5 liter) , decreased pulmonary pressure ( -1 mm Hg ) , air rushes into lungs to fill alveoli .</a:t>
            </a:r>
          </a:p>
          <a:p>
            <a:pPr marL="0" indent="0">
              <a:buNone/>
            </a:pPr>
            <a:r>
              <a:rPr lang="en-US" sz="2800" dirty="0" smtClean="0">
                <a:solidFill>
                  <a:schemeClr val="bg1"/>
                </a:solidFill>
                <a:latin typeface="Calibri"/>
                <a:cs typeface="Calibri"/>
              </a:rPr>
              <a:t>●</a:t>
            </a:r>
            <a:r>
              <a:rPr lang="en-US" sz="2800" b="1" dirty="0" smtClean="0">
                <a:solidFill>
                  <a:schemeClr val="bg1"/>
                </a:solidFill>
              </a:rPr>
              <a:t>Deep/forced inspirations </a:t>
            </a:r>
            <a:r>
              <a:rPr lang="en-US" sz="2800" dirty="0" smtClean="0">
                <a:solidFill>
                  <a:schemeClr val="bg1"/>
                </a:solidFill>
              </a:rPr>
              <a:t>– as during exercise and pulmonary disease</a:t>
            </a:r>
            <a:endParaRPr lang="en-US" sz="2800" dirty="0">
              <a:solidFill>
                <a:schemeClr val="bg1"/>
              </a:solidFill>
            </a:endParaRPr>
          </a:p>
        </p:txBody>
      </p:sp>
      <p:pic>
        <p:nvPicPr>
          <p:cNvPr id="3" name="Picture 2">
            <a:extLst>
              <a:ext uri="{FF2B5EF4-FFF2-40B4-BE49-F238E27FC236}">
                <a16:creationId xmlns="" xmlns:a16="http://schemas.microsoft.com/office/drawing/2014/main" xmlns:lc="http://schemas.openxmlformats.org/drawingml/2006/lockedCanvas" id="{C2F152A6-5A78-43ED-B074-3E0A913514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301534"/>
            <a:ext cx="3810000" cy="6175466"/>
          </a:xfrm>
          <a:prstGeom prst="rect">
            <a:avLst/>
          </a:prstGeom>
        </p:spPr>
      </p:pic>
    </p:spTree>
    <p:extLst>
      <p:ext uri="{BB962C8B-B14F-4D97-AF65-F5344CB8AC3E}">
        <p14:creationId xmlns:p14="http://schemas.microsoft.com/office/powerpoint/2010/main" val="1849719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 OF INSPIRATION</a:t>
            </a:r>
            <a:endParaRPr lang="en-US" dirty="0"/>
          </a:p>
        </p:txBody>
      </p:sp>
      <p:sp>
        <p:nvSpPr>
          <p:cNvPr id="3" name="Content Placeholder 2"/>
          <p:cNvSpPr>
            <a:spLocks noGrp="1"/>
          </p:cNvSpPr>
          <p:nvPr>
            <p:ph sz="half" idx="1"/>
          </p:nvPr>
        </p:nvSpPr>
        <p:spPr/>
        <p:txBody>
          <a:bodyPr/>
          <a:lstStyle/>
          <a:p>
            <a:r>
              <a:rPr lang="en-US" dirty="0" smtClean="0">
                <a:solidFill>
                  <a:schemeClr val="bg1"/>
                </a:solidFill>
              </a:rPr>
              <a:t>Inspiration is active process during inspiration the thorax is enlarged by </a:t>
            </a:r>
          </a:p>
          <a:p>
            <a:r>
              <a:rPr lang="en-US" dirty="0" smtClean="0">
                <a:solidFill>
                  <a:schemeClr val="bg1"/>
                </a:solidFill>
                <a:latin typeface="Calibri"/>
                <a:cs typeface="Calibri"/>
              </a:rPr>
              <a:t>Movement of the 2</a:t>
            </a:r>
            <a:r>
              <a:rPr lang="en-US" baseline="30000" dirty="0" smtClean="0">
                <a:solidFill>
                  <a:schemeClr val="bg1"/>
                </a:solidFill>
                <a:latin typeface="Calibri"/>
                <a:cs typeface="Calibri"/>
              </a:rPr>
              <a:t>nd</a:t>
            </a:r>
            <a:r>
              <a:rPr lang="en-US" dirty="0" smtClean="0">
                <a:solidFill>
                  <a:schemeClr val="bg1"/>
                </a:solidFill>
                <a:latin typeface="Calibri"/>
                <a:cs typeface="Calibri"/>
              </a:rPr>
              <a:t> to 6</a:t>
            </a:r>
            <a:r>
              <a:rPr lang="en-US" baseline="30000" dirty="0" smtClean="0">
                <a:solidFill>
                  <a:schemeClr val="bg1"/>
                </a:solidFill>
                <a:latin typeface="Calibri"/>
                <a:cs typeface="Calibri"/>
              </a:rPr>
              <a:t>th</a:t>
            </a:r>
            <a:r>
              <a:rPr lang="en-US" dirty="0" smtClean="0">
                <a:solidFill>
                  <a:schemeClr val="bg1"/>
                </a:solidFill>
                <a:latin typeface="Calibri"/>
                <a:cs typeface="Calibri"/>
              </a:rPr>
              <a:t> ribs obliquely  downwards and forward and 7</a:t>
            </a:r>
            <a:r>
              <a:rPr lang="en-US" baseline="30000" dirty="0" smtClean="0">
                <a:solidFill>
                  <a:schemeClr val="bg1"/>
                </a:solidFill>
                <a:latin typeface="Calibri"/>
                <a:cs typeface="Calibri"/>
              </a:rPr>
              <a:t>th</a:t>
            </a:r>
            <a:r>
              <a:rPr lang="en-US" dirty="0" smtClean="0">
                <a:solidFill>
                  <a:schemeClr val="bg1"/>
                </a:solidFill>
                <a:latin typeface="Calibri"/>
                <a:cs typeface="Calibri"/>
              </a:rPr>
              <a:t> to 10</a:t>
            </a:r>
            <a:r>
              <a:rPr lang="en-US" baseline="30000" dirty="0" smtClean="0">
                <a:solidFill>
                  <a:schemeClr val="bg1"/>
                </a:solidFill>
                <a:latin typeface="Calibri"/>
                <a:cs typeface="Calibri"/>
              </a:rPr>
              <a:t>th</a:t>
            </a:r>
            <a:r>
              <a:rPr lang="en-US" dirty="0" smtClean="0">
                <a:solidFill>
                  <a:schemeClr val="bg1"/>
                </a:solidFill>
                <a:latin typeface="Calibri"/>
                <a:cs typeface="Calibri"/>
              </a:rPr>
              <a:t> outward and upward.</a:t>
            </a:r>
          </a:p>
          <a:p>
            <a:r>
              <a:rPr lang="en-US" dirty="0" smtClean="0">
                <a:solidFill>
                  <a:schemeClr val="bg1"/>
                </a:solidFill>
                <a:latin typeface="Calibri"/>
                <a:cs typeface="Calibri"/>
              </a:rPr>
              <a:t>Descent of diaphragm</a:t>
            </a:r>
            <a:endParaRPr lang="en-US" dirty="0">
              <a:solidFill>
                <a:schemeClr val="bg1"/>
              </a:solidFill>
            </a:endParaRPr>
          </a:p>
        </p:txBody>
      </p:sp>
      <p:pic>
        <p:nvPicPr>
          <p:cNvPr id="5" name="Content Placeholder 4">
            <a:extLst>
              <a:ext uri="{FF2B5EF4-FFF2-40B4-BE49-F238E27FC236}">
                <a16:creationId xmlns="" xmlns:a16="http://schemas.microsoft.com/office/drawing/2014/main" xmlns:lc="http://schemas.openxmlformats.org/drawingml/2006/lockedCanvas" id="{E6D7EEE8-D331-45C8-B1F1-F182D60714D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34000" y="1524000"/>
            <a:ext cx="3505199" cy="4648200"/>
          </a:xfrm>
          <a:prstGeom prst="rect">
            <a:avLst/>
          </a:prstGeom>
        </p:spPr>
      </p:pic>
    </p:spTree>
    <p:extLst>
      <p:ext uri="{BB962C8B-B14F-4D97-AF65-F5344CB8AC3E}">
        <p14:creationId xmlns:p14="http://schemas.microsoft.com/office/powerpoint/2010/main" val="3575491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4800600" cy="4114800"/>
          </a:xfrm>
        </p:spPr>
        <p:txBody>
          <a:bodyPr/>
          <a:lstStyle/>
          <a:p>
            <a:pPr marL="0" indent="0" algn="ctr">
              <a:buNone/>
            </a:pPr>
            <a:r>
              <a:rPr lang="en-US" u="sng" dirty="0" smtClean="0">
                <a:solidFill>
                  <a:srgbClr val="FFC000"/>
                </a:solidFill>
                <a:latin typeface="Arial Black" pitchFamily="34" charset="0"/>
              </a:rPr>
              <a:t>EXPIRATION</a:t>
            </a:r>
            <a:endParaRPr lang="en-US" sz="3600" u="sng" dirty="0" smtClean="0">
              <a:solidFill>
                <a:srgbClr val="FFC000"/>
              </a:solidFill>
              <a:latin typeface="Arial Black" pitchFamily="34" charset="0"/>
            </a:endParaRPr>
          </a:p>
          <a:p>
            <a:r>
              <a:rPr lang="en-US" dirty="0" smtClean="0">
                <a:solidFill>
                  <a:schemeClr val="bg1"/>
                </a:solidFill>
              </a:rPr>
              <a:t>At the end of inspiration the muscles which contracts actively during inspiration relax and the elastic recoil of the thoracic wall and lungs cause passive expiration .</a:t>
            </a:r>
          </a:p>
          <a:p>
            <a:endParaRPr lang="en-US" dirty="0" smtClean="0">
              <a:solidFill>
                <a:schemeClr val="bg1"/>
              </a:solidFill>
              <a:latin typeface="Calibri"/>
              <a:cs typeface="Calibri"/>
            </a:endParaRPr>
          </a:p>
        </p:txBody>
      </p:sp>
      <p:pic>
        <p:nvPicPr>
          <p:cNvPr id="4" name="Picture 3">
            <a:extLst>
              <a:ext uri="{FF2B5EF4-FFF2-40B4-BE49-F238E27FC236}">
                <a16:creationId xmlns="" xmlns:a16="http://schemas.microsoft.com/office/drawing/2014/main" xmlns:lc="http://schemas.openxmlformats.org/drawingml/2006/lockedCanvas" id="{E93363CA-5D5E-46CE-8051-739BA6FF7F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533400"/>
            <a:ext cx="3886200" cy="6241399"/>
          </a:xfrm>
          <a:prstGeom prst="rect">
            <a:avLst/>
          </a:prstGeom>
        </p:spPr>
      </p:pic>
    </p:spTree>
    <p:extLst>
      <p:ext uri="{BB962C8B-B14F-4D97-AF65-F5344CB8AC3E}">
        <p14:creationId xmlns:p14="http://schemas.microsoft.com/office/powerpoint/2010/main" val="4066259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 OF EXPIRATION</a:t>
            </a:r>
            <a:endParaRPr lang="en-US" dirty="0"/>
          </a:p>
        </p:txBody>
      </p:sp>
      <p:sp>
        <p:nvSpPr>
          <p:cNvPr id="3" name="Content Placeholder 2"/>
          <p:cNvSpPr>
            <a:spLocks noGrp="1"/>
          </p:cNvSpPr>
          <p:nvPr>
            <p:ph sz="half" idx="1"/>
          </p:nvPr>
        </p:nvSpPr>
        <p:spPr/>
        <p:txBody>
          <a:bodyPr>
            <a:normAutofit lnSpcReduction="10000"/>
          </a:bodyPr>
          <a:lstStyle/>
          <a:p>
            <a:r>
              <a:rPr lang="en-US" dirty="0" smtClean="0">
                <a:solidFill>
                  <a:schemeClr val="bg1"/>
                </a:solidFill>
              </a:rPr>
              <a:t>Normally it is a passive process but during forced expiration, the muscles of expiration contracts which includes </a:t>
            </a:r>
          </a:p>
          <a:p>
            <a:r>
              <a:rPr lang="en-US" dirty="0" smtClean="0">
                <a:solidFill>
                  <a:schemeClr val="bg1"/>
                </a:solidFill>
                <a:latin typeface="Calibri"/>
                <a:cs typeface="Calibri"/>
              </a:rPr>
              <a:t>●Anterior abdominal wall muscles </a:t>
            </a:r>
          </a:p>
          <a:p>
            <a:r>
              <a:rPr lang="en-US" dirty="0" smtClean="0">
                <a:solidFill>
                  <a:schemeClr val="bg1"/>
                </a:solidFill>
                <a:latin typeface="Calibri"/>
                <a:cs typeface="Calibri"/>
              </a:rPr>
              <a:t>●Internal intercostal muscles</a:t>
            </a:r>
            <a:endParaRPr lang="en-US" dirty="0">
              <a:solidFill>
                <a:schemeClr val="bg1"/>
              </a:solidFill>
            </a:endParaRPr>
          </a:p>
        </p:txBody>
      </p:sp>
      <p:pic>
        <p:nvPicPr>
          <p:cNvPr id="5" name="Content Placeholder 4">
            <a:extLst>
              <a:ext uri="{FF2B5EF4-FFF2-40B4-BE49-F238E27FC236}">
                <a16:creationId xmlns="" xmlns:a16="http://schemas.microsoft.com/office/drawing/2014/main" xmlns:lc="http://schemas.openxmlformats.org/drawingml/2006/lockedCanvas" id="{8FF9A025-152A-4775-9188-3F6FA25C712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10200" y="1600200"/>
            <a:ext cx="3505200" cy="4953000"/>
          </a:xfrm>
          <a:prstGeom prst="rect">
            <a:avLst/>
          </a:prstGeom>
        </p:spPr>
      </p:pic>
    </p:spTree>
    <p:extLst>
      <p:ext uri="{BB962C8B-B14F-4D97-AF65-F5344CB8AC3E}">
        <p14:creationId xmlns:p14="http://schemas.microsoft.com/office/powerpoint/2010/main" val="2447965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457200"/>
            <a:ext cx="8240688" cy="5943600"/>
          </a:xfrm>
        </p:spPr>
      </p:pic>
    </p:spTree>
    <p:extLst>
      <p:ext uri="{BB962C8B-B14F-4D97-AF65-F5344CB8AC3E}">
        <p14:creationId xmlns:p14="http://schemas.microsoft.com/office/powerpoint/2010/main" val="37830027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609600"/>
            <a:ext cx="8458200" cy="5791200"/>
          </a:xfrm>
        </p:spPr>
        <p:txBody>
          <a:bodyPr>
            <a:normAutofit/>
          </a:bodyPr>
          <a:lstStyle/>
          <a:p>
            <a:pPr marL="0" indent="0" algn="ctr">
              <a:buNone/>
            </a:pPr>
            <a:r>
              <a:rPr lang="en-US" sz="3600" u="sng" dirty="0">
                <a:solidFill>
                  <a:srgbClr val="FFC000"/>
                </a:solidFill>
                <a:latin typeface="Arial Black" pitchFamily="34" charset="0"/>
              </a:rPr>
              <a:t>M</a:t>
            </a:r>
            <a:r>
              <a:rPr lang="en-US" sz="3600" u="sng" dirty="0" smtClean="0">
                <a:solidFill>
                  <a:srgbClr val="FFC000"/>
                </a:solidFill>
                <a:latin typeface="Arial Black" pitchFamily="34" charset="0"/>
              </a:rPr>
              <a:t>OVEMENTS  OF LUNGS </a:t>
            </a:r>
          </a:p>
          <a:p>
            <a:pPr marL="0" indent="0">
              <a:buNone/>
            </a:pPr>
            <a:r>
              <a:rPr lang="en-US" sz="3200" dirty="0" smtClean="0">
                <a:solidFill>
                  <a:schemeClr val="bg1"/>
                </a:solidFill>
              </a:rPr>
              <a:t>During inspiration , due to the enlargement of thoracic cage , negative pressure is increased in the thoracic cavity . It causes expansion of lungs . During expiration ,the thoracic cavity decreases in size to the pre-inspiratory  position. Pressure in the thoracic cage also comes back to the pre-inspiratory level . It compresses the lung tissues so that , the air is expelled out of lungs .</a:t>
            </a:r>
            <a:endParaRPr lang="en-US" sz="3200" u="sng" dirty="0" smtClean="0">
              <a:solidFill>
                <a:schemeClr val="accent3"/>
              </a:solidFill>
            </a:endParaRPr>
          </a:p>
        </p:txBody>
      </p:sp>
    </p:spTree>
    <p:extLst>
      <p:ext uri="{BB962C8B-B14F-4D97-AF65-F5344CB8AC3E}">
        <p14:creationId xmlns:p14="http://schemas.microsoft.com/office/powerpoint/2010/main" val="28270548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562600"/>
          </a:xfrm>
        </p:spPr>
        <p:txBody>
          <a:bodyPr>
            <a:normAutofit fontScale="92500" lnSpcReduction="10000"/>
          </a:bodyPr>
          <a:lstStyle/>
          <a:p>
            <a:pPr marL="0" indent="0">
              <a:buNone/>
            </a:pPr>
            <a:r>
              <a:rPr lang="en-US" sz="3600" u="sng" dirty="0" smtClean="0">
                <a:solidFill>
                  <a:srgbClr val="00B0F0"/>
                </a:solidFill>
                <a:latin typeface="Arial Black" pitchFamily="34" charset="0"/>
              </a:rPr>
              <a:t>SURFACTANT</a:t>
            </a:r>
          </a:p>
          <a:p>
            <a:pPr marL="0" indent="0">
              <a:buNone/>
            </a:pPr>
            <a:r>
              <a:rPr lang="en-US" sz="2400" dirty="0" smtClean="0">
                <a:solidFill>
                  <a:schemeClr val="bg1"/>
                </a:solidFill>
              </a:rPr>
              <a:t>Surfactant is a surface acting material or agent that is responsible for lowering the surface tension of fluid .Surfactant that lines the epithelium of alveoli in lungs is known as pulmonary surfactant and it decreases the surface tension on the alveolar membrane .</a:t>
            </a:r>
          </a:p>
          <a:p>
            <a:pPr marL="0" indent="0">
              <a:buNone/>
            </a:pPr>
            <a:endParaRPr lang="en-US" sz="2400" dirty="0" smtClean="0">
              <a:solidFill>
                <a:schemeClr val="bg1"/>
              </a:solidFill>
            </a:endParaRPr>
          </a:p>
          <a:p>
            <a:pPr marL="0" indent="0">
              <a:buNone/>
            </a:pPr>
            <a:r>
              <a:rPr lang="en-US" sz="2400" u="sng" dirty="0" smtClean="0">
                <a:solidFill>
                  <a:srgbClr val="00B0F0"/>
                </a:solidFill>
                <a:latin typeface="Arial Black" pitchFamily="34" charset="0"/>
              </a:rPr>
              <a:t>SOURCE OF SECRETION OF PULMONARY SURFACTANT </a:t>
            </a:r>
          </a:p>
          <a:p>
            <a:pPr marL="0" indent="0">
              <a:buNone/>
            </a:pPr>
            <a:r>
              <a:rPr lang="en-US" sz="2400" dirty="0" smtClean="0">
                <a:solidFill>
                  <a:schemeClr val="bg1"/>
                </a:solidFill>
              </a:rPr>
              <a:t>Pulmonary surfactant is secreted by two types of cells :</a:t>
            </a:r>
          </a:p>
          <a:p>
            <a:pPr marL="0" indent="0">
              <a:buNone/>
            </a:pPr>
            <a:r>
              <a:rPr lang="en-US" sz="2400" dirty="0" smtClean="0">
                <a:solidFill>
                  <a:schemeClr val="bg1"/>
                </a:solidFill>
                <a:latin typeface="Calibri"/>
                <a:cs typeface="Calibri"/>
              </a:rPr>
              <a:t>1- Type II alveolar epithelial cells in the lungs , which are called surfactant secreting alveolar cells or </a:t>
            </a:r>
            <a:r>
              <a:rPr lang="en-US" sz="2400" dirty="0" err="1" smtClean="0">
                <a:solidFill>
                  <a:schemeClr val="bg1"/>
                </a:solidFill>
                <a:latin typeface="Calibri"/>
                <a:cs typeface="Calibri"/>
              </a:rPr>
              <a:t>pneumocytes</a:t>
            </a:r>
            <a:r>
              <a:rPr lang="en-US" sz="2400" dirty="0" smtClean="0">
                <a:solidFill>
                  <a:schemeClr val="bg1"/>
                </a:solidFill>
                <a:latin typeface="Calibri"/>
                <a:cs typeface="Calibri"/>
              </a:rPr>
              <a:t>. Characteristic  feature of these cells is the presence of microvilli on their alveolar surface . </a:t>
            </a:r>
          </a:p>
          <a:p>
            <a:pPr marL="0" indent="0">
              <a:buNone/>
            </a:pPr>
            <a:r>
              <a:rPr lang="en-US" sz="2400" dirty="0" smtClean="0">
                <a:solidFill>
                  <a:schemeClr val="bg1"/>
                </a:solidFill>
                <a:latin typeface="Calibri"/>
                <a:cs typeface="Calibri"/>
              </a:rPr>
              <a:t> 2- </a:t>
            </a:r>
            <a:r>
              <a:rPr lang="en-US" sz="2400" dirty="0">
                <a:solidFill>
                  <a:schemeClr val="bg1"/>
                </a:solidFill>
                <a:latin typeface="Calibri"/>
                <a:cs typeface="Calibri"/>
              </a:rPr>
              <a:t>C</a:t>
            </a:r>
            <a:r>
              <a:rPr lang="en-US" sz="2400" dirty="0" smtClean="0">
                <a:solidFill>
                  <a:schemeClr val="bg1"/>
                </a:solidFill>
                <a:latin typeface="Calibri"/>
                <a:cs typeface="Calibri"/>
              </a:rPr>
              <a:t>lara cells , which are situated in the bronchioles . These cells are also called bronchiolar exocrine cells  .</a:t>
            </a:r>
            <a:endParaRPr lang="en-US" sz="2400" dirty="0">
              <a:solidFill>
                <a:schemeClr val="bg1"/>
              </a:solidFill>
            </a:endParaRPr>
          </a:p>
        </p:txBody>
      </p:sp>
    </p:spTree>
    <p:extLst>
      <p:ext uri="{BB962C8B-B14F-4D97-AF65-F5344CB8AC3E}">
        <p14:creationId xmlns:p14="http://schemas.microsoft.com/office/powerpoint/2010/main" val="33635819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600200"/>
            <a:ext cx="7696200" cy="1828800"/>
          </a:xfrm>
        </p:spPr>
        <p:txBody>
          <a:bodyPr>
            <a:normAutofit/>
          </a:bodyPr>
          <a:lstStyle/>
          <a:p>
            <a:r>
              <a:rPr lang="en-US" sz="4000" u="sng" dirty="0" smtClean="0">
                <a:solidFill>
                  <a:srgbClr val="FFC000"/>
                </a:solidFill>
                <a:latin typeface="Arial Black" pitchFamily="34" charset="0"/>
              </a:rPr>
              <a:t>CONCEPT OF RESPIRATORY PHYSIOLOGY IN MODERN </a:t>
            </a:r>
            <a:endParaRPr lang="en-US" sz="4000" b="1" u="sng" dirty="0">
              <a:solidFill>
                <a:srgbClr val="FFC000"/>
              </a:solidFill>
              <a:latin typeface="Arial Black" pitchFamily="34" charset="0"/>
            </a:endParaRPr>
          </a:p>
        </p:txBody>
      </p:sp>
    </p:spTree>
    <p:extLst>
      <p:ext uri="{BB962C8B-B14F-4D97-AF65-F5344CB8AC3E}">
        <p14:creationId xmlns:p14="http://schemas.microsoft.com/office/powerpoint/2010/main" val="30592745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1450"/>
            <a:ext cx="8229600" cy="6858000"/>
          </a:xfrm>
        </p:spPr>
        <p:txBody>
          <a:bodyPr/>
          <a:lstStyle/>
          <a:p>
            <a:pPr marL="0" indent="0">
              <a:buNone/>
            </a:pPr>
            <a:r>
              <a:rPr lang="en-US" dirty="0" smtClean="0">
                <a:solidFill>
                  <a:schemeClr val="bg1"/>
                </a:solidFill>
                <a:latin typeface="Calibri"/>
                <a:cs typeface="Calibri"/>
              </a:rPr>
              <a:t>●</a:t>
            </a:r>
            <a:r>
              <a:rPr lang="en-US" sz="2800" u="sng" dirty="0" smtClean="0">
                <a:solidFill>
                  <a:srgbClr val="00B0F0"/>
                </a:solidFill>
                <a:latin typeface="Arial Black" pitchFamily="34" charset="0"/>
                <a:cs typeface="Calibri"/>
              </a:rPr>
              <a:t>CHEMISTRY OF SURFACTANT </a:t>
            </a:r>
          </a:p>
          <a:p>
            <a:pPr marL="0" indent="0">
              <a:buNone/>
            </a:pPr>
            <a:r>
              <a:rPr lang="en-US" sz="2800" dirty="0" smtClean="0">
                <a:solidFill>
                  <a:schemeClr val="bg1"/>
                </a:solidFill>
                <a:latin typeface="Calibri"/>
                <a:cs typeface="Calibri"/>
              </a:rPr>
              <a:t>Surfactant is a lipoprotein complex formed by lipid specially phospholipids , proteins ,and ions .</a:t>
            </a:r>
          </a:p>
          <a:p>
            <a:pPr marL="0" indent="0">
              <a:buNone/>
            </a:pPr>
            <a:r>
              <a:rPr lang="en-US" sz="2800" dirty="0" smtClean="0">
                <a:solidFill>
                  <a:schemeClr val="bg1"/>
                </a:solidFill>
                <a:latin typeface="Calibri"/>
                <a:cs typeface="Calibri"/>
              </a:rPr>
              <a:t>1- PHOSPHOLIPIDS : Phospholipid form about 75% of the surfactant . </a:t>
            </a:r>
          </a:p>
          <a:p>
            <a:pPr marL="0" indent="0">
              <a:buNone/>
            </a:pPr>
            <a:r>
              <a:rPr lang="en-US" sz="2800" dirty="0" smtClean="0">
                <a:solidFill>
                  <a:schemeClr val="bg1"/>
                </a:solidFill>
                <a:latin typeface="Calibri"/>
                <a:cs typeface="Calibri"/>
              </a:rPr>
              <a:t>2- OTHER LIPIDS : Other lipid substances of surfactant are triglycerides and </a:t>
            </a:r>
            <a:r>
              <a:rPr lang="en-US" sz="2800" dirty="0" err="1" smtClean="0">
                <a:solidFill>
                  <a:schemeClr val="bg1"/>
                </a:solidFill>
                <a:latin typeface="Calibri"/>
                <a:cs typeface="Calibri"/>
              </a:rPr>
              <a:t>phosphotidylglycerol</a:t>
            </a:r>
            <a:r>
              <a:rPr lang="en-US" sz="2800" dirty="0" smtClean="0">
                <a:solidFill>
                  <a:schemeClr val="bg1"/>
                </a:solidFill>
                <a:latin typeface="Calibri"/>
                <a:cs typeface="Calibri"/>
              </a:rPr>
              <a:t>  ( PG).</a:t>
            </a:r>
          </a:p>
          <a:p>
            <a:pPr marL="0" indent="0">
              <a:buNone/>
            </a:pPr>
            <a:r>
              <a:rPr lang="en-US" sz="2800" dirty="0" smtClean="0">
                <a:solidFill>
                  <a:schemeClr val="bg1"/>
                </a:solidFill>
                <a:latin typeface="Calibri"/>
                <a:cs typeface="Calibri"/>
              </a:rPr>
              <a:t>3- PROTEINS : Proteins of surfactant are called specific surfactant proteins </a:t>
            </a:r>
            <a:r>
              <a:rPr lang="en-US" sz="2800" dirty="0" smtClean="0">
                <a:solidFill>
                  <a:schemeClr val="bg1"/>
                </a:solidFill>
                <a:latin typeface="Calibri"/>
                <a:cs typeface="Calibri"/>
              </a:rPr>
              <a:t>.</a:t>
            </a:r>
            <a:endParaRPr lang="en-US" sz="2800" dirty="0" smtClean="0">
              <a:solidFill>
                <a:schemeClr val="bg1"/>
              </a:solidFill>
              <a:latin typeface="Calibri"/>
              <a:cs typeface="Calibri"/>
            </a:endParaRPr>
          </a:p>
          <a:p>
            <a:pPr marL="0" indent="0">
              <a:buNone/>
            </a:pPr>
            <a:r>
              <a:rPr lang="en-US" sz="2800" dirty="0" smtClean="0">
                <a:solidFill>
                  <a:schemeClr val="bg1"/>
                </a:solidFill>
                <a:latin typeface="Calibri"/>
                <a:cs typeface="Calibri"/>
              </a:rPr>
              <a:t>4- IONS : Ions present in the surfactant are mostly calcium ions. </a:t>
            </a:r>
            <a:endParaRPr lang="en-US" sz="2800" dirty="0">
              <a:solidFill>
                <a:schemeClr val="bg1"/>
              </a:solidFill>
            </a:endParaRPr>
          </a:p>
        </p:txBody>
      </p:sp>
    </p:spTree>
    <p:extLst>
      <p:ext uri="{BB962C8B-B14F-4D97-AF65-F5344CB8AC3E}">
        <p14:creationId xmlns:p14="http://schemas.microsoft.com/office/powerpoint/2010/main" val="26042551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943600"/>
          </a:xfrm>
        </p:spPr>
        <p:txBody>
          <a:bodyPr>
            <a:normAutofit lnSpcReduction="10000"/>
          </a:bodyPr>
          <a:lstStyle/>
          <a:p>
            <a:pPr marL="0" indent="0">
              <a:buNone/>
            </a:pPr>
            <a:r>
              <a:rPr lang="en-US" sz="2400" u="sng" dirty="0" smtClean="0">
                <a:solidFill>
                  <a:srgbClr val="00B0F0"/>
                </a:solidFill>
                <a:latin typeface="Arial Black" pitchFamily="34" charset="0"/>
              </a:rPr>
              <a:t>EFFECT OF DEFICIENCY OF SURFACTANT </a:t>
            </a:r>
          </a:p>
          <a:p>
            <a:pPr marL="0" indent="0">
              <a:buNone/>
            </a:pPr>
            <a:r>
              <a:rPr lang="en-US" sz="2400" dirty="0" smtClean="0">
                <a:solidFill>
                  <a:schemeClr val="bg1"/>
                </a:solidFill>
                <a:latin typeface="Arial Black" pitchFamily="34" charset="0"/>
              </a:rPr>
              <a:t>Respiratory distress syndrome : </a:t>
            </a:r>
          </a:p>
          <a:p>
            <a:pPr marL="0" indent="0">
              <a:buNone/>
            </a:pPr>
            <a:r>
              <a:rPr lang="en-US" sz="2400" dirty="0" smtClean="0">
                <a:solidFill>
                  <a:schemeClr val="bg1"/>
                </a:solidFill>
              </a:rPr>
              <a:t>Respiratory distress syndrome or hyaline membrane disease is the condition characterized by collapse of lungs because of absence of surfactant in infants . Deficiency of surfactant occurs in adults also and it is called adult respiratory distress syndrome (ADRS).</a:t>
            </a:r>
          </a:p>
          <a:p>
            <a:pPr marL="0" indent="0" algn="ctr">
              <a:buNone/>
            </a:pPr>
            <a:r>
              <a:rPr lang="en-US" sz="3200" u="sng" dirty="0" smtClean="0">
                <a:solidFill>
                  <a:srgbClr val="FFC000"/>
                </a:solidFill>
                <a:latin typeface="Arial Black" pitchFamily="34" charset="0"/>
              </a:rPr>
              <a:t>VENTILATION</a:t>
            </a:r>
            <a:r>
              <a:rPr lang="en-US" sz="3200" u="sng" dirty="0" smtClean="0">
                <a:solidFill>
                  <a:schemeClr val="bg1"/>
                </a:solidFill>
              </a:rPr>
              <a:t> </a:t>
            </a:r>
          </a:p>
          <a:p>
            <a:pPr marL="0" indent="0">
              <a:buNone/>
            </a:pPr>
            <a:r>
              <a:rPr lang="en-US" sz="2400" dirty="0" smtClean="0">
                <a:solidFill>
                  <a:schemeClr val="bg1"/>
                </a:solidFill>
              </a:rPr>
              <a:t>Ventilation refers to circulation of air or replacement of stale ( not fresh) air with fresh air in a space . In respiratory physiology , ventilation is the rate at which air enters or leaves the lungs.</a:t>
            </a:r>
          </a:p>
          <a:p>
            <a:pPr marL="0" indent="0">
              <a:buNone/>
            </a:pPr>
            <a:r>
              <a:rPr lang="en-US" sz="2400" dirty="0" smtClean="0">
                <a:solidFill>
                  <a:schemeClr val="bg1"/>
                </a:solidFill>
              </a:rPr>
              <a:t>Ventilation is of two types :</a:t>
            </a:r>
          </a:p>
          <a:p>
            <a:pPr marL="0" indent="0">
              <a:buNone/>
            </a:pPr>
            <a:r>
              <a:rPr lang="en-US" sz="2400" dirty="0" smtClean="0">
                <a:solidFill>
                  <a:schemeClr val="bg1"/>
                </a:solidFill>
                <a:latin typeface="Calibri"/>
                <a:cs typeface="Calibri"/>
              </a:rPr>
              <a:t>1.Pulmonary ventilation</a:t>
            </a:r>
            <a:endParaRPr lang="en-US" sz="2400" dirty="0">
              <a:solidFill>
                <a:schemeClr val="bg1"/>
              </a:solidFill>
              <a:latin typeface="Calibri"/>
              <a:cs typeface="Calibri"/>
            </a:endParaRPr>
          </a:p>
          <a:p>
            <a:pPr marL="0" indent="0">
              <a:buNone/>
            </a:pPr>
            <a:r>
              <a:rPr lang="en-US" sz="2400" dirty="0" smtClean="0">
                <a:solidFill>
                  <a:schemeClr val="bg1"/>
                </a:solidFill>
                <a:latin typeface="Calibri"/>
                <a:cs typeface="Calibri"/>
              </a:rPr>
              <a:t>2.Alveolar ventilation </a:t>
            </a:r>
          </a:p>
        </p:txBody>
      </p:sp>
    </p:spTree>
    <p:extLst>
      <p:ext uri="{BB962C8B-B14F-4D97-AF65-F5344CB8AC3E}">
        <p14:creationId xmlns:p14="http://schemas.microsoft.com/office/powerpoint/2010/main" val="37540208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715000"/>
          </a:xfrm>
        </p:spPr>
        <p:txBody>
          <a:bodyPr>
            <a:normAutofit fontScale="92500" lnSpcReduction="20000"/>
          </a:bodyPr>
          <a:lstStyle/>
          <a:p>
            <a:pPr marL="0" indent="0" algn="ctr">
              <a:buNone/>
            </a:pPr>
            <a:r>
              <a:rPr lang="en-US" sz="3200" u="sng" dirty="0" smtClean="0">
                <a:solidFill>
                  <a:srgbClr val="FFC000"/>
                </a:solidFill>
                <a:latin typeface="Arial Black" pitchFamily="34" charset="0"/>
              </a:rPr>
              <a:t>PULMONARY VENTILATION </a:t>
            </a:r>
          </a:p>
          <a:p>
            <a:pPr marL="0" indent="0" algn="ctr">
              <a:buNone/>
            </a:pPr>
            <a:endParaRPr lang="en-US" sz="3200" u="sng" dirty="0" smtClean="0">
              <a:solidFill>
                <a:schemeClr val="bg1"/>
              </a:solidFill>
            </a:endParaRPr>
          </a:p>
          <a:p>
            <a:pPr marL="0" indent="0">
              <a:buNone/>
            </a:pPr>
            <a:r>
              <a:rPr lang="en-US" dirty="0">
                <a:solidFill>
                  <a:schemeClr val="bg1"/>
                </a:solidFill>
              </a:rPr>
              <a:t>T</a:t>
            </a:r>
            <a:r>
              <a:rPr lang="en-US" sz="2800" dirty="0" smtClean="0">
                <a:solidFill>
                  <a:schemeClr val="bg1"/>
                </a:solidFill>
              </a:rPr>
              <a:t>he volume of air moving in and out of respiratory tract in a given unit of time during quiet breathing . It is also called minute ventilation or respiratory minute volume (RMV).</a:t>
            </a:r>
          </a:p>
          <a:p>
            <a:pPr marL="0" indent="0">
              <a:buNone/>
            </a:pPr>
            <a:r>
              <a:rPr lang="en-US" sz="2800" dirty="0" smtClean="0">
                <a:solidFill>
                  <a:schemeClr val="bg1"/>
                </a:solidFill>
              </a:rPr>
              <a:t>Pulmonary ventilation is a cyclic process, by which fresh air enters the lungs and an equal volume of air leaves the lungs .</a:t>
            </a:r>
          </a:p>
          <a:p>
            <a:pPr marL="0" indent="0">
              <a:buNone/>
            </a:pPr>
            <a:r>
              <a:rPr lang="en-US" sz="2800" dirty="0" smtClean="0">
                <a:solidFill>
                  <a:schemeClr val="bg1"/>
                </a:solidFill>
              </a:rPr>
              <a:t>Normal value = 6000 ml( 6L) </a:t>
            </a:r>
          </a:p>
          <a:p>
            <a:pPr marL="0" indent="0">
              <a:buNone/>
            </a:pPr>
            <a:r>
              <a:rPr lang="en-US" sz="2800" dirty="0" smtClean="0">
                <a:solidFill>
                  <a:schemeClr val="bg1"/>
                </a:solidFill>
              </a:rPr>
              <a:t>Pulmonary ventilation = Tidal volume </a:t>
            </a:r>
            <a:r>
              <a:rPr lang="en-US" sz="2800" dirty="0" smtClean="0">
                <a:solidFill>
                  <a:schemeClr val="bg1"/>
                </a:solidFill>
                <a:latin typeface="Calibri"/>
                <a:cs typeface="Calibri"/>
              </a:rPr>
              <a:t>x Respiratory rate </a:t>
            </a:r>
          </a:p>
          <a:p>
            <a:pPr marL="0" indent="0">
              <a:buNone/>
            </a:pPr>
            <a:r>
              <a:rPr lang="en-US" sz="2800" dirty="0">
                <a:solidFill>
                  <a:schemeClr val="bg1"/>
                </a:solidFill>
                <a:latin typeface="Calibri"/>
                <a:cs typeface="Calibri"/>
              </a:rPr>
              <a:t> </a:t>
            </a:r>
            <a:r>
              <a:rPr lang="en-US" sz="2800" dirty="0" smtClean="0">
                <a:solidFill>
                  <a:schemeClr val="bg1"/>
                </a:solidFill>
                <a:latin typeface="Calibri"/>
                <a:cs typeface="Calibri"/>
              </a:rPr>
              <a:t>                                           = 500 ml x 12/min</a:t>
            </a:r>
          </a:p>
          <a:p>
            <a:pPr marL="0" indent="0">
              <a:buNone/>
            </a:pPr>
            <a:r>
              <a:rPr lang="en-US" sz="2800" dirty="0">
                <a:solidFill>
                  <a:schemeClr val="bg1"/>
                </a:solidFill>
                <a:latin typeface="Calibri"/>
                <a:cs typeface="Calibri"/>
              </a:rPr>
              <a:t> </a:t>
            </a:r>
            <a:r>
              <a:rPr lang="en-US" sz="2800" dirty="0" smtClean="0">
                <a:solidFill>
                  <a:schemeClr val="bg1"/>
                </a:solidFill>
                <a:latin typeface="Calibri"/>
                <a:cs typeface="Calibri"/>
              </a:rPr>
              <a:t>                                           = 6,000 mL/min</a:t>
            </a:r>
          </a:p>
        </p:txBody>
      </p:sp>
    </p:spTree>
    <p:extLst>
      <p:ext uri="{BB962C8B-B14F-4D97-AF65-F5344CB8AC3E}">
        <p14:creationId xmlns:p14="http://schemas.microsoft.com/office/powerpoint/2010/main" val="14489843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6019800"/>
          </a:xfrm>
        </p:spPr>
        <p:txBody>
          <a:bodyPr>
            <a:normAutofit fontScale="92500"/>
          </a:bodyPr>
          <a:lstStyle/>
          <a:p>
            <a:pPr marL="0" indent="0" algn="ctr">
              <a:buNone/>
            </a:pPr>
            <a:r>
              <a:rPr lang="en-US" sz="3600" u="sng" dirty="0" smtClean="0">
                <a:solidFill>
                  <a:srgbClr val="FFC000"/>
                </a:solidFill>
                <a:latin typeface="Arial Black" pitchFamily="34" charset="0"/>
              </a:rPr>
              <a:t>ALVEOLAR VENTILATION</a:t>
            </a:r>
          </a:p>
          <a:p>
            <a:pPr marL="0" indent="0">
              <a:buNone/>
            </a:pPr>
            <a:r>
              <a:rPr lang="en-US" sz="2400" dirty="0" smtClean="0">
                <a:solidFill>
                  <a:schemeClr val="bg1"/>
                </a:solidFill>
              </a:rPr>
              <a:t>Alveolar ventilation is the amount of air utilized for gaseous exchange every minute .</a:t>
            </a:r>
            <a:r>
              <a:rPr lang="en-US" sz="3600" dirty="0" smtClean="0">
                <a:solidFill>
                  <a:schemeClr val="bg1"/>
                </a:solidFill>
              </a:rPr>
              <a:t> </a:t>
            </a:r>
          </a:p>
          <a:p>
            <a:pPr marL="0" indent="0">
              <a:buNone/>
            </a:pPr>
            <a:r>
              <a:rPr lang="en-US" sz="2400" dirty="0" smtClean="0">
                <a:solidFill>
                  <a:schemeClr val="bg1"/>
                </a:solidFill>
              </a:rPr>
              <a:t>Alveolar ventilation is different from pulmonary ventilation . In pulmonary ventilation , 6L of air moves in and out of respiratory tract every minute . But the whole volume of air is not utilized for exchange of gases . Volume of air subjected for exchange of gases is the alveolar ventilation . Air trapped in respiratory passage does take part in gaseous exchange .</a:t>
            </a:r>
          </a:p>
          <a:p>
            <a:pPr marL="0" indent="0">
              <a:buNone/>
            </a:pPr>
            <a:r>
              <a:rPr lang="en-US" sz="2400" dirty="0" smtClean="0">
                <a:solidFill>
                  <a:schemeClr val="bg1"/>
                </a:solidFill>
              </a:rPr>
              <a:t>Normal value of alveolar ventilation is 4,200 mL(4.2 L)/min.</a:t>
            </a:r>
          </a:p>
          <a:p>
            <a:pPr marL="0" indent="0">
              <a:buNone/>
            </a:pPr>
            <a:r>
              <a:rPr lang="en-US" sz="2400" dirty="0" smtClean="0">
                <a:solidFill>
                  <a:schemeClr val="bg1"/>
                </a:solidFill>
              </a:rPr>
              <a:t>Alveolar ventilation =</a:t>
            </a:r>
          </a:p>
          <a:p>
            <a:pPr marL="0" indent="0">
              <a:buNone/>
            </a:pPr>
            <a:r>
              <a:rPr lang="en-US" sz="2400" dirty="0" smtClean="0">
                <a:solidFill>
                  <a:schemeClr val="bg1"/>
                </a:solidFill>
              </a:rPr>
              <a:t> ( Tidal volume – Dead space) </a:t>
            </a:r>
            <a:r>
              <a:rPr lang="en-US" sz="2400" dirty="0" smtClean="0">
                <a:solidFill>
                  <a:schemeClr val="bg1"/>
                </a:solidFill>
                <a:latin typeface="Calibri"/>
                <a:cs typeface="Calibri"/>
              </a:rPr>
              <a:t>x Respiratory rate</a:t>
            </a:r>
          </a:p>
          <a:p>
            <a:pPr marL="0" indent="0">
              <a:buNone/>
            </a:pPr>
            <a:r>
              <a:rPr lang="en-US" sz="2400" dirty="0">
                <a:solidFill>
                  <a:schemeClr val="bg1"/>
                </a:solidFill>
                <a:latin typeface="Calibri"/>
                <a:cs typeface="Calibri"/>
              </a:rPr>
              <a:t> </a:t>
            </a:r>
            <a:r>
              <a:rPr lang="en-US" sz="2400" dirty="0" smtClean="0">
                <a:solidFill>
                  <a:schemeClr val="bg1"/>
                </a:solidFill>
                <a:latin typeface="Calibri"/>
                <a:cs typeface="Calibri"/>
              </a:rPr>
              <a:t>              = (500 – 150)mL x 12/min </a:t>
            </a:r>
          </a:p>
          <a:p>
            <a:pPr marL="0" indent="0">
              <a:buNone/>
            </a:pPr>
            <a:r>
              <a:rPr lang="en-US" sz="2400" dirty="0">
                <a:solidFill>
                  <a:schemeClr val="bg1"/>
                </a:solidFill>
                <a:latin typeface="Calibri"/>
                <a:cs typeface="Calibri"/>
              </a:rPr>
              <a:t> </a:t>
            </a:r>
            <a:r>
              <a:rPr lang="en-US" sz="2400" dirty="0" smtClean="0">
                <a:solidFill>
                  <a:schemeClr val="bg1"/>
                </a:solidFill>
                <a:latin typeface="Calibri"/>
                <a:cs typeface="Calibri"/>
              </a:rPr>
              <a:t>              =4,200 mL (4.2 L)/min</a:t>
            </a:r>
            <a:endParaRPr lang="en-US" sz="2400" dirty="0" smtClean="0">
              <a:solidFill>
                <a:schemeClr val="bg1"/>
              </a:solidFill>
            </a:endParaRPr>
          </a:p>
        </p:txBody>
      </p:sp>
    </p:spTree>
    <p:extLst>
      <p:ext uri="{BB962C8B-B14F-4D97-AF65-F5344CB8AC3E}">
        <p14:creationId xmlns:p14="http://schemas.microsoft.com/office/powerpoint/2010/main" val="23918014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715000"/>
          </a:xfrm>
        </p:spPr>
        <p:txBody>
          <a:bodyPr>
            <a:normAutofit lnSpcReduction="10000"/>
          </a:bodyPr>
          <a:lstStyle/>
          <a:p>
            <a:pPr marL="0" indent="0" algn="ctr">
              <a:buNone/>
            </a:pPr>
            <a:r>
              <a:rPr lang="en-US" sz="3600" u="sng" dirty="0" smtClean="0">
                <a:solidFill>
                  <a:srgbClr val="00B0F0"/>
                </a:solidFill>
                <a:latin typeface="Arial Black" pitchFamily="34" charset="0"/>
              </a:rPr>
              <a:t>RESPIRATORY PRESSURES</a:t>
            </a:r>
          </a:p>
          <a:p>
            <a:pPr marL="0" indent="0">
              <a:buNone/>
            </a:pPr>
            <a:r>
              <a:rPr lang="en-US" sz="2800" dirty="0" smtClean="0">
                <a:solidFill>
                  <a:schemeClr val="bg1"/>
                </a:solidFill>
              </a:rPr>
              <a:t>Two types of pressures are exerted in thoracic cavity and lungs during  process of respiration :</a:t>
            </a:r>
          </a:p>
          <a:p>
            <a:pPr marL="0" indent="0">
              <a:buNone/>
            </a:pPr>
            <a:r>
              <a:rPr lang="en-US" sz="2800" dirty="0" smtClean="0">
                <a:solidFill>
                  <a:schemeClr val="bg1"/>
                </a:solidFill>
                <a:latin typeface="Calibri"/>
                <a:cs typeface="Calibri"/>
              </a:rPr>
              <a:t>1-Intrapleural pressure or </a:t>
            </a:r>
            <a:r>
              <a:rPr lang="en-US" sz="2800" dirty="0" err="1" smtClean="0">
                <a:solidFill>
                  <a:schemeClr val="bg1"/>
                </a:solidFill>
                <a:latin typeface="Calibri"/>
                <a:cs typeface="Calibri"/>
              </a:rPr>
              <a:t>intrathoracic</a:t>
            </a:r>
            <a:r>
              <a:rPr lang="en-US" sz="2800" dirty="0" smtClean="0">
                <a:solidFill>
                  <a:schemeClr val="bg1"/>
                </a:solidFill>
                <a:latin typeface="Calibri"/>
                <a:cs typeface="Calibri"/>
              </a:rPr>
              <a:t>  pressure .</a:t>
            </a:r>
          </a:p>
          <a:p>
            <a:pPr marL="0" indent="0">
              <a:buNone/>
            </a:pPr>
            <a:r>
              <a:rPr lang="en-US" sz="2800" dirty="0" smtClean="0">
                <a:solidFill>
                  <a:schemeClr val="bg1"/>
                </a:solidFill>
                <a:latin typeface="Calibri"/>
                <a:cs typeface="Calibri"/>
              </a:rPr>
              <a:t>2-Intra-alveolar pressure or intra-pulmonary pressure .</a:t>
            </a:r>
          </a:p>
          <a:p>
            <a:pPr marL="0" indent="0" algn="ctr">
              <a:buNone/>
            </a:pPr>
            <a:r>
              <a:rPr lang="en-US" sz="3600" u="sng" dirty="0" smtClean="0">
                <a:solidFill>
                  <a:srgbClr val="00B0F0"/>
                </a:solidFill>
                <a:latin typeface="Arial Black" pitchFamily="34" charset="0"/>
                <a:cs typeface="Calibri"/>
              </a:rPr>
              <a:t>INTRAPLEURAL PRESSURE </a:t>
            </a:r>
          </a:p>
          <a:p>
            <a:pPr marL="0" indent="0">
              <a:buNone/>
            </a:pPr>
            <a:r>
              <a:rPr lang="en-US" sz="2800" dirty="0" err="1" smtClean="0">
                <a:solidFill>
                  <a:schemeClr val="bg1"/>
                </a:solidFill>
                <a:latin typeface="Calibri"/>
                <a:cs typeface="Calibri"/>
              </a:rPr>
              <a:t>Intrapleural</a:t>
            </a:r>
            <a:r>
              <a:rPr lang="en-US" sz="2800" dirty="0" smtClean="0">
                <a:solidFill>
                  <a:schemeClr val="bg1"/>
                </a:solidFill>
                <a:latin typeface="Calibri"/>
                <a:cs typeface="Calibri"/>
              </a:rPr>
              <a:t> pressure is the pressure existing in pleural cavity ,i.e. in between the visceral and parietal layers of pleura . It is exerted by the suction of the fluid that lines the pleural cavity . It is also called </a:t>
            </a:r>
            <a:r>
              <a:rPr lang="en-US" sz="2800" dirty="0" err="1" smtClean="0">
                <a:solidFill>
                  <a:schemeClr val="bg1"/>
                </a:solidFill>
                <a:latin typeface="Calibri"/>
                <a:cs typeface="Calibri"/>
              </a:rPr>
              <a:t>intrathoracic</a:t>
            </a:r>
            <a:r>
              <a:rPr lang="en-US" sz="2800" dirty="0" smtClean="0">
                <a:solidFill>
                  <a:schemeClr val="bg1"/>
                </a:solidFill>
                <a:latin typeface="Calibri"/>
                <a:cs typeface="Calibri"/>
              </a:rPr>
              <a:t> pressure since it is exerted in the whole of thoracic cavity.</a:t>
            </a:r>
            <a:endParaRPr lang="en-US" sz="2800" dirty="0">
              <a:solidFill>
                <a:schemeClr val="bg1"/>
              </a:solidFill>
            </a:endParaRPr>
          </a:p>
        </p:txBody>
      </p:sp>
    </p:spTree>
    <p:extLst>
      <p:ext uri="{BB962C8B-B14F-4D97-AF65-F5344CB8AC3E}">
        <p14:creationId xmlns:p14="http://schemas.microsoft.com/office/powerpoint/2010/main" val="22743981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791200"/>
          </a:xfrm>
        </p:spPr>
        <p:txBody>
          <a:bodyPr>
            <a:normAutofit/>
          </a:bodyPr>
          <a:lstStyle/>
          <a:p>
            <a:pPr marL="0" indent="0" algn="ctr">
              <a:buNone/>
            </a:pPr>
            <a:r>
              <a:rPr lang="en-US" sz="3200" u="sng" dirty="0" smtClean="0">
                <a:solidFill>
                  <a:srgbClr val="00B050"/>
                </a:solidFill>
                <a:latin typeface="Arial Black" pitchFamily="34" charset="0"/>
              </a:rPr>
              <a:t>NOMAL VALUES OF INTRAPLEURAL PRESSURE</a:t>
            </a:r>
          </a:p>
          <a:p>
            <a:pPr marL="0" indent="0">
              <a:buNone/>
            </a:pPr>
            <a:r>
              <a:rPr lang="en-US" sz="2800" dirty="0" smtClean="0">
                <a:solidFill>
                  <a:schemeClr val="bg1"/>
                </a:solidFill>
              </a:rPr>
              <a:t>Respiratory pressures are always expressed in relation to atmospheric pressure, which is 760 mm Hg . Under physiological conditions , the intra pleural pressure is always negative .</a:t>
            </a:r>
          </a:p>
          <a:p>
            <a:pPr marL="0" indent="0" algn="ctr">
              <a:buNone/>
            </a:pPr>
            <a:endParaRPr lang="en-US" sz="3200"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284649894"/>
              </p:ext>
            </p:extLst>
          </p:nvPr>
        </p:nvGraphicFramePr>
        <p:xfrm>
          <a:off x="457200" y="3276600"/>
          <a:ext cx="8382000" cy="2494280"/>
        </p:xfrm>
        <a:graphic>
          <a:graphicData uri="http://schemas.openxmlformats.org/drawingml/2006/table">
            <a:tbl>
              <a:tblPr firstRow="1" bandRow="1">
                <a:tableStyleId>{5FD0F851-EC5A-4D38-B0AD-8093EC10F338}</a:tableStyleId>
              </a:tblPr>
              <a:tblGrid>
                <a:gridCol w="5715000"/>
                <a:gridCol w="2667000"/>
              </a:tblGrid>
              <a:tr h="370840">
                <a:tc>
                  <a:txBody>
                    <a:bodyPr/>
                    <a:lstStyle/>
                    <a:p>
                      <a:r>
                        <a:rPr lang="en-US" baseline="0" dirty="0" smtClean="0">
                          <a:solidFill>
                            <a:schemeClr val="bg1">
                              <a:lumMod val="95000"/>
                              <a:lumOff val="5000"/>
                            </a:schemeClr>
                          </a:solidFill>
                        </a:rPr>
                        <a:t>         CONDITION  </a:t>
                      </a:r>
                      <a:endParaRPr lang="en-US" dirty="0">
                        <a:solidFill>
                          <a:schemeClr val="bg1">
                            <a:lumMod val="95000"/>
                            <a:lumOff val="5000"/>
                          </a:schemeClr>
                        </a:solidFill>
                      </a:endParaRPr>
                    </a:p>
                  </a:txBody>
                  <a:tcPr/>
                </a:tc>
                <a:tc>
                  <a:txBody>
                    <a:bodyPr/>
                    <a:lstStyle/>
                    <a:p>
                      <a:r>
                        <a:rPr lang="en-US" dirty="0" smtClean="0">
                          <a:solidFill>
                            <a:schemeClr val="bg1">
                              <a:lumMod val="95000"/>
                              <a:lumOff val="5000"/>
                            </a:schemeClr>
                          </a:solidFill>
                        </a:rPr>
                        <a:t>INTRAPLEURAL</a:t>
                      </a:r>
                      <a:r>
                        <a:rPr lang="en-US" baseline="0" dirty="0" smtClean="0">
                          <a:solidFill>
                            <a:schemeClr val="bg1">
                              <a:lumMod val="95000"/>
                              <a:lumOff val="5000"/>
                            </a:schemeClr>
                          </a:solidFill>
                        </a:rPr>
                        <a:t> PRESSURE </a:t>
                      </a:r>
                      <a:endParaRPr lang="en-US" dirty="0">
                        <a:solidFill>
                          <a:schemeClr val="bg1">
                            <a:lumMod val="95000"/>
                            <a:lumOff val="5000"/>
                          </a:schemeClr>
                        </a:solidFill>
                      </a:endParaRPr>
                    </a:p>
                  </a:txBody>
                  <a:tcPr/>
                </a:tc>
              </a:tr>
              <a:tr h="370840">
                <a:tc>
                  <a:txBody>
                    <a:bodyPr/>
                    <a:lstStyle/>
                    <a:p>
                      <a:r>
                        <a:rPr lang="en-US" dirty="0" smtClean="0">
                          <a:solidFill>
                            <a:schemeClr val="bg1">
                              <a:lumMod val="95000"/>
                              <a:lumOff val="5000"/>
                            </a:schemeClr>
                          </a:solidFill>
                        </a:rPr>
                        <a:t>At</a:t>
                      </a:r>
                      <a:r>
                        <a:rPr lang="en-US" baseline="0" dirty="0" smtClean="0">
                          <a:solidFill>
                            <a:schemeClr val="bg1">
                              <a:lumMod val="95000"/>
                              <a:lumOff val="5000"/>
                            </a:schemeClr>
                          </a:solidFill>
                        </a:rPr>
                        <a:t> the end of normal respiration </a:t>
                      </a:r>
                      <a:endParaRPr lang="en-US" dirty="0">
                        <a:solidFill>
                          <a:schemeClr val="bg1">
                            <a:lumMod val="95000"/>
                            <a:lumOff val="5000"/>
                          </a:schemeClr>
                        </a:solidFill>
                      </a:endParaRPr>
                    </a:p>
                  </a:txBody>
                  <a:tcPr/>
                </a:tc>
                <a:tc>
                  <a:txBody>
                    <a:bodyPr/>
                    <a:lstStyle/>
                    <a:p>
                      <a:r>
                        <a:rPr lang="en-US" dirty="0" smtClean="0">
                          <a:solidFill>
                            <a:schemeClr val="bg1"/>
                          </a:solidFill>
                        </a:rPr>
                        <a:t>-6 mm Hg(754 mm Hg)</a:t>
                      </a:r>
                      <a:endParaRPr lang="en-US" dirty="0">
                        <a:solidFill>
                          <a:schemeClr val="bg1"/>
                        </a:solidFill>
                      </a:endParaRPr>
                    </a:p>
                  </a:txBody>
                  <a:tcPr/>
                </a:tc>
              </a:tr>
              <a:tr h="370840">
                <a:tc>
                  <a:txBody>
                    <a:bodyPr/>
                    <a:lstStyle/>
                    <a:p>
                      <a:r>
                        <a:rPr lang="en-US" dirty="0" smtClean="0">
                          <a:solidFill>
                            <a:schemeClr val="bg1">
                              <a:lumMod val="95000"/>
                              <a:lumOff val="5000"/>
                            </a:schemeClr>
                          </a:solidFill>
                        </a:rPr>
                        <a:t>At</a:t>
                      </a:r>
                      <a:r>
                        <a:rPr lang="en-US" baseline="0" dirty="0" smtClean="0">
                          <a:solidFill>
                            <a:schemeClr val="bg1">
                              <a:lumMod val="95000"/>
                              <a:lumOff val="5000"/>
                            </a:schemeClr>
                          </a:solidFill>
                        </a:rPr>
                        <a:t> the end of  normal expiration </a:t>
                      </a:r>
                      <a:endParaRPr lang="en-US" dirty="0">
                        <a:solidFill>
                          <a:schemeClr val="bg1">
                            <a:lumMod val="95000"/>
                            <a:lumOff val="5000"/>
                          </a:schemeClr>
                        </a:solidFill>
                      </a:endParaRPr>
                    </a:p>
                  </a:txBody>
                  <a:tcPr/>
                </a:tc>
                <a:tc>
                  <a:txBody>
                    <a:bodyPr/>
                    <a:lstStyle/>
                    <a:p>
                      <a:r>
                        <a:rPr lang="en-US" dirty="0" smtClean="0">
                          <a:solidFill>
                            <a:schemeClr val="bg1">
                              <a:lumMod val="95000"/>
                              <a:lumOff val="5000"/>
                            </a:schemeClr>
                          </a:solidFill>
                        </a:rPr>
                        <a:t>-2 mm Hg( 758mm Hg)</a:t>
                      </a:r>
                      <a:endParaRPr lang="en-US" dirty="0">
                        <a:solidFill>
                          <a:schemeClr val="bg1">
                            <a:lumMod val="95000"/>
                            <a:lumOff val="5000"/>
                          </a:schemeClr>
                        </a:solidFill>
                      </a:endParaRPr>
                    </a:p>
                  </a:txBody>
                  <a:tcPr/>
                </a:tc>
              </a:tr>
              <a:tr h="370840">
                <a:tc>
                  <a:txBody>
                    <a:bodyPr/>
                    <a:lstStyle/>
                    <a:p>
                      <a:r>
                        <a:rPr lang="en-US" dirty="0" smtClean="0">
                          <a:solidFill>
                            <a:schemeClr val="bg1">
                              <a:lumMod val="95000"/>
                              <a:lumOff val="5000"/>
                            </a:schemeClr>
                          </a:solidFill>
                        </a:rPr>
                        <a:t>At the end of forced inspiration </a:t>
                      </a:r>
                      <a:endParaRPr lang="en-US" dirty="0">
                        <a:solidFill>
                          <a:schemeClr val="bg1">
                            <a:lumMod val="95000"/>
                            <a:lumOff val="5000"/>
                          </a:schemeClr>
                        </a:solidFill>
                      </a:endParaRPr>
                    </a:p>
                  </a:txBody>
                  <a:tcPr/>
                </a:tc>
                <a:tc>
                  <a:txBody>
                    <a:bodyPr/>
                    <a:lstStyle/>
                    <a:p>
                      <a:r>
                        <a:rPr lang="en-US" dirty="0" smtClean="0">
                          <a:solidFill>
                            <a:schemeClr val="bg1">
                              <a:lumMod val="95000"/>
                              <a:lumOff val="5000"/>
                            </a:schemeClr>
                          </a:solidFill>
                        </a:rPr>
                        <a:t>-30</a:t>
                      </a:r>
                      <a:r>
                        <a:rPr lang="en-US" baseline="0" dirty="0" smtClean="0">
                          <a:solidFill>
                            <a:schemeClr val="bg1">
                              <a:lumMod val="95000"/>
                              <a:lumOff val="5000"/>
                            </a:schemeClr>
                          </a:solidFill>
                        </a:rPr>
                        <a:t> mm Hg </a:t>
                      </a:r>
                      <a:endParaRPr lang="en-US" dirty="0">
                        <a:solidFill>
                          <a:schemeClr val="bg1">
                            <a:lumMod val="95000"/>
                            <a:lumOff val="5000"/>
                          </a:schemeClr>
                        </a:solidFill>
                      </a:endParaRPr>
                    </a:p>
                  </a:txBody>
                  <a:tcPr/>
                </a:tc>
              </a:tr>
              <a:tr h="370840">
                <a:tc>
                  <a:txBody>
                    <a:bodyPr/>
                    <a:lstStyle/>
                    <a:p>
                      <a:r>
                        <a:rPr lang="en-US" dirty="0" smtClean="0">
                          <a:solidFill>
                            <a:schemeClr val="bg1">
                              <a:lumMod val="95000"/>
                              <a:lumOff val="5000"/>
                            </a:schemeClr>
                          </a:solidFill>
                        </a:rPr>
                        <a:t>During forced inspiration with closed glottis </a:t>
                      </a:r>
                      <a:endParaRPr lang="en-US" dirty="0">
                        <a:solidFill>
                          <a:schemeClr val="bg1">
                            <a:lumMod val="95000"/>
                            <a:lumOff val="5000"/>
                          </a:schemeClr>
                        </a:solidFill>
                      </a:endParaRPr>
                    </a:p>
                  </a:txBody>
                  <a:tcPr/>
                </a:tc>
                <a:tc>
                  <a:txBody>
                    <a:bodyPr/>
                    <a:lstStyle/>
                    <a:p>
                      <a:r>
                        <a:rPr lang="en-US" dirty="0" smtClean="0">
                          <a:solidFill>
                            <a:schemeClr val="bg1">
                              <a:lumMod val="95000"/>
                              <a:lumOff val="5000"/>
                            </a:schemeClr>
                          </a:solidFill>
                        </a:rPr>
                        <a:t>-70 mm Hg</a:t>
                      </a:r>
                      <a:endParaRPr lang="en-US" dirty="0">
                        <a:solidFill>
                          <a:schemeClr val="bg1">
                            <a:lumMod val="95000"/>
                            <a:lumOff val="5000"/>
                          </a:schemeClr>
                        </a:solidFill>
                      </a:endParaRPr>
                    </a:p>
                  </a:txBody>
                  <a:tcPr/>
                </a:tc>
              </a:tr>
              <a:tr h="370840">
                <a:tc>
                  <a:txBody>
                    <a:bodyPr/>
                    <a:lstStyle/>
                    <a:p>
                      <a:r>
                        <a:rPr lang="en-US" dirty="0" smtClean="0">
                          <a:solidFill>
                            <a:schemeClr val="bg1">
                              <a:lumMod val="95000"/>
                              <a:lumOff val="5000"/>
                            </a:schemeClr>
                          </a:solidFill>
                        </a:rPr>
                        <a:t>During forced expiration with closed glottis </a:t>
                      </a:r>
                      <a:endParaRPr lang="en-US" dirty="0">
                        <a:solidFill>
                          <a:schemeClr val="bg1">
                            <a:lumMod val="95000"/>
                            <a:lumOff val="5000"/>
                          </a:schemeClr>
                        </a:solidFill>
                      </a:endParaRPr>
                    </a:p>
                  </a:txBody>
                  <a:tcPr/>
                </a:tc>
                <a:tc>
                  <a:txBody>
                    <a:bodyPr/>
                    <a:lstStyle/>
                    <a:p>
                      <a:r>
                        <a:rPr lang="en-US" dirty="0" smtClean="0">
                          <a:solidFill>
                            <a:schemeClr val="bg1">
                              <a:lumMod val="95000"/>
                              <a:lumOff val="5000"/>
                            </a:schemeClr>
                          </a:solidFill>
                        </a:rPr>
                        <a:t>-50 mm Hg</a:t>
                      </a:r>
                      <a:endParaRPr lang="en-US" dirty="0">
                        <a:solidFill>
                          <a:schemeClr val="bg1">
                            <a:lumMod val="95000"/>
                            <a:lumOff val="5000"/>
                          </a:schemeClr>
                        </a:solidFill>
                      </a:endParaRPr>
                    </a:p>
                  </a:txBody>
                  <a:tcPr/>
                </a:tc>
              </a:tr>
            </a:tbl>
          </a:graphicData>
        </a:graphic>
      </p:graphicFrame>
    </p:spTree>
    <p:extLst>
      <p:ext uri="{BB962C8B-B14F-4D97-AF65-F5344CB8AC3E}">
        <p14:creationId xmlns:p14="http://schemas.microsoft.com/office/powerpoint/2010/main" val="12059613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6400800"/>
          </a:xfrm>
        </p:spPr>
        <p:txBody>
          <a:bodyPr>
            <a:normAutofit/>
          </a:bodyPr>
          <a:lstStyle/>
          <a:p>
            <a:pPr marL="0" indent="0" algn="ctr">
              <a:buNone/>
            </a:pPr>
            <a:r>
              <a:rPr lang="en-US" sz="3600" u="sng" dirty="0" smtClean="0">
                <a:solidFill>
                  <a:srgbClr val="00B0F0"/>
                </a:solidFill>
                <a:latin typeface="Arial Black" pitchFamily="34" charset="0"/>
              </a:rPr>
              <a:t>INTRA-ALVEOLAR PRESSURE </a:t>
            </a:r>
          </a:p>
          <a:p>
            <a:pPr marL="0" indent="0">
              <a:buNone/>
            </a:pPr>
            <a:r>
              <a:rPr lang="en-US" sz="2800" dirty="0" smtClean="0">
                <a:solidFill>
                  <a:schemeClr val="bg1"/>
                </a:solidFill>
              </a:rPr>
              <a:t>Intra-alveolar pressure  is the pressure existing in the alveoli of lungs. It is also known as intrapulmonary pressure .</a:t>
            </a:r>
          </a:p>
          <a:p>
            <a:pPr marL="0" indent="0" algn="ctr">
              <a:buNone/>
            </a:pPr>
            <a:r>
              <a:rPr lang="en-US" sz="2400" u="sng" dirty="0" smtClean="0">
                <a:solidFill>
                  <a:srgbClr val="FFC000"/>
                </a:solidFill>
              </a:rPr>
              <a:t>NORMAL VALUES OF INTRA-ALVEOLAR PRESSURE </a:t>
            </a:r>
          </a:p>
          <a:p>
            <a:pPr marL="0" indent="0">
              <a:buNone/>
            </a:pPr>
            <a:r>
              <a:rPr lang="en-US" sz="2400" dirty="0" smtClean="0">
                <a:solidFill>
                  <a:schemeClr val="bg1"/>
                </a:solidFill>
              </a:rPr>
              <a:t>Normally , intra-alveolar pressure is equal to the atmospheric pressure , which is 760 mm Hg . It becomes negative during inspiration and positive during expiration .</a:t>
            </a:r>
          </a:p>
          <a:p>
            <a:pPr marL="0" indent="0">
              <a:buNone/>
            </a:pPr>
            <a:endParaRPr lang="en-US" sz="2400"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141709153"/>
              </p:ext>
            </p:extLst>
          </p:nvPr>
        </p:nvGraphicFramePr>
        <p:xfrm>
          <a:off x="533400" y="3962400"/>
          <a:ext cx="8305800" cy="2804160"/>
        </p:xfrm>
        <a:graphic>
          <a:graphicData uri="http://schemas.openxmlformats.org/drawingml/2006/table">
            <a:tbl>
              <a:tblPr firstRow="1" bandRow="1">
                <a:tableStyleId>{5FD0F851-EC5A-4D38-B0AD-8093EC10F338}</a:tableStyleId>
              </a:tblPr>
              <a:tblGrid>
                <a:gridCol w="5029200"/>
                <a:gridCol w="3276600"/>
              </a:tblGrid>
              <a:tr h="381000">
                <a:tc>
                  <a:txBody>
                    <a:bodyPr/>
                    <a:lstStyle/>
                    <a:p>
                      <a:r>
                        <a:rPr lang="en-US" dirty="0" smtClean="0">
                          <a:solidFill>
                            <a:schemeClr val="bg1"/>
                          </a:solidFill>
                        </a:rPr>
                        <a:t>              CONDITION</a:t>
                      </a:r>
                      <a:r>
                        <a:rPr lang="en-US" baseline="0" dirty="0" smtClean="0">
                          <a:solidFill>
                            <a:schemeClr val="bg1"/>
                          </a:solidFill>
                        </a:rPr>
                        <a:t> </a:t>
                      </a:r>
                      <a:endParaRPr lang="en-US" dirty="0">
                        <a:solidFill>
                          <a:schemeClr val="bg1"/>
                        </a:solidFill>
                      </a:endParaRPr>
                    </a:p>
                  </a:txBody>
                  <a:tcPr/>
                </a:tc>
                <a:tc>
                  <a:txBody>
                    <a:bodyPr/>
                    <a:lstStyle/>
                    <a:p>
                      <a:r>
                        <a:rPr lang="en-US" dirty="0" smtClean="0">
                          <a:solidFill>
                            <a:schemeClr val="bg1"/>
                          </a:solidFill>
                        </a:rPr>
                        <a:t>INTRA-ALVEOLAR PRESSURE</a:t>
                      </a:r>
                      <a:endParaRPr lang="en-US" dirty="0">
                        <a:solidFill>
                          <a:schemeClr val="bg1"/>
                        </a:solidFill>
                      </a:endParaRPr>
                    </a:p>
                  </a:txBody>
                  <a:tcPr/>
                </a:tc>
              </a:tr>
              <a:tr h="381000">
                <a:tc>
                  <a:txBody>
                    <a:bodyPr/>
                    <a:lstStyle/>
                    <a:p>
                      <a:r>
                        <a:rPr lang="en-US" dirty="0" smtClean="0">
                          <a:solidFill>
                            <a:schemeClr val="bg1"/>
                          </a:solidFill>
                        </a:rPr>
                        <a:t>During normal</a:t>
                      </a:r>
                      <a:r>
                        <a:rPr lang="en-US" baseline="0" dirty="0" smtClean="0">
                          <a:solidFill>
                            <a:schemeClr val="bg1"/>
                          </a:solidFill>
                        </a:rPr>
                        <a:t> inspiration </a:t>
                      </a:r>
                      <a:endParaRPr lang="en-US" dirty="0">
                        <a:solidFill>
                          <a:schemeClr val="bg1"/>
                        </a:solidFill>
                      </a:endParaRPr>
                    </a:p>
                  </a:txBody>
                  <a:tcPr/>
                </a:tc>
                <a:tc>
                  <a:txBody>
                    <a:bodyPr/>
                    <a:lstStyle/>
                    <a:p>
                      <a:r>
                        <a:rPr lang="en-US" dirty="0" smtClean="0">
                          <a:solidFill>
                            <a:schemeClr val="bg1"/>
                          </a:solidFill>
                        </a:rPr>
                        <a:t>-1</a:t>
                      </a:r>
                      <a:r>
                        <a:rPr lang="en-US" baseline="0" dirty="0" smtClean="0">
                          <a:solidFill>
                            <a:schemeClr val="bg1"/>
                          </a:solidFill>
                        </a:rPr>
                        <a:t> mm Hg (759 mm Hg)</a:t>
                      </a:r>
                      <a:endParaRPr lang="en-US" dirty="0">
                        <a:solidFill>
                          <a:schemeClr val="bg1"/>
                        </a:solidFill>
                      </a:endParaRPr>
                    </a:p>
                  </a:txBody>
                  <a:tcPr/>
                </a:tc>
              </a:tr>
              <a:tr h="381000">
                <a:tc>
                  <a:txBody>
                    <a:bodyPr/>
                    <a:lstStyle/>
                    <a:p>
                      <a:r>
                        <a:rPr lang="en-US" dirty="0" smtClean="0">
                          <a:solidFill>
                            <a:schemeClr val="bg1"/>
                          </a:solidFill>
                        </a:rPr>
                        <a:t>During normal expiration </a:t>
                      </a:r>
                      <a:endParaRPr lang="en-US" dirty="0">
                        <a:solidFill>
                          <a:schemeClr val="bg1"/>
                        </a:solidFill>
                      </a:endParaRPr>
                    </a:p>
                  </a:txBody>
                  <a:tcPr/>
                </a:tc>
                <a:tc>
                  <a:txBody>
                    <a:bodyPr/>
                    <a:lstStyle/>
                    <a:p>
                      <a:r>
                        <a:rPr lang="en-US" dirty="0" smtClean="0">
                          <a:solidFill>
                            <a:schemeClr val="bg1"/>
                          </a:solidFill>
                        </a:rPr>
                        <a:t>+1 mm Hg (76</a:t>
                      </a:r>
                      <a:r>
                        <a:rPr lang="en-US" baseline="0" dirty="0" smtClean="0">
                          <a:solidFill>
                            <a:schemeClr val="bg1"/>
                          </a:solidFill>
                        </a:rPr>
                        <a:t>1 mm Hg )</a:t>
                      </a:r>
                      <a:endParaRPr lang="en-US" dirty="0">
                        <a:solidFill>
                          <a:schemeClr val="bg1"/>
                        </a:solidFill>
                      </a:endParaRPr>
                    </a:p>
                  </a:txBody>
                  <a:tcPr/>
                </a:tc>
              </a:tr>
              <a:tr h="381000">
                <a:tc>
                  <a:txBody>
                    <a:bodyPr/>
                    <a:lstStyle/>
                    <a:p>
                      <a:r>
                        <a:rPr lang="en-US" dirty="0" smtClean="0">
                          <a:solidFill>
                            <a:schemeClr val="bg1"/>
                          </a:solidFill>
                        </a:rPr>
                        <a:t>At the end of inspiration and expiration </a:t>
                      </a:r>
                      <a:endParaRPr lang="en-US" dirty="0">
                        <a:solidFill>
                          <a:schemeClr val="bg1"/>
                        </a:solidFill>
                      </a:endParaRPr>
                    </a:p>
                  </a:txBody>
                  <a:tcPr/>
                </a:tc>
                <a:tc>
                  <a:txBody>
                    <a:bodyPr/>
                    <a:lstStyle/>
                    <a:p>
                      <a:r>
                        <a:rPr lang="en-US" dirty="0" smtClean="0">
                          <a:solidFill>
                            <a:schemeClr val="bg1"/>
                          </a:solidFill>
                        </a:rPr>
                        <a:t>Equal to atmospheric pressure :760 mm Hg</a:t>
                      </a:r>
                      <a:endParaRPr lang="en-US" dirty="0">
                        <a:solidFill>
                          <a:schemeClr val="bg1"/>
                        </a:solidFill>
                      </a:endParaRPr>
                    </a:p>
                  </a:txBody>
                  <a:tcPr/>
                </a:tc>
              </a:tr>
              <a:tr h="381000">
                <a:tc>
                  <a:txBody>
                    <a:bodyPr/>
                    <a:lstStyle/>
                    <a:p>
                      <a:r>
                        <a:rPr lang="en-US" dirty="0" smtClean="0">
                          <a:solidFill>
                            <a:schemeClr val="bg1"/>
                          </a:solidFill>
                        </a:rPr>
                        <a:t>During</a:t>
                      </a:r>
                      <a:r>
                        <a:rPr lang="en-US" baseline="0" dirty="0" smtClean="0">
                          <a:solidFill>
                            <a:schemeClr val="bg1"/>
                          </a:solidFill>
                        </a:rPr>
                        <a:t> forced inspiration with closed glottis </a:t>
                      </a:r>
                      <a:endParaRPr lang="en-US" dirty="0">
                        <a:solidFill>
                          <a:schemeClr val="bg1"/>
                        </a:solidFill>
                      </a:endParaRPr>
                    </a:p>
                  </a:txBody>
                  <a:tcPr/>
                </a:tc>
                <a:tc>
                  <a:txBody>
                    <a:bodyPr/>
                    <a:lstStyle/>
                    <a:p>
                      <a:r>
                        <a:rPr lang="en-US" dirty="0" smtClean="0">
                          <a:solidFill>
                            <a:schemeClr val="bg1"/>
                          </a:solidFill>
                        </a:rPr>
                        <a:t>-80 mm Hg</a:t>
                      </a:r>
                      <a:endParaRPr lang="en-US" dirty="0">
                        <a:solidFill>
                          <a:schemeClr val="bg1"/>
                        </a:solidFill>
                      </a:endParaRPr>
                    </a:p>
                  </a:txBody>
                  <a:tcPr/>
                </a:tc>
              </a:tr>
              <a:tr h="381000">
                <a:tc>
                  <a:txBody>
                    <a:bodyPr/>
                    <a:lstStyle/>
                    <a:p>
                      <a:r>
                        <a:rPr lang="en-US" dirty="0" smtClean="0">
                          <a:solidFill>
                            <a:schemeClr val="bg1"/>
                          </a:solidFill>
                        </a:rPr>
                        <a:t>During forced expiration with closed glottis </a:t>
                      </a:r>
                      <a:endParaRPr lang="en-US" dirty="0">
                        <a:solidFill>
                          <a:schemeClr val="bg1"/>
                        </a:solidFill>
                      </a:endParaRPr>
                    </a:p>
                  </a:txBody>
                  <a:tcPr/>
                </a:tc>
                <a:tc>
                  <a:txBody>
                    <a:bodyPr/>
                    <a:lstStyle/>
                    <a:p>
                      <a:r>
                        <a:rPr lang="en-US" dirty="0" smtClean="0">
                          <a:solidFill>
                            <a:schemeClr val="bg1"/>
                          </a:solidFill>
                        </a:rPr>
                        <a:t>+100</a:t>
                      </a:r>
                      <a:r>
                        <a:rPr lang="en-US" baseline="0" dirty="0" smtClean="0">
                          <a:solidFill>
                            <a:schemeClr val="bg1"/>
                          </a:solidFill>
                        </a:rPr>
                        <a:t> mm Hg</a:t>
                      </a:r>
                      <a:endParaRPr lang="en-US" dirty="0">
                        <a:solidFill>
                          <a:schemeClr val="bg1"/>
                        </a:solidFill>
                      </a:endParaRPr>
                    </a:p>
                  </a:txBody>
                  <a:tcPr/>
                </a:tc>
              </a:tr>
            </a:tbl>
          </a:graphicData>
        </a:graphic>
      </p:graphicFrame>
    </p:spTree>
    <p:extLst>
      <p:ext uri="{BB962C8B-B14F-4D97-AF65-F5344CB8AC3E}">
        <p14:creationId xmlns:p14="http://schemas.microsoft.com/office/powerpoint/2010/main" val="29764898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6019800"/>
          </a:xfrm>
        </p:spPr>
        <p:txBody>
          <a:bodyPr>
            <a:normAutofit lnSpcReduction="10000"/>
          </a:bodyPr>
          <a:lstStyle/>
          <a:p>
            <a:pPr marL="0" indent="0" algn="ctr">
              <a:buNone/>
            </a:pPr>
            <a:r>
              <a:rPr lang="en-US" sz="3600" u="sng" dirty="0" smtClean="0">
                <a:solidFill>
                  <a:srgbClr val="FFC000"/>
                </a:solidFill>
                <a:latin typeface="Arial Black" pitchFamily="34" charset="0"/>
              </a:rPr>
              <a:t>PULMONARY  FUNCTION TESTS </a:t>
            </a:r>
          </a:p>
          <a:p>
            <a:pPr marL="0" indent="0">
              <a:buNone/>
            </a:pPr>
            <a:r>
              <a:rPr lang="en-US" sz="2800" dirty="0" smtClean="0">
                <a:solidFill>
                  <a:schemeClr val="bg1"/>
                </a:solidFill>
              </a:rPr>
              <a:t>Pulmonary function tests or lung function test are useful in assessing the functional status of the respiratory system both in physiological and pathological conditions . Lung function tests are based on the measurement of volume of air breathed in and out in quiet breathing and forced breathing .These tests are carried out mostly by using spirometer.</a:t>
            </a:r>
          </a:p>
          <a:p>
            <a:pPr marL="0" indent="0" algn="ctr">
              <a:buNone/>
            </a:pPr>
            <a:r>
              <a:rPr lang="en-US" sz="3200" u="sng" dirty="0" smtClean="0">
                <a:solidFill>
                  <a:srgbClr val="00B050"/>
                </a:solidFill>
              </a:rPr>
              <a:t>TYPES OF LUNGS FUNCTION TESTS </a:t>
            </a:r>
          </a:p>
          <a:p>
            <a:pPr marL="0" indent="0">
              <a:buNone/>
            </a:pPr>
            <a:r>
              <a:rPr lang="en-US" sz="2400" dirty="0" smtClean="0">
                <a:solidFill>
                  <a:schemeClr val="bg1"/>
                </a:solidFill>
              </a:rPr>
              <a:t>Lung function tests are of two types :</a:t>
            </a:r>
          </a:p>
          <a:p>
            <a:pPr marL="0" indent="0">
              <a:buNone/>
            </a:pPr>
            <a:r>
              <a:rPr lang="en-US" sz="2400" b="1" dirty="0" smtClean="0">
                <a:solidFill>
                  <a:schemeClr val="bg1"/>
                </a:solidFill>
                <a:latin typeface="Calibri"/>
                <a:cs typeface="Calibri"/>
              </a:rPr>
              <a:t>1-Static lung function tests.</a:t>
            </a:r>
          </a:p>
          <a:p>
            <a:pPr marL="0" indent="0">
              <a:buNone/>
            </a:pPr>
            <a:r>
              <a:rPr lang="en-US" sz="2400" b="1" dirty="0" smtClean="0">
                <a:solidFill>
                  <a:schemeClr val="bg1"/>
                </a:solidFill>
                <a:latin typeface="Calibri"/>
                <a:cs typeface="Calibri"/>
              </a:rPr>
              <a:t>2-Dynamic lung function tests.</a:t>
            </a:r>
            <a:endParaRPr lang="en-US" sz="2800" b="1" dirty="0">
              <a:solidFill>
                <a:schemeClr val="bg1"/>
              </a:solidFill>
            </a:endParaRPr>
          </a:p>
        </p:txBody>
      </p:sp>
    </p:spTree>
    <p:extLst>
      <p:ext uri="{BB962C8B-B14F-4D97-AF65-F5344CB8AC3E}">
        <p14:creationId xmlns:p14="http://schemas.microsoft.com/office/powerpoint/2010/main" val="13791476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6019800"/>
          </a:xfrm>
        </p:spPr>
        <p:txBody>
          <a:bodyPr>
            <a:normAutofit/>
          </a:bodyPr>
          <a:lstStyle/>
          <a:p>
            <a:pPr marL="0" indent="0" algn="ctr">
              <a:buNone/>
            </a:pPr>
            <a:r>
              <a:rPr lang="en-US" sz="3200" u="sng" dirty="0" smtClean="0">
                <a:solidFill>
                  <a:srgbClr val="FFC000"/>
                </a:solidFill>
                <a:latin typeface="Arial Black" pitchFamily="34" charset="0"/>
              </a:rPr>
              <a:t>STATIC LUNG FUNCTION TESTS</a:t>
            </a:r>
          </a:p>
          <a:p>
            <a:pPr marL="0" indent="0">
              <a:buNone/>
            </a:pPr>
            <a:r>
              <a:rPr lang="en-US" sz="2800" dirty="0" smtClean="0">
                <a:solidFill>
                  <a:schemeClr val="bg1"/>
                </a:solidFill>
              </a:rPr>
              <a:t>Static lung function tests are based on volume of air that flows into or out of lungs . These tests do not depend upon the rate at which air flows .</a:t>
            </a:r>
          </a:p>
          <a:p>
            <a:pPr marL="0" indent="0">
              <a:buNone/>
            </a:pPr>
            <a:r>
              <a:rPr lang="en-US" sz="2800" dirty="0" smtClean="0">
                <a:solidFill>
                  <a:schemeClr val="bg1"/>
                </a:solidFill>
              </a:rPr>
              <a:t>Static lung function tests include static lung volumes and static lung capacities </a:t>
            </a:r>
            <a:r>
              <a:rPr lang="en-US" sz="3200" dirty="0" smtClean="0">
                <a:solidFill>
                  <a:schemeClr val="bg1"/>
                </a:solidFill>
              </a:rPr>
              <a:t>.</a:t>
            </a:r>
          </a:p>
          <a:p>
            <a:pPr marL="0" indent="0" algn="ctr">
              <a:buNone/>
            </a:pPr>
            <a:r>
              <a:rPr lang="en-US" sz="3200" u="sng" dirty="0" smtClean="0">
                <a:solidFill>
                  <a:srgbClr val="FFC000"/>
                </a:solidFill>
                <a:latin typeface="Arial Black" pitchFamily="34" charset="0"/>
              </a:rPr>
              <a:t>DYNAMIC LUNG FUNCTION TESTS </a:t>
            </a:r>
          </a:p>
          <a:p>
            <a:pPr marL="0" indent="0">
              <a:buNone/>
            </a:pPr>
            <a:r>
              <a:rPr lang="en-US" sz="2400" dirty="0" smtClean="0">
                <a:solidFill>
                  <a:schemeClr val="bg1"/>
                </a:solidFill>
              </a:rPr>
              <a:t>Dynamic lung function tests are based on time ,i.e. the rate at which air flows into or out of lungs .These tests include forced vital capacity , forced expiratory  volume , maximum ventilation volume and peak expiratory flow </a:t>
            </a:r>
            <a:r>
              <a:rPr lang="en-US" sz="2800" dirty="0" smtClean="0">
                <a:solidFill>
                  <a:schemeClr val="bg1"/>
                </a:solidFill>
              </a:rPr>
              <a:t>.</a:t>
            </a:r>
          </a:p>
          <a:p>
            <a:pPr marL="0" indent="0">
              <a:buNone/>
            </a:pPr>
            <a:r>
              <a:rPr lang="en-US" sz="2400" dirty="0" smtClean="0">
                <a:solidFill>
                  <a:schemeClr val="bg1"/>
                </a:solidFill>
              </a:rPr>
              <a:t>Dynamic lung function tests are useful in determining the severity of obstructive and restrictive lung diseases.</a:t>
            </a:r>
            <a:endParaRPr lang="en-US" sz="2400" dirty="0">
              <a:solidFill>
                <a:schemeClr val="bg1"/>
              </a:solidFill>
            </a:endParaRPr>
          </a:p>
        </p:txBody>
      </p:sp>
    </p:spTree>
    <p:extLst>
      <p:ext uri="{BB962C8B-B14F-4D97-AF65-F5344CB8AC3E}">
        <p14:creationId xmlns:p14="http://schemas.microsoft.com/office/powerpoint/2010/main" val="27402333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791200"/>
          </a:xfrm>
        </p:spPr>
        <p:txBody>
          <a:bodyPr>
            <a:normAutofit/>
          </a:bodyPr>
          <a:lstStyle/>
          <a:p>
            <a:pPr marL="0" indent="0" algn="ctr">
              <a:buNone/>
            </a:pPr>
            <a:r>
              <a:rPr lang="en-US" sz="3600" u="sng" dirty="0" smtClean="0">
                <a:solidFill>
                  <a:srgbClr val="00B050"/>
                </a:solidFill>
                <a:latin typeface="Arial Black" pitchFamily="34" charset="0"/>
              </a:rPr>
              <a:t>LUNG VOLUMES </a:t>
            </a:r>
          </a:p>
          <a:p>
            <a:pPr marL="0" indent="0">
              <a:buNone/>
            </a:pPr>
            <a:r>
              <a:rPr lang="en-US" sz="2800" dirty="0" smtClean="0">
                <a:solidFill>
                  <a:schemeClr val="bg1"/>
                </a:solidFill>
              </a:rPr>
              <a:t>Static lung volumes are the volumes of air breathed by an individual . Each of these volumes  represents the volume of air present in the lung under a specified static condition ( specific position of thorax ).</a:t>
            </a:r>
          </a:p>
          <a:p>
            <a:pPr marL="0" indent="0">
              <a:buNone/>
            </a:pPr>
            <a:r>
              <a:rPr lang="en-US" sz="2800" dirty="0" smtClean="0">
                <a:solidFill>
                  <a:schemeClr val="bg1"/>
                </a:solidFill>
              </a:rPr>
              <a:t>Static lung volumes are four types :</a:t>
            </a:r>
          </a:p>
          <a:p>
            <a:pPr marL="0" indent="0">
              <a:buNone/>
            </a:pPr>
            <a:r>
              <a:rPr lang="en-US" sz="2800" b="1" dirty="0" smtClean="0">
                <a:solidFill>
                  <a:schemeClr val="bg1"/>
                </a:solidFill>
                <a:latin typeface="Calibri"/>
                <a:cs typeface="Calibri"/>
              </a:rPr>
              <a:t>1-Tidal volume </a:t>
            </a:r>
          </a:p>
          <a:p>
            <a:pPr marL="0" indent="0">
              <a:buNone/>
            </a:pPr>
            <a:r>
              <a:rPr lang="en-US" sz="2800" b="1" dirty="0" smtClean="0">
                <a:solidFill>
                  <a:schemeClr val="bg1"/>
                </a:solidFill>
                <a:latin typeface="Calibri"/>
                <a:cs typeface="Calibri"/>
              </a:rPr>
              <a:t>2-Inspiratory reserve volume </a:t>
            </a:r>
          </a:p>
          <a:p>
            <a:pPr marL="0" indent="0">
              <a:buNone/>
            </a:pPr>
            <a:r>
              <a:rPr lang="en-US" sz="2800" b="1" dirty="0" smtClean="0">
                <a:solidFill>
                  <a:schemeClr val="bg1"/>
                </a:solidFill>
                <a:latin typeface="Calibri"/>
                <a:cs typeface="Calibri"/>
              </a:rPr>
              <a:t>3-Expiratory reserve volume </a:t>
            </a:r>
          </a:p>
          <a:p>
            <a:pPr marL="0" indent="0">
              <a:buNone/>
            </a:pPr>
            <a:r>
              <a:rPr lang="en-US" sz="2800" b="1" dirty="0" smtClean="0">
                <a:solidFill>
                  <a:schemeClr val="bg1"/>
                </a:solidFill>
                <a:latin typeface="Calibri"/>
                <a:cs typeface="Calibri"/>
              </a:rPr>
              <a:t>4-Residual volume </a:t>
            </a:r>
            <a:endParaRPr lang="en-US" sz="2800" b="1" dirty="0">
              <a:solidFill>
                <a:schemeClr val="bg1"/>
              </a:solidFill>
            </a:endParaRPr>
          </a:p>
        </p:txBody>
      </p:sp>
    </p:spTree>
    <p:extLst>
      <p:ext uri="{BB962C8B-B14F-4D97-AF65-F5344CB8AC3E}">
        <p14:creationId xmlns:p14="http://schemas.microsoft.com/office/powerpoint/2010/main" val="1126161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FFC000"/>
                </a:solidFill>
                <a:latin typeface="Arial Black" pitchFamily="34" charset="0"/>
              </a:rPr>
              <a:t>PHYSIOLOGICAL  ANATOMY OF RESPIRATORY SYSTEM</a:t>
            </a:r>
            <a:endParaRPr lang="en-US" dirty="0">
              <a:solidFill>
                <a:srgbClr val="FFC000"/>
              </a:solidFill>
              <a:latin typeface="Arial Black" pitchFamily="34" charset="0"/>
            </a:endParaRPr>
          </a:p>
        </p:txBody>
      </p:sp>
      <p:sp>
        <p:nvSpPr>
          <p:cNvPr id="3" name="Content Placeholder 2"/>
          <p:cNvSpPr>
            <a:spLocks noGrp="1"/>
          </p:cNvSpPr>
          <p:nvPr>
            <p:ph idx="1"/>
          </p:nvPr>
        </p:nvSpPr>
        <p:spPr>
          <a:xfrm>
            <a:off x="152400" y="1560022"/>
            <a:ext cx="3581400" cy="4709160"/>
          </a:xfrm>
        </p:spPr>
        <p:txBody>
          <a:bodyPr>
            <a:normAutofit/>
          </a:bodyPr>
          <a:lstStyle/>
          <a:p>
            <a:r>
              <a:rPr lang="en-US" sz="2000" dirty="0" smtClean="0">
                <a:solidFill>
                  <a:schemeClr val="bg1">
                    <a:lumMod val="95000"/>
                    <a:lumOff val="5000"/>
                  </a:schemeClr>
                </a:solidFill>
                <a:latin typeface="Calibri"/>
                <a:cs typeface="Calibri"/>
              </a:rPr>
              <a:t>●The respiratory system consist of the nasal cavity, pharynx, larynx, trachea, bronchi, and lungs, which is whole together called as respiratory tract.</a:t>
            </a:r>
          </a:p>
          <a:p>
            <a:r>
              <a:rPr lang="en-US" sz="2000" dirty="0" smtClean="0">
                <a:solidFill>
                  <a:schemeClr val="bg1">
                    <a:lumMod val="95000"/>
                    <a:lumOff val="5000"/>
                  </a:schemeClr>
                </a:solidFill>
                <a:latin typeface="Calibri"/>
                <a:cs typeface="Calibri"/>
              </a:rPr>
              <a:t>●Upper respiratory tract refers to : Nasal cavity, pharynx,  and associated structures.</a:t>
            </a:r>
          </a:p>
          <a:p>
            <a:r>
              <a:rPr lang="en-US" sz="2000" dirty="0" smtClean="0">
                <a:solidFill>
                  <a:schemeClr val="bg1">
                    <a:lumMod val="95000"/>
                    <a:lumOff val="5000"/>
                  </a:schemeClr>
                </a:solidFill>
                <a:latin typeface="Calibri"/>
                <a:cs typeface="Calibri"/>
              </a:rPr>
              <a:t>●Lower respiratory tract refers to : Larynx, trachea, bronchi, and lungs.</a:t>
            </a:r>
            <a:endParaRPr lang="en-US" sz="2000" dirty="0">
              <a:solidFill>
                <a:schemeClr val="bg1">
                  <a:lumMod val="95000"/>
                  <a:lumOff val="5000"/>
                </a:schemeClr>
              </a:solidFill>
            </a:endParaRPr>
          </a:p>
          <a:p>
            <a:pPr marL="0" indent="0" algn="ctr">
              <a:buNone/>
            </a:pPr>
            <a:endParaRPr lang="en-US" sz="2000" u="sng" dirty="0" smtClean="0">
              <a:solidFill>
                <a:srgbClr val="00B0F0"/>
              </a:solidFill>
              <a:latin typeface="Arial Black" pitchFamily="34" charset="0"/>
              <a:cs typeface="Calibri"/>
            </a:endParaRPr>
          </a:p>
        </p:txBody>
      </p:sp>
      <p:pic>
        <p:nvPicPr>
          <p:cNvPr id="4" name="Picture 3">
            <a:extLst>
              <a:ext uri="{FF2B5EF4-FFF2-40B4-BE49-F238E27FC236}">
                <a16:creationId xmlns:lc="http://schemas.openxmlformats.org/drawingml/2006/lockedCanvas" xmlns:a16="http://schemas.microsoft.com/office/drawing/2014/main" xmlns="" id="{0FCB6179-4AAC-488B-BE63-B0F276497E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1447800"/>
            <a:ext cx="5410200" cy="5257800"/>
          </a:xfrm>
          <a:prstGeom prst="rect">
            <a:avLst/>
          </a:prstGeom>
        </p:spPr>
      </p:pic>
    </p:spTree>
    <p:extLst>
      <p:ext uri="{BB962C8B-B14F-4D97-AF65-F5344CB8AC3E}">
        <p14:creationId xmlns:p14="http://schemas.microsoft.com/office/powerpoint/2010/main" val="7317335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6019800"/>
          </a:xfrm>
        </p:spPr>
        <p:txBody>
          <a:bodyPr>
            <a:normAutofit fontScale="92500" lnSpcReduction="10000"/>
          </a:bodyPr>
          <a:lstStyle/>
          <a:p>
            <a:pPr marL="0" indent="0">
              <a:buNone/>
            </a:pPr>
            <a:r>
              <a:rPr lang="en-US" dirty="0" smtClean="0">
                <a:solidFill>
                  <a:schemeClr val="bg1"/>
                </a:solidFill>
                <a:latin typeface="Calibri"/>
                <a:cs typeface="Calibri"/>
              </a:rPr>
              <a:t>●</a:t>
            </a:r>
            <a:r>
              <a:rPr lang="en-US" sz="2800" u="sng" dirty="0" smtClean="0">
                <a:solidFill>
                  <a:srgbClr val="FF0000"/>
                </a:solidFill>
                <a:latin typeface="Calibri"/>
                <a:cs typeface="Calibri"/>
              </a:rPr>
              <a:t>TIDAL VOLUME </a:t>
            </a:r>
          </a:p>
          <a:p>
            <a:pPr marL="0" indent="0">
              <a:buNone/>
            </a:pPr>
            <a:r>
              <a:rPr lang="en-US" sz="2800" dirty="0" smtClean="0">
                <a:solidFill>
                  <a:schemeClr val="bg1"/>
                </a:solidFill>
                <a:latin typeface="Calibri"/>
                <a:cs typeface="Calibri"/>
              </a:rPr>
              <a:t> Tidal volume (TV) is the volume of air breathed in and out of lungs in a single normal quiet respiration. Tidal volume signifies the normal depth of breathing .</a:t>
            </a:r>
          </a:p>
          <a:p>
            <a:pPr marL="0" indent="0">
              <a:buNone/>
            </a:pPr>
            <a:r>
              <a:rPr lang="en-US" sz="2800" dirty="0" smtClean="0">
                <a:solidFill>
                  <a:schemeClr val="bg1"/>
                </a:solidFill>
                <a:latin typeface="Calibri"/>
                <a:cs typeface="Calibri"/>
              </a:rPr>
              <a:t> Normal Value :500ml ( 0.5L) </a:t>
            </a:r>
          </a:p>
          <a:p>
            <a:pPr marL="0" indent="0">
              <a:buNone/>
            </a:pPr>
            <a:r>
              <a:rPr lang="en-US" sz="2800" dirty="0" smtClean="0">
                <a:solidFill>
                  <a:schemeClr val="bg1"/>
                </a:solidFill>
                <a:latin typeface="Calibri"/>
                <a:cs typeface="Calibri"/>
              </a:rPr>
              <a:t>●</a:t>
            </a:r>
            <a:r>
              <a:rPr lang="en-US" sz="2800" u="sng" dirty="0" smtClean="0">
                <a:solidFill>
                  <a:srgbClr val="FF0000"/>
                </a:solidFill>
                <a:latin typeface="Calibri"/>
                <a:cs typeface="Calibri"/>
              </a:rPr>
              <a:t>INSPIRATORY RESERVE VOLUME </a:t>
            </a:r>
          </a:p>
          <a:p>
            <a:pPr marL="0" indent="0">
              <a:buNone/>
            </a:pPr>
            <a:r>
              <a:rPr lang="en-US" sz="2800" dirty="0">
                <a:solidFill>
                  <a:schemeClr val="bg1"/>
                </a:solidFill>
                <a:latin typeface="Calibri"/>
                <a:cs typeface="Calibri"/>
              </a:rPr>
              <a:t> </a:t>
            </a:r>
            <a:r>
              <a:rPr lang="en-US" sz="2800" dirty="0" smtClean="0">
                <a:solidFill>
                  <a:schemeClr val="bg1"/>
                </a:solidFill>
                <a:latin typeface="Calibri"/>
                <a:cs typeface="Calibri"/>
              </a:rPr>
              <a:t>Inspiratory reserve volume (IRV) is an additional volume of air that can be inspired forcefully after the end of normal respiration .</a:t>
            </a:r>
          </a:p>
          <a:p>
            <a:pPr marL="0" indent="0">
              <a:buNone/>
            </a:pPr>
            <a:r>
              <a:rPr lang="en-US" sz="2800" dirty="0" smtClean="0">
                <a:solidFill>
                  <a:schemeClr val="bg1"/>
                </a:solidFill>
                <a:latin typeface="Calibri"/>
                <a:cs typeface="Calibri"/>
              </a:rPr>
              <a:t>Normal value : 3300ml (3.3L)</a:t>
            </a:r>
          </a:p>
          <a:p>
            <a:pPr marL="0" indent="0">
              <a:buNone/>
            </a:pPr>
            <a:r>
              <a:rPr lang="en-US" sz="2800" dirty="0" smtClean="0">
                <a:solidFill>
                  <a:schemeClr val="bg1"/>
                </a:solidFill>
                <a:latin typeface="Calibri"/>
                <a:cs typeface="Calibri"/>
              </a:rPr>
              <a:t>●</a:t>
            </a:r>
            <a:r>
              <a:rPr lang="en-US" sz="2800" u="sng" dirty="0" smtClean="0">
                <a:solidFill>
                  <a:srgbClr val="FF0000"/>
                </a:solidFill>
                <a:latin typeface="Calibri"/>
                <a:cs typeface="Calibri"/>
              </a:rPr>
              <a:t>EXPIRATORY RESERVE VOLUME </a:t>
            </a:r>
          </a:p>
          <a:p>
            <a:pPr marL="0" indent="0">
              <a:buNone/>
            </a:pPr>
            <a:r>
              <a:rPr lang="en-US" sz="2800" dirty="0" smtClean="0">
                <a:solidFill>
                  <a:schemeClr val="bg1"/>
                </a:solidFill>
                <a:latin typeface="Calibri"/>
                <a:cs typeface="Calibri"/>
              </a:rPr>
              <a:t>Expiratory reserve volume (ERV) is the additional volume of air that can be expired out forcefully , after normal expiration .</a:t>
            </a:r>
          </a:p>
        </p:txBody>
      </p:sp>
    </p:spTree>
    <p:extLst>
      <p:ext uri="{BB962C8B-B14F-4D97-AF65-F5344CB8AC3E}">
        <p14:creationId xmlns:p14="http://schemas.microsoft.com/office/powerpoint/2010/main" val="30459575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638800"/>
          </a:xfrm>
        </p:spPr>
        <p:txBody>
          <a:bodyPr>
            <a:normAutofit lnSpcReduction="10000"/>
          </a:bodyPr>
          <a:lstStyle/>
          <a:p>
            <a:pPr marL="0" indent="0">
              <a:buNone/>
            </a:pPr>
            <a:r>
              <a:rPr lang="en-US" dirty="0" smtClean="0">
                <a:solidFill>
                  <a:schemeClr val="bg1"/>
                </a:solidFill>
              </a:rPr>
              <a:t>Normal value : 1000 ml (1L)</a:t>
            </a:r>
          </a:p>
          <a:p>
            <a:pPr marL="0" indent="0">
              <a:buNone/>
            </a:pPr>
            <a:r>
              <a:rPr lang="en-US" dirty="0" smtClean="0">
                <a:solidFill>
                  <a:schemeClr val="bg1"/>
                </a:solidFill>
                <a:latin typeface="Calibri"/>
                <a:cs typeface="Calibri"/>
              </a:rPr>
              <a:t>●</a:t>
            </a:r>
            <a:r>
              <a:rPr lang="en-US" u="sng" dirty="0" smtClean="0">
                <a:solidFill>
                  <a:srgbClr val="FF0000"/>
                </a:solidFill>
                <a:latin typeface="Calibri"/>
                <a:cs typeface="Calibri"/>
              </a:rPr>
              <a:t>RESIDUAL VOLUME </a:t>
            </a:r>
          </a:p>
          <a:p>
            <a:pPr marL="0" indent="0">
              <a:buNone/>
            </a:pPr>
            <a:r>
              <a:rPr lang="en-US" dirty="0" smtClean="0">
                <a:solidFill>
                  <a:schemeClr val="bg1"/>
                </a:solidFill>
                <a:latin typeface="Calibri"/>
                <a:cs typeface="Calibri"/>
              </a:rPr>
              <a:t>Residual volume  (RV) is the volume of air remaining in lungs even after forced expiration .Normally , lungs cannot be emptied completely even by forceful expiration .Some quantity of air always remains in the lungs even after the forced expiration . </a:t>
            </a:r>
          </a:p>
          <a:p>
            <a:pPr marL="0" indent="0">
              <a:buNone/>
            </a:pPr>
            <a:r>
              <a:rPr lang="en-US" dirty="0" smtClean="0">
                <a:solidFill>
                  <a:schemeClr val="bg1"/>
                </a:solidFill>
                <a:latin typeface="Calibri"/>
                <a:cs typeface="Calibri"/>
              </a:rPr>
              <a:t>Residual volumes are significant because of two reasons :</a:t>
            </a:r>
          </a:p>
          <a:p>
            <a:pPr marL="0" indent="0">
              <a:buNone/>
            </a:pPr>
            <a:r>
              <a:rPr lang="en-US" dirty="0" smtClean="0">
                <a:solidFill>
                  <a:schemeClr val="bg1"/>
                </a:solidFill>
                <a:latin typeface="Calibri"/>
                <a:cs typeface="Calibri"/>
              </a:rPr>
              <a:t>1-It helps to aerate the blood in between breathing and during expiration .</a:t>
            </a:r>
          </a:p>
          <a:p>
            <a:pPr marL="0" indent="0">
              <a:buNone/>
            </a:pPr>
            <a:r>
              <a:rPr lang="en-US" dirty="0" smtClean="0">
                <a:solidFill>
                  <a:schemeClr val="bg1"/>
                </a:solidFill>
                <a:latin typeface="Calibri"/>
                <a:cs typeface="Calibri"/>
              </a:rPr>
              <a:t>2-It maintains the contour of the lungs .</a:t>
            </a:r>
          </a:p>
          <a:p>
            <a:pPr marL="0" indent="0">
              <a:buNone/>
            </a:pPr>
            <a:r>
              <a:rPr lang="en-US" dirty="0" smtClean="0">
                <a:solidFill>
                  <a:schemeClr val="bg1"/>
                </a:solidFill>
                <a:latin typeface="Calibri"/>
                <a:cs typeface="Calibri"/>
              </a:rPr>
              <a:t>Normal value : 1200 ml (1.2 L)</a:t>
            </a:r>
            <a:endParaRPr lang="en-US" dirty="0">
              <a:solidFill>
                <a:schemeClr val="bg1"/>
              </a:solidFill>
            </a:endParaRPr>
          </a:p>
        </p:txBody>
      </p:sp>
    </p:spTree>
    <p:extLst>
      <p:ext uri="{BB962C8B-B14F-4D97-AF65-F5344CB8AC3E}">
        <p14:creationId xmlns:p14="http://schemas.microsoft.com/office/powerpoint/2010/main" val="36712172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304800"/>
            <a:ext cx="8229600" cy="5791200"/>
          </a:xfrm>
        </p:spPr>
        <p:txBody>
          <a:bodyPr>
            <a:normAutofit lnSpcReduction="10000"/>
          </a:bodyPr>
          <a:lstStyle/>
          <a:p>
            <a:pPr marL="0" indent="0" algn="ctr">
              <a:buNone/>
            </a:pPr>
            <a:r>
              <a:rPr lang="en-US" sz="3600" u="sng" dirty="0" smtClean="0">
                <a:solidFill>
                  <a:srgbClr val="FFC000"/>
                </a:solidFill>
                <a:latin typeface="Arial Black" pitchFamily="34" charset="0"/>
              </a:rPr>
              <a:t>LUNG CAPACITIES </a:t>
            </a:r>
          </a:p>
          <a:p>
            <a:pPr marL="0" indent="0">
              <a:buNone/>
            </a:pPr>
            <a:r>
              <a:rPr lang="en-US" sz="2800" dirty="0" smtClean="0">
                <a:solidFill>
                  <a:schemeClr val="bg1"/>
                </a:solidFill>
              </a:rPr>
              <a:t>Static lung capacities are the combination of two or more lung volumes .</a:t>
            </a:r>
          </a:p>
          <a:p>
            <a:pPr marL="0" indent="0">
              <a:buNone/>
            </a:pPr>
            <a:r>
              <a:rPr lang="en-US" sz="2800" dirty="0" smtClean="0">
                <a:solidFill>
                  <a:schemeClr val="bg1"/>
                </a:solidFill>
              </a:rPr>
              <a:t>Static lung capacities are four types :</a:t>
            </a:r>
          </a:p>
          <a:p>
            <a:pPr marL="0" indent="0">
              <a:buNone/>
            </a:pPr>
            <a:r>
              <a:rPr lang="en-US" sz="2800" b="1" dirty="0" smtClean="0">
                <a:solidFill>
                  <a:schemeClr val="bg1"/>
                </a:solidFill>
                <a:latin typeface="Calibri"/>
                <a:cs typeface="Calibri"/>
              </a:rPr>
              <a:t>1-Inspiratory capacity </a:t>
            </a:r>
          </a:p>
          <a:p>
            <a:pPr marL="0" indent="0">
              <a:buNone/>
            </a:pPr>
            <a:r>
              <a:rPr lang="en-US" sz="2800" b="1" dirty="0" smtClean="0">
                <a:solidFill>
                  <a:schemeClr val="bg1"/>
                </a:solidFill>
                <a:latin typeface="Calibri"/>
                <a:cs typeface="Calibri"/>
              </a:rPr>
              <a:t>2-Vital capacity </a:t>
            </a:r>
          </a:p>
          <a:p>
            <a:pPr marL="0" indent="0">
              <a:buNone/>
            </a:pPr>
            <a:r>
              <a:rPr lang="en-US" sz="2800" b="1" dirty="0" smtClean="0">
                <a:solidFill>
                  <a:schemeClr val="bg1"/>
                </a:solidFill>
                <a:latin typeface="Calibri"/>
                <a:cs typeface="Calibri"/>
              </a:rPr>
              <a:t>3-Functional residual capacity </a:t>
            </a:r>
          </a:p>
          <a:p>
            <a:pPr marL="0" indent="0">
              <a:buNone/>
            </a:pPr>
            <a:r>
              <a:rPr lang="en-US" sz="2800" b="1" dirty="0" smtClean="0">
                <a:solidFill>
                  <a:schemeClr val="bg1"/>
                </a:solidFill>
                <a:latin typeface="Calibri"/>
                <a:cs typeface="Calibri"/>
              </a:rPr>
              <a:t>4-Total lung capacity </a:t>
            </a:r>
          </a:p>
          <a:p>
            <a:pPr marL="0" indent="0">
              <a:buNone/>
            </a:pPr>
            <a:r>
              <a:rPr lang="en-US" sz="2800" dirty="0" smtClean="0">
                <a:solidFill>
                  <a:schemeClr val="bg1"/>
                </a:solidFill>
                <a:latin typeface="Calibri"/>
                <a:cs typeface="Calibri"/>
              </a:rPr>
              <a:t>●</a:t>
            </a:r>
            <a:r>
              <a:rPr lang="en-US" sz="2800" u="sng" dirty="0" smtClean="0">
                <a:solidFill>
                  <a:srgbClr val="00B0F0"/>
                </a:solidFill>
                <a:latin typeface="Calibri"/>
                <a:cs typeface="Calibri"/>
              </a:rPr>
              <a:t>INSPIRATORY CAPACITY</a:t>
            </a:r>
          </a:p>
          <a:p>
            <a:pPr marL="0" indent="0">
              <a:buNone/>
            </a:pPr>
            <a:r>
              <a:rPr lang="en-US" sz="2800" dirty="0" smtClean="0">
                <a:solidFill>
                  <a:schemeClr val="bg1"/>
                </a:solidFill>
                <a:latin typeface="Calibri"/>
                <a:cs typeface="Calibri"/>
              </a:rPr>
              <a:t>Inspiratory capacity (IC) is the maximum value of air that is inspired after normal expiration </a:t>
            </a:r>
            <a:r>
              <a:rPr lang="en-US" dirty="0" smtClean="0">
                <a:solidFill>
                  <a:schemeClr val="bg1"/>
                </a:solidFill>
                <a:latin typeface="Calibri"/>
                <a:cs typeface="Calibri"/>
              </a:rPr>
              <a:t>. </a:t>
            </a:r>
            <a:r>
              <a:rPr lang="en-US" sz="2800" dirty="0" smtClean="0">
                <a:solidFill>
                  <a:schemeClr val="bg1"/>
                </a:solidFill>
                <a:latin typeface="Calibri"/>
                <a:cs typeface="Calibri"/>
              </a:rPr>
              <a:t>It include tidal volume and inspiratory reserve volume. </a:t>
            </a:r>
            <a:endParaRPr lang="en-US" sz="2800" dirty="0">
              <a:solidFill>
                <a:schemeClr val="bg1"/>
              </a:solidFill>
            </a:endParaRPr>
          </a:p>
        </p:txBody>
      </p:sp>
    </p:spTree>
    <p:extLst>
      <p:ext uri="{BB962C8B-B14F-4D97-AF65-F5344CB8AC3E}">
        <p14:creationId xmlns:p14="http://schemas.microsoft.com/office/powerpoint/2010/main" val="30184505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6096000"/>
          </a:xfrm>
        </p:spPr>
        <p:txBody>
          <a:bodyPr>
            <a:normAutofit fontScale="92500" lnSpcReduction="10000"/>
          </a:bodyPr>
          <a:lstStyle/>
          <a:p>
            <a:pPr marL="0" indent="0">
              <a:buNone/>
            </a:pPr>
            <a:r>
              <a:rPr lang="en-US" dirty="0" smtClean="0">
                <a:solidFill>
                  <a:schemeClr val="bg1"/>
                </a:solidFill>
              </a:rPr>
              <a:t>IC =TV+IRV </a:t>
            </a:r>
          </a:p>
          <a:p>
            <a:pPr marL="0" indent="0">
              <a:buNone/>
            </a:pPr>
            <a:r>
              <a:rPr lang="en-US" dirty="0">
                <a:solidFill>
                  <a:schemeClr val="bg1"/>
                </a:solidFill>
              </a:rPr>
              <a:t> </a:t>
            </a:r>
            <a:r>
              <a:rPr lang="en-US" dirty="0" smtClean="0">
                <a:solidFill>
                  <a:schemeClr val="bg1"/>
                </a:solidFill>
              </a:rPr>
              <a:t>   =500+3300 =3800 ml </a:t>
            </a:r>
          </a:p>
          <a:p>
            <a:pPr marL="0" indent="0">
              <a:buNone/>
            </a:pPr>
            <a:r>
              <a:rPr lang="en-US" dirty="0" smtClean="0">
                <a:solidFill>
                  <a:schemeClr val="bg1"/>
                </a:solidFill>
                <a:latin typeface="Calibri"/>
                <a:cs typeface="Calibri"/>
              </a:rPr>
              <a:t>●</a:t>
            </a:r>
            <a:r>
              <a:rPr lang="en-US" u="sng" dirty="0" smtClean="0">
                <a:solidFill>
                  <a:srgbClr val="00B0F0"/>
                </a:solidFill>
                <a:latin typeface="Calibri"/>
                <a:cs typeface="Calibri"/>
              </a:rPr>
              <a:t>VITAL CAPACITY </a:t>
            </a:r>
          </a:p>
          <a:p>
            <a:pPr marL="0" indent="0">
              <a:buNone/>
            </a:pPr>
            <a:r>
              <a:rPr lang="en-US" dirty="0" smtClean="0">
                <a:solidFill>
                  <a:schemeClr val="bg1"/>
                </a:solidFill>
                <a:latin typeface="Calibri"/>
                <a:cs typeface="Calibri"/>
              </a:rPr>
              <a:t>Vital capacity (VC) is the maximum volume of air that can be expelled out forcefully after a deep ( maximal) inspiration .VC includes inspiratory reserve volume , tidal volume and expiratory reserve volume .</a:t>
            </a:r>
          </a:p>
          <a:p>
            <a:pPr marL="0" indent="0">
              <a:buNone/>
            </a:pPr>
            <a:r>
              <a:rPr lang="en-US" dirty="0" smtClean="0">
                <a:solidFill>
                  <a:schemeClr val="bg1"/>
                </a:solidFill>
                <a:latin typeface="Calibri"/>
                <a:cs typeface="Calibri"/>
              </a:rPr>
              <a:t>IC=IRV+TV+ERV</a:t>
            </a:r>
          </a:p>
          <a:p>
            <a:pPr marL="0" indent="0">
              <a:buNone/>
            </a:pPr>
            <a:r>
              <a:rPr lang="en-US" dirty="0">
                <a:solidFill>
                  <a:schemeClr val="bg1"/>
                </a:solidFill>
                <a:latin typeface="Calibri"/>
                <a:cs typeface="Calibri"/>
              </a:rPr>
              <a:t> </a:t>
            </a:r>
            <a:r>
              <a:rPr lang="en-US" dirty="0" smtClean="0">
                <a:solidFill>
                  <a:schemeClr val="bg1"/>
                </a:solidFill>
                <a:latin typeface="Calibri"/>
                <a:cs typeface="Calibri"/>
              </a:rPr>
              <a:t>   =3300+500+1000=4800 ml</a:t>
            </a:r>
            <a:endParaRPr lang="en-US" dirty="0">
              <a:solidFill>
                <a:schemeClr val="bg1"/>
              </a:solidFill>
              <a:latin typeface="Calibri"/>
              <a:cs typeface="Calibri"/>
            </a:endParaRPr>
          </a:p>
          <a:p>
            <a:pPr marL="0" indent="0">
              <a:buNone/>
            </a:pPr>
            <a:r>
              <a:rPr lang="en-US" dirty="0" smtClean="0">
                <a:solidFill>
                  <a:schemeClr val="bg1"/>
                </a:solidFill>
                <a:latin typeface="Calibri"/>
                <a:cs typeface="Calibri"/>
              </a:rPr>
              <a:t>Vital capacity is significant physiologically and its determination is useful in clinical diagnosis. </a:t>
            </a:r>
          </a:p>
          <a:p>
            <a:pPr marL="0" indent="0">
              <a:buNone/>
            </a:pPr>
            <a:r>
              <a:rPr lang="en-US" dirty="0" smtClean="0">
                <a:solidFill>
                  <a:schemeClr val="bg1"/>
                </a:solidFill>
                <a:latin typeface="Calibri"/>
                <a:cs typeface="Calibri"/>
              </a:rPr>
              <a:t>●</a:t>
            </a:r>
            <a:r>
              <a:rPr lang="en-US" u="sng" dirty="0" smtClean="0">
                <a:solidFill>
                  <a:srgbClr val="00B0F0"/>
                </a:solidFill>
                <a:latin typeface="Calibri"/>
                <a:cs typeface="Calibri"/>
              </a:rPr>
              <a:t>FUNCTIONAL RESIDUAL CAPACITY </a:t>
            </a:r>
          </a:p>
          <a:p>
            <a:pPr marL="0" indent="0">
              <a:buNone/>
            </a:pPr>
            <a:r>
              <a:rPr lang="en-US" dirty="0" smtClean="0">
                <a:solidFill>
                  <a:schemeClr val="bg1"/>
                </a:solidFill>
                <a:latin typeface="Calibri"/>
                <a:cs typeface="Calibri"/>
              </a:rPr>
              <a:t>Functional residual capacity (FRC) is the volume of air remaining in lungs after normal expiration (after normal tidal expiration .</a:t>
            </a:r>
          </a:p>
        </p:txBody>
      </p:sp>
    </p:spTree>
    <p:extLst>
      <p:ext uri="{BB962C8B-B14F-4D97-AF65-F5344CB8AC3E}">
        <p14:creationId xmlns:p14="http://schemas.microsoft.com/office/powerpoint/2010/main" val="800939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715000"/>
          </a:xfrm>
        </p:spPr>
        <p:txBody>
          <a:bodyPr/>
          <a:lstStyle/>
          <a:p>
            <a:pPr marL="0" indent="0">
              <a:buNone/>
            </a:pPr>
            <a:r>
              <a:rPr lang="en-US" dirty="0" smtClean="0">
                <a:solidFill>
                  <a:schemeClr val="bg1"/>
                </a:solidFill>
              </a:rPr>
              <a:t>Functional residual capacity includes expiratory reserve volume and tidal volume </a:t>
            </a:r>
          </a:p>
          <a:p>
            <a:pPr marL="0" indent="0">
              <a:buNone/>
            </a:pPr>
            <a:r>
              <a:rPr lang="en-US" dirty="0" smtClean="0">
                <a:solidFill>
                  <a:schemeClr val="bg1"/>
                </a:solidFill>
              </a:rPr>
              <a:t>FRC=ERV+RV</a:t>
            </a:r>
          </a:p>
          <a:p>
            <a:pPr marL="0" indent="0">
              <a:buNone/>
            </a:pPr>
            <a:r>
              <a:rPr lang="en-US" dirty="0">
                <a:solidFill>
                  <a:schemeClr val="bg1"/>
                </a:solidFill>
              </a:rPr>
              <a:t> </a:t>
            </a:r>
            <a:r>
              <a:rPr lang="en-US" dirty="0" smtClean="0">
                <a:solidFill>
                  <a:schemeClr val="bg1"/>
                </a:solidFill>
              </a:rPr>
              <a:t> 1000+1200=2200 ml </a:t>
            </a:r>
          </a:p>
          <a:p>
            <a:pPr marL="0" indent="0">
              <a:buNone/>
            </a:pPr>
            <a:r>
              <a:rPr lang="en-US" dirty="0" smtClean="0">
                <a:solidFill>
                  <a:schemeClr val="bg1"/>
                </a:solidFill>
                <a:latin typeface="Calibri"/>
                <a:cs typeface="Calibri"/>
              </a:rPr>
              <a:t>●</a:t>
            </a:r>
            <a:r>
              <a:rPr lang="en-US" u="sng" dirty="0" smtClean="0">
                <a:solidFill>
                  <a:srgbClr val="00B0F0"/>
                </a:solidFill>
                <a:latin typeface="Calibri"/>
                <a:cs typeface="Calibri"/>
              </a:rPr>
              <a:t>TOTAL  LUNG CAPACITY</a:t>
            </a:r>
            <a:r>
              <a:rPr lang="en-US" dirty="0" smtClean="0">
                <a:solidFill>
                  <a:srgbClr val="00B0F0"/>
                </a:solidFill>
                <a:latin typeface="Calibri"/>
                <a:cs typeface="Calibri"/>
              </a:rPr>
              <a:t> </a:t>
            </a:r>
          </a:p>
          <a:p>
            <a:pPr marL="0" indent="0">
              <a:buNone/>
            </a:pPr>
            <a:r>
              <a:rPr lang="en-US" dirty="0" smtClean="0">
                <a:solidFill>
                  <a:schemeClr val="bg1"/>
                </a:solidFill>
                <a:latin typeface="Calibri"/>
                <a:cs typeface="Calibri"/>
              </a:rPr>
              <a:t>Total lung capacity (TLC) is the volume of air present in lungs after a deep ( maximal ) inspiration . It include all the volumes .</a:t>
            </a:r>
          </a:p>
          <a:p>
            <a:pPr marL="0" indent="0">
              <a:buNone/>
            </a:pPr>
            <a:r>
              <a:rPr lang="en-US" dirty="0" smtClean="0">
                <a:solidFill>
                  <a:schemeClr val="bg1"/>
                </a:solidFill>
                <a:latin typeface="Calibri"/>
                <a:cs typeface="Calibri"/>
              </a:rPr>
              <a:t>TLC= IRV+TV+ERV+RV</a:t>
            </a:r>
          </a:p>
          <a:p>
            <a:pPr marL="0" indent="0">
              <a:buNone/>
            </a:pPr>
            <a:r>
              <a:rPr lang="en-US" dirty="0">
                <a:solidFill>
                  <a:schemeClr val="bg1"/>
                </a:solidFill>
                <a:latin typeface="Calibri"/>
                <a:cs typeface="Calibri"/>
              </a:rPr>
              <a:t> </a:t>
            </a:r>
            <a:r>
              <a:rPr lang="en-US" dirty="0" smtClean="0">
                <a:solidFill>
                  <a:schemeClr val="bg1"/>
                </a:solidFill>
                <a:latin typeface="Calibri"/>
                <a:cs typeface="Calibri"/>
              </a:rPr>
              <a:t> =3300+500+1000+1200 = 6000 ml</a:t>
            </a:r>
            <a:endParaRPr lang="en-US" dirty="0">
              <a:solidFill>
                <a:schemeClr val="bg1"/>
              </a:solidFill>
            </a:endParaRPr>
          </a:p>
        </p:txBody>
      </p:sp>
    </p:spTree>
    <p:extLst>
      <p:ext uri="{BB962C8B-B14F-4D97-AF65-F5344CB8AC3E}">
        <p14:creationId xmlns:p14="http://schemas.microsoft.com/office/powerpoint/2010/main" val="39651680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715000"/>
          </a:xfrm>
        </p:spPr>
        <p:txBody>
          <a:bodyPr>
            <a:normAutofit/>
          </a:bodyPr>
          <a:lstStyle/>
          <a:p>
            <a:pPr marL="0" indent="0" algn="ctr">
              <a:buNone/>
            </a:pPr>
            <a:r>
              <a:rPr lang="en-US" sz="3600" u="sng" dirty="0" smtClean="0">
                <a:solidFill>
                  <a:srgbClr val="FFC000"/>
                </a:solidFill>
                <a:latin typeface="Arial Black" pitchFamily="34" charset="0"/>
              </a:rPr>
              <a:t>DEAD SPACE </a:t>
            </a:r>
          </a:p>
          <a:p>
            <a:pPr marL="0" indent="0">
              <a:buNone/>
            </a:pPr>
            <a:r>
              <a:rPr lang="en-US" sz="2400" dirty="0" smtClean="0">
                <a:solidFill>
                  <a:schemeClr val="bg1"/>
                </a:solidFill>
              </a:rPr>
              <a:t>Dead space is defined as the part of the respiratory tract , where gaseous exchange does not take place . Air present in the dead space is called dead space air .</a:t>
            </a:r>
          </a:p>
          <a:p>
            <a:pPr marL="0" indent="0">
              <a:buNone/>
            </a:pPr>
            <a:r>
              <a:rPr lang="en-US" sz="2400" dirty="0" smtClean="0">
                <a:solidFill>
                  <a:schemeClr val="bg1"/>
                </a:solidFill>
                <a:latin typeface="Calibri"/>
                <a:cs typeface="Calibri"/>
              </a:rPr>
              <a:t>●</a:t>
            </a:r>
            <a:r>
              <a:rPr lang="en-US" sz="2400" u="sng" dirty="0" smtClean="0">
                <a:solidFill>
                  <a:srgbClr val="C00000"/>
                </a:solidFill>
                <a:latin typeface="Calibri"/>
                <a:cs typeface="Calibri"/>
              </a:rPr>
              <a:t>TYPES OF DEAD SPACE </a:t>
            </a:r>
          </a:p>
          <a:p>
            <a:pPr marL="0" indent="0">
              <a:buNone/>
            </a:pPr>
            <a:r>
              <a:rPr lang="en-US" sz="2400" b="1" dirty="0" smtClean="0">
                <a:solidFill>
                  <a:schemeClr val="bg1"/>
                </a:solidFill>
                <a:latin typeface="Calibri"/>
                <a:cs typeface="Calibri"/>
              </a:rPr>
              <a:t>1-Anatomical dead space .</a:t>
            </a:r>
          </a:p>
          <a:p>
            <a:pPr marL="0" indent="0">
              <a:buNone/>
            </a:pPr>
            <a:r>
              <a:rPr lang="en-US" sz="2400" b="1" dirty="0" smtClean="0">
                <a:solidFill>
                  <a:schemeClr val="bg1"/>
                </a:solidFill>
                <a:latin typeface="Calibri"/>
                <a:cs typeface="Calibri"/>
              </a:rPr>
              <a:t>2-Physiological dead space .</a:t>
            </a:r>
          </a:p>
          <a:p>
            <a:pPr marL="0" indent="0">
              <a:buNone/>
            </a:pPr>
            <a:r>
              <a:rPr lang="en-US" sz="2400" u="sng" dirty="0" smtClean="0">
                <a:solidFill>
                  <a:srgbClr val="C00000"/>
                </a:solidFill>
                <a:latin typeface="Calibri"/>
                <a:cs typeface="Calibri"/>
              </a:rPr>
              <a:t>1-Anatomical dead space</a:t>
            </a:r>
            <a:r>
              <a:rPr lang="en-US" sz="2400" dirty="0" smtClean="0">
                <a:solidFill>
                  <a:schemeClr val="bg1"/>
                </a:solidFill>
                <a:latin typeface="Calibri"/>
                <a:cs typeface="Calibri"/>
              </a:rPr>
              <a:t>: Anatomical dead space extends from nose up to terminal bronchioles . It includes nose , pharynx , trachea, bronchi and branches of bronchi up to terminal bronchioles . These structures serve only as the passage for air movement . Gaseous exchange does not take place in these structures .</a:t>
            </a:r>
            <a:endParaRPr lang="en-US" sz="2400" dirty="0" smtClean="0">
              <a:solidFill>
                <a:schemeClr val="bg1"/>
              </a:solidFill>
            </a:endParaRPr>
          </a:p>
        </p:txBody>
      </p:sp>
    </p:spTree>
    <p:extLst>
      <p:ext uri="{BB962C8B-B14F-4D97-AF65-F5344CB8AC3E}">
        <p14:creationId xmlns:p14="http://schemas.microsoft.com/office/powerpoint/2010/main" val="18560605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715000"/>
          </a:xfrm>
        </p:spPr>
        <p:txBody>
          <a:bodyPr>
            <a:normAutofit/>
          </a:bodyPr>
          <a:lstStyle/>
          <a:p>
            <a:pPr marL="0" indent="0">
              <a:buNone/>
            </a:pPr>
            <a:r>
              <a:rPr lang="en-US" sz="2400" dirty="0" smtClean="0">
                <a:solidFill>
                  <a:schemeClr val="bg1"/>
                </a:solidFill>
              </a:rPr>
              <a:t>2-</a:t>
            </a:r>
            <a:r>
              <a:rPr lang="en-US" sz="2400" u="sng" dirty="0" smtClean="0">
                <a:solidFill>
                  <a:srgbClr val="C00000"/>
                </a:solidFill>
              </a:rPr>
              <a:t>Physiological dead space </a:t>
            </a:r>
            <a:r>
              <a:rPr lang="en-US" sz="2000" dirty="0" smtClean="0">
                <a:solidFill>
                  <a:schemeClr val="bg1"/>
                </a:solidFill>
              </a:rPr>
              <a:t>: Physiological dead space include anatomical dead space plus two additional volumes .</a:t>
            </a:r>
          </a:p>
          <a:p>
            <a:pPr marL="0" indent="0">
              <a:buNone/>
            </a:pPr>
            <a:r>
              <a:rPr lang="en-US" sz="2000" dirty="0" smtClean="0">
                <a:solidFill>
                  <a:schemeClr val="bg1"/>
                </a:solidFill>
              </a:rPr>
              <a:t>Additional volumes included in physiological dead space are :</a:t>
            </a:r>
          </a:p>
          <a:p>
            <a:pPr marL="0" indent="0">
              <a:buNone/>
            </a:pPr>
            <a:r>
              <a:rPr lang="en-US" sz="2000" dirty="0" smtClean="0">
                <a:solidFill>
                  <a:schemeClr val="bg1"/>
                </a:solidFill>
              </a:rPr>
              <a:t>1.Air in the alveoli , which are non functioning .In some respiratory diseases , alveoli do not function because of dysfunction or destruction of alveolar membrane .</a:t>
            </a:r>
          </a:p>
          <a:p>
            <a:pPr marL="0" indent="0">
              <a:buNone/>
            </a:pPr>
            <a:r>
              <a:rPr lang="en-US" sz="2000" dirty="0" smtClean="0">
                <a:solidFill>
                  <a:schemeClr val="bg1"/>
                </a:solidFill>
              </a:rPr>
              <a:t>2. Air in the alveoli ,which do not receive adequate blood flow. Gaseous exchange does not take place during inadequate  blood supply .</a:t>
            </a:r>
          </a:p>
          <a:p>
            <a:pPr marL="0" indent="0" algn="ctr">
              <a:buNone/>
            </a:pPr>
            <a:r>
              <a:rPr lang="en-US" sz="2800" u="sng" dirty="0" smtClean="0">
                <a:solidFill>
                  <a:srgbClr val="00B0F0"/>
                </a:solidFill>
              </a:rPr>
              <a:t>NORMAL VALUE OF DEAD SPACE </a:t>
            </a:r>
          </a:p>
          <a:p>
            <a:pPr marL="0" indent="0">
              <a:buNone/>
            </a:pPr>
            <a:r>
              <a:rPr lang="en-US" sz="2000" dirty="0" smtClean="0">
                <a:solidFill>
                  <a:schemeClr val="bg1"/>
                </a:solidFill>
              </a:rPr>
              <a:t>Volume  of normal dead space is 150mL . Under normal condition , physiological dead space is equal to anatomical dead space . It is because , all the alveoli are functioning and all the alveoli receive adequate blood flow in normal condition.</a:t>
            </a:r>
          </a:p>
          <a:p>
            <a:pPr marL="0" indent="0">
              <a:buNone/>
            </a:pPr>
            <a:r>
              <a:rPr lang="en-US" sz="2000" dirty="0" smtClean="0">
                <a:solidFill>
                  <a:schemeClr val="bg1"/>
                </a:solidFill>
              </a:rPr>
              <a:t>Physiological dead space increases during respiratory diseases , which affect the pulmonary blood flow or the alveoli .</a:t>
            </a:r>
          </a:p>
        </p:txBody>
      </p:sp>
    </p:spTree>
    <p:extLst>
      <p:ext uri="{BB962C8B-B14F-4D97-AF65-F5344CB8AC3E}">
        <p14:creationId xmlns:p14="http://schemas.microsoft.com/office/powerpoint/2010/main" val="369247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867400"/>
          </a:xfrm>
        </p:spPr>
        <p:txBody>
          <a:bodyPr/>
          <a:lstStyle/>
          <a:p>
            <a:pPr marL="0" indent="0" algn="ctr">
              <a:buNone/>
            </a:pPr>
            <a:endParaRPr lang="en-US" u="sng" dirty="0" smtClean="0">
              <a:solidFill>
                <a:schemeClr val="bg1"/>
              </a:solidFill>
            </a:endParaRPr>
          </a:p>
          <a:p>
            <a:pPr marL="0" indent="0" algn="ctr">
              <a:buNone/>
            </a:pPr>
            <a:endParaRPr lang="en-US" u="sng" dirty="0">
              <a:solidFill>
                <a:schemeClr val="bg1"/>
              </a:solidFill>
            </a:endParaRPr>
          </a:p>
          <a:p>
            <a:pPr marL="0" indent="0" algn="ctr">
              <a:buNone/>
            </a:pPr>
            <a:endParaRPr lang="en-US" u="sng" dirty="0" smtClean="0">
              <a:solidFill>
                <a:schemeClr val="bg1"/>
              </a:solidFill>
            </a:endParaRPr>
          </a:p>
          <a:p>
            <a:pPr marL="0" indent="0" algn="ctr">
              <a:buNone/>
            </a:pPr>
            <a:endParaRPr lang="en-US" u="sng" dirty="0">
              <a:solidFill>
                <a:schemeClr val="bg1"/>
              </a:solidFill>
            </a:endParaRPr>
          </a:p>
          <a:p>
            <a:pPr marL="0" indent="0" algn="ctr">
              <a:buNone/>
            </a:pPr>
            <a:endParaRPr lang="en-US" u="sng" dirty="0" smtClean="0">
              <a:solidFill>
                <a:schemeClr val="bg1"/>
              </a:solidFill>
            </a:endParaRPr>
          </a:p>
          <a:p>
            <a:pPr marL="0" indent="0" algn="ctr">
              <a:buNone/>
            </a:pPr>
            <a:r>
              <a:rPr lang="en-US" sz="5400" u="sng" dirty="0" smtClean="0">
                <a:solidFill>
                  <a:srgbClr val="FF0000"/>
                </a:solidFill>
              </a:rPr>
              <a:t>GASES </a:t>
            </a:r>
            <a:r>
              <a:rPr lang="en-US" sz="5400" u="sng" dirty="0">
                <a:solidFill>
                  <a:srgbClr val="FF0000"/>
                </a:solidFill>
              </a:rPr>
              <a:t>EXCHANGE</a:t>
            </a:r>
          </a:p>
          <a:p>
            <a:pPr marL="0" indent="0" algn="ctr">
              <a:buNone/>
            </a:pPr>
            <a:endParaRPr lang="en-US" u="sng" dirty="0">
              <a:solidFill>
                <a:schemeClr val="bg1"/>
              </a:solidFill>
            </a:endParaRPr>
          </a:p>
        </p:txBody>
      </p:sp>
    </p:spTree>
    <p:extLst>
      <p:ext uri="{BB962C8B-B14F-4D97-AF65-F5344CB8AC3E}">
        <p14:creationId xmlns:p14="http://schemas.microsoft.com/office/powerpoint/2010/main" val="27499037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C000"/>
                </a:solidFill>
              </a:rPr>
              <a:t>EXCHANGE OF RESPIRATORY GASES IN LUNGS</a:t>
            </a:r>
            <a:endParaRPr lang="en-US" dirty="0">
              <a:solidFill>
                <a:srgbClr val="FFC000"/>
              </a:solidFill>
            </a:endParaRPr>
          </a:p>
        </p:txBody>
      </p:sp>
      <p:sp>
        <p:nvSpPr>
          <p:cNvPr id="3" name="Content Placeholder 2"/>
          <p:cNvSpPr>
            <a:spLocks noGrp="1"/>
          </p:cNvSpPr>
          <p:nvPr>
            <p:ph sz="half" idx="1"/>
          </p:nvPr>
        </p:nvSpPr>
        <p:spPr/>
        <p:txBody>
          <a:bodyPr>
            <a:normAutofit fontScale="92500" lnSpcReduction="10000"/>
          </a:bodyPr>
          <a:lstStyle/>
          <a:p>
            <a:r>
              <a:rPr lang="en-US" dirty="0" smtClean="0">
                <a:solidFill>
                  <a:schemeClr val="bg1"/>
                </a:solidFill>
              </a:rPr>
              <a:t>In the lungs , exchange of respiratory gases takes place between the alveoli of lungs and the blood . Oxygen enters the blood from alveoli and carbon dioxide is expelled out of blood into alveoli.</a:t>
            </a:r>
          </a:p>
          <a:p>
            <a:r>
              <a:rPr lang="en-US" dirty="0" smtClean="0">
                <a:solidFill>
                  <a:schemeClr val="bg1"/>
                </a:solidFill>
              </a:rPr>
              <a:t>Exchange occurs through bulk flow diffusion </a:t>
            </a:r>
          </a:p>
        </p:txBody>
      </p:sp>
      <p:pic>
        <p:nvPicPr>
          <p:cNvPr id="5"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95800" y="1600200"/>
            <a:ext cx="4419600" cy="5105400"/>
          </a:xfrm>
        </p:spPr>
      </p:pic>
    </p:spTree>
    <p:extLst>
      <p:ext uri="{BB962C8B-B14F-4D97-AF65-F5344CB8AC3E}">
        <p14:creationId xmlns:p14="http://schemas.microsoft.com/office/powerpoint/2010/main" val="27721002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638800"/>
          </a:xfrm>
        </p:spPr>
        <p:txBody>
          <a:bodyPr>
            <a:normAutofit/>
          </a:bodyPr>
          <a:lstStyle/>
          <a:p>
            <a:pPr marL="0" indent="0">
              <a:buNone/>
            </a:pPr>
            <a:endParaRPr lang="en-US" dirty="0" smtClean="0">
              <a:solidFill>
                <a:schemeClr val="bg1"/>
              </a:solidFill>
            </a:endParaRPr>
          </a:p>
          <a:p>
            <a:pPr marL="0" indent="0" algn="ctr">
              <a:buNone/>
            </a:pPr>
            <a:r>
              <a:rPr lang="en-US" sz="3200" u="sng" dirty="0" smtClean="0">
                <a:solidFill>
                  <a:srgbClr val="00B0F0"/>
                </a:solidFill>
                <a:latin typeface="Arial Black" pitchFamily="34" charset="0"/>
              </a:rPr>
              <a:t>DIFFUSING CAPACITY</a:t>
            </a:r>
            <a:endParaRPr lang="en-US" sz="3200" u="sng" dirty="0">
              <a:solidFill>
                <a:srgbClr val="00B0F0"/>
              </a:solidFill>
              <a:latin typeface="Arial Black" pitchFamily="34" charset="0"/>
            </a:endParaRPr>
          </a:p>
          <a:p>
            <a:pPr marL="0" indent="0">
              <a:buNone/>
            </a:pPr>
            <a:r>
              <a:rPr lang="en-US" sz="2400" dirty="0" smtClean="0">
                <a:solidFill>
                  <a:schemeClr val="bg1"/>
                </a:solidFill>
              </a:rPr>
              <a:t>Diffusing capacity is defined as the volume of gases that diffuses through the respiratory membrane each minute for a pressure gradient of 1 mm Hg .</a:t>
            </a:r>
          </a:p>
          <a:p>
            <a:pPr marL="0" indent="0">
              <a:buNone/>
            </a:pPr>
            <a:r>
              <a:rPr lang="en-US" sz="2400" dirty="0" smtClean="0">
                <a:solidFill>
                  <a:schemeClr val="bg1"/>
                </a:solidFill>
                <a:latin typeface="Calibri"/>
                <a:cs typeface="Calibri"/>
              </a:rPr>
              <a:t>●</a:t>
            </a:r>
            <a:r>
              <a:rPr lang="en-US" sz="2400" u="sng" dirty="0" smtClean="0">
                <a:solidFill>
                  <a:srgbClr val="C00000"/>
                </a:solidFill>
                <a:latin typeface="Calibri"/>
                <a:cs typeface="Calibri"/>
              </a:rPr>
              <a:t>Diffusing capacity for oxygen and carbon dioxide</a:t>
            </a:r>
            <a:endParaRPr lang="en-US" sz="2400" u="sng" dirty="0">
              <a:solidFill>
                <a:srgbClr val="C00000"/>
              </a:solidFill>
              <a:latin typeface="Calibri"/>
              <a:cs typeface="Calibri"/>
            </a:endParaRPr>
          </a:p>
          <a:p>
            <a:pPr marL="0" indent="0">
              <a:buNone/>
            </a:pPr>
            <a:r>
              <a:rPr lang="en-US" sz="2400" dirty="0" smtClean="0">
                <a:solidFill>
                  <a:schemeClr val="bg1"/>
                </a:solidFill>
                <a:latin typeface="Calibri"/>
                <a:cs typeface="Calibri"/>
              </a:rPr>
              <a:t>-Diffusing capacity for oxygen is 21 mL/min/1 mm Hg.</a:t>
            </a:r>
          </a:p>
          <a:p>
            <a:pPr marL="0" indent="0">
              <a:buNone/>
            </a:pPr>
            <a:r>
              <a:rPr lang="en-US" sz="2400" dirty="0" smtClean="0">
                <a:solidFill>
                  <a:schemeClr val="bg1"/>
                </a:solidFill>
                <a:latin typeface="Calibri"/>
                <a:cs typeface="Calibri"/>
              </a:rPr>
              <a:t>-Diffusing capacity for carbon dioxide is 400 mL/min/ 1 mmHg.</a:t>
            </a:r>
          </a:p>
          <a:p>
            <a:pPr marL="0" indent="0">
              <a:buNone/>
            </a:pPr>
            <a:r>
              <a:rPr lang="en-US" sz="2400" dirty="0" smtClean="0">
                <a:solidFill>
                  <a:schemeClr val="bg1"/>
                </a:solidFill>
                <a:latin typeface="Calibri"/>
                <a:cs typeface="Calibri"/>
              </a:rPr>
              <a:t>Thus , diffusing capacity for carbon dioxide is 20 times more than that of oxygen.</a:t>
            </a:r>
            <a:endParaRPr lang="en-US" sz="2400" dirty="0">
              <a:solidFill>
                <a:schemeClr val="bg1"/>
              </a:solidFill>
            </a:endParaRPr>
          </a:p>
        </p:txBody>
      </p:sp>
    </p:spTree>
    <p:extLst>
      <p:ext uri="{BB962C8B-B14F-4D97-AF65-F5344CB8AC3E}">
        <p14:creationId xmlns:p14="http://schemas.microsoft.com/office/powerpoint/2010/main" val="3253114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RESPIRATORY UNIT</a:t>
            </a:r>
            <a:endParaRPr lang="en-US" dirty="0"/>
          </a:p>
        </p:txBody>
      </p:sp>
      <p:sp>
        <p:nvSpPr>
          <p:cNvPr id="3" name="Content Placeholder 2"/>
          <p:cNvSpPr>
            <a:spLocks noGrp="1"/>
          </p:cNvSpPr>
          <p:nvPr>
            <p:ph idx="1"/>
          </p:nvPr>
        </p:nvSpPr>
        <p:spPr/>
        <p:txBody>
          <a:bodyPr/>
          <a:lstStyle/>
          <a:p>
            <a:r>
              <a:rPr lang="en-US" dirty="0">
                <a:solidFill>
                  <a:schemeClr val="bg1">
                    <a:lumMod val="95000"/>
                    <a:lumOff val="5000"/>
                  </a:schemeClr>
                </a:solidFill>
                <a:latin typeface="Calibri"/>
                <a:cs typeface="Calibri"/>
              </a:rPr>
              <a:t>Respiratory unit is the terminal portion of the respiratory tract . It includes :</a:t>
            </a:r>
          </a:p>
          <a:p>
            <a:r>
              <a:rPr lang="en-US" dirty="0">
                <a:solidFill>
                  <a:schemeClr val="bg1">
                    <a:lumMod val="95000"/>
                    <a:lumOff val="5000"/>
                  </a:schemeClr>
                </a:solidFill>
                <a:latin typeface="Calibri"/>
                <a:cs typeface="Calibri"/>
              </a:rPr>
              <a:t>Respiratory bronchioles </a:t>
            </a:r>
          </a:p>
          <a:p>
            <a:r>
              <a:rPr lang="en-US" dirty="0">
                <a:solidFill>
                  <a:schemeClr val="bg1">
                    <a:lumMod val="95000"/>
                    <a:lumOff val="5000"/>
                  </a:schemeClr>
                </a:solidFill>
                <a:latin typeface="Calibri"/>
                <a:cs typeface="Calibri"/>
              </a:rPr>
              <a:t>Alveolar ducts </a:t>
            </a:r>
          </a:p>
          <a:p>
            <a:r>
              <a:rPr lang="en-US" dirty="0" err="1" smtClean="0">
                <a:solidFill>
                  <a:schemeClr val="bg1">
                    <a:lumMod val="95000"/>
                    <a:lumOff val="5000"/>
                  </a:schemeClr>
                </a:solidFill>
                <a:latin typeface="Calibri"/>
                <a:cs typeface="Calibri"/>
              </a:rPr>
              <a:t>Antrum</a:t>
            </a:r>
            <a:endParaRPr lang="en-US" dirty="0">
              <a:solidFill>
                <a:schemeClr val="bg1">
                  <a:lumMod val="95000"/>
                  <a:lumOff val="5000"/>
                </a:schemeClr>
              </a:solidFill>
              <a:latin typeface="Calibri"/>
              <a:cs typeface="Calibri"/>
            </a:endParaRPr>
          </a:p>
          <a:p>
            <a:r>
              <a:rPr lang="en-US" dirty="0">
                <a:solidFill>
                  <a:schemeClr val="bg1">
                    <a:lumMod val="95000"/>
                    <a:lumOff val="5000"/>
                  </a:schemeClr>
                </a:solidFill>
                <a:latin typeface="Calibri"/>
                <a:cs typeface="Calibri"/>
              </a:rPr>
              <a:t>Alveolar sacs </a:t>
            </a:r>
          </a:p>
          <a:p>
            <a:r>
              <a:rPr lang="en-US" dirty="0">
                <a:solidFill>
                  <a:schemeClr val="bg1">
                    <a:lumMod val="95000"/>
                    <a:lumOff val="5000"/>
                  </a:schemeClr>
                </a:solidFill>
                <a:latin typeface="Calibri"/>
                <a:cs typeface="Calibri"/>
              </a:rPr>
              <a:t>Alveoli</a:t>
            </a:r>
          </a:p>
          <a:p>
            <a:endParaRPr lang="en-US" dirty="0"/>
          </a:p>
        </p:txBody>
      </p:sp>
      <p:pic>
        <p:nvPicPr>
          <p:cNvPr id="4" name="Picture 3">
            <a:extLst>
              <a:ext uri="{FF2B5EF4-FFF2-40B4-BE49-F238E27FC236}">
                <a16:creationId xmlns:lc="http://schemas.openxmlformats.org/drawingml/2006/lockedCanvas" xmlns:a16="http://schemas.microsoft.com/office/drawing/2014/main" xmlns="" id="{43336C52-BD92-4C83-B1B0-05A98B3FC5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2743200"/>
            <a:ext cx="4419600" cy="4114800"/>
          </a:xfrm>
          <a:prstGeom prst="rect">
            <a:avLst/>
          </a:prstGeom>
        </p:spPr>
      </p:pic>
    </p:spTree>
    <p:extLst>
      <p:ext uri="{BB962C8B-B14F-4D97-AF65-F5344CB8AC3E}">
        <p14:creationId xmlns:p14="http://schemas.microsoft.com/office/powerpoint/2010/main" val="17339635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715000"/>
          </a:xfrm>
        </p:spPr>
        <p:txBody>
          <a:bodyPr>
            <a:normAutofit lnSpcReduction="10000"/>
          </a:bodyPr>
          <a:lstStyle/>
          <a:p>
            <a:pPr marL="0" indent="0">
              <a:buNone/>
            </a:pPr>
            <a:r>
              <a:rPr lang="en-US" dirty="0" smtClean="0">
                <a:solidFill>
                  <a:schemeClr val="bg1"/>
                </a:solidFill>
                <a:latin typeface="Calibri"/>
                <a:cs typeface="Calibri"/>
              </a:rPr>
              <a:t>●</a:t>
            </a:r>
            <a:r>
              <a:rPr lang="en-US" u="sng" dirty="0" smtClean="0">
                <a:solidFill>
                  <a:srgbClr val="C00000"/>
                </a:solidFill>
                <a:latin typeface="Calibri"/>
                <a:cs typeface="Calibri"/>
              </a:rPr>
              <a:t>Factors affecting diffusing capacity </a:t>
            </a:r>
            <a:r>
              <a:rPr lang="en-US" u="sng" dirty="0" smtClean="0">
                <a:solidFill>
                  <a:schemeClr val="bg1"/>
                </a:solidFill>
                <a:latin typeface="Calibri"/>
                <a:cs typeface="Calibri"/>
              </a:rPr>
              <a:t>:</a:t>
            </a:r>
          </a:p>
          <a:p>
            <a:pPr marL="0" indent="0">
              <a:buNone/>
            </a:pPr>
            <a:r>
              <a:rPr lang="en-US" dirty="0" smtClean="0">
                <a:solidFill>
                  <a:schemeClr val="bg1"/>
                </a:solidFill>
                <a:latin typeface="Calibri"/>
                <a:cs typeface="Calibri"/>
              </a:rPr>
              <a:t>1-Pressure gradient </a:t>
            </a:r>
          </a:p>
          <a:p>
            <a:pPr marL="0" indent="0">
              <a:buNone/>
            </a:pPr>
            <a:r>
              <a:rPr lang="en-US" dirty="0" smtClean="0">
                <a:solidFill>
                  <a:schemeClr val="bg1"/>
                </a:solidFill>
                <a:latin typeface="Calibri"/>
                <a:cs typeface="Calibri"/>
              </a:rPr>
              <a:t>2-Solubility of gas in fluid medium </a:t>
            </a:r>
          </a:p>
          <a:p>
            <a:pPr marL="0" indent="0">
              <a:buNone/>
            </a:pPr>
            <a:r>
              <a:rPr lang="en-US" dirty="0" smtClean="0">
                <a:solidFill>
                  <a:schemeClr val="bg1"/>
                </a:solidFill>
                <a:latin typeface="Calibri"/>
                <a:cs typeface="Calibri"/>
              </a:rPr>
              <a:t>3-Total surface area of respiratory membrane </a:t>
            </a:r>
          </a:p>
          <a:p>
            <a:pPr marL="0" indent="0">
              <a:buNone/>
            </a:pPr>
            <a:r>
              <a:rPr lang="en-US" dirty="0" smtClean="0">
                <a:solidFill>
                  <a:schemeClr val="bg1"/>
                </a:solidFill>
                <a:latin typeface="Calibri"/>
                <a:cs typeface="Calibri"/>
              </a:rPr>
              <a:t>4-Molecular weight of the gas </a:t>
            </a:r>
            <a:endParaRPr lang="en-US" dirty="0">
              <a:solidFill>
                <a:schemeClr val="bg1"/>
              </a:solidFill>
              <a:latin typeface="Calibri"/>
              <a:cs typeface="Calibri"/>
            </a:endParaRPr>
          </a:p>
          <a:p>
            <a:pPr marL="0" indent="0">
              <a:buNone/>
            </a:pPr>
            <a:r>
              <a:rPr lang="en-US" dirty="0" smtClean="0">
                <a:solidFill>
                  <a:schemeClr val="bg1"/>
                </a:solidFill>
                <a:latin typeface="Calibri"/>
                <a:cs typeface="Calibri"/>
              </a:rPr>
              <a:t>5-Thickness of respiratory membrane </a:t>
            </a:r>
          </a:p>
          <a:p>
            <a:pPr marL="0" indent="0">
              <a:buNone/>
            </a:pPr>
            <a:endParaRPr lang="en-US" dirty="0" smtClean="0">
              <a:solidFill>
                <a:schemeClr val="bg1"/>
              </a:solidFill>
              <a:latin typeface="Calibri"/>
              <a:cs typeface="Calibri"/>
            </a:endParaRPr>
          </a:p>
          <a:p>
            <a:pPr marL="0" indent="0" algn="ctr">
              <a:buNone/>
            </a:pPr>
            <a:r>
              <a:rPr lang="en-US" sz="3200" u="sng" dirty="0" smtClean="0">
                <a:solidFill>
                  <a:srgbClr val="FFC000"/>
                </a:solidFill>
                <a:latin typeface="Arial Black" pitchFamily="34" charset="0"/>
                <a:cs typeface="Calibri"/>
              </a:rPr>
              <a:t>TRANSPORT OF GASES </a:t>
            </a:r>
          </a:p>
          <a:p>
            <a:pPr marL="0" indent="0">
              <a:buNone/>
            </a:pPr>
            <a:r>
              <a:rPr lang="en-US" sz="2400" dirty="0" smtClean="0">
                <a:solidFill>
                  <a:schemeClr val="bg1"/>
                </a:solidFill>
                <a:latin typeface="Calibri"/>
                <a:cs typeface="Calibri"/>
              </a:rPr>
              <a:t>●It involves following steps :</a:t>
            </a:r>
          </a:p>
          <a:p>
            <a:pPr marL="0" indent="0">
              <a:buNone/>
            </a:pPr>
            <a:r>
              <a:rPr lang="en-US" sz="2400" dirty="0" smtClean="0">
                <a:solidFill>
                  <a:schemeClr val="bg1"/>
                </a:solidFill>
                <a:latin typeface="Calibri"/>
                <a:cs typeface="Calibri"/>
              </a:rPr>
              <a:t>1.Diffusion of oxygen from the alveoli to the pulmonary capillary blood .</a:t>
            </a:r>
          </a:p>
          <a:p>
            <a:pPr marL="0" indent="0">
              <a:buNone/>
            </a:pPr>
            <a:r>
              <a:rPr lang="en-US" sz="2400" dirty="0" smtClean="0">
                <a:solidFill>
                  <a:schemeClr val="bg1"/>
                </a:solidFill>
                <a:latin typeface="Calibri"/>
                <a:cs typeface="Calibri"/>
              </a:rPr>
              <a:t>2.Transport of oxygen in the arterial blood .</a:t>
            </a:r>
          </a:p>
        </p:txBody>
      </p:sp>
    </p:spTree>
    <p:extLst>
      <p:ext uri="{BB962C8B-B14F-4D97-AF65-F5344CB8AC3E}">
        <p14:creationId xmlns:p14="http://schemas.microsoft.com/office/powerpoint/2010/main" val="41984968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935162"/>
          </a:xfrm>
        </p:spPr>
        <p:txBody>
          <a:bodyPr>
            <a:normAutofit/>
          </a:bodyPr>
          <a:lstStyle/>
          <a:p>
            <a:pPr algn="l"/>
            <a:r>
              <a:rPr lang="en-US" sz="1800" dirty="0" smtClean="0">
                <a:solidFill>
                  <a:schemeClr val="bg1"/>
                </a:solidFill>
              </a:rPr>
              <a:t>3. Diffusion of oxygen from the peripheral capillaries into the tissue fluid and tissue cells </a:t>
            </a:r>
            <a:r>
              <a:rPr lang="en-US" sz="2000" dirty="0" smtClean="0">
                <a:solidFill>
                  <a:schemeClr val="bg1"/>
                </a:solidFill>
              </a:rPr>
              <a:t>.</a:t>
            </a:r>
            <a:br>
              <a:rPr lang="en-US" sz="2000" dirty="0" smtClean="0">
                <a:solidFill>
                  <a:schemeClr val="bg1"/>
                </a:solidFill>
              </a:rPr>
            </a:br>
            <a:r>
              <a:rPr lang="en-US" sz="2000" dirty="0" smtClean="0">
                <a:solidFill>
                  <a:schemeClr val="bg1"/>
                </a:solidFill>
              </a:rPr>
              <a:t>-</a:t>
            </a:r>
            <a:r>
              <a:rPr lang="en-US" sz="1800" dirty="0" smtClean="0">
                <a:solidFill>
                  <a:schemeClr val="bg1"/>
                </a:solidFill>
              </a:rPr>
              <a:t>Concentration gradient for oxygen from alveoli to blood and blood to tissue.</a:t>
            </a:r>
            <a:br>
              <a:rPr lang="en-US" sz="1800" dirty="0" smtClean="0">
                <a:solidFill>
                  <a:schemeClr val="bg1"/>
                </a:solidFill>
              </a:rPr>
            </a:br>
            <a:r>
              <a:rPr lang="en-US" sz="1800" dirty="0" smtClean="0">
                <a:solidFill>
                  <a:schemeClr val="bg1"/>
                </a:solidFill>
              </a:rPr>
              <a:t>-</a:t>
            </a:r>
            <a:r>
              <a:rPr lang="en-US" sz="2000" dirty="0" smtClean="0">
                <a:solidFill>
                  <a:schemeClr val="bg1"/>
                </a:solidFill>
              </a:rPr>
              <a:t>Concentration gradient for CO</a:t>
            </a:r>
            <a:r>
              <a:rPr lang="en-US" sz="2000" dirty="0" smtClean="0">
                <a:solidFill>
                  <a:schemeClr val="bg1"/>
                </a:solidFill>
                <a:latin typeface="Calibri"/>
                <a:cs typeface="Calibri"/>
              </a:rPr>
              <a:t>₂ in the opposite direction i.e., from tissue to blood and blood to alveoli.</a:t>
            </a:r>
            <a:endParaRPr lang="en-US" sz="2000" dirty="0">
              <a:solidFill>
                <a:schemeClr val="bg1"/>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2438401"/>
            <a:ext cx="6655381" cy="4114800"/>
          </a:xfrm>
        </p:spPr>
      </p:pic>
    </p:spTree>
    <p:extLst>
      <p:ext uri="{BB962C8B-B14F-4D97-AF65-F5344CB8AC3E}">
        <p14:creationId xmlns:p14="http://schemas.microsoft.com/office/powerpoint/2010/main" val="41321614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638800"/>
          </a:xfrm>
        </p:spPr>
        <p:txBody>
          <a:bodyPr>
            <a:normAutofit fontScale="92500" lnSpcReduction="20000"/>
          </a:bodyPr>
          <a:lstStyle/>
          <a:p>
            <a:pPr marL="0" indent="0">
              <a:buNone/>
            </a:pPr>
            <a:r>
              <a:rPr lang="en-US" dirty="0" smtClean="0">
                <a:solidFill>
                  <a:schemeClr val="bg1"/>
                </a:solidFill>
              </a:rPr>
              <a:t>4.Diffusion of carbon dioxide from the peripheral tissue cells into the peripheral capillaries .</a:t>
            </a:r>
          </a:p>
          <a:p>
            <a:pPr marL="0" indent="0">
              <a:buNone/>
            </a:pPr>
            <a:r>
              <a:rPr lang="en-US" dirty="0" smtClean="0">
                <a:solidFill>
                  <a:schemeClr val="bg1"/>
                </a:solidFill>
              </a:rPr>
              <a:t>5. Transport of carbon dioxide in venous blood .</a:t>
            </a:r>
          </a:p>
          <a:p>
            <a:pPr marL="0" indent="0">
              <a:buNone/>
            </a:pPr>
            <a:r>
              <a:rPr lang="en-US" dirty="0" smtClean="0">
                <a:solidFill>
                  <a:schemeClr val="bg1"/>
                </a:solidFill>
              </a:rPr>
              <a:t>6. Diffusion of carbon dioxide from the pulmonary capillaries into the alveoli .</a:t>
            </a:r>
          </a:p>
          <a:p>
            <a:pPr marL="0" indent="0" algn="ctr">
              <a:buNone/>
            </a:pPr>
            <a:r>
              <a:rPr lang="en-US" sz="3200" u="sng" dirty="0">
                <a:solidFill>
                  <a:srgbClr val="00B0F0"/>
                </a:solidFill>
                <a:latin typeface="Arial Black" pitchFamily="34" charset="0"/>
              </a:rPr>
              <a:t> </a:t>
            </a:r>
            <a:r>
              <a:rPr lang="en-US" sz="3200" u="sng" dirty="0" smtClean="0">
                <a:solidFill>
                  <a:srgbClr val="00B0F0"/>
                </a:solidFill>
                <a:latin typeface="Arial Black" pitchFamily="34" charset="0"/>
              </a:rPr>
              <a:t>TRANSPORT OF OXYGEN</a:t>
            </a:r>
          </a:p>
          <a:p>
            <a:pPr marL="0" indent="0">
              <a:buNone/>
            </a:pPr>
            <a:r>
              <a:rPr lang="en-US" sz="3000" dirty="0" smtClean="0">
                <a:solidFill>
                  <a:schemeClr val="bg1"/>
                </a:solidFill>
                <a:latin typeface="Calibri"/>
                <a:cs typeface="Calibri"/>
              </a:rPr>
              <a:t>-Oxygen is transported  from alveoli of lungs to the cells by blood in two forms:</a:t>
            </a:r>
          </a:p>
          <a:p>
            <a:pPr marL="0" indent="0">
              <a:buNone/>
            </a:pPr>
            <a:r>
              <a:rPr lang="en-US" sz="3000" dirty="0" smtClean="0">
                <a:solidFill>
                  <a:schemeClr val="bg1"/>
                </a:solidFill>
                <a:latin typeface="Calibri"/>
                <a:cs typeface="Calibri"/>
              </a:rPr>
              <a:t>1.As simple physical solution (3%).</a:t>
            </a:r>
          </a:p>
          <a:p>
            <a:pPr marL="0" indent="0">
              <a:buNone/>
            </a:pPr>
            <a:r>
              <a:rPr lang="en-US" sz="3000" dirty="0" smtClean="0">
                <a:solidFill>
                  <a:schemeClr val="bg1"/>
                </a:solidFill>
                <a:latin typeface="Calibri"/>
                <a:cs typeface="Calibri"/>
              </a:rPr>
              <a:t>2.In combination with hemoglobin (97%).</a:t>
            </a:r>
          </a:p>
          <a:p>
            <a:pPr marL="0" indent="0">
              <a:buNone/>
            </a:pPr>
            <a:r>
              <a:rPr lang="en-US" sz="3000" dirty="0" smtClean="0">
                <a:solidFill>
                  <a:schemeClr val="bg1"/>
                </a:solidFill>
                <a:latin typeface="Calibri"/>
                <a:cs typeface="Calibri"/>
              </a:rPr>
              <a:t>●</a:t>
            </a:r>
            <a:r>
              <a:rPr lang="en-US" sz="3000" u="sng" dirty="0" smtClean="0">
                <a:solidFill>
                  <a:schemeClr val="bg1"/>
                </a:solidFill>
                <a:latin typeface="Calibri"/>
                <a:cs typeface="Calibri"/>
              </a:rPr>
              <a:t>AS SIMPLE SOLUTION </a:t>
            </a:r>
            <a:endParaRPr lang="en-US" sz="3000" u="sng" dirty="0">
              <a:solidFill>
                <a:schemeClr val="bg1"/>
              </a:solidFill>
              <a:latin typeface="Calibri"/>
              <a:cs typeface="Calibri"/>
            </a:endParaRPr>
          </a:p>
          <a:p>
            <a:pPr marL="0" indent="0">
              <a:buNone/>
            </a:pPr>
            <a:r>
              <a:rPr lang="en-US" sz="3000" dirty="0" smtClean="0">
                <a:solidFill>
                  <a:schemeClr val="bg1"/>
                </a:solidFill>
                <a:latin typeface="Calibri"/>
                <a:cs typeface="Calibri"/>
              </a:rPr>
              <a:t>Oxygen dissolves in water of plasma and is transported in this physical form . Amount of oxygen transported in this way is very negligible </a:t>
            </a:r>
            <a:r>
              <a:rPr lang="en-US" sz="2800" dirty="0" smtClean="0">
                <a:solidFill>
                  <a:schemeClr val="bg1"/>
                </a:solidFill>
                <a:latin typeface="Calibri"/>
                <a:cs typeface="Calibri"/>
              </a:rPr>
              <a:t>.   </a:t>
            </a:r>
          </a:p>
        </p:txBody>
      </p:sp>
    </p:spTree>
    <p:extLst>
      <p:ext uri="{BB962C8B-B14F-4D97-AF65-F5344CB8AC3E}">
        <p14:creationId xmlns:p14="http://schemas.microsoft.com/office/powerpoint/2010/main" val="28118189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715000"/>
          </a:xfrm>
        </p:spPr>
        <p:txBody>
          <a:bodyPr>
            <a:normAutofit lnSpcReduction="10000"/>
          </a:bodyPr>
          <a:lstStyle/>
          <a:p>
            <a:pPr marL="0" indent="0">
              <a:buNone/>
            </a:pPr>
            <a:r>
              <a:rPr lang="en-US" dirty="0" smtClean="0">
                <a:solidFill>
                  <a:schemeClr val="bg1"/>
                </a:solidFill>
              </a:rPr>
              <a:t>It is only 0.3 mL/100mL of plasma .It forms only about 3% of total oxygen in blood . It is because of poor solubility of oxygen in water content of plasma .</a:t>
            </a:r>
          </a:p>
          <a:p>
            <a:pPr marL="0" indent="0">
              <a:buNone/>
            </a:pPr>
            <a:r>
              <a:rPr lang="en-US" dirty="0" smtClean="0">
                <a:solidFill>
                  <a:schemeClr val="bg1"/>
                </a:solidFill>
                <a:latin typeface="Calibri"/>
                <a:cs typeface="Calibri"/>
              </a:rPr>
              <a:t>●</a:t>
            </a:r>
            <a:r>
              <a:rPr lang="en-US" u="sng" dirty="0" smtClean="0">
                <a:solidFill>
                  <a:srgbClr val="C00000"/>
                </a:solidFill>
                <a:latin typeface="Calibri"/>
                <a:cs typeface="Calibri"/>
              </a:rPr>
              <a:t>IN COMBINATION WITH HEMOGLOBIN</a:t>
            </a:r>
          </a:p>
          <a:p>
            <a:pPr marL="0" indent="0">
              <a:buNone/>
            </a:pPr>
            <a:r>
              <a:rPr lang="en-US" dirty="0" smtClean="0">
                <a:solidFill>
                  <a:schemeClr val="bg1"/>
                </a:solidFill>
                <a:latin typeface="Calibri"/>
                <a:cs typeface="Calibri"/>
              </a:rPr>
              <a:t>-Oxygen combined with hemoglobin in blood and is transported as oxy-hemoglobin . Transport of oxygen in this form is important , because amount (97%) of oxygen is transported by this method .</a:t>
            </a:r>
          </a:p>
          <a:p>
            <a:pPr marL="0" indent="0">
              <a:buNone/>
            </a:pPr>
            <a:r>
              <a:rPr lang="en-US" sz="3200" u="sng" dirty="0" smtClean="0">
                <a:solidFill>
                  <a:srgbClr val="FFC000"/>
                </a:solidFill>
                <a:latin typeface="Calibri"/>
                <a:cs typeface="Calibri"/>
              </a:rPr>
              <a:t>OXYGEN-HEMOGLOBIN DISSOCIATION CURVE</a:t>
            </a:r>
          </a:p>
          <a:p>
            <a:pPr marL="0" indent="0">
              <a:buNone/>
            </a:pPr>
            <a:r>
              <a:rPr lang="en-US" sz="2400" dirty="0" smtClean="0">
                <a:solidFill>
                  <a:schemeClr val="bg1"/>
                </a:solidFill>
                <a:latin typeface="Calibri"/>
                <a:cs typeface="Calibri"/>
              </a:rPr>
              <a:t>-Oxygen- hemoglobin dissociation curve is the curve that demonstrates the relationship between partial pressure of oxygen and the percentage saturation of hemoglobin with oxygen . It explains hemoglobin affinity for oxygen .</a:t>
            </a:r>
            <a:endParaRPr lang="en-US" sz="2400" dirty="0">
              <a:solidFill>
                <a:schemeClr val="bg1"/>
              </a:solidFill>
            </a:endParaRPr>
          </a:p>
        </p:txBody>
      </p:sp>
    </p:spTree>
    <p:extLst>
      <p:ext uri="{BB962C8B-B14F-4D97-AF65-F5344CB8AC3E}">
        <p14:creationId xmlns:p14="http://schemas.microsoft.com/office/powerpoint/2010/main" val="37377014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438400"/>
            <a:ext cx="6019800" cy="3996531"/>
          </a:xfrm>
          <a:prstGeom prst="rect">
            <a:avLst/>
          </a:prstGeom>
        </p:spPr>
      </p:pic>
      <p:sp>
        <p:nvSpPr>
          <p:cNvPr id="5" name="Content Placeholder 4"/>
          <p:cNvSpPr>
            <a:spLocks noGrp="1"/>
          </p:cNvSpPr>
          <p:nvPr>
            <p:ph idx="1"/>
          </p:nvPr>
        </p:nvSpPr>
        <p:spPr>
          <a:xfrm>
            <a:off x="457200" y="304800"/>
            <a:ext cx="8229600" cy="6248400"/>
          </a:xfrm>
        </p:spPr>
        <p:txBody>
          <a:bodyPr>
            <a:normAutofit/>
          </a:bodyPr>
          <a:lstStyle/>
          <a:p>
            <a:pPr marL="0" indent="0">
              <a:buNone/>
            </a:pPr>
            <a:r>
              <a:rPr lang="en-US" sz="2400" dirty="0" smtClean="0">
                <a:solidFill>
                  <a:schemeClr val="bg1"/>
                </a:solidFill>
                <a:latin typeface="Calibri"/>
                <a:cs typeface="Calibri"/>
              </a:rPr>
              <a:t>●</a:t>
            </a:r>
            <a:r>
              <a:rPr lang="en-US" sz="2400" u="sng" dirty="0" smtClean="0">
                <a:solidFill>
                  <a:srgbClr val="C00000"/>
                </a:solidFill>
              </a:rPr>
              <a:t>Factors affecting Oxygen-hemoglobin dissociation curve</a:t>
            </a:r>
          </a:p>
          <a:p>
            <a:pPr marL="0" indent="0">
              <a:buNone/>
            </a:pPr>
            <a:r>
              <a:rPr lang="en-US" sz="2400" dirty="0" smtClean="0">
                <a:solidFill>
                  <a:schemeClr val="bg1"/>
                </a:solidFill>
              </a:rPr>
              <a:t>-Oxygen- hemoglobin dissociation curve is shifted to left or right by various factors :</a:t>
            </a:r>
          </a:p>
          <a:p>
            <a:pPr marL="0" indent="0">
              <a:buNone/>
            </a:pPr>
            <a:r>
              <a:rPr lang="en-US" sz="2400" dirty="0" smtClean="0">
                <a:solidFill>
                  <a:schemeClr val="bg1"/>
                </a:solidFill>
              </a:rPr>
              <a:t>1. Shift to left indicates acceptance (association) of oxygen by hemoglobin .</a:t>
            </a:r>
            <a:endParaRPr lang="en-US" sz="2400" dirty="0"/>
          </a:p>
        </p:txBody>
      </p:sp>
    </p:spTree>
    <p:extLst>
      <p:ext uri="{BB962C8B-B14F-4D97-AF65-F5344CB8AC3E}">
        <p14:creationId xmlns:p14="http://schemas.microsoft.com/office/powerpoint/2010/main" val="32136014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562600"/>
          </a:xfrm>
        </p:spPr>
        <p:txBody>
          <a:bodyPr>
            <a:normAutofit fontScale="92500"/>
          </a:bodyPr>
          <a:lstStyle/>
          <a:p>
            <a:pPr marL="0" indent="0">
              <a:buNone/>
            </a:pPr>
            <a:r>
              <a:rPr lang="en-US" dirty="0" smtClean="0">
                <a:solidFill>
                  <a:schemeClr val="bg1"/>
                </a:solidFill>
              </a:rPr>
              <a:t>2.Shift to right indicates dissociation of oxygen from hemoglobin .</a:t>
            </a:r>
          </a:p>
          <a:p>
            <a:pPr marL="0" indent="0">
              <a:buNone/>
            </a:pPr>
            <a:r>
              <a:rPr lang="en-US" dirty="0" smtClean="0">
                <a:solidFill>
                  <a:schemeClr val="bg1"/>
                </a:solidFill>
                <a:latin typeface="Calibri"/>
                <a:cs typeface="Calibri"/>
              </a:rPr>
              <a:t>●</a:t>
            </a:r>
            <a:r>
              <a:rPr lang="en-US" u="sng" dirty="0" smtClean="0">
                <a:solidFill>
                  <a:srgbClr val="00B0F0"/>
                </a:solidFill>
                <a:latin typeface="Calibri"/>
                <a:cs typeface="Calibri"/>
              </a:rPr>
              <a:t>SHIFT TO RIGHT </a:t>
            </a:r>
          </a:p>
          <a:p>
            <a:pPr marL="0" indent="0">
              <a:buNone/>
            </a:pPr>
            <a:r>
              <a:rPr lang="en-US" dirty="0">
                <a:solidFill>
                  <a:schemeClr val="bg1"/>
                </a:solidFill>
                <a:latin typeface="Calibri"/>
                <a:cs typeface="Calibri"/>
              </a:rPr>
              <a:t>-</a:t>
            </a:r>
            <a:r>
              <a:rPr lang="en-US" dirty="0" smtClean="0">
                <a:solidFill>
                  <a:schemeClr val="bg1"/>
                </a:solidFill>
                <a:latin typeface="Calibri"/>
                <a:cs typeface="Calibri"/>
              </a:rPr>
              <a:t>Decreases in partial pressure of oxygen.</a:t>
            </a:r>
          </a:p>
          <a:p>
            <a:pPr marL="0" indent="0">
              <a:buNone/>
            </a:pPr>
            <a:r>
              <a:rPr lang="en-US" dirty="0" smtClean="0">
                <a:solidFill>
                  <a:schemeClr val="bg1"/>
                </a:solidFill>
                <a:latin typeface="Calibri"/>
                <a:cs typeface="Calibri"/>
              </a:rPr>
              <a:t>-Increase in partial pressure of carbon dioxide .</a:t>
            </a:r>
          </a:p>
          <a:p>
            <a:pPr marL="0" indent="0">
              <a:buNone/>
            </a:pPr>
            <a:r>
              <a:rPr lang="en-US" dirty="0" smtClean="0">
                <a:solidFill>
                  <a:schemeClr val="bg1"/>
                </a:solidFill>
                <a:latin typeface="Calibri"/>
                <a:cs typeface="Calibri"/>
              </a:rPr>
              <a:t>-Increase in hydrogen ion concentration and decrease in pH</a:t>
            </a:r>
          </a:p>
          <a:p>
            <a:pPr marL="0" indent="0">
              <a:buNone/>
            </a:pPr>
            <a:r>
              <a:rPr lang="en-US" dirty="0" smtClean="0">
                <a:solidFill>
                  <a:schemeClr val="bg1"/>
                </a:solidFill>
                <a:latin typeface="Calibri"/>
                <a:cs typeface="Calibri"/>
              </a:rPr>
              <a:t>-Increased body temperature .</a:t>
            </a:r>
          </a:p>
          <a:p>
            <a:pPr marL="0" indent="0">
              <a:buNone/>
            </a:pPr>
            <a:r>
              <a:rPr lang="en-US" dirty="0" smtClean="0">
                <a:solidFill>
                  <a:schemeClr val="bg1"/>
                </a:solidFill>
                <a:latin typeface="Calibri"/>
                <a:cs typeface="Calibri"/>
              </a:rPr>
              <a:t>-Excess of 2,3-diphosphoglycerate (DPG) in RBC.</a:t>
            </a:r>
          </a:p>
          <a:p>
            <a:pPr marL="0" indent="0">
              <a:buNone/>
            </a:pPr>
            <a:r>
              <a:rPr lang="en-US" dirty="0" smtClean="0">
                <a:solidFill>
                  <a:schemeClr val="bg1"/>
                </a:solidFill>
                <a:latin typeface="Calibri"/>
                <a:cs typeface="Calibri"/>
              </a:rPr>
              <a:t> ●</a:t>
            </a:r>
            <a:r>
              <a:rPr lang="en-US" u="sng" dirty="0" smtClean="0">
                <a:solidFill>
                  <a:srgbClr val="00B0F0"/>
                </a:solidFill>
                <a:latin typeface="Calibri"/>
                <a:cs typeface="Calibri"/>
              </a:rPr>
              <a:t>SHIFT TO LEFT </a:t>
            </a:r>
          </a:p>
          <a:p>
            <a:pPr marL="0" indent="0">
              <a:buNone/>
            </a:pPr>
            <a:r>
              <a:rPr lang="en-US" sz="2400" dirty="0" smtClean="0">
                <a:solidFill>
                  <a:schemeClr val="bg1"/>
                </a:solidFill>
              </a:rPr>
              <a:t>-In fetal blood , because fetal hemoglobin has got more affinity for oxygen then the adult hemoglobin .</a:t>
            </a:r>
          </a:p>
          <a:p>
            <a:pPr marL="0" indent="0">
              <a:buNone/>
            </a:pPr>
            <a:r>
              <a:rPr lang="en-US" sz="2400" dirty="0" smtClean="0">
                <a:solidFill>
                  <a:schemeClr val="bg1"/>
                </a:solidFill>
              </a:rPr>
              <a:t>-Decrease in hydrogen ion concentration and increases in pH</a:t>
            </a:r>
            <a:endParaRPr lang="en-US" sz="2400" dirty="0">
              <a:solidFill>
                <a:schemeClr val="bg1"/>
              </a:solidFill>
            </a:endParaRPr>
          </a:p>
        </p:txBody>
      </p:sp>
    </p:spTree>
    <p:extLst>
      <p:ext uri="{BB962C8B-B14F-4D97-AF65-F5344CB8AC3E}">
        <p14:creationId xmlns:p14="http://schemas.microsoft.com/office/powerpoint/2010/main" val="36298535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715000"/>
          </a:xfrm>
        </p:spPr>
        <p:txBody>
          <a:bodyPr>
            <a:normAutofit/>
          </a:bodyPr>
          <a:lstStyle/>
          <a:p>
            <a:pPr marL="0" indent="0">
              <a:buNone/>
            </a:pPr>
            <a:r>
              <a:rPr lang="en-US" sz="2800" dirty="0" smtClean="0">
                <a:solidFill>
                  <a:schemeClr val="bg1"/>
                </a:solidFill>
                <a:latin typeface="Calibri"/>
                <a:cs typeface="Calibri"/>
              </a:rPr>
              <a:t>●This curve is called oxygen dissociation curve and is highly useful in studying the effect of factors like </a:t>
            </a:r>
            <a:r>
              <a:rPr lang="en-US" sz="2800" dirty="0" err="1" smtClean="0">
                <a:solidFill>
                  <a:schemeClr val="bg1"/>
                </a:solidFill>
                <a:latin typeface="Calibri"/>
                <a:cs typeface="Calibri"/>
              </a:rPr>
              <a:t>pCO</a:t>
            </a:r>
            <a:r>
              <a:rPr lang="en-US" sz="2800" dirty="0" smtClean="0">
                <a:solidFill>
                  <a:schemeClr val="bg1"/>
                </a:solidFill>
                <a:latin typeface="Calibri"/>
                <a:cs typeface="Calibri"/>
              </a:rPr>
              <a:t>₂ , H⁺ concentration ,etc. on binding of O₂, with hemoglobin.</a:t>
            </a:r>
          </a:p>
          <a:p>
            <a:pPr marL="0" indent="0">
              <a:buNone/>
            </a:pPr>
            <a:r>
              <a:rPr lang="en-US" sz="2800" dirty="0" smtClean="0">
                <a:solidFill>
                  <a:schemeClr val="bg1"/>
                </a:solidFill>
                <a:latin typeface="Calibri"/>
                <a:cs typeface="Calibri"/>
              </a:rPr>
              <a:t>●</a:t>
            </a:r>
            <a:r>
              <a:rPr lang="en-US" sz="2800" u="sng" dirty="0" smtClean="0">
                <a:solidFill>
                  <a:srgbClr val="C00000"/>
                </a:solidFill>
                <a:latin typeface="Calibri"/>
                <a:cs typeface="Calibri"/>
              </a:rPr>
              <a:t>IN ALVEOLI</a:t>
            </a:r>
          </a:p>
          <a:p>
            <a:pPr marL="0" indent="0">
              <a:buNone/>
            </a:pPr>
            <a:r>
              <a:rPr lang="en-US" sz="2800" dirty="0" smtClean="0">
                <a:solidFill>
                  <a:schemeClr val="bg1"/>
                </a:solidFill>
                <a:latin typeface="Calibri"/>
                <a:cs typeface="Calibri"/>
              </a:rPr>
              <a:t>-High  </a:t>
            </a:r>
            <a:r>
              <a:rPr lang="en-US" sz="2800" dirty="0" err="1" smtClean="0">
                <a:solidFill>
                  <a:schemeClr val="bg1"/>
                </a:solidFill>
                <a:latin typeface="Calibri"/>
                <a:cs typeface="Calibri"/>
              </a:rPr>
              <a:t>pO</a:t>
            </a:r>
            <a:r>
              <a:rPr lang="en-US" sz="2800" dirty="0" smtClean="0">
                <a:solidFill>
                  <a:schemeClr val="bg1"/>
                </a:solidFill>
                <a:latin typeface="Calibri"/>
                <a:cs typeface="Calibri"/>
              </a:rPr>
              <a:t>₂ , low </a:t>
            </a:r>
            <a:r>
              <a:rPr lang="en-US" sz="2800" dirty="0" err="1" smtClean="0">
                <a:solidFill>
                  <a:schemeClr val="bg1"/>
                </a:solidFill>
                <a:latin typeface="Calibri"/>
                <a:cs typeface="Calibri"/>
              </a:rPr>
              <a:t>pCO</a:t>
            </a:r>
            <a:r>
              <a:rPr lang="en-US" sz="2800" dirty="0" smtClean="0">
                <a:solidFill>
                  <a:schemeClr val="bg1"/>
                </a:solidFill>
                <a:latin typeface="Calibri"/>
                <a:cs typeface="Calibri"/>
              </a:rPr>
              <a:t>₂ , lesser H⁺ concentration , and lower temperature , the factors are all </a:t>
            </a:r>
            <a:r>
              <a:rPr lang="en-US" sz="2800" dirty="0" err="1" smtClean="0">
                <a:solidFill>
                  <a:schemeClr val="bg1"/>
                </a:solidFill>
                <a:latin typeface="Calibri"/>
                <a:cs typeface="Calibri"/>
              </a:rPr>
              <a:t>favourable</a:t>
            </a:r>
            <a:r>
              <a:rPr lang="en-US" sz="2800" dirty="0" smtClean="0">
                <a:solidFill>
                  <a:schemeClr val="bg1"/>
                </a:solidFill>
                <a:latin typeface="Calibri"/>
                <a:cs typeface="Calibri"/>
              </a:rPr>
              <a:t> for the formation of oxy-hemoglobin.</a:t>
            </a:r>
          </a:p>
          <a:p>
            <a:pPr marL="0" indent="0">
              <a:buNone/>
            </a:pPr>
            <a:r>
              <a:rPr lang="en-US" sz="2800" dirty="0" smtClean="0">
                <a:solidFill>
                  <a:schemeClr val="bg1"/>
                </a:solidFill>
                <a:latin typeface="Calibri"/>
                <a:cs typeface="Calibri"/>
              </a:rPr>
              <a:t>●</a:t>
            </a:r>
            <a:r>
              <a:rPr lang="en-US" sz="2800" u="sng" dirty="0" smtClean="0">
                <a:solidFill>
                  <a:srgbClr val="C00000"/>
                </a:solidFill>
                <a:latin typeface="Calibri"/>
                <a:cs typeface="Calibri"/>
              </a:rPr>
              <a:t>IN TISSUE </a:t>
            </a:r>
          </a:p>
          <a:p>
            <a:pPr marL="0" indent="0">
              <a:buNone/>
            </a:pPr>
            <a:r>
              <a:rPr lang="en-US" sz="2800" dirty="0" smtClean="0">
                <a:solidFill>
                  <a:schemeClr val="bg1"/>
                </a:solidFill>
                <a:latin typeface="Calibri"/>
                <a:cs typeface="Calibri"/>
              </a:rPr>
              <a:t>-Low </a:t>
            </a:r>
            <a:r>
              <a:rPr lang="en-US" sz="2800" dirty="0" err="1" smtClean="0">
                <a:solidFill>
                  <a:schemeClr val="bg1"/>
                </a:solidFill>
                <a:latin typeface="Calibri"/>
                <a:cs typeface="Calibri"/>
              </a:rPr>
              <a:t>pO</a:t>
            </a:r>
            <a:r>
              <a:rPr lang="en-US" sz="2800" dirty="0" smtClean="0">
                <a:solidFill>
                  <a:schemeClr val="bg1"/>
                </a:solidFill>
                <a:latin typeface="Calibri"/>
                <a:cs typeface="Calibri"/>
              </a:rPr>
              <a:t>₂, High </a:t>
            </a:r>
            <a:r>
              <a:rPr lang="en-US" sz="2800" dirty="0" err="1" smtClean="0">
                <a:solidFill>
                  <a:schemeClr val="bg1"/>
                </a:solidFill>
                <a:latin typeface="Calibri"/>
                <a:cs typeface="Calibri"/>
              </a:rPr>
              <a:t>pCO</a:t>
            </a:r>
            <a:r>
              <a:rPr lang="en-US" sz="2800" dirty="0" smtClean="0">
                <a:solidFill>
                  <a:schemeClr val="bg1"/>
                </a:solidFill>
                <a:latin typeface="Calibri"/>
                <a:cs typeface="Calibri"/>
              </a:rPr>
              <a:t>₂, High H⁺ concentration and higher temperature exist, the condition are </a:t>
            </a:r>
            <a:r>
              <a:rPr lang="en-US" sz="2800" dirty="0" err="1" smtClean="0">
                <a:solidFill>
                  <a:schemeClr val="bg1"/>
                </a:solidFill>
                <a:latin typeface="Calibri"/>
                <a:cs typeface="Calibri"/>
              </a:rPr>
              <a:t>favourable</a:t>
            </a:r>
            <a:r>
              <a:rPr lang="en-US" sz="2800" dirty="0" smtClean="0">
                <a:solidFill>
                  <a:schemeClr val="bg1"/>
                </a:solidFill>
                <a:latin typeface="Calibri"/>
                <a:cs typeface="Calibri"/>
              </a:rPr>
              <a:t> for dissociation of oxygen from the oxy-hemoglobin </a:t>
            </a:r>
            <a:r>
              <a:rPr lang="en-US" dirty="0" smtClean="0">
                <a:solidFill>
                  <a:schemeClr val="bg1"/>
                </a:solidFill>
                <a:latin typeface="Calibri"/>
                <a:cs typeface="Calibri"/>
              </a:rPr>
              <a:t>. </a:t>
            </a:r>
          </a:p>
        </p:txBody>
      </p:sp>
    </p:spTree>
    <p:extLst>
      <p:ext uri="{BB962C8B-B14F-4D97-AF65-F5344CB8AC3E}">
        <p14:creationId xmlns:p14="http://schemas.microsoft.com/office/powerpoint/2010/main" val="31033944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791200"/>
          </a:xfrm>
        </p:spPr>
        <p:txBody>
          <a:bodyPr>
            <a:normAutofit fontScale="92500" lnSpcReduction="10000"/>
          </a:bodyPr>
          <a:lstStyle/>
          <a:p>
            <a:pPr marL="0" indent="0" algn="ctr">
              <a:buNone/>
            </a:pPr>
            <a:r>
              <a:rPr lang="en-US" sz="3200" u="sng" dirty="0" smtClean="0">
                <a:solidFill>
                  <a:srgbClr val="FFC000"/>
                </a:solidFill>
                <a:latin typeface="Arial Black" pitchFamily="34" charset="0"/>
              </a:rPr>
              <a:t>TRANSPORT OF CARBON DIOXIDE</a:t>
            </a:r>
          </a:p>
          <a:p>
            <a:pPr marL="0" indent="0">
              <a:buNone/>
            </a:pPr>
            <a:r>
              <a:rPr lang="en-US" sz="3200" dirty="0" smtClean="0">
                <a:solidFill>
                  <a:schemeClr val="bg1"/>
                </a:solidFill>
              </a:rPr>
              <a:t>Carbon dioxide is transported from the cells to alveoli of lungs by the blood from cells in four forms:</a:t>
            </a:r>
          </a:p>
          <a:p>
            <a:pPr marL="0" indent="0">
              <a:buNone/>
            </a:pPr>
            <a:r>
              <a:rPr lang="en-US" sz="3200" dirty="0" smtClean="0">
                <a:solidFill>
                  <a:schemeClr val="bg1"/>
                </a:solidFill>
              </a:rPr>
              <a:t>1.As dissolved form (7%).</a:t>
            </a:r>
          </a:p>
          <a:p>
            <a:pPr marL="0" indent="0">
              <a:buNone/>
            </a:pPr>
            <a:r>
              <a:rPr lang="en-US" sz="3200" dirty="0" smtClean="0">
                <a:solidFill>
                  <a:schemeClr val="bg1"/>
                </a:solidFill>
              </a:rPr>
              <a:t>2.As carbonic acid (negligible).</a:t>
            </a:r>
          </a:p>
          <a:p>
            <a:pPr marL="0" indent="0">
              <a:buNone/>
            </a:pPr>
            <a:r>
              <a:rPr lang="en-US" sz="3200" dirty="0" smtClean="0">
                <a:solidFill>
                  <a:schemeClr val="bg1"/>
                </a:solidFill>
              </a:rPr>
              <a:t>3.As bicarbonate (70%).</a:t>
            </a:r>
          </a:p>
          <a:p>
            <a:pPr marL="0" indent="0">
              <a:buNone/>
            </a:pPr>
            <a:r>
              <a:rPr lang="en-US" sz="3200" dirty="0" smtClean="0">
                <a:solidFill>
                  <a:schemeClr val="bg1"/>
                </a:solidFill>
              </a:rPr>
              <a:t>4.As </a:t>
            </a:r>
            <a:r>
              <a:rPr lang="en-US" sz="3200" dirty="0" err="1" smtClean="0">
                <a:solidFill>
                  <a:schemeClr val="bg1"/>
                </a:solidFill>
              </a:rPr>
              <a:t>carbamino</a:t>
            </a:r>
            <a:r>
              <a:rPr lang="en-US" sz="3200" dirty="0" smtClean="0">
                <a:solidFill>
                  <a:schemeClr val="bg1"/>
                </a:solidFill>
              </a:rPr>
              <a:t> compounds(23%). </a:t>
            </a:r>
          </a:p>
          <a:p>
            <a:pPr marL="0" indent="0">
              <a:buNone/>
            </a:pPr>
            <a:r>
              <a:rPr lang="en-US" sz="3200" u="sng" dirty="0" smtClean="0">
                <a:solidFill>
                  <a:schemeClr val="bg1"/>
                </a:solidFill>
              </a:rPr>
              <a:t>1.As dissolved form </a:t>
            </a:r>
            <a:r>
              <a:rPr lang="en-US" sz="3200" dirty="0" smtClean="0">
                <a:solidFill>
                  <a:schemeClr val="bg1"/>
                </a:solidFill>
              </a:rPr>
              <a:t>: The smallest percentage- about 7%- is dissolved in blood plasma . On reaching the lungs , it diffuses into alveolar air and is exhaled.</a:t>
            </a:r>
          </a:p>
        </p:txBody>
      </p:sp>
    </p:spTree>
    <p:extLst>
      <p:ext uri="{BB962C8B-B14F-4D97-AF65-F5344CB8AC3E}">
        <p14:creationId xmlns:p14="http://schemas.microsoft.com/office/powerpoint/2010/main" val="5037499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5486400"/>
          </a:xfrm>
        </p:spPr>
        <p:txBody>
          <a:bodyPr>
            <a:normAutofit/>
          </a:bodyPr>
          <a:lstStyle/>
          <a:p>
            <a:pPr marL="0" indent="0">
              <a:buNone/>
            </a:pPr>
            <a:r>
              <a:rPr lang="en-US" sz="3200" dirty="0" smtClean="0">
                <a:solidFill>
                  <a:schemeClr val="bg1"/>
                </a:solidFill>
              </a:rPr>
              <a:t>2.</a:t>
            </a:r>
            <a:r>
              <a:rPr lang="en-US" sz="3200" u="sng" dirty="0" smtClean="0">
                <a:solidFill>
                  <a:srgbClr val="C00000"/>
                </a:solidFill>
              </a:rPr>
              <a:t>Carbamino compounds </a:t>
            </a:r>
            <a:r>
              <a:rPr lang="en-US" sz="3200" u="sng" dirty="0" smtClean="0">
                <a:solidFill>
                  <a:schemeClr val="bg1"/>
                </a:solidFill>
              </a:rPr>
              <a:t>:</a:t>
            </a:r>
            <a:r>
              <a:rPr lang="en-US" sz="3200" dirty="0" smtClean="0">
                <a:solidFill>
                  <a:schemeClr val="bg1"/>
                </a:solidFill>
              </a:rPr>
              <a:t> About 23% of CO</a:t>
            </a:r>
            <a:r>
              <a:rPr lang="en-US" sz="3200" dirty="0" smtClean="0">
                <a:solidFill>
                  <a:schemeClr val="bg1"/>
                </a:solidFill>
                <a:latin typeface="Calibri"/>
                <a:cs typeface="Calibri"/>
              </a:rPr>
              <a:t>₂, combines with the amino groups of amino acid and proteins in blood to form </a:t>
            </a:r>
            <a:r>
              <a:rPr lang="en-US" sz="3200" dirty="0" err="1" smtClean="0">
                <a:solidFill>
                  <a:schemeClr val="bg1"/>
                </a:solidFill>
                <a:latin typeface="Calibri"/>
                <a:cs typeface="Calibri"/>
              </a:rPr>
              <a:t>carbamino</a:t>
            </a:r>
            <a:r>
              <a:rPr lang="en-US" sz="3200" dirty="0" smtClean="0">
                <a:solidFill>
                  <a:schemeClr val="bg1"/>
                </a:solidFill>
                <a:latin typeface="Calibri"/>
                <a:cs typeface="Calibri"/>
              </a:rPr>
              <a:t> compounds. The main CO₂ binding sites are the terminal amino acids in the two alpha and two beta globin chains. </a:t>
            </a:r>
          </a:p>
          <a:p>
            <a:pPr marL="0" indent="0">
              <a:buNone/>
            </a:pPr>
            <a:r>
              <a:rPr lang="en-US" sz="3200" dirty="0" smtClean="0">
                <a:solidFill>
                  <a:schemeClr val="bg1"/>
                </a:solidFill>
                <a:latin typeface="Calibri"/>
                <a:cs typeface="Calibri"/>
              </a:rPr>
              <a:t>3. </a:t>
            </a:r>
            <a:r>
              <a:rPr lang="en-US" sz="3200" u="sng" dirty="0" smtClean="0">
                <a:solidFill>
                  <a:srgbClr val="C00000"/>
                </a:solidFill>
                <a:latin typeface="Calibri"/>
                <a:cs typeface="Calibri"/>
              </a:rPr>
              <a:t>Bicarbonate ions</a:t>
            </a:r>
            <a:r>
              <a:rPr lang="en-US" sz="3200" dirty="0" smtClean="0">
                <a:solidFill>
                  <a:schemeClr val="bg1"/>
                </a:solidFill>
                <a:latin typeface="Calibri"/>
                <a:cs typeface="Calibri"/>
              </a:rPr>
              <a:t>: The greatest percentage of CO₂ about 70%- is transported in blood plasma as bicarbonate ions.</a:t>
            </a:r>
          </a:p>
        </p:txBody>
      </p:sp>
    </p:spTree>
    <p:extLst>
      <p:ext uri="{BB962C8B-B14F-4D97-AF65-F5344CB8AC3E}">
        <p14:creationId xmlns:p14="http://schemas.microsoft.com/office/powerpoint/2010/main" val="3377532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715000"/>
          </a:xfrm>
        </p:spPr>
        <p:txBody>
          <a:bodyPr>
            <a:normAutofit fontScale="92500" lnSpcReduction="10000"/>
          </a:bodyPr>
          <a:lstStyle/>
          <a:p>
            <a:pPr marL="0" indent="0" algn="ctr">
              <a:buNone/>
            </a:pPr>
            <a:r>
              <a:rPr lang="en-US" sz="2800" u="sng" dirty="0" smtClean="0">
                <a:solidFill>
                  <a:srgbClr val="FFC000"/>
                </a:solidFill>
                <a:latin typeface="Arial Black" pitchFamily="34" charset="0"/>
              </a:rPr>
              <a:t>MECHANISM OF REGULATION OF RESPIRATION</a:t>
            </a:r>
          </a:p>
          <a:p>
            <a:pPr marL="0" indent="0">
              <a:buNone/>
            </a:pPr>
            <a:r>
              <a:rPr lang="en-US" sz="2400" dirty="0" smtClean="0">
                <a:solidFill>
                  <a:schemeClr val="bg1"/>
                </a:solidFill>
                <a:latin typeface="Calibri"/>
                <a:cs typeface="Calibri"/>
              </a:rPr>
              <a:t>●</a:t>
            </a:r>
            <a:r>
              <a:rPr lang="en-US" sz="2400" dirty="0" smtClean="0">
                <a:solidFill>
                  <a:schemeClr val="bg1"/>
                </a:solidFill>
              </a:rPr>
              <a:t>There are two major mechanism : </a:t>
            </a:r>
          </a:p>
          <a:p>
            <a:pPr marL="0" indent="0">
              <a:buNone/>
            </a:pPr>
            <a:r>
              <a:rPr lang="en-US" sz="2400" dirty="0" smtClean="0">
                <a:solidFill>
                  <a:schemeClr val="bg1"/>
                </a:solidFill>
              </a:rPr>
              <a:t>1.Nervous regulation of respiration </a:t>
            </a:r>
          </a:p>
          <a:p>
            <a:pPr marL="0" indent="0">
              <a:buNone/>
            </a:pPr>
            <a:r>
              <a:rPr lang="en-US" sz="2400" dirty="0" smtClean="0">
                <a:solidFill>
                  <a:schemeClr val="bg1"/>
                </a:solidFill>
              </a:rPr>
              <a:t>2.Chemical regulation of respiration </a:t>
            </a:r>
          </a:p>
          <a:p>
            <a:pPr marL="0" indent="0">
              <a:buNone/>
            </a:pPr>
            <a:r>
              <a:rPr lang="en-US" sz="2400" dirty="0" smtClean="0">
                <a:solidFill>
                  <a:srgbClr val="C00000"/>
                </a:solidFill>
              </a:rPr>
              <a:t>1.</a:t>
            </a:r>
            <a:r>
              <a:rPr lang="en-US" sz="2400" u="sng" dirty="0" smtClean="0">
                <a:solidFill>
                  <a:srgbClr val="C00000"/>
                </a:solidFill>
              </a:rPr>
              <a:t>Nervous regulation of respiration </a:t>
            </a:r>
          </a:p>
          <a:p>
            <a:pPr marL="0" indent="0">
              <a:buNone/>
            </a:pPr>
            <a:r>
              <a:rPr lang="en-US" sz="2400" dirty="0" smtClean="0">
                <a:solidFill>
                  <a:schemeClr val="bg1"/>
                </a:solidFill>
              </a:rPr>
              <a:t>Respiratory center : The respiratory center are divided into four major groups , two in the medulla and two in the pons.</a:t>
            </a:r>
          </a:p>
          <a:p>
            <a:pPr marL="0" indent="0">
              <a:buNone/>
            </a:pPr>
            <a:r>
              <a:rPr lang="en-US" sz="2400" dirty="0" smtClean="0">
                <a:solidFill>
                  <a:schemeClr val="bg1"/>
                </a:solidFill>
              </a:rPr>
              <a:t>The two groups in the medulla are :</a:t>
            </a:r>
          </a:p>
          <a:p>
            <a:pPr marL="0" indent="0">
              <a:buNone/>
            </a:pPr>
            <a:r>
              <a:rPr lang="en-US" sz="2400" dirty="0" smtClean="0">
                <a:solidFill>
                  <a:schemeClr val="bg1"/>
                </a:solidFill>
                <a:latin typeface="Calibri"/>
                <a:cs typeface="Calibri"/>
              </a:rPr>
              <a:t>A. The dorsal respiratory group </a:t>
            </a:r>
          </a:p>
          <a:p>
            <a:pPr marL="0" indent="0">
              <a:buNone/>
            </a:pPr>
            <a:r>
              <a:rPr lang="en-US" sz="2400" dirty="0" smtClean="0">
                <a:solidFill>
                  <a:schemeClr val="bg1"/>
                </a:solidFill>
                <a:latin typeface="Calibri"/>
                <a:cs typeface="Calibri"/>
              </a:rPr>
              <a:t>B .The ventral respiratory group </a:t>
            </a:r>
          </a:p>
          <a:p>
            <a:pPr marL="0" indent="0">
              <a:buNone/>
            </a:pPr>
            <a:r>
              <a:rPr lang="en-US" sz="2400" dirty="0" smtClean="0">
                <a:solidFill>
                  <a:schemeClr val="bg1"/>
                </a:solidFill>
              </a:rPr>
              <a:t>The two groups in the pons are:</a:t>
            </a:r>
          </a:p>
          <a:p>
            <a:pPr marL="0" indent="0">
              <a:buNone/>
            </a:pPr>
            <a:r>
              <a:rPr lang="en-US" sz="2400" dirty="0" smtClean="0">
                <a:solidFill>
                  <a:schemeClr val="bg1"/>
                </a:solidFill>
              </a:rPr>
              <a:t> A. </a:t>
            </a:r>
            <a:r>
              <a:rPr lang="en-US" sz="2400" dirty="0" err="1" smtClean="0">
                <a:solidFill>
                  <a:schemeClr val="bg1"/>
                </a:solidFill>
              </a:rPr>
              <a:t>Pneumotaxic</a:t>
            </a:r>
            <a:r>
              <a:rPr lang="en-US" sz="2400" dirty="0" smtClean="0">
                <a:solidFill>
                  <a:schemeClr val="bg1"/>
                </a:solidFill>
              </a:rPr>
              <a:t> center </a:t>
            </a:r>
            <a:endParaRPr lang="en-US" sz="2400" dirty="0">
              <a:solidFill>
                <a:schemeClr val="bg1"/>
              </a:solidFill>
            </a:endParaRPr>
          </a:p>
          <a:p>
            <a:pPr marL="0" indent="0">
              <a:buNone/>
            </a:pPr>
            <a:r>
              <a:rPr lang="en-US" sz="2400" dirty="0">
                <a:solidFill>
                  <a:schemeClr val="bg1"/>
                </a:solidFill>
              </a:rPr>
              <a:t> </a:t>
            </a:r>
            <a:r>
              <a:rPr lang="en-US" sz="2400" dirty="0" err="1" smtClean="0">
                <a:solidFill>
                  <a:schemeClr val="bg1"/>
                </a:solidFill>
              </a:rPr>
              <a:t>B.Apneustic</a:t>
            </a:r>
            <a:r>
              <a:rPr lang="en-US" sz="2400" dirty="0" smtClean="0">
                <a:solidFill>
                  <a:schemeClr val="bg1"/>
                </a:solidFill>
              </a:rPr>
              <a:t> center </a:t>
            </a:r>
          </a:p>
          <a:p>
            <a:pPr marL="0" indent="0">
              <a:buNone/>
            </a:pPr>
            <a:r>
              <a:rPr lang="en-US" sz="2400" dirty="0" smtClean="0">
                <a:solidFill>
                  <a:schemeClr val="bg1"/>
                </a:solidFill>
              </a:rPr>
              <a:t>also known as the </a:t>
            </a:r>
            <a:r>
              <a:rPr lang="en-US" sz="2400" dirty="0" err="1" smtClean="0">
                <a:solidFill>
                  <a:schemeClr val="bg1"/>
                </a:solidFill>
              </a:rPr>
              <a:t>pontine</a:t>
            </a:r>
            <a:r>
              <a:rPr lang="en-US" sz="2400" dirty="0" smtClean="0">
                <a:solidFill>
                  <a:schemeClr val="bg1"/>
                </a:solidFill>
              </a:rPr>
              <a:t> respiratory group .</a:t>
            </a:r>
            <a:endParaRPr lang="en-US" sz="2400" dirty="0">
              <a:solidFill>
                <a:schemeClr val="bg1"/>
              </a:solidFill>
            </a:endParaRPr>
          </a:p>
        </p:txBody>
      </p:sp>
    </p:spTree>
    <p:extLst>
      <p:ext uri="{BB962C8B-B14F-4D97-AF65-F5344CB8AC3E}">
        <p14:creationId xmlns:p14="http://schemas.microsoft.com/office/powerpoint/2010/main" val="4232812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533400"/>
            <a:ext cx="8305800" cy="1981200"/>
          </a:xfrm>
        </p:spPr>
        <p:txBody>
          <a:bodyPr/>
          <a:lstStyle/>
          <a:p>
            <a:r>
              <a:rPr lang="en-US" u="sng" dirty="0" smtClean="0">
                <a:solidFill>
                  <a:srgbClr val="FFC000"/>
                </a:solidFill>
                <a:latin typeface="Arial Black" pitchFamily="34" charset="0"/>
              </a:rPr>
              <a:t>RESPIRATION</a:t>
            </a:r>
            <a:endParaRPr lang="en-US" u="sng" dirty="0">
              <a:solidFill>
                <a:srgbClr val="FFC000"/>
              </a:solidFill>
              <a:latin typeface="Arial Black" pitchFamily="34" charset="0"/>
            </a:endParaRPr>
          </a:p>
        </p:txBody>
      </p:sp>
      <p:sp>
        <p:nvSpPr>
          <p:cNvPr id="2" name="Subtitle 1"/>
          <p:cNvSpPr>
            <a:spLocks noGrp="1"/>
          </p:cNvSpPr>
          <p:nvPr>
            <p:ph type="subTitle" idx="1"/>
          </p:nvPr>
        </p:nvSpPr>
        <p:spPr>
          <a:xfrm>
            <a:off x="457200" y="1676400"/>
            <a:ext cx="8305800" cy="4953000"/>
          </a:xfrm>
        </p:spPr>
        <p:txBody>
          <a:bodyPr/>
          <a:lstStyle/>
          <a:p>
            <a:pPr algn="l"/>
            <a:r>
              <a:rPr lang="en-US" sz="2400" dirty="0" smtClean="0">
                <a:solidFill>
                  <a:schemeClr val="bg1"/>
                </a:solidFill>
              </a:rPr>
              <a:t>Respiration  is the process by which oxygen is taken in and carbon dioxide is given out .The first breath takes place only after birth .After the first breath , the respiratory process continues throughout the life . Permanent stoppage of respiration occurs only at death.</a:t>
            </a:r>
          </a:p>
          <a:p>
            <a:r>
              <a:rPr lang="en-US" sz="2400" b="1" u="sng" dirty="0" smtClean="0">
                <a:solidFill>
                  <a:schemeClr val="bg1"/>
                </a:solidFill>
              </a:rPr>
              <a:t>NORMAL RESPIRATORY RATE AT DIFFERENT AGE</a:t>
            </a:r>
          </a:p>
          <a:p>
            <a:pPr algn="l"/>
            <a:r>
              <a:rPr lang="en-US" sz="2400" dirty="0" smtClean="0">
                <a:solidFill>
                  <a:schemeClr val="bg1"/>
                </a:solidFill>
                <a:latin typeface="Calibri"/>
                <a:cs typeface="Calibri"/>
              </a:rPr>
              <a:t>●</a:t>
            </a:r>
            <a:r>
              <a:rPr lang="en-US" sz="2400" dirty="0" smtClean="0">
                <a:solidFill>
                  <a:schemeClr val="bg1"/>
                </a:solidFill>
              </a:rPr>
              <a:t>Newborn </a:t>
            </a:r>
            <a:r>
              <a:rPr lang="en-US" sz="2400" dirty="0">
                <a:solidFill>
                  <a:schemeClr val="bg1"/>
                </a:solidFill>
                <a:latin typeface="Calibri"/>
                <a:cs typeface="Calibri"/>
              </a:rPr>
              <a:t> </a:t>
            </a:r>
            <a:r>
              <a:rPr lang="en-US" sz="2400" dirty="0" smtClean="0">
                <a:solidFill>
                  <a:schemeClr val="bg1"/>
                </a:solidFill>
                <a:latin typeface="Calibri"/>
                <a:cs typeface="Calibri"/>
              </a:rPr>
              <a:t>         :  30 to 60/min</a:t>
            </a:r>
          </a:p>
          <a:p>
            <a:pPr algn="l"/>
            <a:r>
              <a:rPr lang="en-US" sz="2400" dirty="0" smtClean="0">
                <a:solidFill>
                  <a:schemeClr val="bg1"/>
                </a:solidFill>
                <a:latin typeface="Calibri"/>
                <a:cs typeface="Calibri"/>
              </a:rPr>
              <a:t>●Early childhood  : 20 to 40/min </a:t>
            </a:r>
          </a:p>
          <a:p>
            <a:pPr algn="l"/>
            <a:r>
              <a:rPr lang="en-US" sz="2400" dirty="0" smtClean="0">
                <a:solidFill>
                  <a:schemeClr val="bg1"/>
                </a:solidFill>
                <a:latin typeface="Calibri"/>
                <a:cs typeface="Calibri"/>
              </a:rPr>
              <a:t>●Late childhood   : 15 to 25/min</a:t>
            </a:r>
          </a:p>
          <a:p>
            <a:pPr algn="l"/>
            <a:r>
              <a:rPr lang="en-US" sz="2400" dirty="0" smtClean="0">
                <a:solidFill>
                  <a:schemeClr val="bg1"/>
                </a:solidFill>
                <a:latin typeface="Calibri"/>
                <a:cs typeface="Calibri"/>
              </a:rPr>
              <a:t>●Adult                   : 12 to 16/min</a:t>
            </a:r>
            <a:endParaRPr lang="en-US" sz="2400" dirty="0">
              <a:solidFill>
                <a:schemeClr val="bg1"/>
              </a:solidFill>
            </a:endParaRPr>
          </a:p>
        </p:txBody>
      </p:sp>
    </p:spTree>
    <p:extLst>
      <p:ext uri="{BB962C8B-B14F-4D97-AF65-F5344CB8AC3E}">
        <p14:creationId xmlns:p14="http://schemas.microsoft.com/office/powerpoint/2010/main" val="28706738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14400"/>
            <a:ext cx="8153400" cy="5471160"/>
          </a:xfrm>
        </p:spPr>
        <p:txBody>
          <a:bodyPr/>
          <a:lstStyle/>
          <a:p>
            <a:pPr marL="137160" indent="0">
              <a:buNone/>
            </a:pPr>
            <a:r>
              <a:rPr lang="en-US" dirty="0" smtClean="0">
                <a:solidFill>
                  <a:schemeClr val="bg1"/>
                </a:solidFill>
                <a:latin typeface="Calibri"/>
                <a:cs typeface="Calibri"/>
              </a:rPr>
              <a:t>●</a:t>
            </a:r>
            <a:r>
              <a:rPr lang="en-US" sz="3200" dirty="0" smtClean="0">
                <a:solidFill>
                  <a:schemeClr val="bg1"/>
                </a:solidFill>
                <a:latin typeface="Calibri"/>
                <a:cs typeface="Calibri"/>
              </a:rPr>
              <a:t>Respiratory centers can be divided into three areas on the basis of their function :</a:t>
            </a:r>
          </a:p>
          <a:p>
            <a:pPr marL="137160" indent="0">
              <a:buNone/>
            </a:pPr>
            <a:r>
              <a:rPr lang="en-US" sz="3200" dirty="0" smtClean="0">
                <a:solidFill>
                  <a:schemeClr val="bg1"/>
                </a:solidFill>
                <a:latin typeface="Calibri"/>
                <a:cs typeface="Calibri"/>
              </a:rPr>
              <a:t>1.The medullary rhythmicity area in the medulla oblongata .</a:t>
            </a:r>
          </a:p>
          <a:p>
            <a:pPr marL="137160" indent="0">
              <a:buNone/>
            </a:pPr>
            <a:r>
              <a:rPr lang="en-US" sz="3200" dirty="0" smtClean="0">
                <a:solidFill>
                  <a:schemeClr val="bg1"/>
                </a:solidFill>
                <a:latin typeface="Calibri"/>
                <a:cs typeface="Calibri"/>
              </a:rPr>
              <a:t>2.The </a:t>
            </a:r>
            <a:r>
              <a:rPr lang="en-US" sz="3200" dirty="0" err="1" smtClean="0">
                <a:solidFill>
                  <a:schemeClr val="bg1"/>
                </a:solidFill>
                <a:latin typeface="Calibri"/>
                <a:cs typeface="Calibri"/>
              </a:rPr>
              <a:t>pneumotaxic</a:t>
            </a:r>
            <a:r>
              <a:rPr lang="en-US" sz="3200" dirty="0" smtClean="0">
                <a:solidFill>
                  <a:schemeClr val="bg1"/>
                </a:solidFill>
                <a:latin typeface="Calibri"/>
                <a:cs typeface="Calibri"/>
              </a:rPr>
              <a:t> areas in the pons .</a:t>
            </a:r>
          </a:p>
          <a:p>
            <a:pPr marL="137160" indent="0">
              <a:buNone/>
            </a:pPr>
            <a:r>
              <a:rPr lang="en-US" sz="3200" dirty="0" smtClean="0">
                <a:solidFill>
                  <a:schemeClr val="bg1"/>
                </a:solidFill>
                <a:latin typeface="Calibri"/>
                <a:cs typeface="Calibri"/>
              </a:rPr>
              <a:t>3.The </a:t>
            </a:r>
            <a:r>
              <a:rPr lang="en-US" sz="3200" dirty="0" err="1" smtClean="0">
                <a:solidFill>
                  <a:schemeClr val="bg1"/>
                </a:solidFill>
                <a:latin typeface="Calibri"/>
                <a:cs typeface="Calibri"/>
              </a:rPr>
              <a:t>apneustic</a:t>
            </a:r>
            <a:r>
              <a:rPr lang="en-US" sz="3200" dirty="0" smtClean="0">
                <a:solidFill>
                  <a:schemeClr val="bg1"/>
                </a:solidFill>
                <a:latin typeface="Calibri"/>
                <a:cs typeface="Calibri"/>
              </a:rPr>
              <a:t> area, also in the pons </a:t>
            </a:r>
            <a:endParaRPr lang="en-US" sz="3200" dirty="0">
              <a:solidFill>
                <a:schemeClr val="bg1"/>
              </a:solidFill>
            </a:endParaRPr>
          </a:p>
        </p:txBody>
      </p:sp>
    </p:spTree>
    <p:extLst>
      <p:ext uri="{BB962C8B-B14F-4D97-AF65-F5344CB8AC3E}">
        <p14:creationId xmlns:p14="http://schemas.microsoft.com/office/powerpoint/2010/main" val="33774872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3050"/>
            <a:ext cx="3733800" cy="1162050"/>
          </a:xfrm>
        </p:spPr>
        <p:txBody>
          <a:bodyPr/>
          <a:lstStyle/>
          <a:p>
            <a:r>
              <a:rPr lang="en-US" dirty="0" smtClean="0">
                <a:latin typeface="Arial Black" pitchFamily="34" charset="0"/>
              </a:rPr>
              <a:t>RESPIRATORY AREAS IN THE BRAINSTEM</a:t>
            </a:r>
            <a:endParaRPr lang="en-US" dirty="0">
              <a:latin typeface="Arial Black" pitchFamily="34" charset="0"/>
            </a:endParaRPr>
          </a:p>
        </p:txBody>
      </p:sp>
      <p:sp>
        <p:nvSpPr>
          <p:cNvPr id="3" name="Text Placeholder 2"/>
          <p:cNvSpPr>
            <a:spLocks noGrp="1"/>
          </p:cNvSpPr>
          <p:nvPr>
            <p:ph type="body" idx="2"/>
          </p:nvPr>
        </p:nvSpPr>
        <p:spPr>
          <a:xfrm>
            <a:off x="228600" y="1600200"/>
            <a:ext cx="3733800" cy="4602163"/>
          </a:xfrm>
        </p:spPr>
        <p:txBody>
          <a:bodyPr>
            <a:normAutofit/>
          </a:bodyPr>
          <a:lstStyle/>
          <a:p>
            <a:r>
              <a:rPr lang="en-US" sz="2000" b="1" u="sng" dirty="0" smtClean="0">
                <a:solidFill>
                  <a:srgbClr val="C00000"/>
                </a:solidFill>
              </a:rPr>
              <a:t>Medullary respiratory center</a:t>
            </a:r>
          </a:p>
          <a:p>
            <a:r>
              <a:rPr lang="en-US" sz="2000" b="1" dirty="0" smtClean="0">
                <a:solidFill>
                  <a:schemeClr val="bg1"/>
                </a:solidFill>
              </a:rPr>
              <a:t>-Dorsal group stimulate the external intercostal muscles and diaphragm.</a:t>
            </a:r>
          </a:p>
          <a:p>
            <a:r>
              <a:rPr lang="en-US" sz="2000" b="1" dirty="0" smtClean="0">
                <a:solidFill>
                  <a:schemeClr val="bg1"/>
                </a:solidFill>
              </a:rPr>
              <a:t>-Ventral group stimulate the internal intercostal muscles and accessory respiratory muscles.</a:t>
            </a:r>
          </a:p>
          <a:p>
            <a:r>
              <a:rPr lang="en-US" sz="2000" b="1" u="sng" dirty="0" smtClean="0">
                <a:solidFill>
                  <a:srgbClr val="C00000"/>
                </a:solidFill>
              </a:rPr>
              <a:t>Pontine respiratory group</a:t>
            </a:r>
          </a:p>
          <a:p>
            <a:r>
              <a:rPr lang="en-US" sz="2000" b="1" dirty="0" smtClean="0">
                <a:solidFill>
                  <a:schemeClr val="bg1"/>
                </a:solidFill>
              </a:rPr>
              <a:t>-Involved with switching between inspiration and expiration.</a:t>
            </a:r>
            <a:endParaRPr lang="en-US" sz="2000" b="1" dirty="0">
              <a:solidFill>
                <a:schemeClr val="bg1"/>
              </a:solidFill>
            </a:endParaRPr>
          </a:p>
        </p:txBody>
      </p:sp>
      <p:pic>
        <p:nvPicPr>
          <p:cNvPr id="2050"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4190999" y="533400"/>
            <a:ext cx="4724401"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95485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471160"/>
          </a:xfrm>
        </p:spPr>
        <p:txBody>
          <a:bodyPr/>
          <a:lstStyle/>
          <a:p>
            <a:pPr marL="137160" indent="0" algn="ctr">
              <a:buNone/>
            </a:pPr>
            <a:r>
              <a:rPr lang="en-US" u="sng" dirty="0" smtClean="0">
                <a:solidFill>
                  <a:srgbClr val="FFC000"/>
                </a:solidFill>
                <a:latin typeface="Arial Black" pitchFamily="34" charset="0"/>
              </a:rPr>
              <a:t>MEDULLARY RHYTHMICITY AREA </a:t>
            </a:r>
          </a:p>
          <a:p>
            <a:pPr marL="137160" indent="0">
              <a:buNone/>
            </a:pPr>
            <a:r>
              <a:rPr lang="en-US" sz="2400" dirty="0" smtClean="0">
                <a:solidFill>
                  <a:schemeClr val="bg1"/>
                </a:solidFill>
                <a:latin typeface="Calibri"/>
                <a:cs typeface="Calibri"/>
              </a:rPr>
              <a:t>●The function of the medullary rhythmicity area is to control the basic rhythm of respiration .It includes two areas </a:t>
            </a:r>
          </a:p>
          <a:p>
            <a:pPr marL="137160" indent="0">
              <a:buNone/>
            </a:pPr>
            <a:r>
              <a:rPr lang="en-US" sz="2400" dirty="0" smtClean="0">
                <a:solidFill>
                  <a:schemeClr val="bg1"/>
                </a:solidFill>
                <a:latin typeface="Calibri"/>
                <a:cs typeface="Calibri"/>
              </a:rPr>
              <a:t>a. Inspiratory medullary rhythmicity area or respiratory center  </a:t>
            </a:r>
          </a:p>
          <a:p>
            <a:pPr marL="137160" indent="0">
              <a:buNone/>
            </a:pPr>
            <a:r>
              <a:rPr lang="en-US" sz="2400" dirty="0" smtClean="0">
                <a:solidFill>
                  <a:schemeClr val="bg1"/>
                </a:solidFill>
              </a:rPr>
              <a:t>b. Expiratory medullary rhythmicity area or expiratory center .</a:t>
            </a:r>
          </a:p>
          <a:p>
            <a:pPr marL="137160" indent="0">
              <a:buNone/>
            </a:pPr>
            <a:r>
              <a:rPr lang="en-US" sz="2400" dirty="0" smtClean="0">
                <a:solidFill>
                  <a:schemeClr val="bg1"/>
                </a:solidFill>
              </a:rPr>
              <a:t>a.</a:t>
            </a:r>
            <a:r>
              <a:rPr lang="en-US" sz="2400" u="sng" dirty="0" smtClean="0">
                <a:solidFill>
                  <a:schemeClr val="bg1"/>
                </a:solidFill>
              </a:rPr>
              <a:t> </a:t>
            </a:r>
            <a:r>
              <a:rPr lang="en-US" sz="2400" u="sng" dirty="0" smtClean="0">
                <a:solidFill>
                  <a:srgbClr val="00B0F0"/>
                </a:solidFill>
                <a:latin typeface="Arial Black" pitchFamily="34" charset="0"/>
              </a:rPr>
              <a:t>Inspiratory center </a:t>
            </a:r>
          </a:p>
          <a:p>
            <a:pPr marL="137160" indent="0">
              <a:buNone/>
            </a:pPr>
            <a:r>
              <a:rPr lang="en-US" sz="2400" dirty="0" smtClean="0">
                <a:solidFill>
                  <a:schemeClr val="bg1"/>
                </a:solidFill>
              </a:rPr>
              <a:t>It establish the basic rhythm of breathing .When its inspiratory neurons fire , a burst of impulse travels along the phrenic and intercostal nerves to excite the diaphragm and external intercostal muscles.</a:t>
            </a:r>
            <a:endParaRPr lang="en-US" sz="2400" dirty="0">
              <a:solidFill>
                <a:schemeClr val="bg1"/>
              </a:solidFill>
            </a:endParaRPr>
          </a:p>
        </p:txBody>
      </p:sp>
    </p:spTree>
    <p:extLst>
      <p:ext uri="{BB962C8B-B14F-4D97-AF65-F5344CB8AC3E}">
        <p14:creationId xmlns:p14="http://schemas.microsoft.com/office/powerpoint/2010/main" val="764107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75960"/>
          </a:xfrm>
        </p:spPr>
        <p:txBody>
          <a:bodyPr/>
          <a:lstStyle/>
          <a:p>
            <a:pPr marL="137160" indent="0">
              <a:buNone/>
            </a:pPr>
            <a:r>
              <a:rPr lang="en-US" dirty="0" smtClean="0">
                <a:solidFill>
                  <a:schemeClr val="bg1"/>
                </a:solidFill>
                <a:latin typeface="Calibri"/>
                <a:cs typeface="Calibri"/>
              </a:rPr>
              <a:t>b</a:t>
            </a:r>
            <a:r>
              <a:rPr lang="en-US" dirty="0">
                <a:solidFill>
                  <a:srgbClr val="00B0F0"/>
                </a:solidFill>
                <a:latin typeface="Arial Black" pitchFamily="34" charset="0"/>
                <a:cs typeface="Calibri"/>
              </a:rPr>
              <a:t>.</a:t>
            </a:r>
            <a:r>
              <a:rPr lang="en-US" dirty="0" smtClean="0">
                <a:solidFill>
                  <a:srgbClr val="00B0F0"/>
                </a:solidFill>
                <a:latin typeface="Arial Black" pitchFamily="34" charset="0"/>
                <a:cs typeface="Calibri"/>
              </a:rPr>
              <a:t> </a:t>
            </a:r>
            <a:r>
              <a:rPr lang="en-US" u="sng" dirty="0" smtClean="0">
                <a:solidFill>
                  <a:srgbClr val="00B0F0"/>
                </a:solidFill>
                <a:latin typeface="Arial Black" pitchFamily="34" charset="0"/>
                <a:cs typeface="Calibri"/>
              </a:rPr>
              <a:t>Expiratory center </a:t>
            </a:r>
            <a:endParaRPr lang="en-US" dirty="0">
              <a:solidFill>
                <a:srgbClr val="00B0F0"/>
              </a:solidFill>
              <a:latin typeface="Arial Black" pitchFamily="34" charset="0"/>
              <a:cs typeface="Calibri"/>
            </a:endParaRPr>
          </a:p>
          <a:p>
            <a:pPr marL="137160" indent="0">
              <a:buNone/>
            </a:pPr>
            <a:r>
              <a:rPr lang="en-US" dirty="0" smtClean="0">
                <a:solidFill>
                  <a:schemeClr val="bg1"/>
                </a:solidFill>
                <a:latin typeface="Calibri"/>
                <a:cs typeface="Calibri"/>
              </a:rPr>
              <a:t>Impulse from the respiratory area cause contraction of the internal intercostal muscles abdominal muscles , which decreases the size of the thoracic cavity and cause forceful exhalation.</a:t>
            </a:r>
          </a:p>
          <a:p>
            <a:pPr marL="137160" indent="0" algn="ctr">
              <a:buNone/>
            </a:pPr>
            <a:r>
              <a:rPr lang="en-US" sz="3600" u="sng" dirty="0" smtClean="0">
                <a:solidFill>
                  <a:srgbClr val="C00000"/>
                </a:solidFill>
                <a:latin typeface="Arial Black" pitchFamily="34" charset="0"/>
                <a:cs typeface="Calibri"/>
              </a:rPr>
              <a:t>PNEUMOTAXIC AREA </a:t>
            </a:r>
          </a:p>
          <a:p>
            <a:pPr marL="137160" indent="0">
              <a:buNone/>
            </a:pPr>
            <a:r>
              <a:rPr lang="en-US" sz="2400" dirty="0" smtClean="0">
                <a:solidFill>
                  <a:schemeClr val="bg1"/>
                </a:solidFill>
                <a:latin typeface="Calibri"/>
                <a:cs typeface="Calibri"/>
              </a:rPr>
              <a:t>●</a:t>
            </a:r>
            <a:r>
              <a:rPr lang="en-US" dirty="0" smtClean="0">
                <a:solidFill>
                  <a:schemeClr val="bg1"/>
                </a:solidFill>
                <a:latin typeface="Calibri"/>
                <a:cs typeface="Calibri"/>
              </a:rPr>
              <a:t>It transmit inhibitory impulse to the inspiratory area . The major effect of these nerve impulse is to help turn off the inspiratory area before the lung become too full of air .</a:t>
            </a:r>
            <a:endParaRPr lang="en-US" dirty="0">
              <a:solidFill>
                <a:schemeClr val="bg1"/>
              </a:solidFill>
            </a:endParaRPr>
          </a:p>
        </p:txBody>
      </p:sp>
    </p:spTree>
    <p:extLst>
      <p:ext uri="{BB962C8B-B14F-4D97-AF65-F5344CB8AC3E}">
        <p14:creationId xmlns:p14="http://schemas.microsoft.com/office/powerpoint/2010/main" val="36538123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37160" indent="0" algn="ctr">
              <a:buNone/>
            </a:pPr>
            <a:r>
              <a:rPr lang="en-US" sz="3200" u="sng" dirty="0" smtClean="0">
                <a:solidFill>
                  <a:srgbClr val="FFC000"/>
                </a:solidFill>
                <a:latin typeface="Arial Black" pitchFamily="34" charset="0"/>
              </a:rPr>
              <a:t>APNEUSTIC AREA</a:t>
            </a:r>
          </a:p>
          <a:p>
            <a:pPr marL="137160" indent="0" algn="ctr">
              <a:buNone/>
            </a:pPr>
            <a:r>
              <a:rPr lang="en-US" sz="3200" u="sng" dirty="0" smtClean="0">
                <a:solidFill>
                  <a:schemeClr val="bg1"/>
                </a:solidFill>
              </a:rPr>
              <a:t> </a:t>
            </a:r>
          </a:p>
          <a:p>
            <a:pPr marL="137160" indent="0">
              <a:buNone/>
            </a:pPr>
            <a:r>
              <a:rPr lang="en-US" dirty="0" smtClean="0">
                <a:solidFill>
                  <a:schemeClr val="bg1"/>
                </a:solidFill>
              </a:rPr>
              <a:t>This area send stimulatory impulse to the inspiratory area that activate it and prolong inhalation .The result is a long , deep inhalation . </a:t>
            </a:r>
            <a:endParaRPr lang="en-US" dirty="0">
              <a:solidFill>
                <a:schemeClr val="bg1"/>
              </a:solidFill>
            </a:endParaRPr>
          </a:p>
        </p:txBody>
      </p:sp>
    </p:spTree>
    <p:extLst>
      <p:ext uri="{BB962C8B-B14F-4D97-AF65-F5344CB8AC3E}">
        <p14:creationId xmlns:p14="http://schemas.microsoft.com/office/powerpoint/2010/main" val="27991222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852160"/>
          </a:xfrm>
        </p:spPr>
        <p:txBody>
          <a:bodyPr>
            <a:normAutofit fontScale="92500" lnSpcReduction="10000"/>
          </a:bodyPr>
          <a:lstStyle/>
          <a:p>
            <a:pPr marL="137160" indent="0">
              <a:buNone/>
            </a:pPr>
            <a:r>
              <a:rPr lang="en-US" dirty="0" smtClean="0">
                <a:solidFill>
                  <a:schemeClr val="bg1"/>
                </a:solidFill>
              </a:rPr>
              <a:t>2</a:t>
            </a:r>
            <a:r>
              <a:rPr lang="en-US" dirty="0" smtClean="0">
                <a:solidFill>
                  <a:srgbClr val="C00000"/>
                </a:solidFill>
              </a:rPr>
              <a:t>. </a:t>
            </a:r>
            <a:r>
              <a:rPr lang="en-US" u="sng" dirty="0" smtClean="0">
                <a:solidFill>
                  <a:srgbClr val="C00000"/>
                </a:solidFill>
              </a:rPr>
              <a:t>Chemical regulation of respiration </a:t>
            </a:r>
            <a:endParaRPr lang="en-US" u="sng" dirty="0">
              <a:solidFill>
                <a:srgbClr val="C00000"/>
              </a:solidFill>
            </a:endParaRPr>
          </a:p>
          <a:p>
            <a:pPr marL="137160" indent="0">
              <a:buNone/>
            </a:pPr>
            <a:r>
              <a:rPr lang="en-US" dirty="0" smtClean="0">
                <a:solidFill>
                  <a:schemeClr val="bg1"/>
                </a:solidFill>
                <a:latin typeface="Calibri"/>
                <a:cs typeface="Calibri"/>
              </a:rPr>
              <a:t>●There are three important chemical factor controlling respiration :</a:t>
            </a:r>
          </a:p>
          <a:p>
            <a:pPr marL="137160" indent="0">
              <a:buNone/>
            </a:pPr>
            <a:r>
              <a:rPr lang="en-US" dirty="0" smtClean="0">
                <a:solidFill>
                  <a:schemeClr val="bg1"/>
                </a:solidFill>
                <a:latin typeface="Calibri"/>
                <a:cs typeface="Calibri"/>
              </a:rPr>
              <a:t>1.Concentration of CO₂ in blood </a:t>
            </a:r>
          </a:p>
          <a:p>
            <a:pPr marL="137160" indent="0">
              <a:buNone/>
            </a:pPr>
            <a:r>
              <a:rPr lang="en-US" dirty="0" smtClean="0">
                <a:solidFill>
                  <a:schemeClr val="bg1"/>
                </a:solidFill>
                <a:latin typeface="Calibri"/>
                <a:cs typeface="Calibri"/>
              </a:rPr>
              <a:t>2.Concentration of H⁺ ions or pH</a:t>
            </a:r>
          </a:p>
          <a:p>
            <a:pPr marL="137160" indent="0">
              <a:buNone/>
            </a:pPr>
            <a:r>
              <a:rPr lang="en-US" dirty="0" smtClean="0">
                <a:solidFill>
                  <a:schemeClr val="bg1"/>
                </a:solidFill>
                <a:latin typeface="Calibri"/>
                <a:cs typeface="Calibri"/>
              </a:rPr>
              <a:t>3.Concentration of oxygen in blood </a:t>
            </a:r>
          </a:p>
          <a:p>
            <a:pPr marL="137160" indent="0" algn="ctr">
              <a:buNone/>
            </a:pPr>
            <a:r>
              <a:rPr lang="en-US" sz="3200" u="sng" dirty="0" smtClean="0">
                <a:solidFill>
                  <a:srgbClr val="00B0F0"/>
                </a:solidFill>
                <a:latin typeface="Arial Black" pitchFamily="34" charset="0"/>
                <a:cs typeface="Calibri"/>
              </a:rPr>
              <a:t>Concentration of CO₂ in blood  </a:t>
            </a:r>
            <a:endParaRPr lang="en-US" sz="3200" u="sng" dirty="0">
              <a:solidFill>
                <a:srgbClr val="00B0F0"/>
              </a:solidFill>
              <a:latin typeface="Arial Black" pitchFamily="34" charset="0"/>
              <a:cs typeface="Calibri"/>
            </a:endParaRPr>
          </a:p>
          <a:p>
            <a:pPr marL="137160" indent="0">
              <a:buNone/>
            </a:pPr>
            <a:r>
              <a:rPr lang="en-US" sz="3200" dirty="0" smtClean="0">
                <a:solidFill>
                  <a:schemeClr val="bg1"/>
                </a:solidFill>
                <a:latin typeface="Calibri"/>
                <a:cs typeface="Calibri"/>
              </a:rPr>
              <a:t>●</a:t>
            </a:r>
            <a:r>
              <a:rPr lang="en-US" dirty="0" smtClean="0">
                <a:solidFill>
                  <a:schemeClr val="bg1"/>
                </a:solidFill>
                <a:latin typeface="Calibri"/>
                <a:cs typeface="Calibri"/>
              </a:rPr>
              <a:t>When CO₂ concentration in blood increases ,it stimulates the chemoreceptors . There are two groups of chemoreceptors </a:t>
            </a:r>
          </a:p>
          <a:p>
            <a:pPr marL="137160" indent="0">
              <a:buNone/>
            </a:pPr>
            <a:r>
              <a:rPr lang="en-US" dirty="0" smtClean="0">
                <a:solidFill>
                  <a:schemeClr val="bg1"/>
                </a:solidFill>
                <a:latin typeface="Calibri"/>
                <a:cs typeface="Calibri"/>
              </a:rPr>
              <a:t>1.</a:t>
            </a:r>
            <a:r>
              <a:rPr lang="en-US" b="1" dirty="0" smtClean="0">
                <a:solidFill>
                  <a:schemeClr val="bg1"/>
                </a:solidFill>
                <a:latin typeface="Calibri"/>
                <a:cs typeface="Calibri"/>
              </a:rPr>
              <a:t>Peripheral chemoreceptors</a:t>
            </a:r>
            <a:r>
              <a:rPr lang="en-US" dirty="0" smtClean="0">
                <a:solidFill>
                  <a:schemeClr val="bg1"/>
                </a:solidFill>
                <a:latin typeface="Calibri"/>
                <a:cs typeface="Calibri"/>
              </a:rPr>
              <a:t> – situated at the carotid body and aortic body </a:t>
            </a:r>
          </a:p>
          <a:p>
            <a:pPr marL="137160" indent="0">
              <a:buNone/>
            </a:pPr>
            <a:r>
              <a:rPr lang="en-US" dirty="0" smtClean="0">
                <a:solidFill>
                  <a:schemeClr val="bg1"/>
                </a:solidFill>
                <a:latin typeface="Calibri"/>
                <a:cs typeface="Calibri"/>
              </a:rPr>
              <a:t>2.</a:t>
            </a:r>
            <a:r>
              <a:rPr lang="en-US" b="1" dirty="0" smtClean="0">
                <a:solidFill>
                  <a:schemeClr val="bg1"/>
                </a:solidFill>
                <a:latin typeface="Calibri"/>
                <a:cs typeface="Calibri"/>
              </a:rPr>
              <a:t>Central chemoreceptors </a:t>
            </a:r>
            <a:r>
              <a:rPr lang="en-US" dirty="0" smtClean="0">
                <a:solidFill>
                  <a:schemeClr val="bg1"/>
                </a:solidFill>
                <a:latin typeface="Calibri"/>
                <a:cs typeface="Calibri"/>
              </a:rPr>
              <a:t>– situated at the medulla oblongata </a:t>
            </a:r>
          </a:p>
        </p:txBody>
      </p:sp>
    </p:spTree>
    <p:extLst>
      <p:ext uri="{BB962C8B-B14F-4D97-AF65-F5344CB8AC3E}">
        <p14:creationId xmlns:p14="http://schemas.microsoft.com/office/powerpoint/2010/main" val="18335443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04560"/>
          </a:xfrm>
        </p:spPr>
        <p:txBody>
          <a:bodyPr>
            <a:normAutofit/>
          </a:bodyPr>
          <a:lstStyle/>
          <a:p>
            <a:pPr marL="137160" indent="0" algn="ctr">
              <a:buNone/>
            </a:pPr>
            <a:r>
              <a:rPr lang="en-US" sz="2400" dirty="0" smtClean="0">
                <a:solidFill>
                  <a:srgbClr val="FFC000"/>
                </a:solidFill>
              </a:rPr>
              <a:t>When CO</a:t>
            </a:r>
            <a:r>
              <a:rPr lang="en-US" sz="2400" dirty="0" smtClean="0">
                <a:solidFill>
                  <a:srgbClr val="FFC000"/>
                </a:solidFill>
                <a:latin typeface="Calibri"/>
                <a:cs typeface="Calibri"/>
              </a:rPr>
              <a:t>₂ concentration in blood increases </a:t>
            </a:r>
          </a:p>
          <a:p>
            <a:pPr marL="137160" indent="0" algn="ctr">
              <a:buNone/>
            </a:pPr>
            <a:r>
              <a:rPr lang="en-US" sz="2400" dirty="0" smtClean="0">
                <a:solidFill>
                  <a:schemeClr val="bg1"/>
                </a:solidFill>
                <a:latin typeface="Calibri"/>
                <a:cs typeface="Calibri"/>
              </a:rPr>
              <a:t>↓</a:t>
            </a:r>
          </a:p>
          <a:p>
            <a:pPr marL="137160" indent="0" algn="ctr">
              <a:buNone/>
            </a:pPr>
            <a:r>
              <a:rPr lang="en-US" sz="2400" dirty="0" smtClean="0">
                <a:solidFill>
                  <a:srgbClr val="FFC000"/>
                </a:solidFill>
                <a:latin typeface="Calibri"/>
                <a:cs typeface="Calibri"/>
              </a:rPr>
              <a:t>Stimulates the chemoreceptors </a:t>
            </a:r>
          </a:p>
          <a:p>
            <a:pPr marL="137160" indent="0" algn="ctr">
              <a:buNone/>
            </a:pPr>
            <a:r>
              <a:rPr lang="en-US" sz="2400" dirty="0" smtClean="0">
                <a:solidFill>
                  <a:schemeClr val="bg1"/>
                </a:solidFill>
                <a:latin typeface="Calibri"/>
                <a:cs typeface="Calibri"/>
              </a:rPr>
              <a:t>↓</a:t>
            </a:r>
          </a:p>
          <a:p>
            <a:pPr marL="137160" indent="0" algn="ctr">
              <a:buNone/>
            </a:pPr>
            <a:r>
              <a:rPr lang="en-US" sz="2400" dirty="0" smtClean="0">
                <a:solidFill>
                  <a:srgbClr val="FFC000"/>
                </a:solidFill>
                <a:latin typeface="Calibri"/>
                <a:cs typeface="Calibri"/>
              </a:rPr>
              <a:t>Transmission of sensory impulse to respiratory centers</a:t>
            </a:r>
          </a:p>
          <a:p>
            <a:pPr marL="137160" indent="0" algn="ctr">
              <a:buNone/>
            </a:pPr>
            <a:r>
              <a:rPr lang="en-US" sz="2400" dirty="0" smtClean="0">
                <a:solidFill>
                  <a:schemeClr val="bg1"/>
                </a:solidFill>
                <a:latin typeface="Calibri"/>
                <a:cs typeface="Calibri"/>
              </a:rPr>
              <a:t>↓</a:t>
            </a:r>
          </a:p>
          <a:p>
            <a:pPr marL="137160" indent="0" algn="ctr">
              <a:buNone/>
            </a:pPr>
            <a:r>
              <a:rPr lang="en-US" sz="2400" dirty="0" smtClean="0">
                <a:solidFill>
                  <a:srgbClr val="FFC000"/>
                </a:solidFill>
                <a:latin typeface="Calibri"/>
                <a:cs typeface="Calibri"/>
              </a:rPr>
              <a:t>Activation of respiratory centers </a:t>
            </a:r>
          </a:p>
          <a:p>
            <a:pPr marL="137160" indent="0" algn="ctr">
              <a:buNone/>
            </a:pPr>
            <a:r>
              <a:rPr lang="en-US" sz="2400" dirty="0" smtClean="0">
                <a:solidFill>
                  <a:schemeClr val="bg1"/>
                </a:solidFill>
                <a:latin typeface="Calibri"/>
                <a:cs typeface="Calibri"/>
              </a:rPr>
              <a:t>↓</a:t>
            </a:r>
          </a:p>
          <a:p>
            <a:pPr marL="137160" indent="0" algn="ctr">
              <a:buNone/>
            </a:pPr>
            <a:r>
              <a:rPr lang="en-US" sz="2400" dirty="0" smtClean="0">
                <a:solidFill>
                  <a:srgbClr val="FFC000"/>
                </a:solidFill>
                <a:latin typeface="Calibri"/>
                <a:cs typeface="Calibri"/>
              </a:rPr>
              <a:t>Increases the activities of respiration ( rate and depth)</a:t>
            </a:r>
          </a:p>
          <a:p>
            <a:pPr marL="137160" indent="0" algn="ctr">
              <a:buNone/>
            </a:pPr>
            <a:r>
              <a:rPr lang="en-US" sz="2400" dirty="0" smtClean="0">
                <a:solidFill>
                  <a:schemeClr val="bg1"/>
                </a:solidFill>
                <a:latin typeface="Calibri"/>
                <a:cs typeface="Calibri"/>
              </a:rPr>
              <a:t>↓</a:t>
            </a:r>
          </a:p>
          <a:p>
            <a:pPr marL="137160" indent="0" algn="ctr">
              <a:buNone/>
            </a:pPr>
            <a:r>
              <a:rPr lang="en-US" sz="2400" dirty="0" smtClean="0">
                <a:solidFill>
                  <a:srgbClr val="FFC000"/>
                </a:solidFill>
                <a:latin typeface="Calibri"/>
                <a:cs typeface="Calibri"/>
              </a:rPr>
              <a:t>Increases alveolar ventilation </a:t>
            </a:r>
          </a:p>
          <a:p>
            <a:pPr marL="137160" indent="0" algn="ctr">
              <a:buNone/>
            </a:pPr>
            <a:r>
              <a:rPr lang="en-US" sz="2400" dirty="0" smtClean="0">
                <a:solidFill>
                  <a:schemeClr val="bg1"/>
                </a:solidFill>
                <a:latin typeface="Calibri"/>
                <a:cs typeface="Calibri"/>
              </a:rPr>
              <a:t>↓</a:t>
            </a:r>
          </a:p>
          <a:p>
            <a:pPr marL="137160" indent="0" algn="ctr">
              <a:buNone/>
            </a:pPr>
            <a:r>
              <a:rPr lang="en-US" sz="2400" dirty="0" smtClean="0">
                <a:solidFill>
                  <a:srgbClr val="FFC000"/>
                </a:solidFill>
                <a:latin typeface="Calibri"/>
                <a:cs typeface="Calibri"/>
              </a:rPr>
              <a:t>Expulsion of CO₂ and decreases the level of CO₂ in blood </a:t>
            </a:r>
          </a:p>
          <a:p>
            <a:pPr marL="137160" indent="0" algn="ctr">
              <a:buNone/>
            </a:pPr>
            <a:endParaRPr lang="en-US" dirty="0">
              <a:solidFill>
                <a:schemeClr val="bg1"/>
              </a:solidFill>
            </a:endParaRPr>
          </a:p>
        </p:txBody>
      </p:sp>
    </p:spTree>
    <p:extLst>
      <p:ext uri="{BB962C8B-B14F-4D97-AF65-F5344CB8AC3E}">
        <p14:creationId xmlns:p14="http://schemas.microsoft.com/office/powerpoint/2010/main" val="25445161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37160" indent="0" algn="ctr">
              <a:buNone/>
            </a:pPr>
            <a:r>
              <a:rPr lang="en-US" u="sng" dirty="0" smtClean="0">
                <a:solidFill>
                  <a:srgbClr val="C00000"/>
                </a:solidFill>
                <a:latin typeface="Arial Black" pitchFamily="34" charset="0"/>
              </a:rPr>
              <a:t>Concentration of H</a:t>
            </a:r>
            <a:r>
              <a:rPr lang="en-US" u="sng" dirty="0" smtClean="0">
                <a:solidFill>
                  <a:srgbClr val="C00000"/>
                </a:solidFill>
                <a:latin typeface="Arial Black" pitchFamily="34" charset="0"/>
                <a:cs typeface="Calibri"/>
              </a:rPr>
              <a:t>⁺ ions or pH</a:t>
            </a:r>
          </a:p>
          <a:p>
            <a:pPr marL="137160" indent="0">
              <a:buNone/>
            </a:pPr>
            <a:r>
              <a:rPr lang="en-US" sz="2400" dirty="0" smtClean="0">
                <a:solidFill>
                  <a:schemeClr val="bg1"/>
                </a:solidFill>
                <a:latin typeface="Calibri"/>
                <a:cs typeface="Calibri"/>
              </a:rPr>
              <a:t>When concentration of H⁺ ions increases , it stimulates the peripheral chemoreceptors .</a:t>
            </a:r>
          </a:p>
          <a:p>
            <a:pPr marL="137160" indent="0">
              <a:buNone/>
            </a:pPr>
            <a:r>
              <a:rPr lang="en-US" sz="2400" dirty="0" smtClean="0">
                <a:solidFill>
                  <a:schemeClr val="bg1"/>
                </a:solidFill>
                <a:latin typeface="Calibri"/>
                <a:cs typeface="Calibri"/>
              </a:rPr>
              <a:t>H⁺ ions diffuses with CO₂</a:t>
            </a:r>
            <a:r>
              <a:rPr lang="en-US" sz="2400" dirty="0">
                <a:solidFill>
                  <a:schemeClr val="bg1"/>
                </a:solidFill>
                <a:latin typeface="Calibri"/>
                <a:cs typeface="Calibri"/>
              </a:rPr>
              <a:t> </a:t>
            </a:r>
            <a:r>
              <a:rPr lang="en-US" sz="2400" dirty="0" smtClean="0">
                <a:solidFill>
                  <a:schemeClr val="bg1"/>
                </a:solidFill>
                <a:latin typeface="Calibri"/>
                <a:cs typeface="Calibri"/>
              </a:rPr>
              <a:t>and form carbonic acid , to cross the blood brain barrier then dissociates into H+ and HCO₃. There by H+ ions stimulates the central chemoreceptors then the respiratory centers , resulting a reduction in the level of CO₂ in blood . This will in turn decrease concentration of H+ in blood or increase the pH in to normal</a:t>
            </a:r>
          </a:p>
        </p:txBody>
      </p:sp>
    </p:spTree>
    <p:extLst>
      <p:ext uri="{BB962C8B-B14F-4D97-AF65-F5344CB8AC3E}">
        <p14:creationId xmlns:p14="http://schemas.microsoft.com/office/powerpoint/2010/main" val="16417173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04560"/>
          </a:xfrm>
        </p:spPr>
        <p:txBody>
          <a:bodyPr>
            <a:normAutofit/>
          </a:bodyPr>
          <a:lstStyle/>
          <a:p>
            <a:pPr marL="137160" indent="0" algn="ctr">
              <a:buNone/>
            </a:pPr>
            <a:r>
              <a:rPr lang="en-US" u="sng" dirty="0" smtClean="0">
                <a:solidFill>
                  <a:srgbClr val="C00000"/>
                </a:solidFill>
              </a:rPr>
              <a:t>CONCENTRATION OF OXYGEN IN BLOOD </a:t>
            </a:r>
          </a:p>
          <a:p>
            <a:pPr marL="137160" indent="0" algn="ctr">
              <a:buNone/>
            </a:pPr>
            <a:r>
              <a:rPr lang="en-US" sz="2000" dirty="0" smtClean="0">
                <a:solidFill>
                  <a:srgbClr val="FFC000"/>
                </a:solidFill>
              </a:rPr>
              <a:t>When O</a:t>
            </a:r>
            <a:r>
              <a:rPr lang="en-US" sz="2000" dirty="0" smtClean="0">
                <a:solidFill>
                  <a:srgbClr val="FFC000"/>
                </a:solidFill>
                <a:latin typeface="Calibri"/>
                <a:cs typeface="Calibri"/>
              </a:rPr>
              <a:t>₂ concentration in blood decreases </a:t>
            </a:r>
          </a:p>
          <a:p>
            <a:pPr marL="137160" indent="0" algn="ctr">
              <a:buNone/>
            </a:pPr>
            <a:r>
              <a:rPr lang="en-US" sz="2000" dirty="0" smtClean="0">
                <a:solidFill>
                  <a:schemeClr val="bg1"/>
                </a:solidFill>
                <a:latin typeface="Calibri"/>
                <a:cs typeface="Calibri"/>
              </a:rPr>
              <a:t>↓</a:t>
            </a:r>
          </a:p>
          <a:p>
            <a:pPr marL="137160" indent="0" algn="ctr">
              <a:buNone/>
            </a:pPr>
            <a:r>
              <a:rPr lang="en-US" sz="2000" dirty="0" smtClean="0">
                <a:solidFill>
                  <a:srgbClr val="FFC000"/>
                </a:solidFill>
                <a:latin typeface="Calibri"/>
                <a:cs typeface="Calibri"/>
              </a:rPr>
              <a:t>Stimulates the peripheral chemoreceptors </a:t>
            </a:r>
          </a:p>
          <a:p>
            <a:pPr marL="137160" indent="0" algn="ctr">
              <a:buNone/>
            </a:pPr>
            <a:r>
              <a:rPr lang="en-US" sz="2000" dirty="0" smtClean="0">
                <a:solidFill>
                  <a:schemeClr val="bg1"/>
                </a:solidFill>
                <a:latin typeface="Calibri"/>
                <a:cs typeface="Calibri"/>
              </a:rPr>
              <a:t>↓</a:t>
            </a:r>
          </a:p>
          <a:p>
            <a:pPr marL="137160" indent="0" algn="ctr">
              <a:buNone/>
            </a:pPr>
            <a:r>
              <a:rPr lang="en-US" sz="2000" dirty="0" smtClean="0">
                <a:solidFill>
                  <a:srgbClr val="FFC000"/>
                </a:solidFill>
                <a:latin typeface="Calibri"/>
                <a:cs typeface="Calibri"/>
              </a:rPr>
              <a:t>Transmission of impulse to respiratory centers </a:t>
            </a:r>
          </a:p>
          <a:p>
            <a:pPr marL="137160" indent="0" algn="ctr">
              <a:buNone/>
            </a:pPr>
            <a:r>
              <a:rPr lang="en-US" sz="2000" dirty="0" smtClean="0">
                <a:solidFill>
                  <a:schemeClr val="bg1"/>
                </a:solidFill>
                <a:latin typeface="Calibri"/>
                <a:cs typeface="Calibri"/>
              </a:rPr>
              <a:t>↓</a:t>
            </a:r>
          </a:p>
          <a:p>
            <a:pPr marL="137160" indent="0" algn="ctr">
              <a:buNone/>
            </a:pPr>
            <a:r>
              <a:rPr lang="en-US" sz="2000" dirty="0" smtClean="0">
                <a:solidFill>
                  <a:srgbClr val="FFC000"/>
                </a:solidFill>
                <a:latin typeface="Calibri"/>
                <a:cs typeface="Calibri"/>
              </a:rPr>
              <a:t>Activation of respiratory centers </a:t>
            </a:r>
          </a:p>
          <a:p>
            <a:pPr marL="137160" indent="0" algn="ctr">
              <a:buNone/>
            </a:pPr>
            <a:r>
              <a:rPr lang="en-US" sz="2000" dirty="0" smtClean="0">
                <a:solidFill>
                  <a:schemeClr val="bg1"/>
                </a:solidFill>
                <a:latin typeface="Calibri"/>
                <a:cs typeface="Calibri"/>
              </a:rPr>
              <a:t>↓</a:t>
            </a:r>
          </a:p>
          <a:p>
            <a:pPr marL="137160" indent="0" algn="ctr">
              <a:buNone/>
            </a:pPr>
            <a:r>
              <a:rPr lang="en-US" sz="2000" dirty="0" smtClean="0">
                <a:solidFill>
                  <a:srgbClr val="FFC000"/>
                </a:solidFill>
                <a:latin typeface="Calibri"/>
                <a:cs typeface="Calibri"/>
              </a:rPr>
              <a:t>Increases the activities of respiration (rate and depth )</a:t>
            </a:r>
          </a:p>
          <a:p>
            <a:pPr marL="137160" indent="0" algn="ctr">
              <a:buNone/>
            </a:pPr>
            <a:r>
              <a:rPr lang="en-US" sz="2000" dirty="0" smtClean="0">
                <a:solidFill>
                  <a:schemeClr val="bg1"/>
                </a:solidFill>
                <a:latin typeface="Calibri"/>
                <a:cs typeface="Calibri"/>
              </a:rPr>
              <a:t>↓</a:t>
            </a:r>
          </a:p>
          <a:p>
            <a:pPr marL="137160" indent="0" algn="ctr">
              <a:buNone/>
            </a:pPr>
            <a:r>
              <a:rPr lang="en-US" sz="2000" dirty="0" smtClean="0">
                <a:solidFill>
                  <a:srgbClr val="FFC000"/>
                </a:solidFill>
                <a:latin typeface="Calibri"/>
                <a:cs typeface="Calibri"/>
              </a:rPr>
              <a:t>Increases alveolar ventilation</a:t>
            </a:r>
            <a:r>
              <a:rPr lang="en-US" sz="2000" dirty="0" smtClean="0">
                <a:solidFill>
                  <a:schemeClr val="bg1"/>
                </a:solidFill>
                <a:latin typeface="Calibri"/>
                <a:cs typeface="Calibri"/>
              </a:rPr>
              <a:t> </a:t>
            </a:r>
          </a:p>
          <a:p>
            <a:pPr marL="137160" indent="0" algn="ctr">
              <a:buNone/>
            </a:pPr>
            <a:r>
              <a:rPr lang="en-US" sz="2000" dirty="0" smtClean="0">
                <a:solidFill>
                  <a:schemeClr val="bg1"/>
                </a:solidFill>
                <a:latin typeface="Calibri"/>
                <a:cs typeface="Calibri"/>
              </a:rPr>
              <a:t>↓</a:t>
            </a:r>
          </a:p>
          <a:p>
            <a:pPr marL="137160" indent="0" algn="ctr">
              <a:buNone/>
            </a:pPr>
            <a:r>
              <a:rPr lang="en-US" sz="2000" dirty="0" smtClean="0">
                <a:solidFill>
                  <a:srgbClr val="FFC000"/>
                </a:solidFill>
                <a:latin typeface="Calibri"/>
                <a:cs typeface="Calibri"/>
              </a:rPr>
              <a:t>Increases the uptake of O₂</a:t>
            </a:r>
          </a:p>
          <a:p>
            <a:pPr marL="137160" indent="0" algn="ctr">
              <a:buNone/>
            </a:pPr>
            <a:r>
              <a:rPr lang="en-US" sz="2000" dirty="0" smtClean="0">
                <a:solidFill>
                  <a:schemeClr val="bg1"/>
                </a:solidFill>
                <a:latin typeface="Calibri"/>
                <a:cs typeface="Calibri"/>
              </a:rPr>
              <a:t>↓</a:t>
            </a:r>
          </a:p>
          <a:p>
            <a:pPr marL="137160" indent="0" algn="ctr">
              <a:buNone/>
            </a:pPr>
            <a:r>
              <a:rPr lang="en-US" sz="2000" dirty="0" smtClean="0">
                <a:solidFill>
                  <a:srgbClr val="FFC000"/>
                </a:solidFill>
                <a:latin typeface="Calibri"/>
                <a:cs typeface="Calibri"/>
              </a:rPr>
              <a:t>There by increase the level of O₂ in blood </a:t>
            </a:r>
          </a:p>
          <a:p>
            <a:pPr marL="137160" indent="0" algn="ctr">
              <a:buNone/>
            </a:pPr>
            <a:endParaRPr lang="en-US" sz="2000" dirty="0">
              <a:solidFill>
                <a:schemeClr val="bg1"/>
              </a:solidFill>
            </a:endParaRPr>
          </a:p>
        </p:txBody>
      </p:sp>
    </p:spTree>
    <p:extLst>
      <p:ext uri="{BB962C8B-B14F-4D97-AF65-F5344CB8AC3E}">
        <p14:creationId xmlns:p14="http://schemas.microsoft.com/office/powerpoint/2010/main" val="6345848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28360"/>
          </a:xfrm>
        </p:spPr>
        <p:txBody>
          <a:bodyPr>
            <a:normAutofit/>
          </a:bodyPr>
          <a:lstStyle/>
          <a:p>
            <a:pPr marL="137160" indent="0" algn="ctr">
              <a:buNone/>
            </a:pPr>
            <a:r>
              <a:rPr lang="en-US" sz="3600" u="sng" dirty="0" smtClean="0">
                <a:solidFill>
                  <a:srgbClr val="FFC000"/>
                </a:solidFill>
                <a:latin typeface="Arial Black" pitchFamily="34" charset="0"/>
                <a:cs typeface="Calibri"/>
              </a:rPr>
              <a:t>CLINICAL ASPECT</a:t>
            </a:r>
            <a:endParaRPr lang="en-US" sz="3600" u="sng" dirty="0">
              <a:solidFill>
                <a:srgbClr val="FFC000"/>
              </a:solidFill>
              <a:latin typeface="Arial Black" pitchFamily="34" charset="0"/>
              <a:cs typeface="Calibri"/>
            </a:endParaRPr>
          </a:p>
          <a:p>
            <a:pPr marL="137160" indent="0" algn="ctr">
              <a:buNone/>
            </a:pPr>
            <a:endParaRPr lang="en-US" u="sng" dirty="0" smtClean="0">
              <a:solidFill>
                <a:schemeClr val="bg1"/>
              </a:solidFill>
              <a:latin typeface="Calibri"/>
              <a:cs typeface="Calibri"/>
            </a:endParaRPr>
          </a:p>
          <a:p>
            <a:pPr marL="137160" indent="0" algn="ctr">
              <a:buNone/>
            </a:pPr>
            <a:r>
              <a:rPr lang="en-US" sz="3600" u="sng" dirty="0" smtClean="0">
                <a:solidFill>
                  <a:srgbClr val="C00000"/>
                </a:solidFill>
                <a:latin typeface="Arial Black" pitchFamily="34" charset="0"/>
                <a:cs typeface="Calibri"/>
              </a:rPr>
              <a:t>HYPOXIA</a:t>
            </a:r>
            <a:r>
              <a:rPr lang="en-US" u="sng" dirty="0" smtClean="0">
                <a:solidFill>
                  <a:srgbClr val="C00000"/>
                </a:solidFill>
                <a:latin typeface="Arial Black" pitchFamily="34" charset="0"/>
                <a:cs typeface="Calibri"/>
              </a:rPr>
              <a:t> </a:t>
            </a:r>
          </a:p>
          <a:p>
            <a:pPr marL="137160" indent="0">
              <a:buNone/>
            </a:pPr>
            <a:r>
              <a:rPr lang="en-US" dirty="0" smtClean="0">
                <a:solidFill>
                  <a:schemeClr val="bg1"/>
                </a:solidFill>
                <a:latin typeface="Calibri"/>
                <a:cs typeface="Calibri"/>
              </a:rPr>
              <a:t>●Hypoxia is O₂ deficiency at the tissue level.</a:t>
            </a:r>
          </a:p>
          <a:p>
            <a:pPr marL="137160" indent="0">
              <a:buNone/>
            </a:pPr>
            <a:r>
              <a:rPr lang="en-US" dirty="0" smtClean="0">
                <a:solidFill>
                  <a:schemeClr val="bg1"/>
                </a:solidFill>
                <a:latin typeface="Calibri"/>
                <a:cs typeface="Calibri"/>
              </a:rPr>
              <a:t>●A pathological condition in which the whole body as a whole or a region of body is deprived of adequate oxygen supply </a:t>
            </a:r>
          </a:p>
          <a:p>
            <a:pPr marL="137160" indent="0">
              <a:buNone/>
            </a:pPr>
            <a:r>
              <a:rPr lang="en-US" dirty="0" smtClean="0">
                <a:solidFill>
                  <a:schemeClr val="bg1"/>
                </a:solidFill>
                <a:latin typeface="Calibri"/>
                <a:cs typeface="Calibri"/>
              </a:rPr>
              <a:t>●It is the decrease below the normal levels of oxygen in inspired gases, arterial blood , or tissues, without reaching anoxia.</a:t>
            </a:r>
          </a:p>
        </p:txBody>
      </p:sp>
    </p:spTree>
    <p:extLst>
      <p:ext uri="{BB962C8B-B14F-4D97-AF65-F5344CB8AC3E}">
        <p14:creationId xmlns:p14="http://schemas.microsoft.com/office/powerpoint/2010/main" val="17250905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000" u="sng" dirty="0" smtClean="0">
                <a:solidFill>
                  <a:srgbClr val="FFC000"/>
                </a:solidFill>
                <a:latin typeface="Arial Black" pitchFamily="34" charset="0"/>
              </a:rPr>
              <a:t>TYPES OF RESPIRATION</a:t>
            </a:r>
            <a:endParaRPr lang="en-US" sz="4000" u="sng" dirty="0">
              <a:solidFill>
                <a:srgbClr val="FFC000"/>
              </a:solidFill>
              <a:latin typeface="Arial Black" pitchFamily="34" charset="0"/>
            </a:endParaRPr>
          </a:p>
        </p:txBody>
      </p:sp>
      <p:sp>
        <p:nvSpPr>
          <p:cNvPr id="2" name="Content Placeholder 1"/>
          <p:cNvSpPr>
            <a:spLocks noGrp="1"/>
          </p:cNvSpPr>
          <p:nvPr>
            <p:ph idx="1"/>
          </p:nvPr>
        </p:nvSpPr>
        <p:spPr/>
        <p:txBody>
          <a:bodyPr>
            <a:normAutofit/>
          </a:bodyPr>
          <a:lstStyle/>
          <a:p>
            <a:r>
              <a:rPr lang="en-US" dirty="0" smtClean="0">
                <a:solidFill>
                  <a:schemeClr val="bg1"/>
                </a:solidFill>
              </a:rPr>
              <a:t>Respiration is classified into two types </a:t>
            </a:r>
            <a:r>
              <a:rPr lang="en-US" dirty="0" smtClean="0">
                <a:solidFill>
                  <a:schemeClr val="bg1"/>
                </a:solidFill>
                <a:latin typeface="Calibri"/>
                <a:cs typeface="Calibri"/>
              </a:rPr>
              <a:t>:</a:t>
            </a:r>
          </a:p>
          <a:p>
            <a:r>
              <a:rPr lang="en-US" dirty="0" smtClean="0">
                <a:solidFill>
                  <a:schemeClr val="bg1"/>
                </a:solidFill>
                <a:latin typeface="Arial Black" pitchFamily="34" charset="0"/>
                <a:cs typeface="Calibri"/>
              </a:rPr>
              <a:t>External respiration </a:t>
            </a:r>
            <a:r>
              <a:rPr lang="en-US" dirty="0" smtClean="0">
                <a:solidFill>
                  <a:schemeClr val="bg1"/>
                </a:solidFill>
                <a:latin typeface="Calibri"/>
                <a:cs typeface="Calibri"/>
              </a:rPr>
              <a:t>: External respiration that involves exchange of respiratory gases , i.e. oxygen and carbon dioxide between lungs and blood .</a:t>
            </a:r>
          </a:p>
          <a:p>
            <a:r>
              <a:rPr lang="en-US" dirty="0" smtClean="0">
                <a:solidFill>
                  <a:schemeClr val="bg1"/>
                </a:solidFill>
                <a:latin typeface="Arial Black" pitchFamily="34" charset="0"/>
                <a:cs typeface="Calibri"/>
              </a:rPr>
              <a:t>Internal respiration </a:t>
            </a:r>
            <a:r>
              <a:rPr lang="en-US" dirty="0" smtClean="0">
                <a:solidFill>
                  <a:schemeClr val="bg1"/>
                </a:solidFill>
                <a:latin typeface="Calibri"/>
                <a:cs typeface="Calibri"/>
              </a:rPr>
              <a:t>: Internal respiration which involves exchange of gases between blood and tissues.</a:t>
            </a:r>
          </a:p>
          <a:p>
            <a:pPr marL="0" indent="0" algn="ctr">
              <a:buNone/>
            </a:pPr>
            <a:endParaRPr lang="en-US" u="sng" dirty="0" smtClean="0">
              <a:solidFill>
                <a:srgbClr val="00B0F0"/>
              </a:solidFill>
              <a:latin typeface="Arial Black" pitchFamily="34" charset="0"/>
              <a:cs typeface="Calibri"/>
            </a:endParaRPr>
          </a:p>
        </p:txBody>
      </p:sp>
    </p:spTree>
    <p:extLst>
      <p:ext uri="{BB962C8B-B14F-4D97-AF65-F5344CB8AC3E}">
        <p14:creationId xmlns:p14="http://schemas.microsoft.com/office/powerpoint/2010/main" val="253007818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fontScale="92500" lnSpcReduction="10000"/>
          </a:bodyPr>
          <a:lstStyle/>
          <a:p>
            <a:pPr marL="137160" indent="0" algn="ctr">
              <a:buNone/>
            </a:pPr>
            <a:r>
              <a:rPr lang="en-US" u="sng" dirty="0" smtClean="0">
                <a:solidFill>
                  <a:srgbClr val="C00000"/>
                </a:solidFill>
              </a:rPr>
              <a:t>CAUSES</a:t>
            </a:r>
          </a:p>
          <a:p>
            <a:pPr marL="137160" indent="0">
              <a:buNone/>
            </a:pPr>
            <a:r>
              <a:rPr lang="en-US" dirty="0" smtClean="0">
                <a:solidFill>
                  <a:schemeClr val="bg1"/>
                </a:solidFill>
              </a:rPr>
              <a:t>-High altitude </a:t>
            </a:r>
          </a:p>
          <a:p>
            <a:pPr marL="137160" indent="0">
              <a:buNone/>
            </a:pPr>
            <a:r>
              <a:rPr lang="en-US" dirty="0" smtClean="0">
                <a:solidFill>
                  <a:schemeClr val="bg1"/>
                </a:solidFill>
              </a:rPr>
              <a:t>-Low hemoglobin level </a:t>
            </a:r>
          </a:p>
          <a:p>
            <a:pPr marL="137160" indent="0">
              <a:buNone/>
            </a:pPr>
            <a:r>
              <a:rPr lang="en-US" dirty="0" smtClean="0">
                <a:solidFill>
                  <a:schemeClr val="bg1"/>
                </a:solidFill>
              </a:rPr>
              <a:t>-Decreases oxygen supply to an area </a:t>
            </a:r>
          </a:p>
          <a:p>
            <a:pPr marL="137160" indent="0">
              <a:buNone/>
            </a:pPr>
            <a:r>
              <a:rPr lang="en-US" dirty="0" smtClean="0">
                <a:solidFill>
                  <a:schemeClr val="bg1"/>
                </a:solidFill>
              </a:rPr>
              <a:t>-Low oxygen carrying capacity </a:t>
            </a:r>
          </a:p>
          <a:p>
            <a:pPr marL="137160" indent="0">
              <a:buNone/>
            </a:pPr>
            <a:r>
              <a:rPr lang="en-US" dirty="0" smtClean="0">
                <a:solidFill>
                  <a:schemeClr val="bg1"/>
                </a:solidFill>
              </a:rPr>
              <a:t>-Poor tissue perfusion </a:t>
            </a:r>
          </a:p>
          <a:p>
            <a:pPr marL="137160" indent="0">
              <a:buNone/>
            </a:pPr>
            <a:r>
              <a:rPr lang="en-US" dirty="0" smtClean="0">
                <a:solidFill>
                  <a:schemeClr val="bg1"/>
                </a:solidFill>
              </a:rPr>
              <a:t>-Impaired ventilation </a:t>
            </a:r>
          </a:p>
          <a:p>
            <a:pPr marL="137160" indent="0">
              <a:buNone/>
            </a:pPr>
            <a:r>
              <a:rPr lang="en-US" dirty="0" smtClean="0">
                <a:solidFill>
                  <a:schemeClr val="bg1"/>
                </a:solidFill>
              </a:rPr>
              <a:t>-Decreased diffusion of oxygen</a:t>
            </a:r>
          </a:p>
          <a:p>
            <a:pPr marL="137160" indent="0" algn="ctr">
              <a:buNone/>
            </a:pPr>
            <a:r>
              <a:rPr lang="en-US" u="sng" dirty="0" smtClean="0">
                <a:solidFill>
                  <a:srgbClr val="C00000"/>
                </a:solidFill>
              </a:rPr>
              <a:t>TYPES</a:t>
            </a:r>
            <a:r>
              <a:rPr lang="en-US" u="sng" dirty="0" smtClean="0">
                <a:solidFill>
                  <a:schemeClr val="bg1"/>
                </a:solidFill>
              </a:rPr>
              <a:t> </a:t>
            </a:r>
          </a:p>
          <a:p>
            <a:pPr marL="137160" indent="0">
              <a:buNone/>
            </a:pPr>
            <a:r>
              <a:rPr lang="en-US" dirty="0" smtClean="0">
                <a:solidFill>
                  <a:schemeClr val="bg1"/>
                </a:solidFill>
              </a:rPr>
              <a:t>-Hypoxic hypoxia </a:t>
            </a:r>
          </a:p>
          <a:p>
            <a:pPr marL="137160" indent="0">
              <a:buNone/>
            </a:pPr>
            <a:r>
              <a:rPr lang="en-US" dirty="0" smtClean="0">
                <a:solidFill>
                  <a:schemeClr val="bg1"/>
                </a:solidFill>
              </a:rPr>
              <a:t>-Anemic hypoxia </a:t>
            </a:r>
          </a:p>
          <a:p>
            <a:pPr marL="137160" indent="0">
              <a:buNone/>
            </a:pPr>
            <a:r>
              <a:rPr lang="en-US" dirty="0" smtClean="0">
                <a:solidFill>
                  <a:schemeClr val="bg1"/>
                </a:solidFill>
              </a:rPr>
              <a:t>-Stagnant hypoxia </a:t>
            </a:r>
          </a:p>
          <a:p>
            <a:pPr marL="137160" indent="0">
              <a:buNone/>
            </a:pPr>
            <a:r>
              <a:rPr lang="en-US" dirty="0" smtClean="0">
                <a:solidFill>
                  <a:schemeClr val="bg1"/>
                </a:solidFill>
              </a:rPr>
              <a:t>-</a:t>
            </a:r>
            <a:r>
              <a:rPr lang="en-US" dirty="0" err="1" smtClean="0">
                <a:solidFill>
                  <a:schemeClr val="bg1"/>
                </a:solidFill>
              </a:rPr>
              <a:t>Histotoxic</a:t>
            </a:r>
            <a:r>
              <a:rPr lang="en-US" dirty="0" smtClean="0">
                <a:solidFill>
                  <a:schemeClr val="bg1"/>
                </a:solidFill>
              </a:rPr>
              <a:t>  hypoxia </a:t>
            </a:r>
            <a:endParaRPr lang="en-US" dirty="0">
              <a:solidFill>
                <a:schemeClr val="bg1"/>
              </a:solidFill>
            </a:endParaRPr>
          </a:p>
        </p:txBody>
      </p:sp>
    </p:spTree>
    <p:extLst>
      <p:ext uri="{BB962C8B-B14F-4D97-AF65-F5344CB8AC3E}">
        <p14:creationId xmlns:p14="http://schemas.microsoft.com/office/powerpoint/2010/main" val="34017578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DEFINITIONS</a:t>
            </a:r>
            <a:endParaRPr lang="en-US"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26777640"/>
              </p:ext>
            </p:extLst>
          </p:nvPr>
        </p:nvGraphicFramePr>
        <p:xfrm>
          <a:off x="457200" y="1600200"/>
          <a:ext cx="8229600" cy="4495799"/>
        </p:xfrm>
        <a:graphic>
          <a:graphicData uri="http://schemas.openxmlformats.org/drawingml/2006/table">
            <a:tbl>
              <a:tblPr firstRow="1" bandRow="1">
                <a:tableStyleId>{638B1855-1B75-4FBE-930C-398BA8C253C6}</a:tableStyleId>
              </a:tblPr>
              <a:tblGrid>
                <a:gridCol w="2057400"/>
                <a:gridCol w="2057400"/>
                <a:gridCol w="2057400"/>
                <a:gridCol w="2057400"/>
              </a:tblGrid>
              <a:tr h="1202698">
                <a:tc>
                  <a:txBody>
                    <a:bodyPr/>
                    <a:lstStyle/>
                    <a:p>
                      <a:r>
                        <a:rPr lang="en-US" dirty="0" smtClean="0">
                          <a:solidFill>
                            <a:schemeClr val="bg1"/>
                          </a:solidFill>
                        </a:rPr>
                        <a:t>Types</a:t>
                      </a:r>
                      <a:r>
                        <a:rPr lang="en-US" baseline="0" dirty="0" smtClean="0">
                          <a:solidFill>
                            <a:schemeClr val="bg1"/>
                          </a:solidFill>
                        </a:rPr>
                        <a:t> of hypoxia </a:t>
                      </a:r>
                      <a:endParaRPr lang="en-US" dirty="0">
                        <a:solidFill>
                          <a:schemeClr val="bg1"/>
                        </a:solidFill>
                      </a:endParaRPr>
                    </a:p>
                  </a:txBody>
                  <a:tcPr/>
                </a:tc>
                <a:tc>
                  <a:txBody>
                    <a:bodyPr/>
                    <a:lstStyle/>
                    <a:p>
                      <a:r>
                        <a:rPr lang="en-US" dirty="0" smtClean="0">
                          <a:solidFill>
                            <a:schemeClr val="bg1"/>
                          </a:solidFill>
                        </a:rPr>
                        <a:t>Arterial</a:t>
                      </a:r>
                      <a:r>
                        <a:rPr lang="en-US" baseline="0" dirty="0" smtClean="0">
                          <a:solidFill>
                            <a:schemeClr val="bg1"/>
                          </a:solidFill>
                        </a:rPr>
                        <a:t> </a:t>
                      </a:r>
                      <a:r>
                        <a:rPr lang="en-US" baseline="0" dirty="0" err="1" smtClean="0">
                          <a:solidFill>
                            <a:schemeClr val="bg1"/>
                          </a:solidFill>
                        </a:rPr>
                        <a:t>pO</a:t>
                      </a:r>
                      <a:r>
                        <a:rPr lang="en-US" baseline="0" dirty="0" smtClean="0">
                          <a:solidFill>
                            <a:schemeClr val="bg1"/>
                          </a:solidFill>
                          <a:latin typeface="Calibri"/>
                          <a:cs typeface="Calibri"/>
                        </a:rPr>
                        <a:t>₂</a:t>
                      </a:r>
                      <a:endParaRPr lang="en-US" dirty="0">
                        <a:solidFill>
                          <a:schemeClr val="bg1"/>
                        </a:solidFill>
                      </a:endParaRPr>
                    </a:p>
                  </a:txBody>
                  <a:tcPr/>
                </a:tc>
                <a:tc>
                  <a:txBody>
                    <a:bodyPr/>
                    <a:lstStyle/>
                    <a:p>
                      <a:r>
                        <a:rPr lang="en-US" dirty="0" smtClean="0">
                          <a:solidFill>
                            <a:schemeClr val="bg1"/>
                          </a:solidFill>
                        </a:rPr>
                        <a:t>Hemoglobin</a:t>
                      </a:r>
                      <a:r>
                        <a:rPr lang="en-US" baseline="0" dirty="0" smtClean="0">
                          <a:solidFill>
                            <a:schemeClr val="bg1"/>
                          </a:solidFill>
                        </a:rPr>
                        <a:t> count </a:t>
                      </a:r>
                      <a:endParaRPr lang="en-US" dirty="0">
                        <a:solidFill>
                          <a:schemeClr val="bg1"/>
                        </a:solidFill>
                      </a:endParaRPr>
                    </a:p>
                  </a:txBody>
                  <a:tcPr/>
                </a:tc>
                <a:tc>
                  <a:txBody>
                    <a:bodyPr/>
                    <a:lstStyle/>
                    <a:p>
                      <a:r>
                        <a:rPr lang="en-US" dirty="0" smtClean="0">
                          <a:solidFill>
                            <a:schemeClr val="bg1"/>
                          </a:solidFill>
                        </a:rPr>
                        <a:t>Rate</a:t>
                      </a:r>
                      <a:r>
                        <a:rPr lang="en-US" baseline="0" dirty="0" smtClean="0">
                          <a:solidFill>
                            <a:schemeClr val="bg1"/>
                          </a:solidFill>
                        </a:rPr>
                        <a:t> of blood flow to tissue </a:t>
                      </a:r>
                      <a:endParaRPr lang="en-US" dirty="0">
                        <a:solidFill>
                          <a:schemeClr val="bg1"/>
                        </a:solidFill>
                      </a:endParaRPr>
                    </a:p>
                  </a:txBody>
                  <a:tcPr/>
                </a:tc>
              </a:tr>
              <a:tr h="696801">
                <a:tc>
                  <a:txBody>
                    <a:bodyPr/>
                    <a:lstStyle/>
                    <a:p>
                      <a:r>
                        <a:rPr lang="en-US" dirty="0" smtClean="0">
                          <a:solidFill>
                            <a:schemeClr val="bg1"/>
                          </a:solidFill>
                        </a:rPr>
                        <a:t>Hypoxic hypoxia</a:t>
                      </a:r>
                      <a:endParaRPr lang="en-US" dirty="0">
                        <a:solidFill>
                          <a:schemeClr val="bg1"/>
                        </a:solidFill>
                      </a:endParaRPr>
                    </a:p>
                  </a:txBody>
                  <a:tcPr/>
                </a:tc>
                <a:tc>
                  <a:txBody>
                    <a:bodyPr/>
                    <a:lstStyle/>
                    <a:p>
                      <a:r>
                        <a:rPr lang="en-US" dirty="0" smtClean="0">
                          <a:solidFill>
                            <a:schemeClr val="bg1"/>
                          </a:solidFill>
                        </a:rPr>
                        <a:t>Decreases</a:t>
                      </a:r>
                      <a:r>
                        <a:rPr lang="en-US" baseline="0" dirty="0" smtClean="0">
                          <a:solidFill>
                            <a:schemeClr val="bg1"/>
                          </a:solidFill>
                        </a:rPr>
                        <a:t> </a:t>
                      </a:r>
                      <a:endParaRPr lang="en-US" dirty="0">
                        <a:solidFill>
                          <a:schemeClr val="bg1"/>
                        </a:solidFill>
                      </a:endParaRPr>
                    </a:p>
                  </a:txBody>
                  <a:tcPr/>
                </a:tc>
                <a:tc>
                  <a:txBody>
                    <a:bodyPr/>
                    <a:lstStyle/>
                    <a:p>
                      <a:r>
                        <a:rPr lang="en-US" dirty="0" smtClean="0">
                          <a:solidFill>
                            <a:schemeClr val="bg1"/>
                          </a:solidFill>
                        </a:rPr>
                        <a:t>Normal </a:t>
                      </a:r>
                      <a:endParaRPr lang="en-US" dirty="0">
                        <a:solidFill>
                          <a:schemeClr val="bg1"/>
                        </a:solidFill>
                      </a:endParaRPr>
                    </a:p>
                  </a:txBody>
                  <a:tcPr/>
                </a:tc>
                <a:tc>
                  <a:txBody>
                    <a:bodyPr/>
                    <a:lstStyle/>
                    <a:p>
                      <a:r>
                        <a:rPr lang="en-US" dirty="0" smtClean="0">
                          <a:solidFill>
                            <a:schemeClr val="bg1"/>
                          </a:solidFill>
                        </a:rPr>
                        <a:t>Normal</a:t>
                      </a:r>
                      <a:r>
                        <a:rPr lang="en-US" baseline="0" dirty="0" smtClean="0">
                          <a:solidFill>
                            <a:schemeClr val="bg1"/>
                          </a:solidFill>
                        </a:rPr>
                        <a:t> </a:t>
                      </a:r>
                      <a:endParaRPr lang="en-US" dirty="0">
                        <a:solidFill>
                          <a:schemeClr val="bg1"/>
                        </a:solidFill>
                      </a:endParaRPr>
                    </a:p>
                  </a:txBody>
                  <a:tcPr/>
                </a:tc>
              </a:tr>
              <a:tr h="696801">
                <a:tc>
                  <a:txBody>
                    <a:bodyPr/>
                    <a:lstStyle/>
                    <a:p>
                      <a:r>
                        <a:rPr lang="en-US" dirty="0" smtClean="0">
                          <a:solidFill>
                            <a:schemeClr val="bg1"/>
                          </a:solidFill>
                        </a:rPr>
                        <a:t>Anemic hypoxia </a:t>
                      </a:r>
                      <a:endParaRPr lang="en-US" dirty="0">
                        <a:solidFill>
                          <a:schemeClr val="bg1"/>
                        </a:solidFill>
                      </a:endParaRPr>
                    </a:p>
                  </a:txBody>
                  <a:tcPr/>
                </a:tc>
                <a:tc>
                  <a:txBody>
                    <a:bodyPr/>
                    <a:lstStyle/>
                    <a:p>
                      <a:r>
                        <a:rPr lang="en-US" dirty="0" smtClean="0">
                          <a:solidFill>
                            <a:schemeClr val="bg1"/>
                          </a:solidFill>
                        </a:rPr>
                        <a:t>Normal </a:t>
                      </a:r>
                      <a:endParaRPr lang="en-US" dirty="0">
                        <a:solidFill>
                          <a:schemeClr val="bg1"/>
                        </a:solidFill>
                      </a:endParaRPr>
                    </a:p>
                  </a:txBody>
                  <a:tcPr/>
                </a:tc>
                <a:tc>
                  <a:txBody>
                    <a:bodyPr/>
                    <a:lstStyle/>
                    <a:p>
                      <a:r>
                        <a:rPr lang="en-US" dirty="0" smtClean="0">
                          <a:solidFill>
                            <a:schemeClr val="bg1"/>
                          </a:solidFill>
                        </a:rPr>
                        <a:t>Decreases </a:t>
                      </a:r>
                      <a:endParaRPr lang="en-US" dirty="0">
                        <a:solidFill>
                          <a:schemeClr val="bg1"/>
                        </a:solidFill>
                      </a:endParaRPr>
                    </a:p>
                  </a:txBody>
                  <a:tcPr/>
                </a:tc>
                <a:tc>
                  <a:txBody>
                    <a:bodyPr/>
                    <a:lstStyle/>
                    <a:p>
                      <a:r>
                        <a:rPr lang="en-US" dirty="0" smtClean="0">
                          <a:solidFill>
                            <a:schemeClr val="bg1"/>
                          </a:solidFill>
                        </a:rPr>
                        <a:t>Normal </a:t>
                      </a:r>
                      <a:endParaRPr lang="en-US" dirty="0">
                        <a:solidFill>
                          <a:schemeClr val="bg1"/>
                        </a:solidFill>
                      </a:endParaRPr>
                    </a:p>
                  </a:txBody>
                  <a:tcPr/>
                </a:tc>
              </a:tr>
              <a:tr h="696801">
                <a:tc>
                  <a:txBody>
                    <a:bodyPr/>
                    <a:lstStyle/>
                    <a:p>
                      <a:r>
                        <a:rPr lang="en-US" dirty="0" smtClean="0">
                          <a:solidFill>
                            <a:schemeClr val="bg1"/>
                          </a:solidFill>
                        </a:rPr>
                        <a:t>Stagnant hypoxia </a:t>
                      </a:r>
                      <a:endParaRPr lang="en-US" dirty="0">
                        <a:solidFill>
                          <a:schemeClr val="bg1"/>
                        </a:solidFill>
                      </a:endParaRPr>
                    </a:p>
                  </a:txBody>
                  <a:tcPr/>
                </a:tc>
                <a:tc>
                  <a:txBody>
                    <a:bodyPr/>
                    <a:lstStyle/>
                    <a:p>
                      <a:r>
                        <a:rPr lang="en-US" dirty="0" smtClean="0">
                          <a:solidFill>
                            <a:schemeClr val="bg1"/>
                          </a:solidFill>
                        </a:rPr>
                        <a:t>Normal </a:t>
                      </a:r>
                      <a:endParaRPr lang="en-US" dirty="0">
                        <a:solidFill>
                          <a:schemeClr val="bg1"/>
                        </a:solidFill>
                      </a:endParaRPr>
                    </a:p>
                  </a:txBody>
                  <a:tcPr/>
                </a:tc>
                <a:tc>
                  <a:txBody>
                    <a:bodyPr/>
                    <a:lstStyle/>
                    <a:p>
                      <a:r>
                        <a:rPr lang="en-US" dirty="0" smtClean="0">
                          <a:solidFill>
                            <a:schemeClr val="bg1"/>
                          </a:solidFill>
                        </a:rPr>
                        <a:t>Normal</a:t>
                      </a:r>
                      <a:endParaRPr lang="en-US" dirty="0">
                        <a:solidFill>
                          <a:schemeClr val="bg1"/>
                        </a:solidFill>
                      </a:endParaRPr>
                    </a:p>
                  </a:txBody>
                  <a:tcPr/>
                </a:tc>
                <a:tc>
                  <a:txBody>
                    <a:bodyPr/>
                    <a:lstStyle/>
                    <a:p>
                      <a:r>
                        <a:rPr lang="en-US" dirty="0" smtClean="0">
                          <a:solidFill>
                            <a:schemeClr val="bg1"/>
                          </a:solidFill>
                        </a:rPr>
                        <a:t>Decreases </a:t>
                      </a:r>
                      <a:endParaRPr lang="en-US" dirty="0">
                        <a:solidFill>
                          <a:schemeClr val="bg1"/>
                        </a:solidFill>
                      </a:endParaRPr>
                    </a:p>
                  </a:txBody>
                  <a:tcPr/>
                </a:tc>
              </a:tr>
              <a:tr h="1202698">
                <a:tc>
                  <a:txBody>
                    <a:bodyPr/>
                    <a:lstStyle/>
                    <a:p>
                      <a:r>
                        <a:rPr lang="en-US" dirty="0" err="1" smtClean="0">
                          <a:solidFill>
                            <a:schemeClr val="bg1"/>
                          </a:solidFill>
                        </a:rPr>
                        <a:t>Histotoxic</a:t>
                      </a:r>
                      <a:r>
                        <a:rPr lang="en-US" dirty="0" smtClean="0">
                          <a:solidFill>
                            <a:schemeClr val="bg1"/>
                          </a:solidFill>
                        </a:rPr>
                        <a:t> hypoxia </a:t>
                      </a:r>
                      <a:endParaRPr lang="en-US" dirty="0">
                        <a:solidFill>
                          <a:schemeClr val="bg1"/>
                        </a:solidFill>
                      </a:endParaRPr>
                    </a:p>
                  </a:txBody>
                  <a:tcPr/>
                </a:tc>
                <a:tc>
                  <a:txBody>
                    <a:bodyPr/>
                    <a:lstStyle/>
                    <a:p>
                      <a:r>
                        <a:rPr lang="en-US" dirty="0" smtClean="0">
                          <a:solidFill>
                            <a:schemeClr val="bg1"/>
                          </a:solidFill>
                        </a:rPr>
                        <a:t>Normal </a:t>
                      </a:r>
                      <a:endParaRPr lang="en-US" dirty="0">
                        <a:solidFill>
                          <a:schemeClr val="bg1"/>
                        </a:solidFill>
                      </a:endParaRPr>
                    </a:p>
                  </a:txBody>
                  <a:tcPr/>
                </a:tc>
                <a:tc>
                  <a:txBody>
                    <a:bodyPr/>
                    <a:lstStyle/>
                    <a:p>
                      <a:r>
                        <a:rPr lang="en-US" dirty="0" smtClean="0">
                          <a:solidFill>
                            <a:schemeClr val="bg1"/>
                          </a:solidFill>
                        </a:rPr>
                        <a:t>Normal</a:t>
                      </a:r>
                      <a:r>
                        <a:rPr lang="en-US" baseline="0" dirty="0" smtClean="0">
                          <a:solidFill>
                            <a:schemeClr val="bg1"/>
                          </a:solidFill>
                        </a:rPr>
                        <a:t> </a:t>
                      </a:r>
                      <a:endParaRPr lang="en-US" dirty="0">
                        <a:solidFill>
                          <a:schemeClr val="bg1"/>
                        </a:solidFill>
                      </a:endParaRPr>
                    </a:p>
                  </a:txBody>
                  <a:tcPr/>
                </a:tc>
                <a:tc>
                  <a:txBody>
                    <a:bodyPr/>
                    <a:lstStyle/>
                    <a:p>
                      <a:r>
                        <a:rPr lang="en-US" dirty="0" smtClean="0">
                          <a:solidFill>
                            <a:schemeClr val="bg1"/>
                          </a:solidFill>
                        </a:rPr>
                        <a:t>Normal </a:t>
                      </a:r>
                      <a:endParaRPr lang="en-US" dirty="0">
                        <a:solidFill>
                          <a:schemeClr val="bg1"/>
                        </a:solidFill>
                      </a:endParaRPr>
                    </a:p>
                  </a:txBody>
                  <a:tcPr/>
                </a:tc>
              </a:tr>
            </a:tbl>
          </a:graphicData>
        </a:graphic>
      </p:graphicFrame>
    </p:spTree>
    <p:extLst>
      <p:ext uri="{BB962C8B-B14F-4D97-AF65-F5344CB8AC3E}">
        <p14:creationId xmlns:p14="http://schemas.microsoft.com/office/powerpoint/2010/main" val="12500057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CAUSES</a:t>
            </a:r>
            <a:r>
              <a:rPr lang="en-US" dirty="0" smtClean="0"/>
              <a:t> </a:t>
            </a:r>
            <a:endParaRPr lang="en-US" dirty="0"/>
          </a:p>
        </p:txBody>
      </p:sp>
      <p:sp>
        <p:nvSpPr>
          <p:cNvPr id="3" name="Content Placeholder 2"/>
          <p:cNvSpPr>
            <a:spLocks noGrp="1"/>
          </p:cNvSpPr>
          <p:nvPr>
            <p:ph idx="1"/>
          </p:nvPr>
        </p:nvSpPr>
        <p:spPr/>
        <p:txBody>
          <a:bodyPr/>
          <a:lstStyle/>
          <a:p>
            <a:pPr marL="137160" indent="0" algn="ctr">
              <a:buNone/>
            </a:pPr>
            <a:r>
              <a:rPr lang="en-US" u="sng" dirty="0" smtClean="0">
                <a:solidFill>
                  <a:schemeClr val="bg1"/>
                </a:solidFill>
              </a:rPr>
              <a:t> </a:t>
            </a:r>
            <a:endParaRPr lang="en-US" u="sng"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71161335"/>
              </p:ext>
            </p:extLst>
          </p:nvPr>
        </p:nvGraphicFramePr>
        <p:xfrm>
          <a:off x="1371600" y="1600200"/>
          <a:ext cx="6096000" cy="4953000"/>
        </p:xfrm>
        <a:graphic>
          <a:graphicData uri="http://schemas.openxmlformats.org/drawingml/2006/table">
            <a:tbl>
              <a:tblPr firstRow="1" bandRow="1">
                <a:tableStyleId>{5C22544A-7EE6-4342-B048-85BDC9FD1C3A}</a:tableStyleId>
              </a:tblPr>
              <a:tblGrid>
                <a:gridCol w="2819400"/>
                <a:gridCol w="3276600"/>
              </a:tblGrid>
              <a:tr h="990600">
                <a:tc>
                  <a:txBody>
                    <a:bodyPr/>
                    <a:lstStyle/>
                    <a:p>
                      <a:r>
                        <a:rPr lang="en-US" dirty="0" smtClean="0">
                          <a:solidFill>
                            <a:schemeClr val="bg1"/>
                          </a:solidFill>
                        </a:rPr>
                        <a:t>TYPES</a:t>
                      </a:r>
                      <a:r>
                        <a:rPr lang="en-US" baseline="0" dirty="0" smtClean="0">
                          <a:solidFill>
                            <a:schemeClr val="bg1"/>
                          </a:solidFill>
                        </a:rPr>
                        <a:t> OF HYPOXIAS </a:t>
                      </a:r>
                      <a:endParaRPr lang="en-US" dirty="0">
                        <a:solidFill>
                          <a:schemeClr val="bg1"/>
                        </a:solidFill>
                      </a:endParaRPr>
                    </a:p>
                  </a:txBody>
                  <a:tcPr/>
                </a:tc>
                <a:tc>
                  <a:txBody>
                    <a:bodyPr/>
                    <a:lstStyle/>
                    <a:p>
                      <a:r>
                        <a:rPr lang="en-US" dirty="0" smtClean="0">
                          <a:solidFill>
                            <a:schemeClr val="bg1"/>
                          </a:solidFill>
                        </a:rPr>
                        <a:t>            CAUSES</a:t>
                      </a:r>
                      <a:endParaRPr lang="en-US" dirty="0">
                        <a:solidFill>
                          <a:schemeClr val="bg1"/>
                        </a:solidFill>
                      </a:endParaRPr>
                    </a:p>
                  </a:txBody>
                  <a:tcPr/>
                </a:tc>
              </a:tr>
              <a:tr h="990600">
                <a:tc>
                  <a:txBody>
                    <a:bodyPr/>
                    <a:lstStyle/>
                    <a:p>
                      <a:r>
                        <a:rPr lang="en-US" dirty="0" smtClean="0"/>
                        <a:t>Hypoxic hypoxia </a:t>
                      </a:r>
                      <a:endParaRPr lang="en-US" dirty="0"/>
                    </a:p>
                  </a:txBody>
                  <a:tcPr/>
                </a:tc>
                <a:tc>
                  <a:txBody>
                    <a:bodyPr/>
                    <a:lstStyle/>
                    <a:p>
                      <a:r>
                        <a:rPr lang="en-US" dirty="0" smtClean="0">
                          <a:solidFill>
                            <a:schemeClr val="bg1"/>
                          </a:solidFill>
                        </a:rPr>
                        <a:t>Decreases in inspired </a:t>
                      </a:r>
                      <a:r>
                        <a:rPr lang="en-US" dirty="0" err="1" smtClean="0">
                          <a:solidFill>
                            <a:schemeClr val="bg1"/>
                          </a:solidFill>
                        </a:rPr>
                        <a:t>pO</a:t>
                      </a:r>
                      <a:r>
                        <a:rPr lang="en-US" dirty="0" smtClean="0">
                          <a:solidFill>
                            <a:schemeClr val="bg1"/>
                          </a:solidFill>
                          <a:latin typeface="Calibri"/>
                          <a:cs typeface="Calibri"/>
                        </a:rPr>
                        <a:t>₂; decreased</a:t>
                      </a:r>
                      <a:r>
                        <a:rPr lang="en-US" baseline="0" dirty="0" smtClean="0">
                          <a:solidFill>
                            <a:schemeClr val="bg1"/>
                          </a:solidFill>
                          <a:latin typeface="Calibri"/>
                          <a:cs typeface="Calibri"/>
                        </a:rPr>
                        <a:t> pulmonary ventilation </a:t>
                      </a:r>
                      <a:endParaRPr lang="en-US" dirty="0">
                        <a:solidFill>
                          <a:schemeClr val="bg1"/>
                        </a:solidFill>
                      </a:endParaRPr>
                    </a:p>
                  </a:txBody>
                  <a:tcPr/>
                </a:tc>
              </a:tr>
              <a:tr h="990600">
                <a:tc>
                  <a:txBody>
                    <a:bodyPr/>
                    <a:lstStyle/>
                    <a:p>
                      <a:r>
                        <a:rPr lang="en-US" dirty="0" smtClean="0"/>
                        <a:t>Anemic hypoxia </a:t>
                      </a:r>
                      <a:endParaRPr lang="en-US" dirty="0"/>
                    </a:p>
                  </a:txBody>
                  <a:tcPr/>
                </a:tc>
                <a:tc>
                  <a:txBody>
                    <a:bodyPr/>
                    <a:lstStyle/>
                    <a:p>
                      <a:r>
                        <a:rPr lang="en-US" dirty="0" smtClean="0"/>
                        <a:t>Total </a:t>
                      </a:r>
                      <a:r>
                        <a:rPr lang="en-US" dirty="0" err="1" smtClean="0"/>
                        <a:t>Hb</a:t>
                      </a:r>
                      <a:r>
                        <a:rPr lang="en-US" dirty="0" smtClean="0"/>
                        <a:t> content decreases due to anemia ; </a:t>
                      </a:r>
                      <a:r>
                        <a:rPr lang="en-US" dirty="0" err="1" smtClean="0"/>
                        <a:t>haemorrhage</a:t>
                      </a:r>
                      <a:r>
                        <a:rPr lang="en-US" dirty="0" smtClean="0"/>
                        <a:t> ; presence</a:t>
                      </a:r>
                      <a:r>
                        <a:rPr lang="en-US" baseline="0" dirty="0" smtClean="0"/>
                        <a:t> of abnormal </a:t>
                      </a:r>
                      <a:r>
                        <a:rPr lang="en-US" baseline="0" dirty="0" err="1" smtClean="0"/>
                        <a:t>Hb</a:t>
                      </a:r>
                      <a:endParaRPr lang="en-US" dirty="0"/>
                    </a:p>
                  </a:txBody>
                  <a:tcPr/>
                </a:tc>
              </a:tr>
              <a:tr h="990600">
                <a:tc>
                  <a:txBody>
                    <a:bodyPr/>
                    <a:lstStyle/>
                    <a:p>
                      <a:r>
                        <a:rPr lang="en-US" dirty="0" smtClean="0"/>
                        <a:t>Stagnant</a:t>
                      </a:r>
                      <a:r>
                        <a:rPr lang="en-US" baseline="0" dirty="0" smtClean="0"/>
                        <a:t> hypoxia </a:t>
                      </a:r>
                      <a:endParaRPr lang="en-US" dirty="0"/>
                    </a:p>
                  </a:txBody>
                  <a:tcPr/>
                </a:tc>
                <a:tc>
                  <a:txBody>
                    <a:bodyPr/>
                    <a:lstStyle/>
                    <a:p>
                      <a:r>
                        <a:rPr lang="en-US" dirty="0" smtClean="0"/>
                        <a:t>Circulatory failure ; </a:t>
                      </a:r>
                      <a:r>
                        <a:rPr lang="en-US" dirty="0" err="1" smtClean="0"/>
                        <a:t>haemorrhage</a:t>
                      </a:r>
                      <a:r>
                        <a:rPr lang="en-US" baseline="0" dirty="0" smtClean="0"/>
                        <a:t> ; heart failure </a:t>
                      </a:r>
                      <a:endParaRPr lang="en-US" dirty="0"/>
                    </a:p>
                  </a:txBody>
                  <a:tcPr/>
                </a:tc>
              </a:tr>
              <a:tr h="990600">
                <a:tc>
                  <a:txBody>
                    <a:bodyPr/>
                    <a:lstStyle/>
                    <a:p>
                      <a:r>
                        <a:rPr lang="en-US" dirty="0" err="1" smtClean="0"/>
                        <a:t>Histotoxic</a:t>
                      </a:r>
                      <a:r>
                        <a:rPr lang="en-US" baseline="0" dirty="0" smtClean="0"/>
                        <a:t> hypoxia </a:t>
                      </a:r>
                      <a:endParaRPr lang="en-US" dirty="0"/>
                    </a:p>
                  </a:txBody>
                  <a:tcPr/>
                </a:tc>
                <a:tc>
                  <a:txBody>
                    <a:bodyPr/>
                    <a:lstStyle/>
                    <a:p>
                      <a:r>
                        <a:rPr lang="en-US" dirty="0" smtClean="0"/>
                        <a:t>Cyanide poisoning</a:t>
                      </a:r>
                      <a:endParaRPr lang="en-US" dirty="0"/>
                    </a:p>
                  </a:txBody>
                  <a:tcPr/>
                </a:tc>
              </a:tr>
            </a:tbl>
          </a:graphicData>
        </a:graphic>
      </p:graphicFrame>
    </p:spTree>
    <p:extLst>
      <p:ext uri="{BB962C8B-B14F-4D97-AF65-F5344CB8AC3E}">
        <p14:creationId xmlns:p14="http://schemas.microsoft.com/office/powerpoint/2010/main" val="34303521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080760"/>
          </a:xfrm>
        </p:spPr>
        <p:txBody>
          <a:bodyPr/>
          <a:lstStyle/>
          <a:p>
            <a:pPr marL="137160" indent="0" algn="ctr">
              <a:buNone/>
            </a:pPr>
            <a:r>
              <a:rPr lang="en-US" sz="4000" u="sng" dirty="0" smtClean="0">
                <a:solidFill>
                  <a:srgbClr val="C00000"/>
                </a:solidFill>
                <a:latin typeface="Arial Black" pitchFamily="34" charset="0"/>
              </a:rPr>
              <a:t>TREATMENT OF HYPOXIA </a:t>
            </a:r>
          </a:p>
          <a:p>
            <a:pPr marL="137160" indent="0" algn="ctr">
              <a:buNone/>
            </a:pPr>
            <a:endParaRPr lang="en-US" u="sng" dirty="0" smtClean="0">
              <a:solidFill>
                <a:schemeClr val="bg1"/>
              </a:solidFill>
            </a:endParaRPr>
          </a:p>
          <a:p>
            <a:pPr marL="137160" indent="0" algn="ctr">
              <a:buNone/>
            </a:pPr>
            <a:endParaRPr lang="en-US" u="sng" dirty="0" smtClean="0">
              <a:solidFill>
                <a:schemeClr val="bg1"/>
              </a:solidFill>
            </a:endParaRPr>
          </a:p>
          <a:p>
            <a:pPr marL="137160" indent="0">
              <a:buNone/>
            </a:pPr>
            <a:r>
              <a:rPr lang="en-US" sz="3200" dirty="0" smtClean="0">
                <a:solidFill>
                  <a:schemeClr val="bg1"/>
                </a:solidFill>
              </a:rPr>
              <a:t>It includes :</a:t>
            </a:r>
          </a:p>
          <a:p>
            <a:pPr marL="137160" indent="0">
              <a:buNone/>
            </a:pPr>
            <a:r>
              <a:rPr lang="en-US" sz="3200" dirty="0" smtClean="0">
                <a:solidFill>
                  <a:schemeClr val="bg1"/>
                </a:solidFill>
                <a:latin typeface="Calibri"/>
                <a:cs typeface="Calibri"/>
              </a:rPr>
              <a:t>●Treatment of the underlying cause . It depends on the type of hypoxia .</a:t>
            </a:r>
          </a:p>
          <a:p>
            <a:pPr marL="137160" indent="0">
              <a:buNone/>
            </a:pPr>
            <a:r>
              <a:rPr lang="en-US" sz="3200" dirty="0" smtClean="0">
                <a:solidFill>
                  <a:schemeClr val="bg1"/>
                </a:solidFill>
                <a:latin typeface="Calibri"/>
                <a:cs typeface="Calibri"/>
              </a:rPr>
              <a:t>●Oxygen therapy </a:t>
            </a:r>
            <a:endParaRPr lang="en-US" sz="3200" dirty="0">
              <a:solidFill>
                <a:schemeClr val="bg1"/>
              </a:solidFill>
            </a:endParaRPr>
          </a:p>
        </p:txBody>
      </p:sp>
    </p:spTree>
    <p:extLst>
      <p:ext uri="{BB962C8B-B14F-4D97-AF65-F5344CB8AC3E}">
        <p14:creationId xmlns:p14="http://schemas.microsoft.com/office/powerpoint/2010/main" val="29367116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248400"/>
          </a:xfrm>
        </p:spPr>
        <p:txBody>
          <a:bodyPr>
            <a:normAutofit/>
          </a:bodyPr>
          <a:lstStyle/>
          <a:p>
            <a:pPr marL="137160" indent="0" algn="ctr">
              <a:buNone/>
            </a:pPr>
            <a:r>
              <a:rPr lang="en-US" u="sng" dirty="0" smtClean="0">
                <a:solidFill>
                  <a:srgbClr val="C00000"/>
                </a:solidFill>
                <a:latin typeface="Arial Black" pitchFamily="34" charset="0"/>
              </a:rPr>
              <a:t>ASPHYXIA</a:t>
            </a:r>
          </a:p>
          <a:p>
            <a:pPr marL="137160" indent="0">
              <a:buNone/>
            </a:pPr>
            <a:r>
              <a:rPr lang="en-US" sz="2400" dirty="0" smtClean="0">
                <a:solidFill>
                  <a:schemeClr val="bg1"/>
                </a:solidFill>
              </a:rPr>
              <a:t>Asphyxia </a:t>
            </a:r>
            <a:r>
              <a:rPr lang="en-US" sz="2400" dirty="0">
                <a:solidFill>
                  <a:schemeClr val="bg1"/>
                </a:solidFill>
              </a:rPr>
              <a:t>is the condition caused by lack of </a:t>
            </a:r>
            <a:r>
              <a:rPr lang="en-US" sz="2400" dirty="0" smtClean="0">
                <a:solidFill>
                  <a:schemeClr val="bg1"/>
                </a:solidFill>
              </a:rPr>
              <a:t>oxygen and excess of carbon dioxide in blood that occurs due to obstruction of air passage.</a:t>
            </a:r>
          </a:p>
          <a:p>
            <a:pPr marL="137160" indent="0">
              <a:buNone/>
            </a:pPr>
            <a:r>
              <a:rPr lang="en-US" sz="2400" dirty="0" smtClean="0">
                <a:solidFill>
                  <a:schemeClr val="bg1"/>
                </a:solidFill>
              </a:rPr>
              <a:t>-It is produced by occlusion of airways .This result in (lack of O</a:t>
            </a:r>
            <a:r>
              <a:rPr lang="en-US" sz="2400" dirty="0" smtClean="0">
                <a:solidFill>
                  <a:schemeClr val="bg1"/>
                </a:solidFill>
                <a:latin typeface="Calibri"/>
                <a:cs typeface="Calibri"/>
              </a:rPr>
              <a:t>₂)and </a:t>
            </a:r>
            <a:r>
              <a:rPr lang="en-US" sz="2400" dirty="0" err="1" smtClean="0">
                <a:solidFill>
                  <a:schemeClr val="bg1"/>
                </a:solidFill>
                <a:latin typeface="Calibri"/>
                <a:cs typeface="Calibri"/>
              </a:rPr>
              <a:t>Hypercapnia</a:t>
            </a:r>
            <a:r>
              <a:rPr lang="en-US" sz="2400" dirty="0" smtClean="0">
                <a:solidFill>
                  <a:schemeClr val="bg1"/>
                </a:solidFill>
                <a:latin typeface="Calibri"/>
                <a:cs typeface="Calibri"/>
              </a:rPr>
              <a:t> (excess of CO₂).</a:t>
            </a:r>
          </a:p>
          <a:p>
            <a:pPr marL="137160" indent="0">
              <a:buNone/>
            </a:pPr>
            <a:r>
              <a:rPr lang="en-US" sz="2400" dirty="0" smtClean="0">
                <a:solidFill>
                  <a:schemeClr val="bg1"/>
                </a:solidFill>
                <a:latin typeface="Calibri"/>
                <a:cs typeface="Calibri"/>
              </a:rPr>
              <a:t>-Experimentally , asphyxia can be produced in animal by connecting him to a closed bag for respiration ,after some time O₂ gets utilized and CO₂ increases producing :</a:t>
            </a:r>
          </a:p>
          <a:p>
            <a:pPr marL="137160" indent="0">
              <a:buNone/>
            </a:pPr>
            <a:r>
              <a:rPr lang="en-US" dirty="0" smtClean="0">
                <a:solidFill>
                  <a:schemeClr val="bg1"/>
                </a:solidFill>
                <a:latin typeface="Calibri"/>
                <a:cs typeface="Calibri"/>
              </a:rPr>
              <a:t>1.In</a:t>
            </a:r>
            <a:r>
              <a:rPr lang="en-US" sz="2400" dirty="0" smtClean="0">
                <a:solidFill>
                  <a:schemeClr val="bg1"/>
                </a:solidFill>
                <a:latin typeface="Calibri"/>
                <a:cs typeface="Calibri"/>
              </a:rPr>
              <a:t>itially there will be marked stimulation of respiration with violent respiratory efforts ;</a:t>
            </a:r>
          </a:p>
          <a:p>
            <a:pPr marL="137160" indent="0">
              <a:buNone/>
            </a:pPr>
            <a:r>
              <a:rPr lang="en-US" sz="2400" dirty="0" smtClean="0">
                <a:solidFill>
                  <a:schemeClr val="bg1"/>
                </a:solidFill>
                <a:latin typeface="Calibri"/>
                <a:cs typeface="Calibri"/>
              </a:rPr>
              <a:t>2.Blood pressure and heart rate increases </a:t>
            </a:r>
          </a:p>
          <a:p>
            <a:pPr marL="137160" indent="0">
              <a:buNone/>
            </a:pPr>
            <a:r>
              <a:rPr lang="en-US" sz="2400" dirty="0" smtClean="0">
                <a:solidFill>
                  <a:schemeClr val="bg1"/>
                </a:solidFill>
              </a:rPr>
              <a:t>3.Increased catecholamine secretion (epinephrine and nor-epinephrine)</a:t>
            </a:r>
          </a:p>
          <a:p>
            <a:pPr marL="137160" indent="0">
              <a:buNone/>
            </a:pPr>
            <a:r>
              <a:rPr lang="en-US" sz="2400" dirty="0" smtClean="0">
                <a:solidFill>
                  <a:schemeClr val="bg1"/>
                </a:solidFill>
              </a:rPr>
              <a:t>4.Blood pH falls </a:t>
            </a:r>
          </a:p>
        </p:txBody>
      </p:sp>
    </p:spTree>
    <p:extLst>
      <p:ext uri="{BB962C8B-B14F-4D97-AF65-F5344CB8AC3E}">
        <p14:creationId xmlns:p14="http://schemas.microsoft.com/office/powerpoint/2010/main" val="146593039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C000"/>
                </a:solidFill>
                <a:latin typeface="Arial Black" pitchFamily="34" charset="0"/>
              </a:rPr>
              <a:t>ARTIFICIAL RESPIRATION </a:t>
            </a:r>
            <a:endParaRPr lang="en-US" u="sng" dirty="0">
              <a:solidFill>
                <a:srgbClr val="FFC000"/>
              </a:solidFill>
              <a:latin typeface="Arial Black" pitchFamily="34" charset="0"/>
            </a:endParaRPr>
          </a:p>
        </p:txBody>
      </p:sp>
      <p:sp>
        <p:nvSpPr>
          <p:cNvPr id="3" name="Content Placeholder 2"/>
          <p:cNvSpPr>
            <a:spLocks noGrp="1"/>
          </p:cNvSpPr>
          <p:nvPr>
            <p:ph idx="1"/>
          </p:nvPr>
        </p:nvSpPr>
        <p:spPr/>
        <p:txBody>
          <a:bodyPr/>
          <a:lstStyle/>
          <a:p>
            <a:pPr marL="137160" indent="0">
              <a:buNone/>
            </a:pPr>
            <a:r>
              <a:rPr lang="en-US" dirty="0" smtClean="0">
                <a:solidFill>
                  <a:schemeClr val="bg1"/>
                </a:solidFill>
              </a:rPr>
              <a:t>In respiration with acute asphyxia , respiration may be life saving measure .Drowning , electrocution , anesthetic accident , carbon monoxide poisoning ,etc. cause acute respiratory failure and can be treated effectively by artificial respiration . Artificial respiration is also useful in patients with self limiting </a:t>
            </a:r>
            <a:r>
              <a:rPr lang="en-US" dirty="0" err="1" smtClean="0">
                <a:solidFill>
                  <a:schemeClr val="bg1"/>
                </a:solidFill>
              </a:rPr>
              <a:t>ventilatory</a:t>
            </a:r>
            <a:r>
              <a:rPr lang="en-US" dirty="0" smtClean="0">
                <a:solidFill>
                  <a:schemeClr val="bg1"/>
                </a:solidFill>
              </a:rPr>
              <a:t> failure .</a:t>
            </a:r>
          </a:p>
          <a:p>
            <a:pPr marL="137160" indent="0">
              <a:buNone/>
            </a:pPr>
            <a:r>
              <a:rPr lang="en-US" dirty="0" err="1" smtClean="0">
                <a:solidFill>
                  <a:schemeClr val="bg1"/>
                </a:solidFill>
              </a:rPr>
              <a:t>Eg</a:t>
            </a:r>
            <a:r>
              <a:rPr lang="en-US" dirty="0" smtClean="0">
                <a:solidFill>
                  <a:schemeClr val="bg1"/>
                </a:solidFill>
              </a:rPr>
              <a:t>. Paralysis of respiratory muscles due to a viral infection (polio).</a:t>
            </a:r>
            <a:endParaRPr lang="en-US" dirty="0">
              <a:solidFill>
                <a:schemeClr val="bg1"/>
              </a:solidFill>
            </a:endParaRPr>
          </a:p>
        </p:txBody>
      </p:sp>
    </p:spTree>
    <p:extLst>
      <p:ext uri="{BB962C8B-B14F-4D97-AF65-F5344CB8AC3E}">
        <p14:creationId xmlns:p14="http://schemas.microsoft.com/office/powerpoint/2010/main" val="81363641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400"/>
            <a:ext cx="8229600" cy="1143000"/>
          </a:xfrm>
        </p:spPr>
        <p:txBody>
          <a:bodyPr>
            <a:noAutofit/>
          </a:bodyPr>
          <a:lstStyle/>
          <a:p>
            <a:r>
              <a:rPr lang="en-US" sz="7200" dirty="0" smtClean="0">
                <a:solidFill>
                  <a:srgbClr val="92D050"/>
                </a:solidFill>
              </a:rPr>
              <a:t>THANK YOU</a:t>
            </a:r>
            <a:endParaRPr lang="en-US" sz="7200" dirty="0">
              <a:solidFill>
                <a:srgbClr val="92D050"/>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82" y="0"/>
            <a:ext cx="9144000" cy="5320145"/>
          </a:xfrm>
        </p:spPr>
      </p:pic>
    </p:spTree>
    <p:extLst>
      <p:ext uri="{BB962C8B-B14F-4D97-AF65-F5344CB8AC3E}">
        <p14:creationId xmlns:p14="http://schemas.microsoft.com/office/powerpoint/2010/main" val="12509868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3160713" cy="457200"/>
          </a:xfrm>
        </p:spPr>
        <p:txBody>
          <a:bodyPr>
            <a:normAutofit/>
          </a:bodyPr>
          <a:lstStyle/>
          <a:p>
            <a:r>
              <a:rPr lang="en-US" b="1" u="sng" dirty="0" smtClean="0">
                <a:solidFill>
                  <a:schemeClr val="accent3"/>
                </a:solidFill>
              </a:rPr>
              <a:t>BRONCHIAL TREE</a:t>
            </a:r>
            <a:endParaRPr lang="en-US" b="1" u="sng" dirty="0">
              <a:solidFill>
                <a:schemeClr val="accent3"/>
              </a:solidFill>
            </a:endParaRPr>
          </a:p>
        </p:txBody>
      </p:sp>
      <p:sp>
        <p:nvSpPr>
          <p:cNvPr id="3" name="Text Placeholder 2"/>
          <p:cNvSpPr>
            <a:spLocks noGrp="1"/>
          </p:cNvSpPr>
          <p:nvPr>
            <p:ph type="body" idx="2"/>
          </p:nvPr>
        </p:nvSpPr>
        <p:spPr>
          <a:xfrm>
            <a:off x="228600" y="685800"/>
            <a:ext cx="3810000" cy="6019800"/>
          </a:xfrm>
        </p:spPr>
        <p:txBody>
          <a:bodyPr>
            <a:normAutofit/>
          </a:bodyPr>
          <a:lstStyle/>
          <a:p>
            <a:r>
              <a:rPr lang="en-US" sz="2000" dirty="0" smtClean="0">
                <a:solidFill>
                  <a:srgbClr val="C00000"/>
                </a:solidFill>
              </a:rPr>
              <a:t>CONDUCTING ZONE           </a:t>
            </a:r>
            <a:r>
              <a:rPr lang="en-US" sz="2000" dirty="0" smtClean="0">
                <a:solidFill>
                  <a:schemeClr val="bg1"/>
                </a:solidFill>
              </a:rPr>
              <a:t>Ext</a:t>
            </a:r>
            <a:r>
              <a:rPr lang="en-US" sz="2000" dirty="0" smtClean="0">
                <a:solidFill>
                  <a:schemeClr val="bg1"/>
                </a:solidFill>
              </a:rPr>
              <a:t>. nostrils </a:t>
            </a:r>
            <a:r>
              <a:rPr lang="en-US" sz="2000" dirty="0" smtClean="0">
                <a:solidFill>
                  <a:schemeClr val="bg1"/>
                </a:solidFill>
                <a:latin typeface="Calibri"/>
                <a:cs typeface="Calibri"/>
              </a:rPr>
              <a:t>→ Vestibule → Nasal chamber → Internal nares → </a:t>
            </a:r>
            <a:r>
              <a:rPr lang="en-US" sz="2000" dirty="0" err="1" smtClean="0">
                <a:solidFill>
                  <a:schemeClr val="bg1"/>
                </a:solidFill>
                <a:latin typeface="Calibri"/>
                <a:cs typeface="Calibri"/>
              </a:rPr>
              <a:t>Nasopharynx</a:t>
            </a:r>
            <a:r>
              <a:rPr lang="en-US" sz="2000" dirty="0" smtClean="0">
                <a:solidFill>
                  <a:schemeClr val="bg1"/>
                </a:solidFill>
                <a:latin typeface="Calibri"/>
                <a:cs typeface="Calibri"/>
              </a:rPr>
              <a:t> → Pharynx → Larynx →Trachea →  Primary bronchi→ Secondary bronchi → Tertiary bronchi → Total pulmonary bronchioles → Terminal bronchioles</a:t>
            </a:r>
          </a:p>
          <a:p>
            <a:endParaRPr lang="en-US" sz="2400" dirty="0">
              <a:solidFill>
                <a:schemeClr val="bg1"/>
              </a:solidFill>
              <a:latin typeface="Calibri"/>
              <a:cs typeface="Calibri"/>
            </a:endParaRPr>
          </a:p>
          <a:p>
            <a:r>
              <a:rPr lang="en-US" sz="2400" u="sng" dirty="0" smtClean="0">
                <a:solidFill>
                  <a:srgbClr val="C00000"/>
                </a:solidFill>
                <a:latin typeface="Calibri"/>
                <a:cs typeface="Calibri"/>
              </a:rPr>
              <a:t>RESPIRATORY </a:t>
            </a:r>
            <a:r>
              <a:rPr lang="en-US" sz="2400" u="sng" dirty="0" smtClean="0">
                <a:solidFill>
                  <a:srgbClr val="C00000"/>
                </a:solidFill>
                <a:latin typeface="Calibri"/>
                <a:cs typeface="Calibri"/>
              </a:rPr>
              <a:t>ZONE/EXCHANGE ZONE</a:t>
            </a:r>
            <a:endParaRPr lang="en-US" sz="2400" u="sng" dirty="0" smtClean="0">
              <a:solidFill>
                <a:srgbClr val="C00000"/>
              </a:solidFill>
              <a:latin typeface="Calibri"/>
              <a:cs typeface="Calibri"/>
            </a:endParaRPr>
          </a:p>
          <a:p>
            <a:r>
              <a:rPr lang="en-US" sz="2400" dirty="0" smtClean="0">
                <a:solidFill>
                  <a:schemeClr val="bg1"/>
                </a:solidFill>
                <a:latin typeface="Calibri"/>
                <a:cs typeface="Calibri"/>
              </a:rPr>
              <a:t>Respiratory bronchioles → Alveolar duct → Atria → Alveolar sac → Alveoli</a:t>
            </a:r>
            <a:endParaRPr lang="en-US" sz="2400" dirty="0">
              <a:solidFill>
                <a:schemeClr val="bg1"/>
              </a:solidFill>
            </a:endParaRPr>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343400" y="457200"/>
            <a:ext cx="4572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134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
            <a:ext cx="8229600" cy="6172200"/>
          </a:xfrm>
        </p:spPr>
        <p:txBody>
          <a:bodyPr>
            <a:noAutofit/>
          </a:bodyPr>
          <a:lstStyle/>
          <a:p>
            <a:pPr marL="0" indent="0" algn="ctr">
              <a:buNone/>
            </a:pPr>
            <a:r>
              <a:rPr lang="en-US" sz="2400" u="sng" dirty="0">
                <a:solidFill>
                  <a:srgbClr val="00B0F0"/>
                </a:solidFill>
                <a:latin typeface="Arial Black" pitchFamily="34" charset="0"/>
                <a:cs typeface="Calibri"/>
              </a:rPr>
              <a:t>RESPIRATORY FUNCTIONS  </a:t>
            </a:r>
          </a:p>
          <a:p>
            <a:r>
              <a:rPr lang="en-US" sz="2400" dirty="0">
                <a:solidFill>
                  <a:schemeClr val="bg1"/>
                </a:solidFill>
                <a:latin typeface="Calibri"/>
                <a:cs typeface="Calibri"/>
              </a:rPr>
              <a:t>Pulmonary ventilation </a:t>
            </a:r>
          </a:p>
          <a:p>
            <a:r>
              <a:rPr lang="en-US" sz="2400" dirty="0">
                <a:solidFill>
                  <a:schemeClr val="bg1"/>
                </a:solidFill>
                <a:latin typeface="Calibri"/>
                <a:cs typeface="Calibri"/>
              </a:rPr>
              <a:t>Diffusion of oxygen and carbon dioxide between alveoli and the blood .</a:t>
            </a:r>
          </a:p>
          <a:p>
            <a:r>
              <a:rPr lang="en-US" sz="2400" dirty="0" smtClean="0">
                <a:solidFill>
                  <a:schemeClr val="bg1"/>
                </a:solidFill>
              </a:rPr>
              <a:t>Transportation of oxygen and carbon dioxide in the blood and body fluids to and from the body tissue’s  cells .</a:t>
            </a:r>
          </a:p>
          <a:p>
            <a:r>
              <a:rPr lang="en-US" sz="2400" dirty="0" smtClean="0">
                <a:solidFill>
                  <a:schemeClr val="bg1"/>
                </a:solidFill>
              </a:rPr>
              <a:t>Regulation of ventilation .</a:t>
            </a:r>
          </a:p>
          <a:p>
            <a:pPr marL="0" indent="0" algn="ctr">
              <a:buNone/>
            </a:pPr>
            <a:r>
              <a:rPr lang="en-US" sz="2400" u="sng" dirty="0" smtClean="0">
                <a:solidFill>
                  <a:srgbClr val="00B0F0"/>
                </a:solidFill>
                <a:latin typeface="Arial Black" pitchFamily="34" charset="0"/>
              </a:rPr>
              <a:t>NON RESPIRATORY FUNCTIONS </a:t>
            </a:r>
          </a:p>
          <a:p>
            <a:pPr marL="0" indent="0">
              <a:buNone/>
            </a:pPr>
            <a:r>
              <a:rPr lang="en-US" sz="2400" dirty="0" smtClean="0">
                <a:solidFill>
                  <a:schemeClr val="accent2"/>
                </a:solidFill>
                <a:latin typeface="Calibri"/>
                <a:cs typeface="Calibri"/>
              </a:rPr>
              <a:t>●</a:t>
            </a:r>
            <a:r>
              <a:rPr lang="en-US" sz="2400" dirty="0" smtClean="0">
                <a:solidFill>
                  <a:schemeClr val="bg1"/>
                </a:solidFill>
              </a:rPr>
              <a:t>Olfaction , Vocalization </a:t>
            </a:r>
          </a:p>
          <a:p>
            <a:pPr marL="0" indent="0">
              <a:buNone/>
            </a:pPr>
            <a:r>
              <a:rPr lang="en-US" sz="2400" dirty="0" smtClean="0">
                <a:solidFill>
                  <a:schemeClr val="accent2"/>
                </a:solidFill>
                <a:latin typeface="Calibri"/>
                <a:cs typeface="Calibri"/>
              </a:rPr>
              <a:t>●</a:t>
            </a:r>
            <a:r>
              <a:rPr lang="en-US" sz="2400" dirty="0" smtClean="0">
                <a:solidFill>
                  <a:schemeClr val="bg1"/>
                </a:solidFill>
              </a:rPr>
              <a:t>Defense mechanism </a:t>
            </a:r>
          </a:p>
          <a:p>
            <a:pPr marL="0" indent="0">
              <a:buNone/>
            </a:pPr>
            <a:r>
              <a:rPr lang="en-US" sz="2400" dirty="0" smtClean="0">
                <a:solidFill>
                  <a:schemeClr val="bg1"/>
                </a:solidFill>
                <a:latin typeface="Calibri"/>
                <a:cs typeface="Calibri"/>
              </a:rPr>
              <a:t>●</a:t>
            </a:r>
            <a:r>
              <a:rPr lang="en-US" sz="2400" dirty="0" smtClean="0">
                <a:solidFill>
                  <a:schemeClr val="bg1"/>
                </a:solidFill>
              </a:rPr>
              <a:t>Anticoagulant function </a:t>
            </a:r>
          </a:p>
          <a:p>
            <a:pPr marL="0" indent="0">
              <a:buNone/>
            </a:pPr>
            <a:r>
              <a:rPr lang="en-US" sz="2400" dirty="0" smtClean="0">
                <a:solidFill>
                  <a:schemeClr val="bg1"/>
                </a:solidFill>
                <a:latin typeface="Calibri"/>
                <a:cs typeface="Calibri"/>
              </a:rPr>
              <a:t>●</a:t>
            </a:r>
            <a:r>
              <a:rPr lang="en-US" sz="2400" dirty="0" smtClean="0">
                <a:solidFill>
                  <a:schemeClr val="bg1"/>
                </a:solidFill>
              </a:rPr>
              <a:t>Regulation of body temperature  and acid base balance </a:t>
            </a:r>
          </a:p>
          <a:p>
            <a:pPr marL="0" indent="0">
              <a:buNone/>
            </a:pPr>
            <a:endParaRPr lang="en-US" sz="2800" dirty="0">
              <a:solidFill>
                <a:schemeClr val="bg1"/>
              </a:solidFill>
            </a:endParaRPr>
          </a:p>
        </p:txBody>
      </p:sp>
    </p:spTree>
    <p:extLst>
      <p:ext uri="{BB962C8B-B14F-4D97-AF65-F5344CB8AC3E}">
        <p14:creationId xmlns:p14="http://schemas.microsoft.com/office/powerpoint/2010/main" val="7480725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solidFill>
                  <a:schemeClr val="bg1"/>
                </a:solidFill>
              </a:rPr>
              <a:t>Maintenance of water balance </a:t>
            </a:r>
          </a:p>
          <a:p>
            <a:r>
              <a:rPr lang="en-US" dirty="0" smtClean="0">
                <a:solidFill>
                  <a:schemeClr val="bg1"/>
                </a:solidFill>
              </a:rPr>
              <a:t>Secretion of ACE  Angiotensin converting enzyme </a:t>
            </a:r>
          </a:p>
          <a:p>
            <a:endParaRPr lang="en-US" dirty="0" smtClean="0">
              <a:solidFill>
                <a:schemeClr val="bg1"/>
              </a:solidFill>
            </a:endParaRPr>
          </a:p>
          <a:p>
            <a:pPr marL="0" indent="0" algn="ctr">
              <a:buNone/>
            </a:pPr>
            <a:r>
              <a:rPr lang="en-US" sz="2800" u="sng" dirty="0" smtClean="0">
                <a:solidFill>
                  <a:srgbClr val="FFC000"/>
                </a:solidFill>
                <a:latin typeface="Arial Black" pitchFamily="34" charset="0"/>
              </a:rPr>
              <a:t>MECHANISM</a:t>
            </a:r>
            <a:r>
              <a:rPr lang="en-US" u="sng" dirty="0" smtClean="0">
                <a:solidFill>
                  <a:srgbClr val="FFC000"/>
                </a:solidFill>
                <a:latin typeface="Arial Black" pitchFamily="34" charset="0"/>
              </a:rPr>
              <a:t> OF RESPIRATION </a:t>
            </a:r>
          </a:p>
          <a:p>
            <a:r>
              <a:rPr lang="en-US" b="1" dirty="0" smtClean="0">
                <a:solidFill>
                  <a:schemeClr val="bg1"/>
                </a:solidFill>
              </a:rPr>
              <a:t>Primary inspiratory </a:t>
            </a:r>
            <a:r>
              <a:rPr lang="en-US" b="1" dirty="0" smtClean="0">
                <a:solidFill>
                  <a:schemeClr val="bg1"/>
                </a:solidFill>
                <a:latin typeface="Calibri"/>
                <a:cs typeface="Calibri"/>
              </a:rPr>
              <a:t>muscles : </a:t>
            </a:r>
            <a:r>
              <a:rPr lang="en-US" dirty="0" smtClean="0">
                <a:solidFill>
                  <a:schemeClr val="bg1"/>
                </a:solidFill>
                <a:latin typeface="Calibri"/>
                <a:cs typeface="Calibri"/>
              </a:rPr>
              <a:t>primary inspiratory muscles are diaphragm , which is supplied by phrenic nerve ( C3 to C5 ) and external intercostal muscles, supplied by intercostal nerves ( T1 to T11 ) </a:t>
            </a:r>
          </a:p>
          <a:p>
            <a:r>
              <a:rPr lang="en-US" b="1" dirty="0" smtClean="0">
                <a:solidFill>
                  <a:schemeClr val="bg1"/>
                </a:solidFill>
                <a:latin typeface="Calibri"/>
                <a:cs typeface="Calibri"/>
              </a:rPr>
              <a:t>Accessory inspiratory muscles : </a:t>
            </a:r>
            <a:r>
              <a:rPr lang="en-US" dirty="0" smtClean="0">
                <a:solidFill>
                  <a:schemeClr val="bg1"/>
                </a:solidFill>
                <a:latin typeface="Calibri"/>
                <a:cs typeface="Calibri"/>
              </a:rPr>
              <a:t>sternocleidomastoid , scalene , anterior </a:t>
            </a:r>
            <a:r>
              <a:rPr lang="en-US" dirty="0" err="1" smtClean="0">
                <a:solidFill>
                  <a:schemeClr val="bg1"/>
                </a:solidFill>
                <a:latin typeface="Calibri"/>
                <a:cs typeface="Calibri"/>
              </a:rPr>
              <a:t>serrati</a:t>
            </a:r>
            <a:r>
              <a:rPr lang="en-US" dirty="0" smtClean="0">
                <a:solidFill>
                  <a:schemeClr val="bg1"/>
                </a:solidFill>
                <a:latin typeface="Calibri"/>
                <a:cs typeface="Calibri"/>
              </a:rPr>
              <a:t> , elevators of scapulae </a:t>
            </a:r>
            <a:r>
              <a:rPr lang="en-US" dirty="0">
                <a:solidFill>
                  <a:schemeClr val="bg1"/>
                </a:solidFill>
                <a:latin typeface="Calibri"/>
                <a:cs typeface="Calibri"/>
              </a:rPr>
              <a:t>.</a:t>
            </a:r>
            <a:endParaRPr lang="en-US" dirty="0" smtClean="0">
              <a:solidFill>
                <a:schemeClr val="bg1"/>
              </a:solidFill>
              <a:latin typeface="Calibri"/>
              <a:cs typeface="Calibri"/>
            </a:endParaRPr>
          </a:p>
        </p:txBody>
      </p:sp>
    </p:spTree>
    <p:extLst>
      <p:ext uri="{BB962C8B-B14F-4D97-AF65-F5344CB8AC3E}">
        <p14:creationId xmlns:p14="http://schemas.microsoft.com/office/powerpoint/2010/main" val="27775002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Apex</Template>
  <TotalTime>2546</TotalTime>
  <Words>4380</Words>
  <Application>Microsoft Office PowerPoint</Application>
  <PresentationFormat>On-screen Show (4:3)</PresentationFormat>
  <Paragraphs>448</Paragraphs>
  <Slides>66</Slides>
  <Notes>0</Notes>
  <HiddenSlides>0</HiddenSlides>
  <MMClips>0</MMClips>
  <ScaleCrop>false</ScaleCrop>
  <HeadingPairs>
    <vt:vector size="4" baseType="variant">
      <vt:variant>
        <vt:lpstr>Theme</vt:lpstr>
      </vt:variant>
      <vt:variant>
        <vt:i4>2</vt:i4>
      </vt:variant>
      <vt:variant>
        <vt:lpstr>Slide Titles</vt:lpstr>
      </vt:variant>
      <vt:variant>
        <vt:i4>66</vt:i4>
      </vt:variant>
    </vt:vector>
  </HeadingPairs>
  <TitlesOfParts>
    <vt:vector size="68" baseType="lpstr">
      <vt:lpstr>Apex</vt:lpstr>
      <vt:lpstr>Ion</vt:lpstr>
      <vt:lpstr>PowerPoint Presentation</vt:lpstr>
      <vt:lpstr>CONCEPT OF RESPIRATORY PHYSIOLOGY IN MODERN </vt:lpstr>
      <vt:lpstr>PHYSIOLOGICAL  ANATOMY OF RESPIRATORY SYSTEM</vt:lpstr>
      <vt:lpstr>RESPIRATORY UNIT</vt:lpstr>
      <vt:lpstr>RESPIRATION</vt:lpstr>
      <vt:lpstr>TYPES OF RESPIRATION</vt:lpstr>
      <vt:lpstr>BRONCHIAL TREE</vt:lpstr>
      <vt:lpstr>PowerPoint Presentation</vt:lpstr>
      <vt:lpstr>PowerPoint Presentation</vt:lpstr>
      <vt:lpstr>PowerPoint Presentation</vt:lpstr>
      <vt:lpstr>PowerPoint Presentation</vt:lpstr>
      <vt:lpstr>PowerPoint Presentation</vt:lpstr>
      <vt:lpstr>PowerPoint Presentation</vt:lpstr>
      <vt:lpstr>MECHANISM OF INSPIRATION</vt:lpstr>
      <vt:lpstr>PowerPoint Presentation</vt:lpstr>
      <vt:lpstr>MECHANISM OF EXPIRATION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EXCHANGE OF RESPIRATORY GASES IN LUNGS</vt:lpstr>
      <vt:lpstr>PowerPoint Presentation</vt:lpstr>
      <vt:lpstr>PowerPoint Presentation</vt:lpstr>
      <vt:lpstr>3. Diffusion of oxygen from the peripheral capillaries into the tissue fluid and tissue cells . -Concentration gradient for oxygen from alveoli to blood and blood to tissue. -Concentration gradient for CO₂ in the opposite direction i.e., from tissue to blood and blood to alveoli.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RESPIRATORY AREAS IN THE BRAINSTEM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DEFINITIONS</vt:lpstr>
      <vt:lpstr>CAUSES </vt:lpstr>
      <vt:lpstr>PowerPoint Presentation</vt:lpstr>
      <vt:lpstr>PowerPoint Presentation</vt:lpstr>
      <vt:lpstr>ARTIFICIAL RESPIRATION </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 OF RESPIRATORY PHYSIOLOGY IN AYURVEDA  AND MODERN</dc:title>
  <dc:creator>hp</dc:creator>
  <cp:lastModifiedBy>hp</cp:lastModifiedBy>
  <cp:revision>266</cp:revision>
  <dcterms:created xsi:type="dcterms:W3CDTF">2022-06-20T03:17:02Z</dcterms:created>
  <dcterms:modified xsi:type="dcterms:W3CDTF">2022-06-29T15:15:12Z</dcterms:modified>
</cp:coreProperties>
</file>