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Default Extension="mp4" ContentType="video/mp4"/>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3" r:id="rId1"/>
  </p:sldMasterIdLst>
  <p:notesMasterIdLst>
    <p:notesMasterId r:id="rId78"/>
  </p:notesMasterIdLst>
  <p:sldIdLst>
    <p:sldId id="256" r:id="rId2"/>
    <p:sldId id="257" r:id="rId3"/>
    <p:sldId id="258" r:id="rId4"/>
    <p:sldId id="272" r:id="rId5"/>
    <p:sldId id="269" r:id="rId6"/>
    <p:sldId id="271" r:id="rId7"/>
    <p:sldId id="273" r:id="rId8"/>
    <p:sldId id="274" r:id="rId9"/>
    <p:sldId id="276" r:id="rId10"/>
    <p:sldId id="277" r:id="rId11"/>
    <p:sldId id="278" r:id="rId12"/>
    <p:sldId id="279" r:id="rId13"/>
    <p:sldId id="281" r:id="rId14"/>
    <p:sldId id="282" r:id="rId15"/>
    <p:sldId id="336" r:id="rId16"/>
    <p:sldId id="283" r:id="rId17"/>
    <p:sldId id="284" r:id="rId18"/>
    <p:sldId id="285" r:id="rId19"/>
    <p:sldId id="286" r:id="rId20"/>
    <p:sldId id="312" r:id="rId21"/>
    <p:sldId id="314" r:id="rId22"/>
    <p:sldId id="350" r:id="rId23"/>
    <p:sldId id="351" r:id="rId24"/>
    <p:sldId id="340" r:id="rId25"/>
    <p:sldId id="326" r:id="rId26"/>
    <p:sldId id="375" r:id="rId27"/>
    <p:sldId id="333" r:id="rId28"/>
    <p:sldId id="337" r:id="rId29"/>
    <p:sldId id="376" r:id="rId30"/>
    <p:sldId id="377" r:id="rId31"/>
    <p:sldId id="378" r:id="rId32"/>
    <p:sldId id="380" r:id="rId33"/>
    <p:sldId id="379" r:id="rId34"/>
    <p:sldId id="381" r:id="rId35"/>
    <p:sldId id="342" r:id="rId36"/>
    <p:sldId id="289" r:id="rId37"/>
    <p:sldId id="290" r:id="rId38"/>
    <p:sldId id="316" r:id="rId39"/>
    <p:sldId id="291" r:id="rId40"/>
    <p:sldId id="292" r:id="rId41"/>
    <p:sldId id="296" r:id="rId42"/>
    <p:sldId id="358" r:id="rId43"/>
    <p:sldId id="366" r:id="rId44"/>
    <p:sldId id="382" r:id="rId45"/>
    <p:sldId id="385" r:id="rId46"/>
    <p:sldId id="395" r:id="rId47"/>
    <p:sldId id="368" r:id="rId48"/>
    <p:sldId id="369" r:id="rId49"/>
    <p:sldId id="396" r:id="rId50"/>
    <p:sldId id="297" r:id="rId51"/>
    <p:sldId id="299" r:id="rId52"/>
    <p:sldId id="319" r:id="rId53"/>
    <p:sldId id="301" r:id="rId54"/>
    <p:sldId id="353" r:id="rId55"/>
    <p:sldId id="352" r:id="rId56"/>
    <p:sldId id="388" r:id="rId57"/>
    <p:sldId id="389" r:id="rId58"/>
    <p:sldId id="390" r:id="rId59"/>
    <p:sldId id="393" r:id="rId60"/>
    <p:sldId id="355" r:id="rId61"/>
    <p:sldId id="343" r:id="rId62"/>
    <p:sldId id="345" r:id="rId63"/>
    <p:sldId id="346" r:id="rId64"/>
    <p:sldId id="397" r:id="rId65"/>
    <p:sldId id="349" r:id="rId66"/>
    <p:sldId id="304" r:id="rId67"/>
    <p:sldId id="305" r:id="rId68"/>
    <p:sldId id="306" r:id="rId69"/>
    <p:sldId id="307" r:id="rId70"/>
    <p:sldId id="308" r:id="rId71"/>
    <p:sldId id="324" r:id="rId72"/>
    <p:sldId id="309" r:id="rId73"/>
    <p:sldId id="356" r:id="rId74"/>
    <p:sldId id="391" r:id="rId75"/>
    <p:sldId id="392" r:id="rId76"/>
    <p:sldId id="357" r:id="rId7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0066"/>
    <a:srgbClr val="FF0000"/>
    <a:srgbClr val="99FF66"/>
    <a:srgbClr val="660033"/>
    <a:srgbClr val="800080"/>
    <a:srgbClr val="A50021"/>
    <a:srgbClr val="6666FF"/>
    <a:srgbClr val="CC0066"/>
    <a:srgbClr val="0033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995" autoAdjust="0"/>
    <p:restoredTop sz="94660"/>
  </p:normalViewPr>
  <p:slideViewPr>
    <p:cSldViewPr snapToGrid="0">
      <p:cViewPr varScale="1">
        <p:scale>
          <a:sx n="107" d="100"/>
          <a:sy n="107" d="100"/>
        </p:scale>
        <p:origin x="-102" y="-15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6D16A3-3077-4065-89A2-633CBE414736}" type="datetimeFigureOut">
              <a:rPr lang="en-US" smtClean="0"/>
              <a:pPr/>
              <a:t>3/15/2024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6BE353-B08E-40A3-8D0F-76E812CFB32E}" type="slidenum">
              <a:rPr lang="en-US" smtClean="0"/>
              <a:pPr/>
              <a:t>‹#›</a:t>
            </a:fld>
            <a:endParaRPr lang="en-US"/>
          </a:p>
        </p:txBody>
      </p:sp>
    </p:spTree>
    <p:extLst>
      <p:ext uri="{BB962C8B-B14F-4D97-AF65-F5344CB8AC3E}">
        <p14:creationId xmlns:p14="http://schemas.microsoft.com/office/powerpoint/2010/main" xmlns="" val="2949322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5BF0863-CDAE-42B6-8AE5-E94404A0934C}" type="datetimeFigureOut">
              <a:rPr lang="en-IN" smtClean="0"/>
              <a:pPr/>
              <a:t>15-03-2024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C26E316-0B8B-4FB2-8B49-BCE3C51455AD}" type="slidenum">
              <a:rPr lang="en-IN" smtClean="0"/>
              <a:pPr/>
              <a:t>‹#›</a:t>
            </a:fld>
            <a:endParaRPr lang="en-IN"/>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996395722"/>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D5BF0863-CDAE-42B6-8AE5-E94404A0934C}" type="datetimeFigureOut">
              <a:rPr lang="en-IN" smtClean="0"/>
              <a:pPr/>
              <a:t>15-03-2024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0C26E316-0B8B-4FB2-8B49-BCE3C51455AD}" type="slidenum">
              <a:rPr lang="en-IN" smtClean="0"/>
              <a:pPr/>
              <a:t>‹#›</a:t>
            </a:fld>
            <a:endParaRPr lang="en-IN"/>
          </a:p>
        </p:txBody>
      </p:sp>
    </p:spTree>
    <p:extLst>
      <p:ext uri="{BB962C8B-B14F-4D97-AF65-F5344CB8AC3E}">
        <p14:creationId xmlns:p14="http://schemas.microsoft.com/office/powerpoint/2010/main" xmlns="" val="3114171214"/>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BF0863-CDAE-42B6-8AE5-E94404A0934C}" type="datetimeFigureOut">
              <a:rPr lang="en-IN" smtClean="0"/>
              <a:pPr/>
              <a:t>15-03-2024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C26E316-0B8B-4FB2-8B49-BCE3C51455AD}" type="slidenum">
              <a:rPr lang="en-IN" smtClean="0"/>
              <a:pPr/>
              <a:t>‹#›</a:t>
            </a:fld>
            <a:endParaRPr lang="en-IN"/>
          </a:p>
        </p:txBody>
      </p:sp>
    </p:spTree>
    <p:extLst>
      <p:ext uri="{BB962C8B-B14F-4D97-AF65-F5344CB8AC3E}">
        <p14:creationId xmlns:p14="http://schemas.microsoft.com/office/powerpoint/2010/main" xmlns="" val="3314636745"/>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BF0863-CDAE-42B6-8AE5-E94404A0934C}" type="datetimeFigureOut">
              <a:rPr lang="en-IN" smtClean="0"/>
              <a:pPr/>
              <a:t>15-03-2024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C26E316-0B8B-4FB2-8B49-BCE3C51455AD}" type="slidenum">
              <a:rPr lang="en-IN" smtClean="0"/>
              <a:pPr/>
              <a:t>‹#›</a:t>
            </a:fld>
            <a:endParaRPr lang="en-IN"/>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xmlns="" val="1231742054"/>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BF0863-CDAE-42B6-8AE5-E94404A0934C}" type="datetimeFigureOut">
              <a:rPr lang="en-IN" smtClean="0"/>
              <a:pPr/>
              <a:t>15-03-2024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C26E316-0B8B-4FB2-8B49-BCE3C51455AD}" type="slidenum">
              <a:rPr lang="en-IN" smtClean="0"/>
              <a:pPr/>
              <a:t>‹#›</a:t>
            </a:fld>
            <a:endParaRPr lang="en-IN"/>
          </a:p>
        </p:txBody>
      </p:sp>
    </p:spTree>
    <p:extLst>
      <p:ext uri="{BB962C8B-B14F-4D97-AF65-F5344CB8AC3E}">
        <p14:creationId xmlns:p14="http://schemas.microsoft.com/office/powerpoint/2010/main" xmlns="" val="1828767078"/>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BF0863-CDAE-42B6-8AE5-E94404A0934C}" type="datetimeFigureOut">
              <a:rPr lang="en-IN" smtClean="0"/>
              <a:pPr/>
              <a:t>15-03-2024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C26E316-0B8B-4FB2-8B49-BCE3C51455AD}" type="slidenum">
              <a:rPr lang="en-IN" smtClean="0"/>
              <a:pPr/>
              <a:t>‹#›</a:t>
            </a:fld>
            <a:endParaRPr lang="en-IN"/>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xmlns="" val="899375844"/>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BF0863-CDAE-42B6-8AE5-E94404A0934C}" type="datetimeFigureOut">
              <a:rPr lang="en-IN" smtClean="0"/>
              <a:pPr/>
              <a:t>15-03-2024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C26E316-0B8B-4FB2-8B49-BCE3C51455AD}" type="slidenum">
              <a:rPr lang="en-IN" smtClean="0"/>
              <a:pPr/>
              <a:t>‹#›</a:t>
            </a:fld>
            <a:endParaRPr lang="en-IN"/>
          </a:p>
        </p:txBody>
      </p:sp>
    </p:spTree>
    <p:extLst>
      <p:ext uri="{BB962C8B-B14F-4D97-AF65-F5344CB8AC3E}">
        <p14:creationId xmlns:p14="http://schemas.microsoft.com/office/powerpoint/2010/main" xmlns="" val="2104446783"/>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BF0863-CDAE-42B6-8AE5-E94404A0934C}" type="datetimeFigureOut">
              <a:rPr lang="en-IN" smtClean="0"/>
              <a:pPr/>
              <a:t>15-03-2024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C26E316-0B8B-4FB2-8B49-BCE3C51455AD}" type="slidenum">
              <a:rPr lang="en-IN" smtClean="0"/>
              <a:pPr/>
              <a:t>‹#›</a:t>
            </a:fld>
            <a:endParaRPr lang="en-IN"/>
          </a:p>
        </p:txBody>
      </p:sp>
    </p:spTree>
    <p:extLst>
      <p:ext uri="{BB962C8B-B14F-4D97-AF65-F5344CB8AC3E}">
        <p14:creationId xmlns:p14="http://schemas.microsoft.com/office/powerpoint/2010/main" xmlns="" val="4252126836"/>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BF0863-CDAE-42B6-8AE5-E94404A0934C}" type="datetimeFigureOut">
              <a:rPr lang="en-IN" smtClean="0"/>
              <a:pPr/>
              <a:t>15-03-2024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C26E316-0B8B-4FB2-8B49-BCE3C51455AD}" type="slidenum">
              <a:rPr lang="en-IN" smtClean="0"/>
              <a:pPr/>
              <a:t>‹#›</a:t>
            </a:fld>
            <a:endParaRPr lang="en-IN"/>
          </a:p>
        </p:txBody>
      </p:sp>
    </p:spTree>
    <p:extLst>
      <p:ext uri="{BB962C8B-B14F-4D97-AF65-F5344CB8AC3E}">
        <p14:creationId xmlns:p14="http://schemas.microsoft.com/office/powerpoint/2010/main" xmlns="" val="318108837"/>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BF0863-CDAE-42B6-8AE5-E94404A0934C}" type="datetimeFigureOut">
              <a:rPr lang="en-IN" smtClean="0"/>
              <a:pPr/>
              <a:t>15-03-2024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C26E316-0B8B-4FB2-8B49-BCE3C51455AD}" type="slidenum">
              <a:rPr lang="en-IN" smtClean="0"/>
              <a:pPr/>
              <a:t>‹#›</a:t>
            </a:fld>
            <a:endParaRPr lang="en-IN"/>
          </a:p>
        </p:txBody>
      </p:sp>
    </p:spTree>
    <p:extLst>
      <p:ext uri="{BB962C8B-B14F-4D97-AF65-F5344CB8AC3E}">
        <p14:creationId xmlns:p14="http://schemas.microsoft.com/office/powerpoint/2010/main" xmlns="" val="117840158"/>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BF0863-CDAE-42B6-8AE5-E94404A0934C}" type="datetimeFigureOut">
              <a:rPr lang="en-IN" smtClean="0"/>
              <a:pPr/>
              <a:t>15-03-2024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C26E316-0B8B-4FB2-8B49-BCE3C51455AD}" type="slidenum">
              <a:rPr lang="en-IN" smtClean="0"/>
              <a:pPr/>
              <a:t>‹#›</a:t>
            </a:fld>
            <a:endParaRPr lang="en-IN"/>
          </a:p>
        </p:txBody>
      </p:sp>
    </p:spTree>
    <p:extLst>
      <p:ext uri="{BB962C8B-B14F-4D97-AF65-F5344CB8AC3E}">
        <p14:creationId xmlns:p14="http://schemas.microsoft.com/office/powerpoint/2010/main" xmlns="" val="464369490"/>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5BF0863-CDAE-42B6-8AE5-E94404A0934C}" type="datetimeFigureOut">
              <a:rPr lang="en-IN" smtClean="0"/>
              <a:pPr/>
              <a:t>15-03-2024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C26E316-0B8B-4FB2-8B49-BCE3C51455AD}" type="slidenum">
              <a:rPr lang="en-IN" smtClean="0"/>
              <a:pPr/>
              <a:t>‹#›</a:t>
            </a:fld>
            <a:endParaRPr lang="en-IN"/>
          </a:p>
        </p:txBody>
      </p:sp>
    </p:spTree>
    <p:extLst>
      <p:ext uri="{BB962C8B-B14F-4D97-AF65-F5344CB8AC3E}">
        <p14:creationId xmlns:p14="http://schemas.microsoft.com/office/powerpoint/2010/main" xmlns="" val="690219061"/>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BF0863-CDAE-42B6-8AE5-E94404A0934C}" type="datetimeFigureOut">
              <a:rPr lang="en-IN" smtClean="0"/>
              <a:pPr/>
              <a:t>15-03-2024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0C26E316-0B8B-4FB2-8B49-BCE3C51455AD}" type="slidenum">
              <a:rPr lang="en-IN" smtClean="0"/>
              <a:pPr/>
              <a:t>‹#›</a:t>
            </a:fld>
            <a:endParaRPr lang="en-IN"/>
          </a:p>
        </p:txBody>
      </p:sp>
    </p:spTree>
    <p:extLst>
      <p:ext uri="{BB962C8B-B14F-4D97-AF65-F5344CB8AC3E}">
        <p14:creationId xmlns:p14="http://schemas.microsoft.com/office/powerpoint/2010/main" xmlns="" val="44234843"/>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5BF0863-CDAE-42B6-8AE5-E94404A0934C}" type="datetimeFigureOut">
              <a:rPr lang="en-IN" smtClean="0"/>
              <a:pPr/>
              <a:t>15-03-2024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0C26E316-0B8B-4FB2-8B49-BCE3C51455AD}" type="slidenum">
              <a:rPr lang="en-IN" smtClean="0"/>
              <a:pPr/>
              <a:t>‹#›</a:t>
            </a:fld>
            <a:endParaRPr lang="en-IN"/>
          </a:p>
        </p:txBody>
      </p:sp>
    </p:spTree>
    <p:extLst>
      <p:ext uri="{BB962C8B-B14F-4D97-AF65-F5344CB8AC3E}">
        <p14:creationId xmlns:p14="http://schemas.microsoft.com/office/powerpoint/2010/main" xmlns="" val="660796356"/>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BF0863-CDAE-42B6-8AE5-E94404A0934C}" type="datetimeFigureOut">
              <a:rPr lang="en-IN" smtClean="0"/>
              <a:pPr/>
              <a:t>15-03-2024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0C26E316-0B8B-4FB2-8B49-BCE3C51455AD}" type="slidenum">
              <a:rPr lang="en-IN" smtClean="0"/>
              <a:pPr/>
              <a:t>‹#›</a:t>
            </a:fld>
            <a:endParaRPr lang="en-IN"/>
          </a:p>
        </p:txBody>
      </p:sp>
    </p:spTree>
    <p:extLst>
      <p:ext uri="{BB962C8B-B14F-4D97-AF65-F5344CB8AC3E}">
        <p14:creationId xmlns:p14="http://schemas.microsoft.com/office/powerpoint/2010/main" xmlns="" val="550060527"/>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BF0863-CDAE-42B6-8AE5-E94404A0934C}" type="datetimeFigureOut">
              <a:rPr lang="en-IN" smtClean="0"/>
              <a:pPr/>
              <a:t>15-03-2024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C26E316-0B8B-4FB2-8B49-BCE3C51455AD}" type="slidenum">
              <a:rPr lang="en-IN" smtClean="0"/>
              <a:pPr/>
              <a:t>‹#›</a:t>
            </a:fld>
            <a:endParaRPr lang="en-IN"/>
          </a:p>
        </p:txBody>
      </p:sp>
    </p:spTree>
    <p:extLst>
      <p:ext uri="{BB962C8B-B14F-4D97-AF65-F5344CB8AC3E}">
        <p14:creationId xmlns:p14="http://schemas.microsoft.com/office/powerpoint/2010/main" xmlns="" val="3507091609"/>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BF0863-CDAE-42B6-8AE5-E94404A0934C}" type="datetimeFigureOut">
              <a:rPr lang="en-IN" smtClean="0"/>
              <a:pPr/>
              <a:t>15-03-2024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C26E316-0B8B-4FB2-8B49-BCE3C51455AD}" type="slidenum">
              <a:rPr lang="en-IN" smtClean="0"/>
              <a:pPr/>
              <a:t>‹#›</a:t>
            </a:fld>
            <a:endParaRPr lang="en-IN"/>
          </a:p>
        </p:txBody>
      </p:sp>
    </p:spTree>
    <p:extLst>
      <p:ext uri="{BB962C8B-B14F-4D97-AF65-F5344CB8AC3E}">
        <p14:creationId xmlns:p14="http://schemas.microsoft.com/office/powerpoint/2010/main" xmlns="" val="2966303193"/>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D5BF0863-CDAE-42B6-8AE5-E94404A0934C}" type="datetimeFigureOut">
              <a:rPr lang="en-IN" smtClean="0"/>
              <a:pPr/>
              <a:t>15-03-2024</a:t>
            </a:fld>
            <a:endParaRPr lang="en-IN"/>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IN"/>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0C26E316-0B8B-4FB2-8B49-BCE3C51455AD}" type="slidenum">
              <a:rPr lang="en-IN" smtClean="0"/>
              <a:pPr/>
              <a:t>‹#›</a:t>
            </a:fld>
            <a:endParaRPr lang="en-IN"/>
          </a:p>
        </p:txBody>
      </p:sp>
    </p:spTree>
    <p:extLst>
      <p:ext uri="{BB962C8B-B14F-4D97-AF65-F5344CB8AC3E}">
        <p14:creationId xmlns:p14="http://schemas.microsoft.com/office/powerpoint/2010/main" xmlns="" val="495191831"/>
      </p:ext>
    </p:extLst>
  </p:cSld>
  <p:clrMap bg1="dk1" tx1="lt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Lst>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jpeg"/></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hyperlink" Target="https://www.bestworldevents.com/thank-you-gif-thank-you-quotes/" TargetMode="External"/><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F4290713-D8AA-09EF-B93E-D8F9AD37C48E}"/>
              </a:ext>
            </a:extLst>
          </p:cNvPr>
          <p:cNvSpPr/>
          <p:nvPr/>
        </p:nvSpPr>
        <p:spPr>
          <a:xfrm>
            <a:off x="153185" y="162328"/>
            <a:ext cx="11885629" cy="1336781"/>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r"/>
            <a:r>
              <a:rPr lang="en-IN" sz="4000" b="1" dirty="0" err="1">
                <a:solidFill>
                  <a:schemeClr val="tx1"/>
                </a:solidFill>
                <a:latin typeface="Georgia" panose="02040502050405020303" pitchFamily="18" charset="0"/>
                <a:ea typeface="Cambria" panose="02040503050406030204" pitchFamily="18" charset="0"/>
              </a:rPr>
              <a:t>Jeevak</a:t>
            </a:r>
            <a:r>
              <a:rPr lang="en-IN" sz="4000" b="1" dirty="0">
                <a:solidFill>
                  <a:schemeClr val="tx1"/>
                </a:solidFill>
                <a:latin typeface="Georgia" panose="02040502050405020303" pitchFamily="18" charset="0"/>
                <a:ea typeface="Cambria" panose="02040503050406030204" pitchFamily="18" charset="0"/>
              </a:rPr>
              <a:t> Ayurveda Medical College and Hospital Research Centre.</a:t>
            </a:r>
          </a:p>
        </p:txBody>
      </p:sp>
      <p:sp>
        <p:nvSpPr>
          <p:cNvPr id="14" name="TextBox 13">
            <a:extLst>
              <a:ext uri="{FF2B5EF4-FFF2-40B4-BE49-F238E27FC236}">
                <a16:creationId xmlns:a16="http://schemas.microsoft.com/office/drawing/2014/main" xmlns="" id="{B0CCB422-5C25-7E2E-3631-9FA3D761914A}"/>
              </a:ext>
            </a:extLst>
          </p:cNvPr>
          <p:cNvSpPr txBox="1"/>
          <p:nvPr/>
        </p:nvSpPr>
        <p:spPr>
          <a:xfrm>
            <a:off x="0" y="4971975"/>
            <a:ext cx="5078691" cy="1384995"/>
          </a:xfrm>
          <a:prstGeom prst="rect">
            <a:avLst/>
          </a:prstGeom>
          <a:noFill/>
        </p:spPr>
        <p:txBody>
          <a:bodyPr wrap="square" rtlCol="0">
            <a:spAutoFit/>
          </a:bodyPr>
          <a:lstStyle/>
          <a:p>
            <a:r>
              <a:rPr lang="en-IN" sz="2800" b="1" u="sng" dirty="0">
                <a:latin typeface="Rockwell" panose="02060603020205020403" pitchFamily="18" charset="0"/>
                <a:ea typeface="Cambria Math" panose="02040503050406030204" pitchFamily="18" charset="0"/>
              </a:rPr>
              <a:t>Guided by:</a:t>
            </a:r>
          </a:p>
          <a:p>
            <a:r>
              <a:rPr lang="en-IN" sz="2800" b="1" dirty="0">
                <a:latin typeface="Rockwell" panose="02060603020205020403" pitchFamily="18" charset="0"/>
                <a:ea typeface="Cambria Math" panose="02040503050406030204" pitchFamily="18" charset="0"/>
              </a:rPr>
              <a:t>Dr. Ashok Bhattacharya</a:t>
            </a:r>
          </a:p>
          <a:p>
            <a:r>
              <a:rPr lang="en-IN" sz="2800" b="1" dirty="0">
                <a:latin typeface="Rockwell" panose="02060603020205020403" pitchFamily="18" charset="0"/>
                <a:ea typeface="Cambria Math" panose="02040503050406030204" pitchFamily="18" charset="0"/>
              </a:rPr>
              <a:t>Dr. Awanish Jaiswal</a:t>
            </a:r>
          </a:p>
        </p:txBody>
      </p:sp>
      <p:sp>
        <p:nvSpPr>
          <p:cNvPr id="15" name="TextBox 14">
            <a:extLst>
              <a:ext uri="{FF2B5EF4-FFF2-40B4-BE49-F238E27FC236}">
                <a16:creationId xmlns:a16="http://schemas.microsoft.com/office/drawing/2014/main" xmlns="" id="{7B49EAF5-F9BB-152D-CB1F-C3FFA6A6DC20}"/>
              </a:ext>
            </a:extLst>
          </p:cNvPr>
          <p:cNvSpPr txBox="1"/>
          <p:nvPr/>
        </p:nvSpPr>
        <p:spPr>
          <a:xfrm>
            <a:off x="7681866" y="4823472"/>
            <a:ext cx="4356948" cy="1815882"/>
          </a:xfrm>
          <a:prstGeom prst="rect">
            <a:avLst/>
          </a:prstGeom>
          <a:noFill/>
        </p:spPr>
        <p:txBody>
          <a:bodyPr wrap="square" rtlCol="0">
            <a:spAutoFit/>
          </a:bodyPr>
          <a:lstStyle/>
          <a:p>
            <a:pPr algn="r"/>
            <a:r>
              <a:rPr lang="en-IN" sz="2800" b="1" u="sng" dirty="0">
                <a:latin typeface="Rockwell" panose="02060603020205020403" pitchFamily="18" charset="0"/>
                <a:ea typeface="Cambria Math" panose="02040503050406030204" pitchFamily="18" charset="0"/>
              </a:rPr>
              <a:t>Presented by:</a:t>
            </a:r>
          </a:p>
          <a:p>
            <a:pPr algn="r"/>
            <a:r>
              <a:rPr lang="en-IN" sz="2800" b="1" dirty="0">
                <a:latin typeface="Rockwell" panose="02060603020205020403" pitchFamily="18" charset="0"/>
                <a:ea typeface="Cambria Math" panose="02040503050406030204" pitchFamily="18" charset="0"/>
              </a:rPr>
              <a:t>Vandana Kumari </a:t>
            </a:r>
          </a:p>
          <a:p>
            <a:pPr algn="r"/>
            <a:r>
              <a:rPr lang="en-IN" sz="2800" b="1" dirty="0">
                <a:latin typeface="Rockwell" panose="02060603020205020403" pitchFamily="18" charset="0"/>
                <a:ea typeface="Cambria Math" panose="02040503050406030204" pitchFamily="18" charset="0"/>
              </a:rPr>
              <a:t>Praditi Raut </a:t>
            </a:r>
          </a:p>
          <a:p>
            <a:pPr algn="r"/>
            <a:r>
              <a:rPr lang="en-IN" sz="2800" b="1" i="1" u="sng" dirty="0">
                <a:latin typeface="Rockwell" panose="02060603020205020403" pitchFamily="18" charset="0"/>
                <a:ea typeface="Cambria Math" panose="02040503050406030204" pitchFamily="18" charset="0"/>
              </a:rPr>
              <a:t>(Batch 2021-22)</a:t>
            </a:r>
          </a:p>
        </p:txBody>
      </p:sp>
      <p:pic>
        <p:nvPicPr>
          <p:cNvPr id="3" name="Picture 2">
            <a:extLst>
              <a:ext uri="{FF2B5EF4-FFF2-40B4-BE49-F238E27FC236}">
                <a16:creationId xmlns:a16="http://schemas.microsoft.com/office/drawing/2014/main" xmlns="" id="{8B3D307F-DDBA-5C55-35F9-18AD1A0B4FB5}"/>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47454" y="241090"/>
            <a:ext cx="1270262" cy="1179255"/>
          </a:xfrm>
          <a:prstGeom prst="rect">
            <a:avLst/>
          </a:prstGeom>
        </p:spPr>
      </p:pic>
      <p:sp>
        <p:nvSpPr>
          <p:cNvPr id="2" name="Rectangle 1">
            <a:extLst>
              <a:ext uri="{FF2B5EF4-FFF2-40B4-BE49-F238E27FC236}">
                <a16:creationId xmlns:a16="http://schemas.microsoft.com/office/drawing/2014/main" xmlns="" id="{897D5574-F138-2175-81B3-459A77D02ED5}"/>
              </a:ext>
            </a:extLst>
          </p:cNvPr>
          <p:cNvSpPr/>
          <p:nvPr/>
        </p:nvSpPr>
        <p:spPr>
          <a:xfrm>
            <a:off x="1261227" y="1996438"/>
            <a:ext cx="9669544" cy="2585323"/>
          </a:xfrm>
          <a:prstGeom prst="rect">
            <a:avLst/>
          </a:prstGeom>
          <a:ln w="57150">
            <a:solidFill>
              <a:schemeClr val="accent2"/>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pPr algn="ctr"/>
            <a:r>
              <a:rPr lang="en-IN" sz="5400" b="1" u="sng" dirty="0">
                <a:ln w="22225">
                  <a:solidFill>
                    <a:schemeClr val="accent2">
                      <a:lumMod val="50000"/>
                    </a:schemeClr>
                  </a:solidFill>
                  <a:prstDash val="solid"/>
                </a:ln>
                <a:solidFill>
                  <a:schemeClr val="accent2">
                    <a:lumMod val="60000"/>
                    <a:lumOff val="40000"/>
                  </a:schemeClr>
                </a:solidFill>
                <a:latin typeface="Georgia" panose="02040502050405020303" pitchFamily="18" charset="0"/>
                <a:ea typeface="Cambria" panose="02040503050406030204" pitchFamily="18" charset="0"/>
              </a:rPr>
              <a:t>Concept of </a:t>
            </a:r>
            <a:r>
              <a:rPr lang="en-IN" sz="5400" b="1" u="sng" dirty="0" err="1">
                <a:ln w="22225">
                  <a:solidFill>
                    <a:schemeClr val="accent2">
                      <a:lumMod val="50000"/>
                    </a:schemeClr>
                  </a:solidFill>
                  <a:prstDash val="solid"/>
                </a:ln>
                <a:solidFill>
                  <a:schemeClr val="accent2">
                    <a:lumMod val="60000"/>
                    <a:lumOff val="40000"/>
                  </a:schemeClr>
                </a:solidFill>
                <a:latin typeface="Georgia" panose="02040502050405020303" pitchFamily="18" charset="0"/>
                <a:ea typeface="Cambria" panose="02040503050406030204" pitchFamily="18" charset="0"/>
              </a:rPr>
              <a:t>Ashtyavidhapariksha</a:t>
            </a:r>
            <a:r>
              <a:rPr lang="en-IN" sz="5400" b="1" u="sng" dirty="0">
                <a:ln w="22225">
                  <a:solidFill>
                    <a:schemeClr val="accent2">
                      <a:lumMod val="50000"/>
                    </a:schemeClr>
                  </a:solidFill>
                  <a:prstDash val="solid"/>
                </a:ln>
                <a:solidFill>
                  <a:schemeClr val="accent2">
                    <a:lumMod val="60000"/>
                    <a:lumOff val="40000"/>
                  </a:schemeClr>
                </a:solidFill>
                <a:latin typeface="Georgia" panose="02040502050405020303" pitchFamily="18" charset="0"/>
                <a:ea typeface="Cambria" panose="02040503050406030204" pitchFamily="18" charset="0"/>
              </a:rPr>
              <a:t> and its Clinical Significance.</a:t>
            </a:r>
            <a:endParaRPr lang="en-IN" sz="5400" b="1" dirty="0">
              <a:ln w="22225">
                <a:solidFill>
                  <a:schemeClr val="accent2">
                    <a:lumMod val="50000"/>
                  </a:schemeClr>
                </a:solidFill>
                <a:prstDash val="solid"/>
              </a:ln>
              <a:solidFill>
                <a:schemeClr val="accent2">
                  <a:lumMod val="60000"/>
                  <a:lumOff val="40000"/>
                </a:schemeClr>
              </a:solidFill>
              <a:latin typeface="Georgia" panose="02040502050405020303" pitchFamily="18" charset="0"/>
            </a:endParaRPr>
          </a:p>
        </p:txBody>
      </p:sp>
    </p:spTree>
    <p:extLst>
      <p:ext uri="{BB962C8B-B14F-4D97-AF65-F5344CB8AC3E}">
        <p14:creationId xmlns:p14="http://schemas.microsoft.com/office/powerpoint/2010/main" xmlns="" val="1384324031"/>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E392EE-E546-CD5A-A668-D39E1C961CB0}"/>
              </a:ext>
            </a:extLst>
          </p:cNvPr>
          <p:cNvSpPr>
            <a:spLocks noGrp="1"/>
          </p:cNvSpPr>
          <p:nvPr>
            <p:ph type="title"/>
          </p:nvPr>
        </p:nvSpPr>
        <p:spPr>
          <a:xfrm>
            <a:off x="1715293" y="276085"/>
            <a:ext cx="8761413" cy="706964"/>
          </a:xfrm>
        </p:spPr>
        <p:txBody>
          <a:bodyPr>
            <a:noAutofit/>
          </a:bodyPr>
          <a:lstStyle/>
          <a:p>
            <a:pPr algn="ctr"/>
            <a:r>
              <a:rPr lang="hi-IN" sz="6600" b="1" u="sng" dirty="0">
                <a:solidFill>
                  <a:srgbClr val="660033"/>
                </a:solidFill>
                <a:latin typeface="Aparajita" panose="02020603050405020304" pitchFamily="18" charset="0"/>
                <a:cs typeface="Aparajita" panose="02020603050405020304" pitchFamily="18" charset="0"/>
              </a:rPr>
              <a:t>षड्विध परीक्षा</a:t>
            </a:r>
            <a:endParaRPr lang="en-IN" sz="6600" b="1" u="sng" dirty="0">
              <a:solidFill>
                <a:srgbClr val="660033"/>
              </a:solidFill>
            </a:endParaRPr>
          </a:p>
        </p:txBody>
      </p:sp>
      <p:sp>
        <p:nvSpPr>
          <p:cNvPr id="3" name="Content Placeholder 2">
            <a:extLst>
              <a:ext uri="{FF2B5EF4-FFF2-40B4-BE49-F238E27FC236}">
                <a16:creationId xmlns:a16="http://schemas.microsoft.com/office/drawing/2014/main" xmlns="" id="{BB09782F-21B9-E9C9-BA66-E4C0479CCB41}"/>
              </a:ext>
            </a:extLst>
          </p:cNvPr>
          <p:cNvSpPr>
            <a:spLocks noGrp="1"/>
          </p:cNvSpPr>
          <p:nvPr>
            <p:ph idx="1"/>
          </p:nvPr>
        </p:nvSpPr>
        <p:spPr>
          <a:xfrm>
            <a:off x="147686" y="1225485"/>
            <a:ext cx="11896626" cy="5486400"/>
          </a:xfrm>
        </p:spPr>
        <p:txBody>
          <a:bodyPr>
            <a:normAutofit fontScale="92500" lnSpcReduction="10000"/>
          </a:bodyPr>
          <a:lstStyle/>
          <a:p>
            <a:r>
              <a:rPr lang="hi-IN" sz="4500" b="1" dirty="0">
                <a:solidFill>
                  <a:srgbClr val="FFC000"/>
                </a:solidFill>
                <a:latin typeface="Kokila" panose="020B0604020202020204" pitchFamily="34" charset="0"/>
                <a:cs typeface="Kokila" panose="020B0604020202020204" pitchFamily="34" charset="0"/>
              </a:rPr>
              <a:t>ष‌ड्विधो हि रोगाणां विज्ञानोपायः, तद्यथा-पञ्चभिः श्रोत्रादिभिः प्रश्नेन चेति ।</a:t>
            </a:r>
            <a:endParaRPr lang="en-IN" sz="4500" b="1" dirty="0">
              <a:solidFill>
                <a:srgbClr val="FFC000"/>
              </a:solidFill>
              <a:latin typeface="Kokila" panose="020B0604020202020204" pitchFamily="34" charset="0"/>
              <a:cs typeface="Kokila" panose="020B0604020202020204" pitchFamily="34" charset="0"/>
            </a:endParaRPr>
          </a:p>
          <a:p>
            <a:pPr marL="0" indent="0" algn="r">
              <a:buNone/>
            </a:pPr>
            <a:r>
              <a:rPr lang="hi-IN" sz="3500" b="1" i="1" dirty="0">
                <a:solidFill>
                  <a:srgbClr val="FFC000"/>
                </a:solidFill>
                <a:latin typeface="Kokila" panose="020B0604020202020204" pitchFamily="34" charset="0"/>
                <a:cs typeface="Kokila" panose="020B0604020202020204" pitchFamily="34" charset="0"/>
              </a:rPr>
              <a:t>(सु० सू० 10/3 )</a:t>
            </a:r>
            <a:endParaRPr lang="en-IN" sz="3500" b="1" i="1" dirty="0">
              <a:solidFill>
                <a:srgbClr val="FFC000"/>
              </a:solidFill>
              <a:latin typeface="Kokila" panose="020B0604020202020204" pitchFamily="34" charset="0"/>
              <a:cs typeface="Kokila" panose="020B0604020202020204" pitchFamily="34" charset="0"/>
            </a:endParaRPr>
          </a:p>
          <a:p>
            <a:pPr marL="571500" indent="-571500" algn="ctr">
              <a:buFont typeface="+mj-lt"/>
              <a:buAutoNum type="arabicParenR"/>
            </a:pPr>
            <a:r>
              <a:rPr lang="hi-IN" sz="3900" b="1" dirty="0">
                <a:solidFill>
                  <a:schemeClr val="tx1"/>
                </a:solidFill>
                <a:latin typeface="Kokila" panose="020B0604020202020204" pitchFamily="34" charset="0"/>
                <a:cs typeface="Kokila" panose="020B0604020202020204" pitchFamily="34" charset="0"/>
              </a:rPr>
              <a:t>श्रोत परीक्षा</a:t>
            </a:r>
            <a:endParaRPr lang="en-IN" sz="3900" b="1" dirty="0">
              <a:solidFill>
                <a:schemeClr val="tx1"/>
              </a:solidFill>
              <a:latin typeface="Kokila" panose="020B0604020202020204" pitchFamily="34" charset="0"/>
              <a:cs typeface="Kokila" panose="020B0604020202020204" pitchFamily="34" charset="0"/>
            </a:endParaRPr>
          </a:p>
          <a:p>
            <a:pPr marL="571500" indent="-571500" algn="ctr">
              <a:buFont typeface="+mj-lt"/>
              <a:buAutoNum type="arabicParenR"/>
            </a:pPr>
            <a:r>
              <a:rPr lang="hi-IN" sz="3900" b="1" dirty="0">
                <a:solidFill>
                  <a:schemeClr val="tx1"/>
                </a:solidFill>
                <a:latin typeface="Kokila" panose="020B0604020202020204" pitchFamily="34" charset="0"/>
                <a:cs typeface="Kokila" panose="020B0604020202020204" pitchFamily="34" charset="0"/>
              </a:rPr>
              <a:t>त्वक् परीक्षा</a:t>
            </a:r>
            <a:endParaRPr lang="en-IN" sz="3900" b="1" dirty="0">
              <a:solidFill>
                <a:schemeClr val="tx1"/>
              </a:solidFill>
              <a:latin typeface="Kokila" panose="020B0604020202020204" pitchFamily="34" charset="0"/>
              <a:cs typeface="Kokila" panose="020B0604020202020204" pitchFamily="34" charset="0"/>
            </a:endParaRPr>
          </a:p>
          <a:p>
            <a:pPr marL="571500" indent="-571500" algn="ctr">
              <a:buFont typeface="+mj-lt"/>
              <a:buAutoNum type="arabicParenR"/>
            </a:pPr>
            <a:r>
              <a:rPr lang="hi-IN" sz="3900" b="1" dirty="0">
                <a:solidFill>
                  <a:schemeClr val="tx1"/>
                </a:solidFill>
                <a:latin typeface="Kokila" panose="020B0604020202020204" pitchFamily="34" charset="0"/>
                <a:cs typeface="Kokila" panose="020B0604020202020204" pitchFamily="34" charset="0"/>
              </a:rPr>
              <a:t>चक्षु परीक्षा</a:t>
            </a:r>
            <a:endParaRPr lang="en-IN" sz="3900" b="1" dirty="0">
              <a:solidFill>
                <a:schemeClr val="tx1"/>
              </a:solidFill>
              <a:latin typeface="Kokila" panose="020B0604020202020204" pitchFamily="34" charset="0"/>
              <a:cs typeface="Kokila" panose="020B0604020202020204" pitchFamily="34" charset="0"/>
            </a:endParaRPr>
          </a:p>
          <a:p>
            <a:pPr marL="571500" indent="-571500" algn="ctr">
              <a:buFont typeface="+mj-lt"/>
              <a:buAutoNum type="arabicParenR"/>
            </a:pPr>
            <a:r>
              <a:rPr lang="hi-IN" sz="3900" b="1" dirty="0">
                <a:solidFill>
                  <a:schemeClr val="tx1"/>
                </a:solidFill>
                <a:latin typeface="Kokila" panose="020B0604020202020204" pitchFamily="34" charset="0"/>
                <a:cs typeface="Kokila" panose="020B0604020202020204" pitchFamily="34" charset="0"/>
              </a:rPr>
              <a:t>रसना परीक्षा</a:t>
            </a:r>
            <a:endParaRPr lang="en-IN" sz="3900" b="1" dirty="0">
              <a:solidFill>
                <a:schemeClr val="tx1"/>
              </a:solidFill>
              <a:latin typeface="Kokila" panose="020B0604020202020204" pitchFamily="34" charset="0"/>
              <a:cs typeface="Kokila" panose="020B0604020202020204" pitchFamily="34" charset="0"/>
            </a:endParaRPr>
          </a:p>
          <a:p>
            <a:pPr marL="571500" indent="-571500" algn="ctr">
              <a:buFont typeface="+mj-lt"/>
              <a:buAutoNum type="arabicParenR"/>
            </a:pPr>
            <a:r>
              <a:rPr lang="hi-IN" sz="3900" b="1" dirty="0">
                <a:solidFill>
                  <a:schemeClr val="tx1"/>
                </a:solidFill>
                <a:latin typeface="Kokila" panose="020B0604020202020204" pitchFamily="34" charset="0"/>
                <a:cs typeface="Kokila" panose="020B0604020202020204" pitchFamily="34" charset="0"/>
              </a:rPr>
              <a:t>घ्राण परीक्षा</a:t>
            </a:r>
            <a:endParaRPr lang="en-IN" sz="3900" b="1" dirty="0">
              <a:solidFill>
                <a:schemeClr val="tx1"/>
              </a:solidFill>
              <a:latin typeface="Kokila" panose="020B0604020202020204" pitchFamily="34" charset="0"/>
              <a:cs typeface="Kokila" panose="020B0604020202020204" pitchFamily="34" charset="0"/>
            </a:endParaRPr>
          </a:p>
          <a:p>
            <a:pPr marL="571500" indent="-571500" algn="ctr">
              <a:buFont typeface="+mj-lt"/>
              <a:buAutoNum type="arabicParenR"/>
            </a:pPr>
            <a:r>
              <a:rPr lang="hi-IN" sz="3900" b="1" dirty="0">
                <a:solidFill>
                  <a:schemeClr val="tx1"/>
                </a:solidFill>
                <a:latin typeface="Kokila" panose="020B0604020202020204" pitchFamily="34" charset="0"/>
                <a:cs typeface="Kokila" panose="020B0604020202020204" pitchFamily="34" charset="0"/>
              </a:rPr>
              <a:t>प्रश्न परीक्षा</a:t>
            </a:r>
            <a:endParaRPr lang="en-IN" sz="3900" b="1" dirty="0">
              <a:solidFill>
                <a:schemeClr val="tx1"/>
              </a:solidFill>
              <a:latin typeface="Kokila" panose="020B0604020202020204" pitchFamily="34" charset="0"/>
              <a:cs typeface="Kokila" panose="020B0604020202020204" pitchFamily="34" charset="0"/>
            </a:endParaRPr>
          </a:p>
        </p:txBody>
      </p:sp>
    </p:spTree>
    <p:extLst>
      <p:ext uri="{BB962C8B-B14F-4D97-AF65-F5344CB8AC3E}">
        <p14:creationId xmlns:p14="http://schemas.microsoft.com/office/powerpoint/2010/main" xmlns="" val="2057598730"/>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766292-572D-0E27-48CE-C13702BEEE6B}"/>
              </a:ext>
            </a:extLst>
          </p:cNvPr>
          <p:cNvSpPr>
            <a:spLocks noGrp="1"/>
          </p:cNvSpPr>
          <p:nvPr>
            <p:ph type="title"/>
          </p:nvPr>
        </p:nvSpPr>
        <p:spPr>
          <a:xfrm>
            <a:off x="1715293" y="253739"/>
            <a:ext cx="8761413" cy="909667"/>
          </a:xfrm>
        </p:spPr>
        <p:txBody>
          <a:bodyPr>
            <a:noAutofit/>
          </a:bodyPr>
          <a:lstStyle/>
          <a:p>
            <a:pPr algn="ctr"/>
            <a:r>
              <a:rPr lang="hi-IN" sz="6600" b="1" u="sng" dirty="0">
                <a:solidFill>
                  <a:srgbClr val="660033"/>
                </a:solidFill>
                <a:latin typeface="Aparajita" panose="02020603050405020304" pitchFamily="18" charset="0"/>
                <a:cs typeface="Aparajita" panose="02020603050405020304" pitchFamily="18" charset="0"/>
              </a:rPr>
              <a:t>अष्टविध परीक्षा</a:t>
            </a:r>
            <a:endParaRPr lang="en-IN" sz="6600" b="1" u="sng" dirty="0">
              <a:solidFill>
                <a:srgbClr val="660033"/>
              </a:solidFill>
              <a:latin typeface="Aparajita" panose="02020603050405020304" pitchFamily="18" charset="0"/>
              <a:cs typeface="Aparajita" panose="02020603050405020304" pitchFamily="18" charset="0"/>
            </a:endParaRPr>
          </a:p>
        </p:txBody>
      </p:sp>
      <p:sp>
        <p:nvSpPr>
          <p:cNvPr id="3" name="Content Placeholder 2">
            <a:extLst>
              <a:ext uri="{FF2B5EF4-FFF2-40B4-BE49-F238E27FC236}">
                <a16:creationId xmlns:a16="http://schemas.microsoft.com/office/drawing/2014/main" xmlns="" id="{8AC19510-EBAF-C006-BFEB-48D088D3FC6E}"/>
              </a:ext>
            </a:extLst>
          </p:cNvPr>
          <p:cNvSpPr>
            <a:spLocks noGrp="1"/>
          </p:cNvSpPr>
          <p:nvPr>
            <p:ph idx="1"/>
          </p:nvPr>
        </p:nvSpPr>
        <p:spPr>
          <a:xfrm>
            <a:off x="255493" y="1366897"/>
            <a:ext cx="11681012" cy="2062103"/>
          </a:xfrm>
        </p:spPr>
        <p:txBody>
          <a:bodyPr>
            <a:normAutofit fontScale="62500" lnSpcReduction="20000"/>
          </a:bodyPr>
          <a:lstStyle/>
          <a:p>
            <a:r>
              <a:rPr lang="hi-IN" sz="7300" b="1" dirty="0">
                <a:solidFill>
                  <a:srgbClr val="FFC000"/>
                </a:solidFill>
                <a:latin typeface="Kokila" panose="020B0604020202020204" pitchFamily="34" charset="0"/>
                <a:cs typeface="Kokila" panose="020B0604020202020204" pitchFamily="34" charset="0"/>
              </a:rPr>
              <a:t>रोगाक्रान्तशरीरस्य स्थानान्यष्टौ परीक्षयेत् । </a:t>
            </a:r>
            <a:endParaRPr lang="en-IN" sz="7300" b="1" dirty="0">
              <a:solidFill>
                <a:srgbClr val="FFC000"/>
              </a:solidFill>
              <a:latin typeface="Kokila" panose="020B0604020202020204" pitchFamily="34" charset="0"/>
              <a:cs typeface="Kokila" panose="020B0604020202020204" pitchFamily="34" charset="0"/>
            </a:endParaRPr>
          </a:p>
          <a:p>
            <a:pPr marL="0" indent="0">
              <a:buNone/>
            </a:pPr>
            <a:r>
              <a:rPr lang="en-IN" sz="7300" b="1" dirty="0">
                <a:solidFill>
                  <a:srgbClr val="FFC000"/>
                </a:solidFill>
                <a:latin typeface="Kokila" panose="020B0604020202020204" pitchFamily="34" charset="0"/>
                <a:cs typeface="Kokila" panose="020B0604020202020204" pitchFamily="34" charset="0"/>
              </a:rPr>
              <a:t>   </a:t>
            </a:r>
            <a:r>
              <a:rPr lang="hi-IN" sz="7300" b="1" dirty="0">
                <a:solidFill>
                  <a:srgbClr val="FFC000"/>
                </a:solidFill>
                <a:latin typeface="Kokila" panose="020B0604020202020204" pitchFamily="34" charset="0"/>
                <a:cs typeface="Kokila" panose="020B0604020202020204" pitchFamily="34" charset="0"/>
              </a:rPr>
              <a:t>नाड़ीं मूत्रं मलं जिह्वां शब्दं स्पर्श दृगाकृती ।। </a:t>
            </a:r>
            <a:endParaRPr lang="en-IN" sz="7300" b="1" dirty="0">
              <a:solidFill>
                <a:srgbClr val="FFC000"/>
              </a:solidFill>
              <a:latin typeface="Kokila" panose="020B0604020202020204" pitchFamily="34" charset="0"/>
              <a:cs typeface="Kokila" panose="020B0604020202020204" pitchFamily="34" charset="0"/>
            </a:endParaRPr>
          </a:p>
          <a:p>
            <a:pPr marL="0" indent="0" algn="r">
              <a:buNone/>
            </a:pPr>
            <a:r>
              <a:rPr lang="hi-IN" sz="5100" b="1" i="1" dirty="0">
                <a:solidFill>
                  <a:srgbClr val="FFC000"/>
                </a:solidFill>
                <a:latin typeface="Kokila" panose="020B0604020202020204" pitchFamily="34" charset="0"/>
                <a:cs typeface="Kokila" panose="020B0604020202020204" pitchFamily="34" charset="0"/>
              </a:rPr>
              <a:t>( योगरत्नाकर )</a:t>
            </a:r>
            <a:endParaRPr lang="en-IN" sz="5100" b="1" i="1" dirty="0">
              <a:solidFill>
                <a:srgbClr val="FFC000"/>
              </a:solidFill>
              <a:latin typeface="Kokila" panose="020B0604020202020204" pitchFamily="34" charset="0"/>
              <a:cs typeface="Kokila" panose="020B0604020202020204" pitchFamily="34" charset="0"/>
            </a:endParaRPr>
          </a:p>
        </p:txBody>
      </p:sp>
      <p:sp>
        <p:nvSpPr>
          <p:cNvPr id="4" name="TextBox 3">
            <a:extLst>
              <a:ext uri="{FF2B5EF4-FFF2-40B4-BE49-F238E27FC236}">
                <a16:creationId xmlns:a16="http://schemas.microsoft.com/office/drawing/2014/main" xmlns="" id="{599C07C8-0D48-9E4C-3937-D170EE3C1706}"/>
              </a:ext>
            </a:extLst>
          </p:cNvPr>
          <p:cNvSpPr txBox="1"/>
          <p:nvPr/>
        </p:nvSpPr>
        <p:spPr>
          <a:xfrm>
            <a:off x="3177218" y="3688549"/>
            <a:ext cx="2328420" cy="2308324"/>
          </a:xfrm>
          <a:prstGeom prst="rect">
            <a:avLst/>
          </a:prstGeom>
          <a:noFill/>
        </p:spPr>
        <p:txBody>
          <a:bodyPr wrap="square" rtlCol="0">
            <a:spAutoFit/>
          </a:bodyPr>
          <a:lstStyle/>
          <a:p>
            <a:pPr marL="514350" indent="-514350" algn="ctr">
              <a:buFont typeface="+mj-lt"/>
              <a:buAutoNum type="arabicParenR"/>
            </a:pPr>
            <a:r>
              <a:rPr lang="en-IN" sz="3600" b="1" dirty="0">
                <a:latin typeface="Kokila" panose="020B0604020202020204" pitchFamily="34" charset="0"/>
                <a:cs typeface="Kokila" panose="020B0604020202020204" pitchFamily="34" charset="0"/>
              </a:rPr>
              <a:t>   </a:t>
            </a:r>
            <a:r>
              <a:rPr lang="hi-IN" sz="3600" b="1" dirty="0">
                <a:latin typeface="Kokila" panose="020B0604020202020204" pitchFamily="34" charset="0"/>
                <a:cs typeface="Kokila" panose="020B0604020202020204" pitchFamily="34" charset="0"/>
              </a:rPr>
              <a:t>नाड़ी</a:t>
            </a:r>
            <a:endParaRPr lang="en-IN" sz="3600" b="1" dirty="0">
              <a:latin typeface="Kokila" panose="020B0604020202020204" pitchFamily="34" charset="0"/>
              <a:cs typeface="Kokila" panose="020B0604020202020204" pitchFamily="34" charset="0"/>
            </a:endParaRPr>
          </a:p>
          <a:p>
            <a:pPr marL="514350" indent="-514350" algn="ctr">
              <a:buFont typeface="+mj-lt"/>
              <a:buAutoNum type="arabicParenR"/>
            </a:pPr>
            <a:r>
              <a:rPr lang="en-IN" sz="3600" b="1" dirty="0">
                <a:latin typeface="Kokila" panose="020B0604020202020204" pitchFamily="34" charset="0"/>
                <a:cs typeface="Kokila" panose="020B0604020202020204" pitchFamily="34" charset="0"/>
              </a:rPr>
              <a:t>  </a:t>
            </a:r>
            <a:r>
              <a:rPr lang="hi-IN" sz="3600" b="1" dirty="0">
                <a:latin typeface="Kokila" panose="020B0604020202020204" pitchFamily="34" charset="0"/>
                <a:cs typeface="Kokila" panose="020B0604020202020204" pitchFamily="34" charset="0"/>
              </a:rPr>
              <a:t>मूत्र</a:t>
            </a:r>
            <a:endParaRPr lang="en-IN" sz="3600" b="1" dirty="0">
              <a:latin typeface="Kokila" panose="020B0604020202020204" pitchFamily="34" charset="0"/>
              <a:cs typeface="Kokila" panose="020B0604020202020204" pitchFamily="34" charset="0"/>
            </a:endParaRPr>
          </a:p>
          <a:p>
            <a:pPr marL="514350" indent="-514350" algn="ctr">
              <a:buFont typeface="+mj-lt"/>
              <a:buAutoNum type="arabicParenR"/>
            </a:pPr>
            <a:r>
              <a:rPr lang="en-IN" sz="3600" b="1" dirty="0">
                <a:latin typeface="Kokila" panose="020B0604020202020204" pitchFamily="34" charset="0"/>
                <a:cs typeface="Kokila" panose="020B0604020202020204" pitchFamily="34" charset="0"/>
              </a:rPr>
              <a:t> </a:t>
            </a:r>
            <a:r>
              <a:rPr lang="hi-IN" sz="3600" b="1" dirty="0">
                <a:latin typeface="Kokila" panose="020B0604020202020204" pitchFamily="34" charset="0"/>
                <a:cs typeface="Kokila" panose="020B0604020202020204" pitchFamily="34" charset="0"/>
              </a:rPr>
              <a:t>मल</a:t>
            </a:r>
            <a:endParaRPr lang="en-IN" sz="3600" b="1" dirty="0">
              <a:latin typeface="Kokila" panose="020B0604020202020204" pitchFamily="34" charset="0"/>
              <a:cs typeface="Kokila" panose="020B0604020202020204" pitchFamily="34" charset="0"/>
            </a:endParaRPr>
          </a:p>
          <a:p>
            <a:pPr marL="514350" indent="-514350" algn="ctr">
              <a:buFont typeface="+mj-lt"/>
              <a:buAutoNum type="arabicParenR"/>
            </a:pPr>
            <a:r>
              <a:rPr lang="en-IN" sz="3600" b="1" dirty="0">
                <a:latin typeface="Kokila" panose="020B0604020202020204" pitchFamily="34" charset="0"/>
                <a:cs typeface="Kokila" panose="020B0604020202020204" pitchFamily="34" charset="0"/>
              </a:rPr>
              <a:t>  </a:t>
            </a:r>
            <a:r>
              <a:rPr lang="hi-IN" sz="3600" b="1" dirty="0">
                <a:latin typeface="Kokila" panose="020B0604020202020204" pitchFamily="34" charset="0"/>
                <a:cs typeface="Kokila" panose="020B0604020202020204" pitchFamily="34" charset="0"/>
              </a:rPr>
              <a:t>जिह्वा</a:t>
            </a:r>
            <a:endParaRPr lang="en-IN" sz="3600" b="1" dirty="0">
              <a:latin typeface="Kokila" panose="020B0604020202020204" pitchFamily="34" charset="0"/>
              <a:cs typeface="Kokila" panose="020B0604020202020204" pitchFamily="34" charset="0"/>
            </a:endParaRPr>
          </a:p>
        </p:txBody>
      </p:sp>
      <p:sp>
        <p:nvSpPr>
          <p:cNvPr id="5" name="TextBox 4">
            <a:extLst>
              <a:ext uri="{FF2B5EF4-FFF2-40B4-BE49-F238E27FC236}">
                <a16:creationId xmlns:a16="http://schemas.microsoft.com/office/drawing/2014/main" xmlns="" id="{997575E9-A25E-B135-B46A-1AFCC85FBAD6}"/>
              </a:ext>
            </a:extLst>
          </p:cNvPr>
          <p:cNvSpPr txBox="1"/>
          <p:nvPr/>
        </p:nvSpPr>
        <p:spPr>
          <a:xfrm>
            <a:off x="6686364" y="3688549"/>
            <a:ext cx="2328419" cy="2308324"/>
          </a:xfrm>
          <a:prstGeom prst="rect">
            <a:avLst/>
          </a:prstGeom>
          <a:noFill/>
        </p:spPr>
        <p:txBody>
          <a:bodyPr wrap="square" rtlCol="0">
            <a:spAutoFit/>
          </a:bodyPr>
          <a:lstStyle/>
          <a:p>
            <a:pPr algn="ctr"/>
            <a:r>
              <a:rPr lang="en-IN" sz="3600" b="1" dirty="0">
                <a:latin typeface="Kokila" panose="020B0604020202020204" pitchFamily="34" charset="0"/>
                <a:cs typeface="Kokila" panose="020B0604020202020204" pitchFamily="34" charset="0"/>
              </a:rPr>
              <a:t>5)      </a:t>
            </a:r>
            <a:r>
              <a:rPr lang="hi-IN" sz="3600" b="1" dirty="0">
                <a:latin typeface="Kokila" panose="020B0604020202020204" pitchFamily="34" charset="0"/>
                <a:cs typeface="Kokila" panose="020B0604020202020204" pitchFamily="34" charset="0"/>
              </a:rPr>
              <a:t>शब्द</a:t>
            </a:r>
            <a:endParaRPr lang="en-IN" sz="3600" b="1" dirty="0">
              <a:latin typeface="Kokila" panose="020B0604020202020204" pitchFamily="34" charset="0"/>
              <a:cs typeface="Kokila" panose="020B0604020202020204" pitchFamily="34" charset="0"/>
            </a:endParaRPr>
          </a:p>
          <a:p>
            <a:pPr algn="ctr"/>
            <a:r>
              <a:rPr lang="en-IN" sz="3600" b="1" dirty="0">
                <a:latin typeface="Kokila" panose="020B0604020202020204" pitchFamily="34" charset="0"/>
                <a:cs typeface="Kokila" panose="020B0604020202020204" pitchFamily="34" charset="0"/>
              </a:rPr>
              <a:t>6)      </a:t>
            </a:r>
            <a:r>
              <a:rPr lang="hi-IN" sz="3600" b="1" dirty="0">
                <a:latin typeface="Kokila" panose="020B0604020202020204" pitchFamily="34" charset="0"/>
                <a:cs typeface="Kokila" panose="020B0604020202020204" pitchFamily="34" charset="0"/>
              </a:rPr>
              <a:t>स्पर्श</a:t>
            </a:r>
            <a:endParaRPr lang="en-IN" sz="3600" b="1" dirty="0">
              <a:latin typeface="Kokila" panose="020B0604020202020204" pitchFamily="34" charset="0"/>
              <a:cs typeface="Kokila" panose="020B0604020202020204" pitchFamily="34" charset="0"/>
            </a:endParaRPr>
          </a:p>
          <a:p>
            <a:pPr algn="ctr"/>
            <a:r>
              <a:rPr lang="en-IN" sz="3600" b="1" dirty="0">
                <a:latin typeface="Kokila" panose="020B0604020202020204" pitchFamily="34" charset="0"/>
                <a:cs typeface="Kokila" panose="020B0604020202020204" pitchFamily="34" charset="0"/>
              </a:rPr>
              <a:t>7)        </a:t>
            </a:r>
            <a:r>
              <a:rPr lang="hi-IN" sz="3600" b="1" dirty="0">
                <a:latin typeface="Kokila" panose="020B0604020202020204" pitchFamily="34" charset="0"/>
                <a:cs typeface="Kokila" panose="020B0604020202020204" pitchFamily="34" charset="0"/>
              </a:rPr>
              <a:t>दृक</a:t>
            </a:r>
            <a:endParaRPr lang="en-IN" sz="3600" b="1" dirty="0">
              <a:latin typeface="Kokila" panose="020B0604020202020204" pitchFamily="34" charset="0"/>
              <a:cs typeface="Kokila" panose="020B0604020202020204" pitchFamily="34" charset="0"/>
            </a:endParaRPr>
          </a:p>
          <a:p>
            <a:pPr algn="ctr"/>
            <a:r>
              <a:rPr lang="en-IN" sz="3600" b="1" dirty="0">
                <a:latin typeface="Kokila" panose="020B0604020202020204" pitchFamily="34" charset="0"/>
                <a:cs typeface="Kokila" panose="020B0604020202020204" pitchFamily="34" charset="0"/>
              </a:rPr>
              <a:t>8)   </a:t>
            </a:r>
            <a:r>
              <a:rPr lang="hi-IN" sz="3600" b="1" dirty="0">
                <a:latin typeface="Kokila" panose="020B0604020202020204" pitchFamily="34" charset="0"/>
                <a:cs typeface="Kokila" panose="020B0604020202020204" pitchFamily="34" charset="0"/>
              </a:rPr>
              <a:t>आकृति</a:t>
            </a:r>
            <a:endParaRPr lang="en-IN" sz="3600" dirty="0"/>
          </a:p>
        </p:txBody>
      </p:sp>
    </p:spTree>
    <p:extLst>
      <p:ext uri="{BB962C8B-B14F-4D97-AF65-F5344CB8AC3E}">
        <p14:creationId xmlns:p14="http://schemas.microsoft.com/office/powerpoint/2010/main" xmlns="" val="3734024969"/>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807129-A2A2-E684-E594-A6FC9A0016F9}"/>
              </a:ext>
            </a:extLst>
          </p:cNvPr>
          <p:cNvSpPr>
            <a:spLocks noGrp="1"/>
          </p:cNvSpPr>
          <p:nvPr>
            <p:ph type="title"/>
          </p:nvPr>
        </p:nvSpPr>
        <p:spPr>
          <a:xfrm>
            <a:off x="1715293" y="123024"/>
            <a:ext cx="8761413" cy="964195"/>
          </a:xfrm>
        </p:spPr>
        <p:txBody>
          <a:bodyPr>
            <a:noAutofit/>
          </a:bodyPr>
          <a:lstStyle/>
          <a:p>
            <a:pPr algn="ctr"/>
            <a:r>
              <a:rPr lang="hi-IN" sz="6600" b="1" u="sng" dirty="0">
                <a:solidFill>
                  <a:srgbClr val="660033"/>
                </a:solidFill>
                <a:latin typeface="Aparajita" panose="02020603050405020304" pitchFamily="18" charset="0"/>
                <a:cs typeface="Aparajita" panose="02020603050405020304" pitchFamily="18" charset="0"/>
              </a:rPr>
              <a:t>दशविध परीक्षा</a:t>
            </a:r>
            <a:r>
              <a:rPr lang="en-IN" sz="6600" b="1" u="sng" dirty="0">
                <a:solidFill>
                  <a:srgbClr val="660033"/>
                </a:solidFill>
                <a:latin typeface="Aparajita" panose="02020603050405020304" pitchFamily="18" charset="0"/>
                <a:cs typeface="Aparajita" panose="02020603050405020304" pitchFamily="18" charset="0"/>
              </a:rPr>
              <a:t> </a:t>
            </a:r>
            <a:endParaRPr lang="en-IN" sz="6600" b="1" u="sng" dirty="0">
              <a:solidFill>
                <a:srgbClr val="660033"/>
              </a:solidFill>
            </a:endParaRPr>
          </a:p>
        </p:txBody>
      </p:sp>
      <p:sp>
        <p:nvSpPr>
          <p:cNvPr id="3" name="Content Placeholder 2">
            <a:extLst>
              <a:ext uri="{FF2B5EF4-FFF2-40B4-BE49-F238E27FC236}">
                <a16:creationId xmlns:a16="http://schemas.microsoft.com/office/drawing/2014/main" xmlns="" id="{67106D7B-3FC1-0B5E-E853-BB3B6B3FB8E9}"/>
              </a:ext>
            </a:extLst>
          </p:cNvPr>
          <p:cNvSpPr>
            <a:spLocks noGrp="1"/>
          </p:cNvSpPr>
          <p:nvPr>
            <p:ph idx="1"/>
          </p:nvPr>
        </p:nvSpPr>
        <p:spPr>
          <a:xfrm>
            <a:off x="89647" y="1158936"/>
            <a:ext cx="12039600" cy="2270063"/>
          </a:xfrm>
        </p:spPr>
        <p:txBody>
          <a:bodyPr>
            <a:normAutofit fontScale="85000" lnSpcReduction="20000"/>
          </a:bodyPr>
          <a:lstStyle/>
          <a:p>
            <a:r>
              <a:rPr lang="hi-IN" sz="4700" b="1" dirty="0">
                <a:solidFill>
                  <a:srgbClr val="FFC000"/>
                </a:solidFill>
                <a:latin typeface="Kokila" panose="020B0604020202020204" pitchFamily="34" charset="0"/>
                <a:cs typeface="Kokila" panose="020B0604020202020204" pitchFamily="34" charset="0"/>
              </a:rPr>
              <a:t>तस्मादातुरं परीक्षेत प्रकृतितश्च, विकृतितश्च सारतश्च, संहननतश्च, प्रमाणतश्च, सात्म्यतश्च, सत्त्वतश्च, आहारशक्तितश्च, व्यायामशक्तितश्च, वयस्तश्चेति, बलप्रमाणविशेषग्रहणहेतोः । </a:t>
            </a:r>
            <a:endParaRPr lang="en-IN" sz="4700" b="1" dirty="0">
              <a:solidFill>
                <a:srgbClr val="FFC000"/>
              </a:solidFill>
              <a:latin typeface="Kokila" panose="020B0604020202020204" pitchFamily="34" charset="0"/>
              <a:cs typeface="Kokila" panose="020B0604020202020204" pitchFamily="34" charset="0"/>
            </a:endParaRPr>
          </a:p>
          <a:p>
            <a:pPr marL="0" indent="0" algn="r">
              <a:buNone/>
            </a:pPr>
            <a:r>
              <a:rPr lang="hi-IN" sz="3500" b="1" i="1" dirty="0">
                <a:solidFill>
                  <a:srgbClr val="FFC000"/>
                </a:solidFill>
                <a:latin typeface="Kokila" panose="020B0604020202020204" pitchFamily="34" charset="0"/>
                <a:cs typeface="Kokila" panose="020B0604020202020204" pitchFamily="34" charset="0"/>
              </a:rPr>
              <a:t>(च. वि. 8/94 )</a:t>
            </a:r>
            <a:endParaRPr lang="en-IN" sz="3500" b="1" i="1" dirty="0">
              <a:solidFill>
                <a:srgbClr val="FFC000"/>
              </a:solidFill>
              <a:latin typeface="Kokila" panose="020B0604020202020204" pitchFamily="34" charset="0"/>
              <a:cs typeface="Kokila" panose="020B0604020202020204" pitchFamily="34" charset="0"/>
            </a:endParaRPr>
          </a:p>
        </p:txBody>
      </p:sp>
      <p:sp>
        <p:nvSpPr>
          <p:cNvPr id="4" name="TextBox 3">
            <a:extLst>
              <a:ext uri="{FF2B5EF4-FFF2-40B4-BE49-F238E27FC236}">
                <a16:creationId xmlns:a16="http://schemas.microsoft.com/office/drawing/2014/main" xmlns="" id="{D3731B92-8FA6-A01D-C993-25BCC7F1A404}"/>
              </a:ext>
            </a:extLst>
          </p:cNvPr>
          <p:cNvSpPr txBox="1"/>
          <p:nvPr/>
        </p:nvSpPr>
        <p:spPr>
          <a:xfrm>
            <a:off x="2646899" y="3429000"/>
            <a:ext cx="2321859" cy="2554545"/>
          </a:xfrm>
          <a:prstGeom prst="rect">
            <a:avLst/>
          </a:prstGeom>
          <a:noFill/>
        </p:spPr>
        <p:txBody>
          <a:bodyPr wrap="square" rtlCol="0">
            <a:spAutoFit/>
          </a:bodyPr>
          <a:lstStyle/>
          <a:p>
            <a:pPr marL="571500" indent="-571500">
              <a:buFont typeface="+mj-lt"/>
              <a:buAutoNum type="arabicParenR"/>
            </a:pPr>
            <a:r>
              <a:rPr lang="hi-IN" sz="3200" b="1" dirty="0">
                <a:latin typeface="Kokila" panose="020B0604020202020204" pitchFamily="34" charset="0"/>
                <a:cs typeface="Kokila" panose="020B0604020202020204" pitchFamily="34" charset="0"/>
              </a:rPr>
              <a:t>प्रकृति</a:t>
            </a:r>
            <a:endParaRPr lang="en-IN" sz="3200" b="1" dirty="0">
              <a:latin typeface="Kokila" panose="020B0604020202020204" pitchFamily="34" charset="0"/>
              <a:cs typeface="Kokila" panose="020B0604020202020204" pitchFamily="34" charset="0"/>
            </a:endParaRPr>
          </a:p>
          <a:p>
            <a:pPr marL="571500" indent="-571500">
              <a:buFont typeface="+mj-lt"/>
              <a:buAutoNum type="arabicParenR"/>
            </a:pPr>
            <a:r>
              <a:rPr lang="hi-IN" sz="3200" b="1" dirty="0">
                <a:latin typeface="Kokila" panose="020B0604020202020204" pitchFamily="34" charset="0"/>
                <a:cs typeface="Kokila" panose="020B0604020202020204" pitchFamily="34" charset="0"/>
              </a:rPr>
              <a:t>विकृति</a:t>
            </a:r>
            <a:endParaRPr lang="en-IN" sz="3200" b="1" dirty="0">
              <a:latin typeface="Kokila" panose="020B0604020202020204" pitchFamily="34" charset="0"/>
              <a:cs typeface="Kokila" panose="020B0604020202020204" pitchFamily="34" charset="0"/>
            </a:endParaRPr>
          </a:p>
          <a:p>
            <a:pPr marL="571500" indent="-571500">
              <a:buFont typeface="+mj-lt"/>
              <a:buAutoNum type="arabicParenR"/>
            </a:pPr>
            <a:r>
              <a:rPr lang="hi-IN" sz="3200" b="1" dirty="0">
                <a:latin typeface="Kokila" panose="020B0604020202020204" pitchFamily="34" charset="0"/>
                <a:cs typeface="Kokila" panose="020B0604020202020204" pitchFamily="34" charset="0"/>
              </a:rPr>
              <a:t>सार</a:t>
            </a:r>
            <a:endParaRPr lang="en-IN" sz="3200" b="1" dirty="0">
              <a:latin typeface="Kokila" panose="020B0604020202020204" pitchFamily="34" charset="0"/>
              <a:cs typeface="Kokila" panose="020B0604020202020204" pitchFamily="34" charset="0"/>
            </a:endParaRPr>
          </a:p>
          <a:p>
            <a:pPr marL="571500" indent="-571500">
              <a:buFont typeface="+mj-lt"/>
              <a:buAutoNum type="arabicParenR"/>
            </a:pPr>
            <a:r>
              <a:rPr lang="hi-IN" sz="3200" b="1" dirty="0">
                <a:latin typeface="Kokila" panose="020B0604020202020204" pitchFamily="34" charset="0"/>
                <a:cs typeface="Kokila" panose="020B0604020202020204" pitchFamily="34" charset="0"/>
              </a:rPr>
              <a:t>संहनन</a:t>
            </a:r>
            <a:endParaRPr lang="en-IN" sz="3200" b="1" dirty="0">
              <a:latin typeface="Kokila" panose="020B0604020202020204" pitchFamily="34" charset="0"/>
              <a:cs typeface="Kokila" panose="020B0604020202020204" pitchFamily="34" charset="0"/>
            </a:endParaRPr>
          </a:p>
          <a:p>
            <a:pPr marL="571500" indent="-571500">
              <a:buFont typeface="+mj-lt"/>
              <a:buAutoNum type="arabicParenR"/>
            </a:pPr>
            <a:r>
              <a:rPr lang="hi-IN" sz="3200" b="1" dirty="0">
                <a:latin typeface="Kokila" panose="020B0604020202020204" pitchFamily="34" charset="0"/>
                <a:cs typeface="Kokila" panose="020B0604020202020204" pitchFamily="34" charset="0"/>
              </a:rPr>
              <a:t>प्रमाण</a:t>
            </a:r>
            <a:endParaRPr lang="en-IN" sz="3200" b="1" dirty="0">
              <a:latin typeface="Kokila" panose="020B0604020202020204" pitchFamily="34" charset="0"/>
              <a:cs typeface="Kokila" panose="020B0604020202020204" pitchFamily="34" charset="0"/>
            </a:endParaRPr>
          </a:p>
        </p:txBody>
      </p:sp>
      <p:sp>
        <p:nvSpPr>
          <p:cNvPr id="5" name="TextBox 4">
            <a:extLst>
              <a:ext uri="{FF2B5EF4-FFF2-40B4-BE49-F238E27FC236}">
                <a16:creationId xmlns:a16="http://schemas.microsoft.com/office/drawing/2014/main" xmlns="" id="{0545DBCF-CA12-C887-D46A-F8AD6DF07909}"/>
              </a:ext>
            </a:extLst>
          </p:cNvPr>
          <p:cNvSpPr txBox="1"/>
          <p:nvPr/>
        </p:nvSpPr>
        <p:spPr>
          <a:xfrm>
            <a:off x="6400800" y="3428999"/>
            <a:ext cx="2984785" cy="2554545"/>
          </a:xfrm>
          <a:prstGeom prst="rect">
            <a:avLst/>
          </a:prstGeom>
          <a:noFill/>
        </p:spPr>
        <p:txBody>
          <a:bodyPr wrap="square" rtlCol="0">
            <a:spAutoFit/>
          </a:bodyPr>
          <a:lstStyle/>
          <a:p>
            <a:r>
              <a:rPr lang="en-IN" sz="3200" b="1" dirty="0">
                <a:latin typeface="Kokila" panose="020B0604020202020204" pitchFamily="34" charset="0"/>
                <a:cs typeface="Kokila" panose="020B0604020202020204" pitchFamily="34" charset="0"/>
              </a:rPr>
              <a:t>6)    </a:t>
            </a:r>
            <a:r>
              <a:rPr lang="hi-IN" sz="3200" b="1" dirty="0">
                <a:latin typeface="Kokila" panose="020B0604020202020204" pitchFamily="34" charset="0"/>
                <a:cs typeface="Kokila" panose="020B0604020202020204" pitchFamily="34" charset="0"/>
              </a:rPr>
              <a:t>सात्म्य</a:t>
            </a:r>
            <a:endParaRPr lang="en-IN" sz="3200" b="1" dirty="0">
              <a:latin typeface="Kokila" panose="020B0604020202020204" pitchFamily="34" charset="0"/>
              <a:cs typeface="Kokila" panose="020B0604020202020204" pitchFamily="34" charset="0"/>
            </a:endParaRPr>
          </a:p>
          <a:p>
            <a:r>
              <a:rPr lang="en-IN" sz="3200" b="1" dirty="0">
                <a:latin typeface="Kokila" panose="020B0604020202020204" pitchFamily="34" charset="0"/>
                <a:cs typeface="Kokila" panose="020B0604020202020204" pitchFamily="34" charset="0"/>
              </a:rPr>
              <a:t>7)   </a:t>
            </a:r>
            <a:r>
              <a:rPr lang="hi-IN" sz="3200" b="1" dirty="0">
                <a:latin typeface="Kokila" panose="020B0604020202020204" pitchFamily="34" charset="0"/>
                <a:cs typeface="Kokila" panose="020B0604020202020204" pitchFamily="34" charset="0"/>
              </a:rPr>
              <a:t>सत्व</a:t>
            </a:r>
            <a:endParaRPr lang="en-IN" sz="3200" b="1" dirty="0">
              <a:latin typeface="Kokila" panose="020B0604020202020204" pitchFamily="34" charset="0"/>
              <a:cs typeface="Kokila" panose="020B0604020202020204" pitchFamily="34" charset="0"/>
            </a:endParaRPr>
          </a:p>
          <a:p>
            <a:r>
              <a:rPr lang="en-IN" sz="3200" b="1" dirty="0">
                <a:latin typeface="Kokila" panose="020B0604020202020204" pitchFamily="34" charset="0"/>
                <a:cs typeface="Kokila" panose="020B0604020202020204" pitchFamily="34" charset="0"/>
              </a:rPr>
              <a:t>8)   </a:t>
            </a:r>
            <a:r>
              <a:rPr lang="hi-IN" sz="3200" b="1" dirty="0">
                <a:latin typeface="Kokila" panose="020B0604020202020204" pitchFamily="34" charset="0"/>
                <a:cs typeface="Kokila" panose="020B0604020202020204" pitchFamily="34" charset="0"/>
              </a:rPr>
              <a:t>आहार शक्ति</a:t>
            </a:r>
            <a:endParaRPr lang="en-IN" sz="3200" b="1" dirty="0">
              <a:latin typeface="Kokila" panose="020B0604020202020204" pitchFamily="34" charset="0"/>
              <a:cs typeface="Kokila" panose="020B0604020202020204" pitchFamily="34" charset="0"/>
            </a:endParaRPr>
          </a:p>
          <a:p>
            <a:r>
              <a:rPr lang="en-IN" sz="3200" b="1" dirty="0">
                <a:latin typeface="Kokila" panose="020B0604020202020204" pitchFamily="34" charset="0"/>
                <a:cs typeface="Kokila" panose="020B0604020202020204" pitchFamily="34" charset="0"/>
              </a:rPr>
              <a:t>9)   </a:t>
            </a:r>
            <a:r>
              <a:rPr lang="hi-IN" sz="3200" b="1" dirty="0">
                <a:latin typeface="Kokila" panose="020B0604020202020204" pitchFamily="34" charset="0"/>
                <a:cs typeface="Kokila" panose="020B0604020202020204" pitchFamily="34" charset="0"/>
              </a:rPr>
              <a:t>व्यायाम शक्ति</a:t>
            </a:r>
            <a:endParaRPr lang="en-IN" sz="3200" b="1" dirty="0">
              <a:latin typeface="Kokila" panose="020B0604020202020204" pitchFamily="34" charset="0"/>
              <a:cs typeface="Kokila" panose="020B0604020202020204" pitchFamily="34" charset="0"/>
            </a:endParaRPr>
          </a:p>
          <a:p>
            <a:r>
              <a:rPr lang="en-IN" sz="3200" b="1" dirty="0">
                <a:latin typeface="Kokila" panose="020B0604020202020204" pitchFamily="34" charset="0"/>
                <a:cs typeface="Kokila" panose="020B0604020202020204" pitchFamily="34" charset="0"/>
              </a:rPr>
              <a:t>10)    </a:t>
            </a:r>
            <a:r>
              <a:rPr lang="hi-IN" sz="3200" b="1" dirty="0">
                <a:latin typeface="Kokila" panose="020B0604020202020204" pitchFamily="34" charset="0"/>
                <a:cs typeface="Kokila" panose="020B0604020202020204" pitchFamily="34" charset="0"/>
              </a:rPr>
              <a:t>वय</a:t>
            </a:r>
            <a:endParaRPr lang="en-IN" sz="3200" b="1" dirty="0">
              <a:latin typeface="Kokila" panose="020B0604020202020204" pitchFamily="34" charset="0"/>
              <a:cs typeface="Kokila" panose="020B0604020202020204" pitchFamily="34" charset="0"/>
            </a:endParaRPr>
          </a:p>
        </p:txBody>
      </p:sp>
    </p:spTree>
    <p:extLst>
      <p:ext uri="{BB962C8B-B14F-4D97-AF65-F5344CB8AC3E}">
        <p14:creationId xmlns:p14="http://schemas.microsoft.com/office/powerpoint/2010/main" xmlns="" val="2026234781"/>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856B56F-8914-5ED0-8942-CD39E75919E1}"/>
              </a:ext>
            </a:extLst>
          </p:cNvPr>
          <p:cNvSpPr>
            <a:spLocks noGrp="1"/>
          </p:cNvSpPr>
          <p:nvPr>
            <p:ph idx="1"/>
          </p:nvPr>
        </p:nvSpPr>
        <p:spPr>
          <a:xfrm>
            <a:off x="189969" y="1089534"/>
            <a:ext cx="11812061" cy="672352"/>
          </a:xfrm>
        </p:spPr>
        <p:txBody>
          <a:bodyPr>
            <a:normAutofit lnSpcReduction="10000"/>
          </a:bodyPr>
          <a:lstStyle/>
          <a:p>
            <a:pPr algn="ctr"/>
            <a:r>
              <a:rPr lang="hi-IN" sz="4000" b="1" dirty="0">
                <a:solidFill>
                  <a:schemeClr val="bg1"/>
                </a:solidFill>
                <a:latin typeface="Aparajita" panose="02020603050405020304" pitchFamily="18" charset="0"/>
                <a:cs typeface="Aparajita" panose="02020603050405020304" pitchFamily="18" charset="0"/>
              </a:rPr>
              <a:t>अष्टविध परीक्षा के अन्तर्गत निम्नलिखित परीक्षाएं की जाती हैं –</a:t>
            </a:r>
            <a:endParaRPr lang="en-IN" sz="4000" b="1" dirty="0">
              <a:solidFill>
                <a:schemeClr val="tx1"/>
              </a:solidFill>
              <a:latin typeface="Kokila" panose="020B0604020202020204" pitchFamily="34" charset="0"/>
              <a:cs typeface="Kokila" panose="020B0604020202020204" pitchFamily="34" charset="0"/>
            </a:endParaRPr>
          </a:p>
        </p:txBody>
      </p:sp>
      <p:pic>
        <p:nvPicPr>
          <p:cNvPr id="5" name="Picture 4">
            <a:extLst>
              <a:ext uri="{FF2B5EF4-FFF2-40B4-BE49-F238E27FC236}">
                <a16:creationId xmlns:a16="http://schemas.microsoft.com/office/drawing/2014/main" xmlns="" id="{7D6A4E09-82BB-E176-42BD-D6C1E9CEC879}"/>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235720" y="1915306"/>
            <a:ext cx="7720551" cy="46568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xmlns="" id="{0D9524D4-708D-53F8-2F43-A98D97BF5E66}"/>
              </a:ext>
            </a:extLst>
          </p:cNvPr>
          <p:cNvSpPr>
            <a:spLocks noGrp="1"/>
          </p:cNvSpPr>
          <p:nvPr>
            <p:ph type="title"/>
          </p:nvPr>
        </p:nvSpPr>
        <p:spPr>
          <a:xfrm>
            <a:off x="1715290" y="160346"/>
            <a:ext cx="8761413" cy="929188"/>
          </a:xfrm>
        </p:spPr>
        <p:txBody>
          <a:bodyPr>
            <a:normAutofit fontScale="90000"/>
          </a:bodyPr>
          <a:lstStyle/>
          <a:p>
            <a:pPr algn="ctr"/>
            <a:r>
              <a:rPr lang="hi-IN" sz="6000" b="1" u="sng" dirty="0">
                <a:solidFill>
                  <a:srgbClr val="660033"/>
                </a:solidFill>
                <a:latin typeface="Aparajita" panose="02020603050405020304" pitchFamily="18" charset="0"/>
                <a:cs typeface="Aparajita" panose="02020603050405020304" pitchFamily="18" charset="0"/>
              </a:rPr>
              <a:t>अष्टविध परीक्षा</a:t>
            </a:r>
            <a:endParaRPr lang="en-IN" sz="6000" dirty="0">
              <a:solidFill>
                <a:srgbClr val="660033"/>
              </a:solidFill>
            </a:endParaRPr>
          </a:p>
        </p:txBody>
      </p:sp>
    </p:spTree>
    <p:extLst>
      <p:ext uri="{BB962C8B-B14F-4D97-AF65-F5344CB8AC3E}">
        <p14:creationId xmlns:p14="http://schemas.microsoft.com/office/powerpoint/2010/main" xmlns="" val="1749630876"/>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24503F-F91A-B033-4040-2D47622CC2D5}"/>
              </a:ext>
            </a:extLst>
          </p:cNvPr>
          <p:cNvSpPr>
            <a:spLocks noGrp="1"/>
          </p:cNvSpPr>
          <p:nvPr>
            <p:ph type="title"/>
          </p:nvPr>
        </p:nvSpPr>
        <p:spPr>
          <a:xfrm>
            <a:off x="1715293" y="300872"/>
            <a:ext cx="8761413" cy="943466"/>
          </a:xfrm>
        </p:spPr>
        <p:txBody>
          <a:bodyPr>
            <a:noAutofit/>
          </a:bodyPr>
          <a:lstStyle/>
          <a:p>
            <a:pPr algn="ctr"/>
            <a:r>
              <a:rPr lang="en-IN" sz="6600" b="1" u="sng" dirty="0">
                <a:solidFill>
                  <a:srgbClr val="660033"/>
                </a:solidFill>
                <a:latin typeface="Aparajita" panose="02020603050405020304" pitchFamily="18" charset="0"/>
                <a:cs typeface="Aparajita" panose="02020603050405020304" pitchFamily="18" charset="0"/>
              </a:rPr>
              <a:t>1. </a:t>
            </a:r>
            <a:r>
              <a:rPr lang="hi-IN" sz="6600" b="1" u="sng" dirty="0">
                <a:solidFill>
                  <a:srgbClr val="660033"/>
                </a:solidFill>
                <a:latin typeface="Aparajita" panose="02020603050405020304" pitchFamily="18" charset="0"/>
                <a:cs typeface="Aparajita" panose="02020603050405020304" pitchFamily="18" charset="0"/>
              </a:rPr>
              <a:t>नाड़ी परीक्षा</a:t>
            </a:r>
            <a:r>
              <a:rPr lang="en-IN" sz="6600" b="1" u="sng" dirty="0">
                <a:solidFill>
                  <a:srgbClr val="660033"/>
                </a:solidFill>
                <a:latin typeface="Aparajita" panose="02020603050405020304" pitchFamily="18" charset="0"/>
                <a:cs typeface="Aparajita" panose="02020603050405020304" pitchFamily="18" charset="0"/>
              </a:rPr>
              <a:t> :</a:t>
            </a:r>
          </a:p>
        </p:txBody>
      </p:sp>
      <p:pic>
        <p:nvPicPr>
          <p:cNvPr id="4" name="VID-20240208-WA0042">
            <a:hlinkClick r:id="" action="ppaction://media"/>
            <a:extLst>
              <a:ext uri="{FF2B5EF4-FFF2-40B4-BE49-F238E27FC236}">
                <a16:creationId xmlns:a16="http://schemas.microsoft.com/office/drawing/2014/main" xmlns="" id="{F9D8C8C3-4332-A5F3-6FBB-6657A40E85B9}"/>
              </a:ext>
            </a:extLst>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a:stretch>
            <a:fillRect/>
          </a:stretch>
        </p:blipFill>
        <p:spPr>
          <a:xfrm>
            <a:off x="469768" y="1317396"/>
            <a:ext cx="11252462" cy="50229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1872001676"/>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450920A-BC28-3485-BF86-2AF45CE5BC04}"/>
              </a:ext>
            </a:extLst>
          </p:cNvPr>
          <p:cNvSpPr>
            <a:spLocks noGrp="1"/>
          </p:cNvSpPr>
          <p:nvPr>
            <p:ph idx="1"/>
          </p:nvPr>
        </p:nvSpPr>
        <p:spPr>
          <a:xfrm>
            <a:off x="0" y="80010"/>
            <a:ext cx="12192000" cy="6755130"/>
          </a:xfrm>
        </p:spPr>
        <p:txBody>
          <a:bodyPr>
            <a:noAutofit/>
          </a:bodyPr>
          <a:lstStyle/>
          <a:p>
            <a:r>
              <a:rPr lang="en-US" sz="2700" b="1" dirty="0">
                <a:solidFill>
                  <a:schemeClr val="accent5">
                    <a:lumMod val="75000"/>
                  </a:schemeClr>
                </a:solidFill>
                <a:latin typeface="Cambria" panose="02040503050406030204" pitchFamily="18" charset="0"/>
                <a:ea typeface="Cambria" panose="02040503050406030204" pitchFamily="18" charset="0"/>
              </a:rPr>
              <a:t>AYURVEDA SAYS THAT THE PULSE ALSO SHOWS THE STATE OF A PERSON’S PRAAN, TEJAS AND OJAS.</a:t>
            </a:r>
          </a:p>
          <a:p>
            <a:r>
              <a:rPr lang="en-US" sz="2700" dirty="0">
                <a:solidFill>
                  <a:schemeClr val="tx1"/>
                </a:solidFill>
                <a:latin typeface="Cambria" panose="02040503050406030204" pitchFamily="18" charset="0"/>
                <a:ea typeface="Cambria" panose="02040503050406030204" pitchFamily="18" charset="0"/>
              </a:rPr>
              <a:t>In Ayurveda, taking a patient's pulse to find out how healthy they are is called Nadi </a:t>
            </a:r>
            <a:r>
              <a:rPr lang="en-US" sz="2700" dirty="0" err="1">
                <a:solidFill>
                  <a:schemeClr val="tx1"/>
                </a:solidFill>
                <a:latin typeface="Cambria" panose="02040503050406030204" pitchFamily="18" charset="0"/>
                <a:ea typeface="Cambria" panose="02040503050406030204" pitchFamily="18" charset="0"/>
              </a:rPr>
              <a:t>pariksha</a:t>
            </a:r>
            <a:r>
              <a:rPr lang="en-US" sz="2700" dirty="0">
                <a:solidFill>
                  <a:schemeClr val="tx1"/>
                </a:solidFill>
                <a:latin typeface="Cambria" panose="02040503050406030204" pitchFamily="18" charset="0"/>
                <a:ea typeface="Cambria" panose="02040503050406030204" pitchFamily="18" charset="0"/>
              </a:rPr>
              <a:t>. </a:t>
            </a:r>
          </a:p>
          <a:p>
            <a:r>
              <a:rPr lang="en-US" sz="2700" dirty="0">
                <a:solidFill>
                  <a:schemeClr val="tx1"/>
                </a:solidFill>
                <a:latin typeface="Cambria" panose="02040503050406030204" pitchFamily="18" charset="0"/>
                <a:ea typeface="Cambria" panose="02040503050406030204" pitchFamily="18" charset="0"/>
              </a:rPr>
              <a:t>It can find and </a:t>
            </a:r>
            <a:r>
              <a:rPr lang="en-US" sz="2700" b="1" dirty="0">
                <a:solidFill>
                  <a:schemeClr val="accent5">
                    <a:lumMod val="75000"/>
                  </a:schemeClr>
                </a:solidFill>
                <a:latin typeface="Cambria" panose="02040503050406030204" pitchFamily="18" charset="0"/>
                <a:ea typeface="Cambria" panose="02040503050406030204" pitchFamily="18" charset="0"/>
              </a:rPr>
              <a:t>diagnose mental, emotional, and physical health problems. </a:t>
            </a:r>
            <a:r>
              <a:rPr lang="en-US" sz="2700" dirty="0">
                <a:solidFill>
                  <a:schemeClr val="tx1"/>
                </a:solidFill>
                <a:latin typeface="Cambria" panose="02040503050406030204" pitchFamily="18" charset="0"/>
                <a:ea typeface="Cambria" panose="02040503050406030204" pitchFamily="18" charset="0"/>
              </a:rPr>
              <a:t>It is a non-invasive field of study that helps doctors</a:t>
            </a:r>
            <a:r>
              <a:rPr lang="en-US" sz="2700" dirty="0">
                <a:solidFill>
                  <a:schemeClr val="bg1"/>
                </a:solidFill>
                <a:latin typeface="Cambria" panose="02040503050406030204" pitchFamily="18" charset="0"/>
                <a:ea typeface="Cambria" panose="02040503050406030204" pitchFamily="18" charset="0"/>
              </a:rPr>
              <a:t> </a:t>
            </a:r>
            <a:r>
              <a:rPr lang="en-US" sz="2700" b="1" dirty="0">
                <a:solidFill>
                  <a:schemeClr val="accent5">
                    <a:lumMod val="75000"/>
                  </a:schemeClr>
                </a:solidFill>
                <a:latin typeface="Cambria" panose="02040503050406030204" pitchFamily="18" charset="0"/>
                <a:ea typeface="Cambria" panose="02040503050406030204" pitchFamily="18" charset="0"/>
              </a:rPr>
              <a:t>find the cause of a disease and treat it instead of just the symptoms.</a:t>
            </a:r>
          </a:p>
          <a:p>
            <a:r>
              <a:rPr lang="en-US" sz="2700" dirty="0">
                <a:solidFill>
                  <a:schemeClr val="tx1"/>
                </a:solidFill>
                <a:latin typeface="Cambria" panose="02040503050406030204" pitchFamily="18" charset="0"/>
                <a:ea typeface="Cambria" panose="02040503050406030204" pitchFamily="18" charset="0"/>
              </a:rPr>
              <a:t>Nadi </a:t>
            </a:r>
            <a:r>
              <a:rPr lang="en-US" sz="2700" dirty="0" err="1">
                <a:solidFill>
                  <a:schemeClr val="tx1"/>
                </a:solidFill>
                <a:latin typeface="Cambria" panose="02040503050406030204" pitchFamily="18" charset="0"/>
                <a:ea typeface="Cambria" panose="02040503050406030204" pitchFamily="18" charset="0"/>
              </a:rPr>
              <a:t>Pariksha</a:t>
            </a:r>
            <a:r>
              <a:rPr lang="en-US" sz="2700" dirty="0">
                <a:solidFill>
                  <a:schemeClr val="tx1"/>
                </a:solidFill>
                <a:latin typeface="Cambria" panose="02040503050406030204" pitchFamily="18" charset="0"/>
                <a:ea typeface="Cambria" panose="02040503050406030204" pitchFamily="18" charset="0"/>
              </a:rPr>
              <a:t> can find out where along the radial artery the pulse is vibrating and how fast it is moving. </a:t>
            </a:r>
          </a:p>
          <a:p>
            <a:r>
              <a:rPr lang="en-US" sz="2700" dirty="0">
                <a:solidFill>
                  <a:schemeClr val="tx1"/>
                </a:solidFill>
                <a:latin typeface="Cambria" panose="02040503050406030204" pitchFamily="18" charset="0"/>
                <a:ea typeface="Cambria" panose="02040503050406030204" pitchFamily="18" charset="0"/>
              </a:rPr>
              <a:t>Seven layers of vibrations that can't be seen or felt are used to figure out how the body works. By taking the patient's pulse,</a:t>
            </a:r>
            <a:r>
              <a:rPr lang="en-US" sz="2700" dirty="0">
                <a:solidFill>
                  <a:schemeClr val="bg1"/>
                </a:solidFill>
                <a:latin typeface="Cambria" panose="02040503050406030204" pitchFamily="18" charset="0"/>
                <a:ea typeface="Cambria" panose="02040503050406030204" pitchFamily="18" charset="0"/>
              </a:rPr>
              <a:t> </a:t>
            </a:r>
            <a:r>
              <a:rPr lang="en-US" sz="2700" b="1" dirty="0">
                <a:solidFill>
                  <a:schemeClr val="accent5"/>
                </a:solidFill>
                <a:latin typeface="Cambria" panose="02040503050406030204" pitchFamily="18" charset="0"/>
                <a:ea typeface="Cambria" panose="02040503050406030204" pitchFamily="18" charset="0"/>
              </a:rPr>
              <a:t>you can learn about their body and mind.</a:t>
            </a:r>
            <a:r>
              <a:rPr lang="en-US" sz="2700" dirty="0">
                <a:solidFill>
                  <a:schemeClr val="accent5"/>
                </a:solidFill>
                <a:latin typeface="Cambria" panose="02040503050406030204" pitchFamily="18" charset="0"/>
                <a:ea typeface="Cambria" panose="02040503050406030204" pitchFamily="18" charset="0"/>
              </a:rPr>
              <a:t> </a:t>
            </a:r>
          </a:p>
          <a:p>
            <a:r>
              <a:rPr lang="en-US" sz="2700" dirty="0">
                <a:solidFill>
                  <a:schemeClr val="tx1"/>
                </a:solidFill>
                <a:latin typeface="Cambria" panose="02040503050406030204" pitchFamily="18" charset="0"/>
                <a:ea typeface="Cambria" panose="02040503050406030204" pitchFamily="18" charset="0"/>
              </a:rPr>
              <a:t>Based on the patient's symptoms, this information is then used to figure out what's wrong. So, </a:t>
            </a:r>
            <a:r>
              <a:rPr lang="en-US" sz="2700" b="1" dirty="0">
                <a:solidFill>
                  <a:schemeClr val="accent5"/>
                </a:solidFill>
                <a:latin typeface="Cambria" panose="02040503050406030204" pitchFamily="18" charset="0"/>
                <a:ea typeface="Cambria" panose="02040503050406030204" pitchFamily="18" charset="0"/>
              </a:rPr>
              <a:t>Nadi </a:t>
            </a:r>
            <a:r>
              <a:rPr lang="en-US" sz="2700" b="1" dirty="0" err="1">
                <a:solidFill>
                  <a:schemeClr val="accent5"/>
                </a:solidFill>
                <a:latin typeface="Cambria" panose="02040503050406030204" pitchFamily="18" charset="0"/>
                <a:ea typeface="Cambria" panose="02040503050406030204" pitchFamily="18" charset="0"/>
              </a:rPr>
              <a:t>Pariksha</a:t>
            </a:r>
            <a:r>
              <a:rPr lang="en-US" sz="2700" b="1" dirty="0">
                <a:solidFill>
                  <a:schemeClr val="accent5"/>
                </a:solidFill>
                <a:latin typeface="Cambria" panose="02040503050406030204" pitchFamily="18" charset="0"/>
                <a:ea typeface="Cambria" panose="02040503050406030204" pitchFamily="18" charset="0"/>
              </a:rPr>
              <a:t> is the starting point for treating any illness.</a:t>
            </a:r>
            <a:endParaRPr lang="en-IN" sz="2700" b="1" dirty="0">
              <a:solidFill>
                <a:schemeClr val="accent5"/>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1642740630"/>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016EE7-84A7-7D87-E42A-2BA7006FC151}"/>
              </a:ext>
            </a:extLst>
          </p:cNvPr>
          <p:cNvSpPr>
            <a:spLocks noGrp="1"/>
          </p:cNvSpPr>
          <p:nvPr>
            <p:ph type="title"/>
          </p:nvPr>
        </p:nvSpPr>
        <p:spPr>
          <a:xfrm>
            <a:off x="1578605" y="245098"/>
            <a:ext cx="9034790" cy="1140644"/>
          </a:xfrm>
        </p:spPr>
        <p:txBody>
          <a:bodyPr/>
          <a:lstStyle/>
          <a:p>
            <a:pPr algn="ctr"/>
            <a:r>
              <a:rPr lang="en-IN" sz="6000" b="1" u="sng" dirty="0">
                <a:solidFill>
                  <a:srgbClr val="660033"/>
                </a:solidFill>
                <a:latin typeface="Aparajita" panose="02020603050405020304" pitchFamily="18" charset="0"/>
                <a:ea typeface="Cambria" panose="02040503050406030204" pitchFamily="18" charset="0"/>
                <a:cs typeface="Aparajita" panose="02020603050405020304" pitchFamily="18" charset="0"/>
              </a:rPr>
              <a:t>Sites of </a:t>
            </a:r>
            <a:r>
              <a:rPr lang="hi-IN" sz="6000" b="1" u="sng" dirty="0">
                <a:solidFill>
                  <a:srgbClr val="660033"/>
                </a:solidFill>
                <a:latin typeface="Aparajita" panose="02020603050405020304" pitchFamily="18" charset="0"/>
                <a:cs typeface="Aparajita" panose="02020603050405020304" pitchFamily="18" charset="0"/>
              </a:rPr>
              <a:t>नाड़ी परीक्षा</a:t>
            </a:r>
            <a:r>
              <a:rPr lang="en-IN" sz="6000" b="1" u="sng" dirty="0">
                <a:solidFill>
                  <a:srgbClr val="660033"/>
                </a:solidFill>
                <a:latin typeface="Aparajita" panose="02020603050405020304" pitchFamily="18" charset="0"/>
                <a:cs typeface="Aparajita" panose="02020603050405020304" pitchFamily="18" charset="0"/>
              </a:rPr>
              <a:t> </a:t>
            </a:r>
            <a:r>
              <a:rPr lang="en-IN" sz="6000" b="1" u="sng" dirty="0">
                <a:solidFill>
                  <a:srgbClr val="660033"/>
                </a:solidFill>
                <a:latin typeface="Aparajita" panose="02020603050405020304" pitchFamily="18" charset="0"/>
                <a:ea typeface="Cambria" panose="02040503050406030204" pitchFamily="18" charset="0"/>
                <a:cs typeface="Aparajita" panose="02020603050405020304" pitchFamily="18" charset="0"/>
              </a:rPr>
              <a:t>:</a:t>
            </a:r>
          </a:p>
        </p:txBody>
      </p:sp>
      <p:sp>
        <p:nvSpPr>
          <p:cNvPr id="3" name="Content Placeholder 2">
            <a:extLst>
              <a:ext uri="{FF2B5EF4-FFF2-40B4-BE49-F238E27FC236}">
                <a16:creationId xmlns:a16="http://schemas.microsoft.com/office/drawing/2014/main" xmlns="" id="{1CDA102D-E8C5-E4F7-0445-FB0BE9FE0BEC}"/>
              </a:ext>
            </a:extLst>
          </p:cNvPr>
          <p:cNvSpPr>
            <a:spLocks noGrp="1"/>
          </p:cNvSpPr>
          <p:nvPr>
            <p:ph idx="1"/>
          </p:nvPr>
        </p:nvSpPr>
        <p:spPr>
          <a:xfrm>
            <a:off x="505905" y="1611984"/>
            <a:ext cx="11180190" cy="4345756"/>
          </a:xfrm>
        </p:spPr>
        <p:txBody>
          <a:bodyPr>
            <a:normAutofit lnSpcReduction="10000"/>
          </a:bodyPr>
          <a:lstStyle/>
          <a:p>
            <a:r>
              <a:rPr lang="hi-IN" sz="4000" b="1" dirty="0">
                <a:solidFill>
                  <a:srgbClr val="FFC000"/>
                </a:solidFill>
                <a:latin typeface="Kokila" panose="020B0604020202020204" pitchFamily="34" charset="0"/>
                <a:cs typeface="Kokila" panose="020B0604020202020204" pitchFamily="34" charset="0"/>
              </a:rPr>
              <a:t>नाडीमङ्गुष्ठमूलाधः स्पृशेद्दक्षिणगे </a:t>
            </a:r>
            <a:r>
              <a:rPr lang="en-IN" sz="4000" b="1" dirty="0">
                <a:solidFill>
                  <a:srgbClr val="FFC000"/>
                </a:solidFill>
                <a:latin typeface="Kokila" panose="020B0604020202020204" pitchFamily="34" charset="0"/>
                <a:cs typeface="Kokila" panose="020B0604020202020204" pitchFamily="34" charset="0"/>
              </a:rPr>
              <a:t>  </a:t>
            </a:r>
            <a:r>
              <a:rPr lang="hi-IN" sz="4000" b="1" dirty="0">
                <a:solidFill>
                  <a:srgbClr val="FFC000"/>
                </a:solidFill>
                <a:latin typeface="Kokila" panose="020B0604020202020204" pitchFamily="34" charset="0"/>
                <a:cs typeface="Kokila" panose="020B0604020202020204" pitchFamily="34" charset="0"/>
              </a:rPr>
              <a:t>करे । </a:t>
            </a:r>
            <a:endParaRPr lang="en-IN" sz="4000" b="1" dirty="0">
              <a:solidFill>
                <a:srgbClr val="FFC000"/>
              </a:solidFill>
              <a:latin typeface="Kokila" panose="020B0604020202020204" pitchFamily="34" charset="0"/>
              <a:cs typeface="Kokila" panose="020B0604020202020204" pitchFamily="34" charset="0"/>
            </a:endParaRPr>
          </a:p>
          <a:p>
            <a:pPr marL="0" indent="0">
              <a:buNone/>
            </a:pPr>
            <a:r>
              <a:rPr lang="en-IN" sz="4000" b="1" dirty="0">
                <a:solidFill>
                  <a:srgbClr val="FFC000"/>
                </a:solidFill>
                <a:latin typeface="Kokila" panose="020B0604020202020204" pitchFamily="34" charset="0"/>
                <a:cs typeface="Kokila" panose="020B0604020202020204" pitchFamily="34" charset="0"/>
              </a:rPr>
              <a:t>   </a:t>
            </a:r>
            <a:r>
              <a:rPr lang="hi-IN" sz="4000" b="1" dirty="0">
                <a:solidFill>
                  <a:srgbClr val="FFC000"/>
                </a:solidFill>
                <a:latin typeface="Kokila" panose="020B0604020202020204" pitchFamily="34" charset="0"/>
                <a:cs typeface="Kokila" panose="020B0604020202020204" pitchFamily="34" charset="0"/>
              </a:rPr>
              <a:t>ज्ञानार्थं रोगिणो वैद्यो निजदक्षिणपाणिना ॥</a:t>
            </a:r>
            <a:endParaRPr lang="en-IN" sz="4000" b="1" dirty="0">
              <a:solidFill>
                <a:srgbClr val="FFC000"/>
              </a:solidFill>
              <a:latin typeface="Kokila" panose="020B0604020202020204" pitchFamily="34" charset="0"/>
              <a:cs typeface="Kokila" panose="020B0604020202020204" pitchFamily="34" charset="0"/>
            </a:endParaRPr>
          </a:p>
          <a:p>
            <a:pPr marL="0" indent="0" algn="r">
              <a:buNone/>
            </a:pPr>
            <a:r>
              <a:rPr lang="hi-IN" sz="3200" b="1" i="1" dirty="0">
                <a:solidFill>
                  <a:srgbClr val="FFC000"/>
                </a:solidFill>
                <a:latin typeface="Kokila" panose="020B0604020202020204" pitchFamily="34" charset="0"/>
                <a:cs typeface="Kokila" panose="020B0604020202020204" pitchFamily="34" charset="0"/>
              </a:rPr>
              <a:t>(यो. र. 5)</a:t>
            </a:r>
            <a:endParaRPr lang="en-IN" sz="3200" b="1" i="1" dirty="0">
              <a:solidFill>
                <a:srgbClr val="FFC000"/>
              </a:solidFill>
              <a:latin typeface="Kokila" panose="020B0604020202020204" pitchFamily="34" charset="0"/>
              <a:cs typeface="Kokila" panose="020B0604020202020204" pitchFamily="34" charset="0"/>
            </a:endParaRPr>
          </a:p>
          <a:p>
            <a:r>
              <a:rPr lang="hi-IN" sz="4000" b="1" dirty="0">
                <a:solidFill>
                  <a:srgbClr val="FFC000"/>
                </a:solidFill>
                <a:latin typeface="Kokila" panose="020B0604020202020204" pitchFamily="34" charset="0"/>
                <a:cs typeface="Kokila" panose="020B0604020202020204" pitchFamily="34" charset="0"/>
              </a:rPr>
              <a:t>करस्यांगुष्ठमूले या धमनी जीवसाक्षिणी ।</a:t>
            </a:r>
            <a:endParaRPr lang="en-IN" sz="4000" b="1" dirty="0">
              <a:solidFill>
                <a:srgbClr val="FFC000"/>
              </a:solidFill>
              <a:latin typeface="Kokila" panose="020B0604020202020204" pitchFamily="34" charset="0"/>
              <a:cs typeface="Kokila" panose="020B0604020202020204" pitchFamily="34" charset="0"/>
            </a:endParaRPr>
          </a:p>
          <a:p>
            <a:pPr marL="0" indent="0">
              <a:buNone/>
            </a:pPr>
            <a:r>
              <a:rPr lang="en-IN" sz="4000" b="1" dirty="0">
                <a:solidFill>
                  <a:srgbClr val="FFC000"/>
                </a:solidFill>
                <a:latin typeface="Kokila" panose="020B0604020202020204" pitchFamily="34" charset="0"/>
                <a:cs typeface="Kokila" panose="020B0604020202020204" pitchFamily="34" charset="0"/>
              </a:rPr>
              <a:t>   </a:t>
            </a:r>
            <a:r>
              <a:rPr lang="hi-IN" sz="4000" b="1" dirty="0">
                <a:solidFill>
                  <a:srgbClr val="FFC000"/>
                </a:solidFill>
                <a:latin typeface="Kokila" panose="020B0604020202020204" pitchFamily="34" charset="0"/>
                <a:cs typeface="Kokila" panose="020B0604020202020204" pitchFamily="34" charset="0"/>
              </a:rPr>
              <a:t>तच्चेष्टया सुखं दुःखं ज्ञेयं कायस्य पंडितैः।। </a:t>
            </a:r>
            <a:endParaRPr lang="en-IN" sz="4000" b="1" dirty="0">
              <a:solidFill>
                <a:srgbClr val="FFC000"/>
              </a:solidFill>
              <a:latin typeface="Kokila" panose="020B0604020202020204" pitchFamily="34" charset="0"/>
              <a:cs typeface="Kokila" panose="020B0604020202020204" pitchFamily="34" charset="0"/>
            </a:endParaRPr>
          </a:p>
          <a:p>
            <a:pPr marL="0" indent="0" algn="r">
              <a:buNone/>
            </a:pPr>
            <a:r>
              <a:rPr lang="en-IN" sz="3200" b="1" i="1" dirty="0">
                <a:solidFill>
                  <a:srgbClr val="FFC000"/>
                </a:solidFill>
                <a:latin typeface="Kokila" panose="020B0604020202020204" pitchFamily="34" charset="0"/>
                <a:cs typeface="Kokila" panose="020B0604020202020204" pitchFamily="34" charset="0"/>
              </a:rPr>
              <a:t>(</a:t>
            </a:r>
            <a:r>
              <a:rPr lang="hi-IN" sz="3200" b="1" i="1" dirty="0">
                <a:solidFill>
                  <a:srgbClr val="FFC000"/>
                </a:solidFill>
                <a:latin typeface="Kokila" panose="020B0604020202020204" pitchFamily="34" charset="0"/>
                <a:cs typeface="Kokila" panose="020B0604020202020204" pitchFamily="34" charset="0"/>
              </a:rPr>
              <a:t>शा. सं</a:t>
            </a:r>
            <a:r>
              <a:rPr lang="en-IN" sz="3200" b="1" i="1" dirty="0">
                <a:solidFill>
                  <a:srgbClr val="FFC000"/>
                </a:solidFill>
                <a:latin typeface="Kokila" panose="020B0604020202020204" pitchFamily="34" charset="0"/>
                <a:cs typeface="Kokila" panose="020B0604020202020204" pitchFamily="34" charset="0"/>
              </a:rPr>
              <a:t>)</a:t>
            </a:r>
          </a:p>
        </p:txBody>
      </p:sp>
    </p:spTree>
    <p:extLst>
      <p:ext uri="{BB962C8B-B14F-4D97-AF65-F5344CB8AC3E}">
        <p14:creationId xmlns:p14="http://schemas.microsoft.com/office/powerpoint/2010/main" xmlns="" val="1078496104"/>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06E7E0-3762-500F-7346-E14DAD6C474E}"/>
              </a:ext>
            </a:extLst>
          </p:cNvPr>
          <p:cNvSpPr>
            <a:spLocks noGrp="1"/>
          </p:cNvSpPr>
          <p:nvPr>
            <p:ph type="title"/>
          </p:nvPr>
        </p:nvSpPr>
        <p:spPr>
          <a:xfrm>
            <a:off x="1715292" y="300872"/>
            <a:ext cx="8761413" cy="1036948"/>
          </a:xfrm>
        </p:spPr>
        <p:txBody>
          <a:bodyPr>
            <a:noAutofit/>
          </a:bodyPr>
          <a:lstStyle/>
          <a:p>
            <a:pPr algn="ctr"/>
            <a:r>
              <a:rPr lang="hi-IN" sz="6600" b="1" u="sng" dirty="0">
                <a:solidFill>
                  <a:srgbClr val="660033"/>
                </a:solidFill>
                <a:latin typeface="Aparajita" panose="02020603050405020304" pitchFamily="18" charset="0"/>
                <a:cs typeface="Aparajita" panose="02020603050405020304" pitchFamily="18" charset="0"/>
              </a:rPr>
              <a:t>नाड़ी परीक्षा विधि :</a:t>
            </a:r>
            <a:endParaRPr lang="en-IN" sz="6600" b="1" u="sng" dirty="0">
              <a:solidFill>
                <a:srgbClr val="660033"/>
              </a:solidFill>
              <a:latin typeface="Aparajita" panose="02020603050405020304" pitchFamily="18" charset="0"/>
              <a:cs typeface="Aparajita" panose="02020603050405020304" pitchFamily="18" charset="0"/>
            </a:endParaRPr>
          </a:p>
        </p:txBody>
      </p:sp>
      <p:sp>
        <p:nvSpPr>
          <p:cNvPr id="3" name="Content Placeholder 2">
            <a:extLst>
              <a:ext uri="{FF2B5EF4-FFF2-40B4-BE49-F238E27FC236}">
                <a16:creationId xmlns:a16="http://schemas.microsoft.com/office/drawing/2014/main" xmlns="" id="{5B9B8818-2549-5747-8119-04C85D84C791}"/>
              </a:ext>
            </a:extLst>
          </p:cNvPr>
          <p:cNvSpPr>
            <a:spLocks noGrp="1"/>
          </p:cNvSpPr>
          <p:nvPr>
            <p:ph idx="1"/>
          </p:nvPr>
        </p:nvSpPr>
        <p:spPr>
          <a:xfrm>
            <a:off x="383356" y="1337820"/>
            <a:ext cx="11425287" cy="5110114"/>
          </a:xfrm>
        </p:spPr>
        <p:txBody>
          <a:bodyPr>
            <a:normAutofit fontScale="85000" lnSpcReduction="20000"/>
          </a:bodyPr>
          <a:lstStyle/>
          <a:p>
            <a:pPr marL="0">
              <a:spcBef>
                <a:spcPts val="600"/>
              </a:spcBef>
            </a:pPr>
            <a:r>
              <a:rPr lang="hi-IN" sz="4200" b="1" dirty="0">
                <a:solidFill>
                  <a:srgbClr val="FFC000"/>
                </a:solidFill>
                <a:latin typeface="Kokila" panose="020B0604020202020204" pitchFamily="34" charset="0"/>
                <a:cs typeface="Kokila" panose="020B0604020202020204" pitchFamily="34" charset="0"/>
              </a:rPr>
              <a:t>वारत्रयं</a:t>
            </a:r>
            <a:r>
              <a:rPr lang="en-IN" sz="4200" b="1" dirty="0">
                <a:solidFill>
                  <a:srgbClr val="FFC000"/>
                </a:solidFill>
                <a:latin typeface="Kokila" panose="020B0604020202020204" pitchFamily="34" charset="0"/>
                <a:cs typeface="Kokila" panose="020B0604020202020204" pitchFamily="34" charset="0"/>
              </a:rPr>
              <a:t>   </a:t>
            </a:r>
            <a:r>
              <a:rPr lang="hi-IN" sz="4200" b="1" dirty="0">
                <a:solidFill>
                  <a:srgbClr val="FFC000"/>
                </a:solidFill>
                <a:latin typeface="Kokila" panose="020B0604020202020204" pitchFamily="34" charset="0"/>
                <a:cs typeface="Kokila" panose="020B0604020202020204" pitchFamily="34" charset="0"/>
              </a:rPr>
              <a:t> परीक्षेत </a:t>
            </a:r>
            <a:r>
              <a:rPr lang="en-IN" sz="4200" b="1" dirty="0">
                <a:solidFill>
                  <a:srgbClr val="FFC000"/>
                </a:solidFill>
                <a:latin typeface="Kokila" panose="020B0604020202020204" pitchFamily="34" charset="0"/>
                <a:cs typeface="Kokila" panose="020B0604020202020204" pitchFamily="34" charset="0"/>
              </a:rPr>
              <a:t>   </a:t>
            </a:r>
            <a:r>
              <a:rPr lang="hi-IN" sz="4200" b="1" dirty="0">
                <a:solidFill>
                  <a:srgbClr val="FFC000"/>
                </a:solidFill>
                <a:latin typeface="Kokila" panose="020B0604020202020204" pitchFamily="34" charset="0"/>
                <a:cs typeface="Kokila" panose="020B0604020202020204" pitchFamily="34" charset="0"/>
              </a:rPr>
              <a:t>धृत्वा </a:t>
            </a:r>
            <a:r>
              <a:rPr lang="en-IN" sz="4200" b="1" dirty="0">
                <a:solidFill>
                  <a:srgbClr val="FFC000"/>
                </a:solidFill>
                <a:latin typeface="Kokila" panose="020B0604020202020204" pitchFamily="34" charset="0"/>
                <a:cs typeface="Kokila" panose="020B0604020202020204" pitchFamily="34" charset="0"/>
              </a:rPr>
              <a:t>  </a:t>
            </a:r>
            <a:r>
              <a:rPr lang="hi-IN" sz="4200" b="1" dirty="0">
                <a:solidFill>
                  <a:srgbClr val="FFC000"/>
                </a:solidFill>
                <a:latin typeface="Kokila" panose="020B0604020202020204" pitchFamily="34" charset="0"/>
                <a:cs typeface="Kokila" panose="020B0604020202020204" pitchFamily="34" charset="0"/>
              </a:rPr>
              <a:t>धृत्वा </a:t>
            </a:r>
            <a:r>
              <a:rPr lang="en-IN" sz="4200" b="1" dirty="0">
                <a:solidFill>
                  <a:srgbClr val="FFC000"/>
                </a:solidFill>
                <a:latin typeface="Kokila" panose="020B0604020202020204" pitchFamily="34" charset="0"/>
                <a:cs typeface="Kokila" panose="020B0604020202020204" pitchFamily="34" charset="0"/>
              </a:rPr>
              <a:t>  </a:t>
            </a:r>
            <a:r>
              <a:rPr lang="hi-IN" sz="4200" b="1" dirty="0">
                <a:solidFill>
                  <a:srgbClr val="FFC000"/>
                </a:solidFill>
                <a:latin typeface="Kokila" panose="020B0604020202020204" pitchFamily="34" charset="0"/>
                <a:cs typeface="Kokila" panose="020B0604020202020204" pitchFamily="34" charset="0"/>
              </a:rPr>
              <a:t>विमोचयेत् । </a:t>
            </a:r>
            <a:endParaRPr lang="en-IN" sz="4200" b="1" dirty="0">
              <a:solidFill>
                <a:srgbClr val="FFC000"/>
              </a:solidFill>
              <a:latin typeface="Kokila" panose="020B0604020202020204" pitchFamily="34" charset="0"/>
              <a:cs typeface="Kokila" panose="020B0604020202020204" pitchFamily="34" charset="0"/>
            </a:endParaRPr>
          </a:p>
          <a:p>
            <a:pPr marL="0" indent="0">
              <a:spcBef>
                <a:spcPts val="600"/>
              </a:spcBef>
              <a:buNone/>
            </a:pPr>
            <a:r>
              <a:rPr lang="en-IN" sz="4200" b="1" dirty="0">
                <a:solidFill>
                  <a:srgbClr val="FFC000"/>
                </a:solidFill>
                <a:latin typeface="Kokila" panose="020B0604020202020204" pitchFamily="34" charset="0"/>
                <a:cs typeface="Kokila" panose="020B0604020202020204" pitchFamily="34" charset="0"/>
              </a:rPr>
              <a:t>   </a:t>
            </a:r>
            <a:r>
              <a:rPr lang="hi-IN" sz="4200" b="1" dirty="0">
                <a:solidFill>
                  <a:srgbClr val="FFC000"/>
                </a:solidFill>
                <a:latin typeface="Kokila" panose="020B0604020202020204" pitchFamily="34" charset="0"/>
                <a:cs typeface="Kokila" panose="020B0604020202020204" pitchFamily="34" charset="0"/>
              </a:rPr>
              <a:t>विमृश्य बहुधा बुद्ध्या रोगव्यक्तिं विनिर्दिशेत् ॥</a:t>
            </a:r>
            <a:endParaRPr lang="en-IN" sz="4200" b="1" dirty="0">
              <a:solidFill>
                <a:srgbClr val="FFC000"/>
              </a:solidFill>
              <a:latin typeface="Kokila" panose="020B0604020202020204" pitchFamily="34" charset="0"/>
              <a:cs typeface="Kokila" panose="020B0604020202020204" pitchFamily="34" charset="0"/>
            </a:endParaRPr>
          </a:p>
          <a:p>
            <a:pPr marL="0" indent="0" algn="r">
              <a:spcBef>
                <a:spcPts val="600"/>
              </a:spcBef>
              <a:buNone/>
            </a:pPr>
            <a:r>
              <a:rPr lang="hi-IN" sz="3300" b="1" i="1" dirty="0">
                <a:solidFill>
                  <a:srgbClr val="FFC000"/>
                </a:solidFill>
                <a:latin typeface="Kokila" panose="020B0604020202020204" pitchFamily="34" charset="0"/>
                <a:cs typeface="Kokila" panose="020B0604020202020204" pitchFamily="34" charset="0"/>
              </a:rPr>
              <a:t>(योगरत्नाकर 6 )</a:t>
            </a:r>
            <a:endParaRPr lang="en-IN" sz="3300" b="1" i="1" dirty="0">
              <a:solidFill>
                <a:srgbClr val="FFC000"/>
              </a:solidFill>
              <a:latin typeface="Kokila" panose="020B0604020202020204" pitchFamily="34" charset="0"/>
              <a:cs typeface="Kokila" panose="020B0604020202020204" pitchFamily="34" charset="0"/>
            </a:endParaRPr>
          </a:p>
          <a:p>
            <a:pPr marL="0">
              <a:spcBef>
                <a:spcPts val="600"/>
              </a:spcBef>
            </a:pPr>
            <a:r>
              <a:rPr lang="hi-IN" sz="4200" b="1" dirty="0">
                <a:solidFill>
                  <a:srgbClr val="FFC000"/>
                </a:solidFill>
                <a:latin typeface="Kokila" panose="020B0604020202020204" pitchFamily="34" charset="0"/>
                <a:cs typeface="Kokila" panose="020B0604020202020204" pitchFamily="34" charset="0"/>
              </a:rPr>
              <a:t>अङ्गुलित्रितये स्पृष्ट्वा क्रमाद्दोषत्रयोद्भवाम् । </a:t>
            </a:r>
            <a:endParaRPr lang="en-IN" sz="4200" b="1" dirty="0">
              <a:solidFill>
                <a:srgbClr val="FFC000"/>
              </a:solidFill>
              <a:latin typeface="Kokila" panose="020B0604020202020204" pitchFamily="34" charset="0"/>
              <a:cs typeface="Kokila" panose="020B0604020202020204" pitchFamily="34" charset="0"/>
            </a:endParaRPr>
          </a:p>
          <a:p>
            <a:pPr marL="0" indent="0">
              <a:spcBef>
                <a:spcPts val="600"/>
              </a:spcBef>
              <a:buNone/>
            </a:pPr>
            <a:r>
              <a:rPr lang="en-IN" sz="4200" b="1" dirty="0">
                <a:solidFill>
                  <a:srgbClr val="FFC000"/>
                </a:solidFill>
                <a:latin typeface="Kokila" panose="020B0604020202020204" pitchFamily="34" charset="0"/>
                <a:cs typeface="Kokila" panose="020B0604020202020204" pitchFamily="34" charset="0"/>
              </a:rPr>
              <a:t>    </a:t>
            </a:r>
            <a:r>
              <a:rPr lang="hi-IN" sz="4200" b="1" dirty="0">
                <a:solidFill>
                  <a:srgbClr val="FFC000"/>
                </a:solidFill>
                <a:latin typeface="Kokila" panose="020B0604020202020204" pitchFamily="34" charset="0"/>
                <a:cs typeface="Kokila" panose="020B0604020202020204" pitchFamily="34" charset="0"/>
              </a:rPr>
              <a:t>मन्दां मध्यगति तीक्ष्णां त्रिभिर्दोषैस्तु लक्षयेत् ॥</a:t>
            </a:r>
            <a:endParaRPr lang="en-IN" sz="4200" b="1" dirty="0">
              <a:solidFill>
                <a:srgbClr val="FFC000"/>
              </a:solidFill>
              <a:latin typeface="Kokila" panose="020B0604020202020204" pitchFamily="34" charset="0"/>
              <a:cs typeface="Kokila" panose="020B0604020202020204" pitchFamily="34" charset="0"/>
            </a:endParaRPr>
          </a:p>
          <a:p>
            <a:pPr marL="0" indent="0" algn="r">
              <a:spcBef>
                <a:spcPts val="600"/>
              </a:spcBef>
              <a:buNone/>
            </a:pPr>
            <a:r>
              <a:rPr lang="hi-IN" sz="3300" b="1" i="1" dirty="0">
                <a:solidFill>
                  <a:srgbClr val="FFC000"/>
                </a:solidFill>
                <a:latin typeface="Kokila" panose="020B0604020202020204" pitchFamily="34" charset="0"/>
                <a:cs typeface="Kokila" panose="020B0604020202020204" pitchFamily="34" charset="0"/>
              </a:rPr>
              <a:t>(योगरत्नाकर 6 )</a:t>
            </a:r>
            <a:endParaRPr lang="en-IN" sz="3300" b="1" i="1" dirty="0">
              <a:solidFill>
                <a:srgbClr val="FFC000"/>
              </a:solidFill>
              <a:latin typeface="Kokila" panose="020B0604020202020204" pitchFamily="34" charset="0"/>
              <a:cs typeface="Kokila" panose="020B0604020202020204" pitchFamily="34" charset="0"/>
            </a:endParaRPr>
          </a:p>
          <a:p>
            <a:r>
              <a:rPr lang="hi-IN" sz="4200" b="1" dirty="0">
                <a:solidFill>
                  <a:srgbClr val="FFC000"/>
                </a:solidFill>
                <a:latin typeface="Kokila" panose="020B0604020202020204" pitchFamily="34" charset="0"/>
                <a:cs typeface="Kokila" panose="020B0604020202020204" pitchFamily="34" charset="0"/>
              </a:rPr>
              <a:t>वातं पित्तं कफं द्वन्द्वम् त्रितयं सन्निपातिकम् । </a:t>
            </a:r>
            <a:endParaRPr lang="en-IN" sz="4200" b="1" dirty="0">
              <a:solidFill>
                <a:srgbClr val="FFC000"/>
              </a:solidFill>
              <a:latin typeface="Kokila" panose="020B0604020202020204" pitchFamily="34" charset="0"/>
              <a:cs typeface="Kokila" panose="020B0604020202020204" pitchFamily="34" charset="0"/>
            </a:endParaRPr>
          </a:p>
          <a:p>
            <a:pPr marL="0" indent="0">
              <a:buNone/>
            </a:pPr>
            <a:r>
              <a:rPr lang="en-IN" sz="4200" b="1" dirty="0">
                <a:solidFill>
                  <a:srgbClr val="FFC000"/>
                </a:solidFill>
                <a:latin typeface="Kokila" panose="020B0604020202020204" pitchFamily="34" charset="0"/>
                <a:cs typeface="Kokila" panose="020B0604020202020204" pitchFamily="34" charset="0"/>
              </a:rPr>
              <a:t>    </a:t>
            </a:r>
            <a:r>
              <a:rPr lang="hi-IN" sz="4200" b="1" dirty="0">
                <a:solidFill>
                  <a:srgbClr val="FFC000"/>
                </a:solidFill>
                <a:latin typeface="Kokila" panose="020B0604020202020204" pitchFamily="34" charset="0"/>
                <a:cs typeface="Kokila" panose="020B0604020202020204" pitchFamily="34" charset="0"/>
              </a:rPr>
              <a:t>साध्यासाध्य विवेकं च सर्वं नाडी प्रकाशयेत् ॥</a:t>
            </a:r>
            <a:r>
              <a:rPr lang="en-IN" sz="4200" b="1" dirty="0">
                <a:solidFill>
                  <a:srgbClr val="FFC000"/>
                </a:solidFill>
                <a:latin typeface="Kokila" panose="020B0604020202020204" pitchFamily="34" charset="0"/>
                <a:cs typeface="Kokila" panose="020B0604020202020204" pitchFamily="34" charset="0"/>
              </a:rPr>
              <a:t>  </a:t>
            </a:r>
          </a:p>
          <a:p>
            <a:pPr marL="0" indent="0" algn="r">
              <a:buNone/>
            </a:pPr>
            <a:r>
              <a:rPr lang="hi-IN" sz="3300" b="1" i="1" dirty="0">
                <a:solidFill>
                  <a:srgbClr val="FFC000"/>
                </a:solidFill>
                <a:latin typeface="Kokila" panose="020B0604020202020204" pitchFamily="34" charset="0"/>
                <a:cs typeface="Kokila" panose="020B0604020202020204" pitchFamily="34" charset="0"/>
              </a:rPr>
              <a:t>(योगरत्नाकर 6 )</a:t>
            </a:r>
            <a:endParaRPr lang="en-IN" sz="3300" b="1" i="1" dirty="0">
              <a:solidFill>
                <a:srgbClr val="FFC000"/>
              </a:solidFill>
              <a:latin typeface="Kokila" panose="020B0604020202020204" pitchFamily="34" charset="0"/>
              <a:cs typeface="Kokila" panose="020B0604020202020204" pitchFamily="34" charset="0"/>
            </a:endParaRPr>
          </a:p>
        </p:txBody>
      </p:sp>
    </p:spTree>
    <p:extLst>
      <p:ext uri="{BB962C8B-B14F-4D97-AF65-F5344CB8AC3E}">
        <p14:creationId xmlns:p14="http://schemas.microsoft.com/office/powerpoint/2010/main" xmlns="" val="361547880"/>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20240209-WA0000">
            <a:hlinkClick r:id="" action="ppaction://media"/>
            <a:extLst>
              <a:ext uri="{FF2B5EF4-FFF2-40B4-BE49-F238E27FC236}">
                <a16:creationId xmlns:a16="http://schemas.microsoft.com/office/drawing/2014/main" xmlns="" id="{48ADA132-446C-EE91-19D6-04978FE57B46}"/>
              </a:ext>
            </a:extLst>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a:stretch>
            <a:fillRect/>
          </a:stretch>
        </p:blipFill>
        <p:spPr>
          <a:xfrm>
            <a:off x="538899" y="226243"/>
            <a:ext cx="11114202" cy="60334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1611777686"/>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0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A2A159-F249-655C-DBF3-A55EFCE3BACA}"/>
              </a:ext>
            </a:extLst>
          </p:cNvPr>
          <p:cNvSpPr>
            <a:spLocks noGrp="1"/>
          </p:cNvSpPr>
          <p:nvPr>
            <p:ph type="title"/>
          </p:nvPr>
        </p:nvSpPr>
        <p:spPr>
          <a:xfrm>
            <a:off x="1715293" y="101035"/>
            <a:ext cx="8761413" cy="1067890"/>
          </a:xfrm>
        </p:spPr>
        <p:txBody>
          <a:bodyPr>
            <a:noAutofit/>
          </a:bodyPr>
          <a:lstStyle/>
          <a:p>
            <a:pPr algn="ctr"/>
            <a:r>
              <a:rPr lang="hi-IN" sz="6600" b="1" u="sng" dirty="0">
                <a:solidFill>
                  <a:srgbClr val="660033"/>
                </a:solidFill>
                <a:latin typeface="Aparajita" panose="02020603050405020304" pitchFamily="18" charset="0"/>
                <a:cs typeface="Aparajita" panose="02020603050405020304" pitchFamily="18" charset="0"/>
              </a:rPr>
              <a:t>दोषप्रभाव</a:t>
            </a:r>
            <a:r>
              <a:rPr lang="en-IN" sz="6600" b="1" u="sng" dirty="0">
                <a:solidFill>
                  <a:srgbClr val="660033"/>
                </a:solidFill>
                <a:latin typeface="Aparajita" panose="02020603050405020304" pitchFamily="18" charset="0"/>
                <a:cs typeface="Aparajita" panose="02020603050405020304" pitchFamily="18" charset="0"/>
              </a:rPr>
              <a:t> :</a:t>
            </a:r>
          </a:p>
        </p:txBody>
      </p:sp>
      <p:pic>
        <p:nvPicPr>
          <p:cNvPr id="5" name="Content Placeholder 4">
            <a:extLst>
              <a:ext uri="{FF2B5EF4-FFF2-40B4-BE49-F238E27FC236}">
                <a16:creationId xmlns:a16="http://schemas.microsoft.com/office/drawing/2014/main" xmlns="" id="{16EF992A-FDB1-8099-8929-E806EE91F69D}"/>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128073" y="1168925"/>
            <a:ext cx="9935852" cy="53144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3207101776"/>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81A1B5C-A33C-E9A6-A6C3-92DC1293563A}"/>
              </a:ext>
            </a:extLst>
          </p:cNvPr>
          <p:cNvSpPr>
            <a:spLocks noGrp="1"/>
          </p:cNvSpPr>
          <p:nvPr>
            <p:ph idx="1"/>
          </p:nvPr>
        </p:nvSpPr>
        <p:spPr>
          <a:xfrm>
            <a:off x="491765" y="490193"/>
            <a:ext cx="11208470" cy="5738568"/>
          </a:xfrm>
        </p:spPr>
        <p:txBody>
          <a:bodyPr>
            <a:noAutofit/>
          </a:bodyPr>
          <a:lstStyle/>
          <a:p>
            <a:r>
              <a:rPr lang="hi-IN" sz="4400" dirty="0">
                <a:solidFill>
                  <a:schemeClr val="tx1"/>
                </a:solidFill>
                <a:latin typeface="Kokila" panose="020B0604020202020204" pitchFamily="34" charset="0"/>
                <a:cs typeface="Kokila" panose="020B0604020202020204" pitchFamily="34" charset="0"/>
              </a:rPr>
              <a:t>आयुर्वेद का प्रयोजन स्वस्थ व्यक्तियों के स्वास्थ्य की रक्षा तथा आतुरों के रोग का प्रशमन हैं। विकार-प्रशमन से पूर्व रोग-ज्ञान करना अत्यावश्यक होता है। </a:t>
            </a:r>
            <a:endParaRPr lang="en-IN" sz="4400" dirty="0">
              <a:solidFill>
                <a:schemeClr val="tx1"/>
              </a:solidFill>
              <a:latin typeface="Kokila" panose="020B0604020202020204" pitchFamily="34" charset="0"/>
              <a:cs typeface="Kokila" panose="020B0604020202020204" pitchFamily="34" charset="0"/>
            </a:endParaRPr>
          </a:p>
          <a:p>
            <a:r>
              <a:rPr lang="hi-IN" sz="4400" dirty="0">
                <a:solidFill>
                  <a:schemeClr val="tx1"/>
                </a:solidFill>
                <a:latin typeface="Kokila" panose="020B0604020202020204" pitchFamily="34" charset="0"/>
                <a:cs typeface="Kokila" panose="020B0604020202020204" pitchFamily="34" charset="0"/>
              </a:rPr>
              <a:t>रोगों का ज्ञान दो प्रकार से प्राप्त किया जाता है-</a:t>
            </a:r>
            <a:endParaRPr lang="en-IN" sz="4400" dirty="0">
              <a:solidFill>
                <a:schemeClr val="tx1"/>
              </a:solidFill>
              <a:latin typeface="Kokila" panose="020B0604020202020204" pitchFamily="34" charset="0"/>
              <a:cs typeface="Kokila" panose="020B0604020202020204" pitchFamily="34" charset="0"/>
            </a:endParaRPr>
          </a:p>
          <a:p>
            <a:pPr marL="742950" indent="-742950" algn="ctr">
              <a:buFont typeface="+mj-lt"/>
              <a:buAutoNum type="arabicPeriod"/>
            </a:pPr>
            <a:r>
              <a:rPr lang="hi-IN" sz="4400" dirty="0">
                <a:solidFill>
                  <a:schemeClr val="tx1"/>
                </a:solidFill>
                <a:latin typeface="Kokila" panose="020B0604020202020204" pitchFamily="34" charset="0"/>
                <a:cs typeface="Kokila" panose="020B0604020202020204" pitchFamily="34" charset="0"/>
              </a:rPr>
              <a:t>रोग-परीक्षा द्वारा</a:t>
            </a:r>
            <a:r>
              <a:rPr lang="en-IN" sz="4400" dirty="0">
                <a:solidFill>
                  <a:schemeClr val="tx1"/>
                </a:solidFill>
                <a:latin typeface="Kokila" panose="020B0604020202020204" pitchFamily="34" charset="0"/>
                <a:cs typeface="Kokila" panose="020B0604020202020204" pitchFamily="34" charset="0"/>
              </a:rPr>
              <a:t>,</a:t>
            </a:r>
            <a:r>
              <a:rPr lang="hi-IN" sz="4400" dirty="0">
                <a:solidFill>
                  <a:schemeClr val="tx1"/>
                </a:solidFill>
                <a:latin typeface="Kokila" panose="020B0604020202020204" pitchFamily="34" charset="0"/>
                <a:cs typeface="Kokila" panose="020B0604020202020204" pitchFamily="34" charset="0"/>
              </a:rPr>
              <a:t> तथा </a:t>
            </a:r>
            <a:endParaRPr lang="en-IN" sz="4400" dirty="0">
              <a:solidFill>
                <a:schemeClr val="tx1"/>
              </a:solidFill>
              <a:latin typeface="Kokila" panose="020B0604020202020204" pitchFamily="34" charset="0"/>
              <a:cs typeface="Kokila" panose="020B0604020202020204" pitchFamily="34" charset="0"/>
            </a:endParaRPr>
          </a:p>
          <a:p>
            <a:pPr marL="742950" indent="-742950" algn="ctr">
              <a:buFont typeface="+mj-lt"/>
              <a:buAutoNum type="arabicPeriod"/>
            </a:pPr>
            <a:r>
              <a:rPr lang="hi-IN" sz="4400" dirty="0">
                <a:solidFill>
                  <a:schemeClr val="tx1"/>
                </a:solidFill>
                <a:latin typeface="Kokila" panose="020B0604020202020204" pitchFamily="34" charset="0"/>
                <a:cs typeface="Kokila" panose="020B0604020202020204" pitchFamily="34" charset="0"/>
              </a:rPr>
              <a:t>रोगी-परीक्षा द्वारा। </a:t>
            </a:r>
            <a:endParaRPr lang="en-IN" sz="4400" dirty="0">
              <a:solidFill>
                <a:schemeClr val="tx1"/>
              </a:solidFill>
              <a:latin typeface="Kokila" panose="020B0604020202020204" pitchFamily="34" charset="0"/>
              <a:cs typeface="Kokila" panose="020B0604020202020204" pitchFamily="34" charset="0"/>
            </a:endParaRPr>
          </a:p>
          <a:p>
            <a:pPr marL="0" indent="0" algn="ctr">
              <a:buNone/>
            </a:pPr>
            <a:endParaRPr lang="en-IN" sz="4400" dirty="0">
              <a:solidFill>
                <a:schemeClr val="tx1"/>
              </a:solidFill>
              <a:latin typeface="Kokila" panose="020B0604020202020204" pitchFamily="34" charset="0"/>
              <a:cs typeface="Kokila" panose="020B0604020202020204" pitchFamily="34" charset="0"/>
            </a:endParaRPr>
          </a:p>
        </p:txBody>
      </p:sp>
    </p:spTree>
    <p:extLst>
      <p:ext uri="{BB962C8B-B14F-4D97-AF65-F5344CB8AC3E}">
        <p14:creationId xmlns:p14="http://schemas.microsoft.com/office/powerpoint/2010/main" xmlns="" val="2250617910"/>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15D34866-D637-EC6F-4AE5-FED604BF270A}"/>
              </a:ext>
            </a:extLst>
          </p:cNvPr>
          <p:cNvSpPr txBox="1"/>
          <p:nvPr/>
        </p:nvSpPr>
        <p:spPr>
          <a:xfrm>
            <a:off x="681822" y="160776"/>
            <a:ext cx="10818827" cy="661720"/>
          </a:xfrm>
          <a:prstGeom prst="rect">
            <a:avLst/>
          </a:prstGeom>
          <a:noFill/>
        </p:spPr>
        <p:txBody>
          <a:bodyPr wrap="square" rtlCol="0">
            <a:spAutoFit/>
          </a:bodyPr>
          <a:lstStyle/>
          <a:p>
            <a:pPr algn="ctr"/>
            <a:r>
              <a:rPr lang="it-IT" sz="3700" b="1" u="sng" dirty="0">
                <a:solidFill>
                  <a:srgbClr val="660033"/>
                </a:solidFill>
                <a:latin typeface="Cambria" panose="02040503050406030204" pitchFamily="18" charset="0"/>
                <a:ea typeface="Cambria" panose="02040503050406030204" pitchFamily="18" charset="0"/>
              </a:rPr>
              <a:t>Nadi Gati According to Dosha:</a:t>
            </a:r>
            <a:endParaRPr lang="en-IN" sz="3700" b="1" u="sng" dirty="0">
              <a:solidFill>
                <a:srgbClr val="660033"/>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BCFF9137-BA86-BBEC-F838-C1248335ED99}"/>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435810" y="860018"/>
            <a:ext cx="9310853" cy="21444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xmlns="" id="{28AF2A9A-A84A-E125-86B1-D4B0AAEFE07F}"/>
              </a:ext>
            </a:extLst>
          </p:cNvPr>
          <p:cNvSpPr txBox="1"/>
          <p:nvPr/>
        </p:nvSpPr>
        <p:spPr>
          <a:xfrm>
            <a:off x="0" y="3191795"/>
            <a:ext cx="12182474" cy="661720"/>
          </a:xfrm>
          <a:prstGeom prst="rect">
            <a:avLst/>
          </a:prstGeom>
          <a:noFill/>
        </p:spPr>
        <p:txBody>
          <a:bodyPr wrap="square" rtlCol="0">
            <a:spAutoFit/>
          </a:bodyPr>
          <a:lstStyle/>
          <a:p>
            <a:pPr algn="ctr"/>
            <a:r>
              <a:rPr lang="en-US" sz="3700" b="1" u="sng" dirty="0">
                <a:solidFill>
                  <a:srgbClr val="660033"/>
                </a:solidFill>
                <a:latin typeface="Cambria" panose="02040503050406030204" pitchFamily="18" charset="0"/>
                <a:ea typeface="Cambria" panose="02040503050406030204" pitchFamily="18" charset="0"/>
              </a:rPr>
              <a:t>Nadi Gati According to Various Pathological Conditions</a:t>
            </a:r>
            <a:r>
              <a:rPr lang="en-IN" sz="3700" b="1" u="sng" dirty="0">
                <a:solidFill>
                  <a:srgbClr val="660033"/>
                </a:solidFill>
                <a:latin typeface="Cambria" panose="02040503050406030204" pitchFamily="18" charset="0"/>
                <a:ea typeface="Cambria" panose="02040503050406030204" pitchFamily="18" charset="0"/>
              </a:rPr>
              <a:t>:</a:t>
            </a:r>
            <a:endParaRPr lang="en-US" sz="3700" b="1" u="sng" dirty="0">
              <a:solidFill>
                <a:srgbClr val="660033"/>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xmlns="" id="{2C5D2DCC-A98A-7228-1202-F5F7E7A94576}"/>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147887" y="3973982"/>
            <a:ext cx="7886700" cy="27232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4162876649"/>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6E8B0EB4-03F9-9FFB-05A3-CFDC991BCC3E}"/>
              </a:ext>
            </a:extLst>
          </p:cNvPr>
          <p:cNvSpPr txBox="1"/>
          <p:nvPr/>
        </p:nvSpPr>
        <p:spPr>
          <a:xfrm>
            <a:off x="326795" y="545695"/>
            <a:ext cx="11538408" cy="830997"/>
          </a:xfrm>
          <a:prstGeom prst="rect">
            <a:avLst/>
          </a:prstGeom>
          <a:noFill/>
        </p:spPr>
        <p:txBody>
          <a:bodyPr wrap="square" rtlCol="0">
            <a:spAutoFit/>
          </a:bodyPr>
          <a:lstStyle/>
          <a:p>
            <a:pPr algn="ctr"/>
            <a:r>
              <a:rPr lang="en-IN" sz="4800" b="1" u="sng" dirty="0">
                <a:solidFill>
                  <a:srgbClr val="660033"/>
                </a:solidFill>
                <a:latin typeface="Cambria" panose="02040503050406030204" pitchFamily="18" charset="0"/>
                <a:ea typeface="Cambria" panose="02040503050406030204" pitchFamily="18" charset="0"/>
              </a:rPr>
              <a:t>Prognosis According to Nadi Gati:</a:t>
            </a:r>
          </a:p>
        </p:txBody>
      </p:sp>
      <p:pic>
        <p:nvPicPr>
          <p:cNvPr id="3" name="Picture 2">
            <a:extLst>
              <a:ext uri="{FF2B5EF4-FFF2-40B4-BE49-F238E27FC236}">
                <a16:creationId xmlns:a16="http://schemas.microsoft.com/office/drawing/2014/main" xmlns="" id="{2EA5501B-E939-F62E-AC54-DC746CD9865C}"/>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14312" y="1897380"/>
            <a:ext cx="11763375" cy="33870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370589198"/>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E9DCBB-6AD1-8A70-FFF2-AA85612F5A6B}"/>
              </a:ext>
            </a:extLst>
          </p:cNvPr>
          <p:cNvSpPr>
            <a:spLocks noGrp="1"/>
          </p:cNvSpPr>
          <p:nvPr>
            <p:ph type="title"/>
          </p:nvPr>
        </p:nvSpPr>
        <p:spPr>
          <a:xfrm>
            <a:off x="2417574" y="103696"/>
            <a:ext cx="7356852" cy="1150070"/>
          </a:xfrm>
        </p:spPr>
        <p:txBody>
          <a:bodyPr>
            <a:normAutofit/>
          </a:bodyPr>
          <a:lstStyle/>
          <a:p>
            <a:pPr algn="ctr"/>
            <a:r>
              <a:rPr lang="hi-IN" sz="6600" b="1" u="sng" dirty="0">
                <a:solidFill>
                  <a:srgbClr val="660033"/>
                </a:solidFill>
                <a:latin typeface="Aparajita" panose="02020603050405020304" pitchFamily="18" charset="0"/>
                <a:cs typeface="Aparajita" panose="02020603050405020304" pitchFamily="18" charset="0"/>
              </a:rPr>
              <a:t>रोगेषु नाड़ीगतिः-</a:t>
            </a:r>
            <a:endParaRPr lang="en-IN" sz="6600" b="1" u="sng" dirty="0">
              <a:solidFill>
                <a:srgbClr val="660033"/>
              </a:solidFill>
              <a:latin typeface="Aparajita" panose="02020603050405020304" pitchFamily="18" charset="0"/>
              <a:cs typeface="Aparajita" panose="02020603050405020304" pitchFamily="18" charset="0"/>
            </a:endParaRPr>
          </a:p>
        </p:txBody>
      </p:sp>
      <p:sp>
        <p:nvSpPr>
          <p:cNvPr id="3" name="Content Placeholder 2">
            <a:extLst>
              <a:ext uri="{FF2B5EF4-FFF2-40B4-BE49-F238E27FC236}">
                <a16:creationId xmlns:a16="http://schemas.microsoft.com/office/drawing/2014/main" xmlns="" id="{57ECB06F-3735-1DC4-2C91-ECCF2BD0EC7F}"/>
              </a:ext>
            </a:extLst>
          </p:cNvPr>
          <p:cNvSpPr>
            <a:spLocks noGrp="1"/>
          </p:cNvSpPr>
          <p:nvPr>
            <p:ph idx="1"/>
          </p:nvPr>
        </p:nvSpPr>
        <p:spPr>
          <a:xfrm>
            <a:off x="349623" y="1183341"/>
            <a:ext cx="11243325" cy="5360894"/>
          </a:xfrm>
        </p:spPr>
        <p:txBody>
          <a:bodyPr>
            <a:noAutofit/>
          </a:bodyPr>
          <a:lstStyle/>
          <a:p>
            <a:r>
              <a:rPr lang="hi-IN" sz="3400" dirty="0">
                <a:solidFill>
                  <a:schemeClr val="tx1"/>
                </a:solidFill>
                <a:latin typeface="Kokila" panose="020B0604020202020204" pitchFamily="34" charset="0"/>
                <a:cs typeface="Kokila" panose="020B0604020202020204" pitchFamily="34" charset="0"/>
              </a:rPr>
              <a:t>1. निरोग एवं सुखी मनुष्य की नाड़ी स्थिर ओर बलवती होती है।</a:t>
            </a:r>
            <a:endParaRPr lang="en-IN" sz="3400" dirty="0">
              <a:solidFill>
                <a:schemeClr val="tx1"/>
              </a:solidFill>
              <a:latin typeface="Kokila" panose="020B0604020202020204" pitchFamily="34" charset="0"/>
              <a:cs typeface="Kokila" panose="020B0604020202020204" pitchFamily="34" charset="0"/>
            </a:endParaRPr>
          </a:p>
          <a:p>
            <a:r>
              <a:rPr lang="en-IN" sz="3400" dirty="0">
                <a:solidFill>
                  <a:schemeClr val="tx1"/>
                </a:solidFill>
                <a:latin typeface="Kokila" panose="020B0604020202020204" pitchFamily="34" charset="0"/>
                <a:cs typeface="Kokila" panose="020B0604020202020204" pitchFamily="34" charset="0"/>
              </a:rPr>
              <a:t>2.</a:t>
            </a:r>
            <a:r>
              <a:rPr lang="hi-IN" sz="3400" dirty="0">
                <a:solidFill>
                  <a:schemeClr val="tx1"/>
                </a:solidFill>
                <a:latin typeface="Kokila" panose="020B0604020202020204" pitchFamily="34" charset="0"/>
                <a:cs typeface="Kokila" panose="020B0604020202020204" pitchFamily="34" charset="0"/>
              </a:rPr>
              <a:t> अजीर्ण में नाड़ी कठिन और मन्द होती है।</a:t>
            </a:r>
            <a:endParaRPr lang="en-IN" sz="3400" dirty="0">
              <a:solidFill>
                <a:schemeClr val="tx1"/>
              </a:solidFill>
              <a:latin typeface="Kokila" panose="020B0604020202020204" pitchFamily="34" charset="0"/>
              <a:cs typeface="Kokila" panose="020B0604020202020204" pitchFamily="34" charset="0"/>
            </a:endParaRPr>
          </a:p>
          <a:p>
            <a:r>
              <a:rPr lang="en-IN" sz="3400" dirty="0">
                <a:solidFill>
                  <a:schemeClr val="tx1"/>
                </a:solidFill>
                <a:latin typeface="Kokila" panose="020B0604020202020204" pitchFamily="34" charset="0"/>
                <a:cs typeface="Kokila" panose="020B0604020202020204" pitchFamily="34" charset="0"/>
              </a:rPr>
              <a:t>3.</a:t>
            </a:r>
            <a:r>
              <a:rPr lang="hi-IN" sz="3400" dirty="0">
                <a:solidFill>
                  <a:schemeClr val="tx1"/>
                </a:solidFill>
                <a:latin typeface="Kokila" panose="020B0604020202020204" pitchFamily="34" charset="0"/>
                <a:cs typeface="Kokila" panose="020B0604020202020204" pitchFamily="34" charset="0"/>
              </a:rPr>
              <a:t> ज्वर में उष्ण स्पर्श और वेगवती होती है। वातिक ज्वर में कठिन और वेगवती, पित्तज्वर में कठिन और अतिवेगवती तथा कफ ज्वर में मन्द वेगवती होती है।</a:t>
            </a:r>
            <a:endParaRPr lang="en-IN" sz="3400" dirty="0">
              <a:solidFill>
                <a:schemeClr val="tx1"/>
              </a:solidFill>
              <a:latin typeface="Kokila" panose="020B0604020202020204" pitchFamily="34" charset="0"/>
              <a:cs typeface="Kokila" panose="020B0604020202020204" pitchFamily="34" charset="0"/>
            </a:endParaRPr>
          </a:p>
          <a:p>
            <a:r>
              <a:rPr lang="en-IN" sz="3400" dirty="0">
                <a:solidFill>
                  <a:schemeClr val="tx1"/>
                </a:solidFill>
                <a:latin typeface="Kokila" panose="020B0604020202020204" pitchFamily="34" charset="0"/>
                <a:cs typeface="Kokila" panose="020B0604020202020204" pitchFamily="34" charset="0"/>
              </a:rPr>
              <a:t>4.</a:t>
            </a:r>
            <a:r>
              <a:rPr lang="hi-IN" sz="3400" dirty="0">
                <a:solidFill>
                  <a:schemeClr val="tx1"/>
                </a:solidFill>
                <a:latin typeface="Kokila" panose="020B0604020202020204" pitchFamily="34" charset="0"/>
                <a:cs typeface="Kokila" panose="020B0604020202020204" pitchFamily="34" charset="0"/>
              </a:rPr>
              <a:t> अतिसार में पहले नाड़ी तेज चलती है, किन्तु निर्बलता हो जाने पर क्षीण हो जाती है।</a:t>
            </a:r>
            <a:endParaRPr lang="en-IN" sz="3400" dirty="0">
              <a:solidFill>
                <a:schemeClr val="tx1"/>
              </a:solidFill>
              <a:latin typeface="Kokila" panose="020B0604020202020204" pitchFamily="34" charset="0"/>
              <a:cs typeface="Kokila" panose="020B0604020202020204" pitchFamily="34" charset="0"/>
            </a:endParaRPr>
          </a:p>
          <a:p>
            <a:r>
              <a:rPr lang="en-IN" sz="3400" dirty="0">
                <a:solidFill>
                  <a:schemeClr val="tx1"/>
                </a:solidFill>
                <a:latin typeface="Kokila" panose="020B0604020202020204" pitchFamily="34" charset="0"/>
                <a:cs typeface="Kokila" panose="020B0604020202020204" pitchFamily="34" charset="0"/>
              </a:rPr>
              <a:t>5.</a:t>
            </a:r>
            <a:r>
              <a:rPr lang="hi-IN" sz="3400" dirty="0">
                <a:solidFill>
                  <a:schemeClr val="tx1"/>
                </a:solidFill>
                <a:latin typeface="Kokila" panose="020B0604020202020204" pitchFamily="34" charset="0"/>
                <a:cs typeface="Kokila" panose="020B0604020202020204" pitchFamily="34" charset="0"/>
              </a:rPr>
              <a:t> संग्रहणी में नाड़ी उछलती हुई चलती है ।</a:t>
            </a:r>
            <a:endParaRPr lang="en-IN" sz="3400" dirty="0">
              <a:solidFill>
                <a:schemeClr val="tx1"/>
              </a:solidFill>
              <a:latin typeface="Kokila" panose="020B0604020202020204" pitchFamily="34" charset="0"/>
              <a:cs typeface="Kokila" panose="020B0604020202020204" pitchFamily="34" charset="0"/>
            </a:endParaRPr>
          </a:p>
          <a:p>
            <a:r>
              <a:rPr lang="en-IN" sz="3400" dirty="0">
                <a:solidFill>
                  <a:schemeClr val="tx1"/>
                </a:solidFill>
                <a:latin typeface="Kokila" panose="020B0604020202020204" pitchFamily="34" charset="0"/>
                <a:cs typeface="Kokila" panose="020B0604020202020204" pitchFamily="34" charset="0"/>
              </a:rPr>
              <a:t>6</a:t>
            </a:r>
            <a:r>
              <a:rPr lang="hi-IN" sz="3400" dirty="0">
                <a:solidFill>
                  <a:schemeClr val="tx1"/>
                </a:solidFill>
                <a:latin typeface="Kokila" panose="020B0604020202020204" pitchFamily="34" charset="0"/>
                <a:cs typeface="Kokila" panose="020B0604020202020204" pitchFamily="34" charset="0"/>
              </a:rPr>
              <a:t>. विसूचिका में सूक्ष्म मेंढ़क की तरह उछल-उछल कर अनियमित नाड़ी चलती है। क्रमशः शिथिल होती जाती है ।</a:t>
            </a:r>
            <a:endParaRPr lang="en-IN" sz="3400" dirty="0">
              <a:solidFill>
                <a:schemeClr val="tx1"/>
              </a:solidFill>
              <a:latin typeface="Kokila" panose="020B0604020202020204" pitchFamily="34" charset="0"/>
              <a:cs typeface="Kokila" panose="020B0604020202020204" pitchFamily="34" charset="0"/>
            </a:endParaRPr>
          </a:p>
        </p:txBody>
      </p:sp>
    </p:spTree>
    <p:extLst>
      <p:ext uri="{BB962C8B-B14F-4D97-AF65-F5344CB8AC3E}">
        <p14:creationId xmlns:p14="http://schemas.microsoft.com/office/powerpoint/2010/main" xmlns="" val="1209167527"/>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C0E6020-BD01-9755-7D66-3A253F5A507F}"/>
              </a:ext>
            </a:extLst>
          </p:cNvPr>
          <p:cNvSpPr>
            <a:spLocks noGrp="1"/>
          </p:cNvSpPr>
          <p:nvPr>
            <p:ph idx="1"/>
          </p:nvPr>
        </p:nvSpPr>
        <p:spPr>
          <a:xfrm>
            <a:off x="549088" y="528919"/>
            <a:ext cx="11093824" cy="5325034"/>
          </a:xfrm>
        </p:spPr>
        <p:txBody>
          <a:bodyPr>
            <a:noAutofit/>
          </a:bodyPr>
          <a:lstStyle/>
          <a:p>
            <a:pPr marL="0" indent="0">
              <a:buNone/>
            </a:pPr>
            <a:endParaRPr lang="en-IN" sz="3400" dirty="0">
              <a:solidFill>
                <a:schemeClr val="tx1"/>
              </a:solidFill>
              <a:latin typeface="Kokila" panose="020B0604020202020204" pitchFamily="34" charset="0"/>
              <a:cs typeface="Kokila" panose="020B0604020202020204" pitchFamily="34" charset="0"/>
            </a:endParaRPr>
          </a:p>
          <a:p>
            <a:r>
              <a:rPr lang="en-IN" sz="3400" dirty="0">
                <a:solidFill>
                  <a:schemeClr val="tx1"/>
                </a:solidFill>
                <a:latin typeface="Kokila" panose="020B0604020202020204" pitchFamily="34" charset="0"/>
                <a:cs typeface="Kokila" panose="020B0604020202020204" pitchFamily="34" charset="0"/>
              </a:rPr>
              <a:t>7</a:t>
            </a:r>
            <a:r>
              <a:rPr lang="hi-IN" sz="3400" dirty="0">
                <a:solidFill>
                  <a:schemeClr val="tx1"/>
                </a:solidFill>
                <a:latin typeface="Kokila" panose="020B0604020202020204" pitchFamily="34" charset="0"/>
                <a:cs typeface="Kokila" panose="020B0604020202020204" pitchFamily="34" charset="0"/>
              </a:rPr>
              <a:t>. अर्श में नाड़ी स्थिर और मन्द रहती है। वातार्श में वक्रगति, पित्तार्श में मेंढ़क के समान उछलने वाली और कफार्श में पुष्ट होती है। </a:t>
            </a:r>
            <a:endParaRPr lang="en-IN" sz="3400" dirty="0">
              <a:solidFill>
                <a:schemeClr val="tx1"/>
              </a:solidFill>
              <a:latin typeface="Kokila" panose="020B0604020202020204" pitchFamily="34" charset="0"/>
              <a:cs typeface="Kokila" panose="020B0604020202020204" pitchFamily="34" charset="0"/>
            </a:endParaRPr>
          </a:p>
          <a:p>
            <a:r>
              <a:rPr lang="en-IN" sz="3400" dirty="0">
                <a:solidFill>
                  <a:schemeClr val="tx1"/>
                </a:solidFill>
                <a:latin typeface="Kokila" panose="020B0604020202020204" pitchFamily="34" charset="0"/>
                <a:cs typeface="Kokila" panose="020B0604020202020204" pitchFamily="34" charset="0"/>
              </a:rPr>
              <a:t>8</a:t>
            </a:r>
            <a:r>
              <a:rPr lang="hi-IN" sz="3400" dirty="0">
                <a:solidFill>
                  <a:schemeClr val="tx1"/>
                </a:solidFill>
                <a:latin typeface="Kokila" panose="020B0604020202020204" pitchFamily="34" charset="0"/>
                <a:cs typeface="Kokila" panose="020B0604020202020204" pitchFamily="34" charset="0"/>
              </a:rPr>
              <a:t>. पाण्डु और कामला में रोगी की नाड़ी चंचल और तीक्ष्ण रहती है।</a:t>
            </a:r>
            <a:endParaRPr lang="en-IN" sz="3400" dirty="0">
              <a:solidFill>
                <a:schemeClr val="tx1"/>
              </a:solidFill>
              <a:latin typeface="Kokila" panose="020B0604020202020204" pitchFamily="34" charset="0"/>
              <a:cs typeface="Kokila" panose="020B0604020202020204" pitchFamily="34" charset="0"/>
            </a:endParaRPr>
          </a:p>
          <a:p>
            <a:r>
              <a:rPr lang="en-IN" sz="3400" dirty="0">
                <a:solidFill>
                  <a:schemeClr val="tx1"/>
                </a:solidFill>
                <a:latin typeface="Kokila" panose="020B0604020202020204" pitchFamily="34" charset="0"/>
                <a:cs typeface="Kokila" panose="020B0604020202020204" pitchFamily="34" charset="0"/>
              </a:rPr>
              <a:t>9</a:t>
            </a:r>
            <a:r>
              <a:rPr lang="hi-IN" sz="3400" dirty="0">
                <a:solidFill>
                  <a:schemeClr val="tx1"/>
                </a:solidFill>
                <a:latin typeface="Kokila" panose="020B0604020202020204" pitchFamily="34" charset="0"/>
                <a:cs typeface="Kokila" panose="020B0604020202020204" pitchFamily="34" charset="0"/>
              </a:rPr>
              <a:t>. राजयक्ष्मा और कफज कास में रोग प्रबल हो जाने पर नाड़ी कम्पयुक्त, क्षीण और मन्द रहती है।</a:t>
            </a:r>
            <a:endParaRPr lang="en-IN" sz="3400" dirty="0">
              <a:solidFill>
                <a:schemeClr val="tx1"/>
              </a:solidFill>
              <a:latin typeface="Kokila" panose="020B0604020202020204" pitchFamily="34" charset="0"/>
              <a:cs typeface="Kokila" panose="020B0604020202020204" pitchFamily="34" charset="0"/>
            </a:endParaRPr>
          </a:p>
          <a:p>
            <a:r>
              <a:rPr lang="hi-IN" sz="3400" dirty="0">
                <a:solidFill>
                  <a:schemeClr val="tx1"/>
                </a:solidFill>
                <a:latin typeface="Kokila" panose="020B0604020202020204" pitchFamily="34" charset="0"/>
                <a:cs typeface="Kokila" panose="020B0604020202020204" pitchFamily="34" charset="0"/>
              </a:rPr>
              <a:t>1</a:t>
            </a:r>
            <a:r>
              <a:rPr lang="en-IN" sz="3400" dirty="0">
                <a:solidFill>
                  <a:schemeClr val="tx1"/>
                </a:solidFill>
                <a:latin typeface="Kokila" panose="020B0604020202020204" pitchFamily="34" charset="0"/>
                <a:cs typeface="Kokila" panose="020B0604020202020204" pitchFamily="34" charset="0"/>
              </a:rPr>
              <a:t>0</a:t>
            </a:r>
            <a:r>
              <a:rPr lang="hi-IN" sz="3400" dirty="0">
                <a:solidFill>
                  <a:schemeClr val="tx1"/>
                </a:solidFill>
                <a:latin typeface="Kokila" panose="020B0604020202020204" pitchFamily="34" charset="0"/>
                <a:cs typeface="Kokila" panose="020B0604020202020204" pitchFamily="34" charset="0"/>
              </a:rPr>
              <a:t>. श्वास रोग में श्वास का दौरा उठने पर तीव्र गति और अन्य समय मन्द रहती है।</a:t>
            </a:r>
            <a:endParaRPr lang="en-IN" sz="3400" dirty="0">
              <a:solidFill>
                <a:schemeClr val="tx1"/>
              </a:solidFill>
              <a:latin typeface="Kokila" panose="020B0604020202020204" pitchFamily="34" charset="0"/>
              <a:cs typeface="Kokila" panose="020B0604020202020204" pitchFamily="34" charset="0"/>
            </a:endParaRPr>
          </a:p>
          <a:p>
            <a:r>
              <a:rPr lang="hi-IN" sz="3400" dirty="0">
                <a:solidFill>
                  <a:schemeClr val="tx1"/>
                </a:solidFill>
                <a:latin typeface="Kokila" panose="020B0604020202020204" pitchFamily="34" charset="0"/>
                <a:cs typeface="Kokila" panose="020B0604020202020204" pitchFamily="34" charset="0"/>
              </a:rPr>
              <a:t>1</a:t>
            </a:r>
            <a:r>
              <a:rPr lang="en-IN" sz="3400" dirty="0">
                <a:solidFill>
                  <a:schemeClr val="tx1"/>
                </a:solidFill>
                <a:latin typeface="Kokila" panose="020B0604020202020204" pitchFamily="34" charset="0"/>
                <a:cs typeface="Kokila" panose="020B0604020202020204" pitchFamily="34" charset="0"/>
              </a:rPr>
              <a:t>1</a:t>
            </a:r>
            <a:r>
              <a:rPr lang="hi-IN" sz="3400" dirty="0">
                <a:solidFill>
                  <a:schemeClr val="tx1"/>
                </a:solidFill>
                <a:latin typeface="Kokila" panose="020B0604020202020204" pitchFamily="34" charset="0"/>
                <a:cs typeface="Kokila" panose="020B0604020202020204" pitchFamily="34" charset="0"/>
              </a:rPr>
              <a:t>. हिक्का में नाड़ी अस्थिर और वेगवती होती है। </a:t>
            </a:r>
            <a:endParaRPr lang="en-IN" sz="3400" dirty="0">
              <a:solidFill>
                <a:schemeClr val="tx1"/>
              </a:solidFill>
              <a:latin typeface="Kokila" panose="020B0604020202020204" pitchFamily="34" charset="0"/>
              <a:cs typeface="Kokila" panose="020B0604020202020204" pitchFamily="34" charset="0"/>
            </a:endParaRPr>
          </a:p>
          <a:p>
            <a:r>
              <a:rPr lang="hi-IN" sz="3400" dirty="0">
                <a:solidFill>
                  <a:schemeClr val="tx1"/>
                </a:solidFill>
                <a:latin typeface="Kokila" panose="020B0604020202020204" pitchFamily="34" charset="0"/>
                <a:cs typeface="Kokila" panose="020B0604020202020204" pitchFamily="34" charset="0"/>
              </a:rPr>
              <a:t>1</a:t>
            </a:r>
            <a:r>
              <a:rPr lang="en-IN" sz="3400" dirty="0">
                <a:solidFill>
                  <a:schemeClr val="tx1"/>
                </a:solidFill>
                <a:latin typeface="Kokila" panose="020B0604020202020204" pitchFamily="34" charset="0"/>
                <a:cs typeface="Kokila" panose="020B0604020202020204" pitchFamily="34" charset="0"/>
              </a:rPr>
              <a:t>2</a:t>
            </a:r>
            <a:r>
              <a:rPr lang="hi-IN" sz="3400" dirty="0">
                <a:solidFill>
                  <a:schemeClr val="tx1"/>
                </a:solidFill>
                <a:latin typeface="Kokila" panose="020B0604020202020204" pitchFamily="34" charset="0"/>
                <a:cs typeface="Kokila" panose="020B0604020202020204" pitchFamily="34" charset="0"/>
              </a:rPr>
              <a:t>. कृमि रोग में कभी मृदु, कभी तीव्र, कभी अतिवेगवती और कभी लुप्त प्रतीत होती है।</a:t>
            </a:r>
            <a:endParaRPr lang="en-IN" sz="3400" dirty="0">
              <a:solidFill>
                <a:schemeClr val="tx1"/>
              </a:solidFill>
              <a:latin typeface="Kokila" panose="020B0604020202020204" pitchFamily="34" charset="0"/>
              <a:cs typeface="Kokila" panose="020B0604020202020204" pitchFamily="34" charset="0"/>
            </a:endParaRPr>
          </a:p>
        </p:txBody>
      </p:sp>
    </p:spTree>
    <p:extLst>
      <p:ext uri="{BB962C8B-B14F-4D97-AF65-F5344CB8AC3E}">
        <p14:creationId xmlns:p14="http://schemas.microsoft.com/office/powerpoint/2010/main" xmlns="" val="1101884416"/>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285365-9178-06D5-D489-DEA9D95E97AF}"/>
              </a:ext>
            </a:extLst>
          </p:cNvPr>
          <p:cNvSpPr>
            <a:spLocks noGrp="1"/>
          </p:cNvSpPr>
          <p:nvPr>
            <p:ph type="title"/>
          </p:nvPr>
        </p:nvSpPr>
        <p:spPr>
          <a:xfrm>
            <a:off x="271807" y="197964"/>
            <a:ext cx="11648386" cy="1331839"/>
          </a:xfrm>
        </p:spPr>
        <p:txBody>
          <a:bodyPr>
            <a:noAutofit/>
          </a:bodyPr>
          <a:lstStyle/>
          <a:p>
            <a:pPr algn="ctr"/>
            <a:r>
              <a:rPr lang="en-US" sz="4800" b="1" u="sng" dirty="0">
                <a:solidFill>
                  <a:srgbClr val="660033"/>
                </a:solidFill>
                <a:latin typeface="Cambria" panose="02040503050406030204" pitchFamily="18" charset="0"/>
                <a:ea typeface="Cambria" panose="02040503050406030204" pitchFamily="18" charset="0"/>
              </a:rPr>
              <a:t>Interpretation of Nadi </a:t>
            </a:r>
            <a:r>
              <a:rPr lang="en-US" sz="4800" b="1" u="sng" dirty="0" err="1">
                <a:solidFill>
                  <a:srgbClr val="660033"/>
                </a:solidFill>
                <a:latin typeface="Cambria" panose="02040503050406030204" pitchFamily="18" charset="0"/>
                <a:ea typeface="Cambria" panose="02040503050406030204" pitchFamily="18" charset="0"/>
              </a:rPr>
              <a:t>Pariksha</a:t>
            </a:r>
            <a:r>
              <a:rPr lang="en-US" sz="4800" b="1" u="sng" dirty="0">
                <a:solidFill>
                  <a:srgbClr val="660033"/>
                </a:solidFill>
                <a:latin typeface="Cambria" panose="02040503050406030204" pitchFamily="18" charset="0"/>
                <a:ea typeface="Cambria" panose="02040503050406030204" pitchFamily="18" charset="0"/>
              </a:rPr>
              <a:t> for Disease:</a:t>
            </a:r>
            <a:endParaRPr lang="en-IN" sz="4800" b="1" u="sng" dirty="0">
              <a:solidFill>
                <a:srgbClr val="660033"/>
              </a:solidFill>
              <a:latin typeface="Cambria" panose="02040503050406030204" pitchFamily="18" charset="0"/>
              <a:ea typeface="Cambria" panose="02040503050406030204" pitchFamily="18" charset="0"/>
            </a:endParaRPr>
          </a:p>
        </p:txBody>
      </p:sp>
      <p:graphicFrame>
        <p:nvGraphicFramePr>
          <p:cNvPr id="4" name="Content Placeholder 3">
            <a:extLst>
              <a:ext uri="{FF2B5EF4-FFF2-40B4-BE49-F238E27FC236}">
                <a16:creationId xmlns:a16="http://schemas.microsoft.com/office/drawing/2014/main" xmlns="" id="{90D4F218-BA55-1F32-1D77-0DB78A616525}"/>
              </a:ext>
            </a:extLst>
          </p:cNvPr>
          <p:cNvGraphicFramePr>
            <a:graphicFrameLocks noGrp="1"/>
          </p:cNvGraphicFramePr>
          <p:nvPr>
            <p:ph idx="1"/>
            <p:extLst>
              <p:ext uri="{D42A27DB-BD31-4B8C-83A1-F6EECF244321}">
                <p14:modId xmlns:p14="http://schemas.microsoft.com/office/powerpoint/2010/main" xmlns="" val="1133616145"/>
              </p:ext>
            </p:extLst>
          </p:nvPr>
        </p:nvGraphicFramePr>
        <p:xfrm>
          <a:off x="458770" y="1766344"/>
          <a:ext cx="11274459" cy="4639170"/>
        </p:xfrm>
        <a:graphic>
          <a:graphicData uri="http://schemas.openxmlformats.org/drawingml/2006/table">
            <a:tbl>
              <a:tblPr firstRow="1" bandRow="1">
                <a:tableStyleId>{5C22544A-7EE6-4342-B048-85BDC9FD1C3A}</a:tableStyleId>
              </a:tblPr>
              <a:tblGrid>
                <a:gridCol w="3758153">
                  <a:extLst>
                    <a:ext uri="{9D8B030D-6E8A-4147-A177-3AD203B41FA5}">
                      <a16:colId xmlns:a16="http://schemas.microsoft.com/office/drawing/2014/main" xmlns="" val="2209822680"/>
                    </a:ext>
                  </a:extLst>
                </a:gridCol>
                <a:gridCol w="3758153">
                  <a:extLst>
                    <a:ext uri="{9D8B030D-6E8A-4147-A177-3AD203B41FA5}">
                      <a16:colId xmlns:a16="http://schemas.microsoft.com/office/drawing/2014/main" xmlns="" val="2659758073"/>
                    </a:ext>
                  </a:extLst>
                </a:gridCol>
                <a:gridCol w="3758153">
                  <a:extLst>
                    <a:ext uri="{9D8B030D-6E8A-4147-A177-3AD203B41FA5}">
                      <a16:colId xmlns:a16="http://schemas.microsoft.com/office/drawing/2014/main" xmlns="" val="1058644364"/>
                    </a:ext>
                  </a:extLst>
                </a:gridCol>
              </a:tblGrid>
              <a:tr h="437570">
                <a:tc>
                  <a:txBody>
                    <a:bodyPr/>
                    <a:lstStyle/>
                    <a:p>
                      <a:r>
                        <a:rPr lang="en-IN" sz="2000" dirty="0">
                          <a:latin typeface="Cambria" panose="02040503050406030204" pitchFamily="18" charset="0"/>
                          <a:ea typeface="Cambria" panose="02040503050406030204" pitchFamily="18" charset="0"/>
                        </a:rPr>
                        <a:t>Increase in </a:t>
                      </a:r>
                      <a:r>
                        <a:rPr lang="en-IN" sz="2000" dirty="0" err="1">
                          <a:latin typeface="Cambria" panose="02040503050406030204" pitchFamily="18" charset="0"/>
                          <a:ea typeface="Cambria" panose="02040503050406030204" pitchFamily="18" charset="0"/>
                        </a:rPr>
                        <a:t>Vaat</a:t>
                      </a:r>
                      <a:r>
                        <a:rPr lang="en-IN" sz="2000" dirty="0">
                          <a:latin typeface="Cambria" panose="02040503050406030204" pitchFamily="18" charset="0"/>
                          <a:ea typeface="Cambria" panose="02040503050406030204" pitchFamily="18" charset="0"/>
                        </a:rPr>
                        <a:t> </a:t>
                      </a:r>
                      <a:r>
                        <a:rPr lang="en-IN" sz="2000" dirty="0" err="1">
                          <a:latin typeface="Cambria" panose="02040503050406030204" pitchFamily="18" charset="0"/>
                          <a:ea typeface="Cambria" panose="02040503050406030204" pitchFamily="18" charset="0"/>
                        </a:rPr>
                        <a:t>Naadi</a:t>
                      </a:r>
                      <a:endParaRPr lang="en-IN" sz="2000" dirty="0">
                        <a:latin typeface="Cambria" panose="02040503050406030204" pitchFamily="18" charset="0"/>
                        <a:ea typeface="Cambria" panose="02040503050406030204" pitchFamily="18" charset="0"/>
                      </a:endParaRPr>
                    </a:p>
                  </a:txBody>
                  <a:tcPr/>
                </a:tc>
                <a:tc>
                  <a:txBody>
                    <a:bodyPr/>
                    <a:lstStyle/>
                    <a:p>
                      <a:r>
                        <a:rPr lang="en-IN" sz="2000" dirty="0">
                          <a:latin typeface="Cambria" panose="02040503050406030204" pitchFamily="18" charset="0"/>
                          <a:ea typeface="Cambria" panose="02040503050406030204" pitchFamily="18" charset="0"/>
                        </a:rPr>
                        <a:t>Rise in Pitt </a:t>
                      </a:r>
                      <a:r>
                        <a:rPr lang="en-IN" sz="2000" dirty="0" err="1">
                          <a:latin typeface="Cambria" panose="02040503050406030204" pitchFamily="18" charset="0"/>
                          <a:ea typeface="Cambria" panose="02040503050406030204" pitchFamily="18" charset="0"/>
                        </a:rPr>
                        <a:t>Naadi</a:t>
                      </a:r>
                      <a:endParaRPr lang="en-IN" sz="2000" dirty="0">
                        <a:latin typeface="Cambria" panose="02040503050406030204" pitchFamily="18" charset="0"/>
                        <a:ea typeface="Cambria" panose="02040503050406030204" pitchFamily="18" charset="0"/>
                      </a:endParaRPr>
                    </a:p>
                  </a:txBody>
                  <a:tcPr/>
                </a:tc>
                <a:tc>
                  <a:txBody>
                    <a:bodyPr/>
                    <a:lstStyle/>
                    <a:p>
                      <a:r>
                        <a:rPr lang="en-IN" sz="2000" dirty="0">
                          <a:latin typeface="Cambria" panose="02040503050406030204" pitchFamily="18" charset="0"/>
                          <a:ea typeface="Cambria" panose="02040503050406030204" pitchFamily="18" charset="0"/>
                        </a:rPr>
                        <a:t>High levels of Kaph </a:t>
                      </a:r>
                      <a:r>
                        <a:rPr lang="en-IN" sz="2000" dirty="0" err="1">
                          <a:latin typeface="Cambria" panose="02040503050406030204" pitchFamily="18" charset="0"/>
                          <a:ea typeface="Cambria" panose="02040503050406030204" pitchFamily="18" charset="0"/>
                        </a:rPr>
                        <a:t>Naadi</a:t>
                      </a:r>
                      <a:endParaRPr lang="en-IN" sz="2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1802754244"/>
                  </a:ext>
                </a:extLst>
              </a:tr>
              <a:tr h="437570">
                <a:tc>
                  <a:txBody>
                    <a:bodyPr/>
                    <a:lstStyle/>
                    <a:p>
                      <a:r>
                        <a:rPr lang="en-US" sz="2000" dirty="0">
                          <a:latin typeface="Cambria" panose="02040503050406030204" pitchFamily="18" charset="0"/>
                          <a:ea typeface="Cambria" panose="02040503050406030204" pitchFamily="18" charset="0"/>
                        </a:rPr>
                        <a:t>recurrent headaches</a:t>
                      </a:r>
                      <a:endParaRPr lang="en-IN" sz="2000" dirty="0">
                        <a:latin typeface="Cambria" panose="02040503050406030204" pitchFamily="18" charset="0"/>
                        <a:ea typeface="Cambria" panose="02040503050406030204" pitchFamily="18" charset="0"/>
                      </a:endParaRPr>
                    </a:p>
                  </a:txBody>
                  <a:tcPr/>
                </a:tc>
                <a:tc>
                  <a:txBody>
                    <a:bodyPr/>
                    <a:lstStyle/>
                    <a:p>
                      <a:r>
                        <a:rPr lang="en-IN" sz="2000" dirty="0">
                          <a:latin typeface="Cambria" panose="02040503050406030204" pitchFamily="18" charset="0"/>
                          <a:ea typeface="Cambria" panose="02040503050406030204" pitchFamily="18" charset="0"/>
                        </a:rPr>
                        <a:t>headaches</a:t>
                      </a:r>
                    </a:p>
                  </a:txBody>
                  <a:tcPr/>
                </a:tc>
                <a:tc>
                  <a:txBody>
                    <a:bodyPr/>
                    <a:lstStyle/>
                    <a:p>
                      <a:r>
                        <a:rPr lang="en-US" sz="2000" dirty="0">
                          <a:latin typeface="Cambria" panose="02040503050406030204" pitchFamily="18" charset="0"/>
                          <a:ea typeface="Cambria" panose="02040503050406030204" pitchFamily="18" charset="0"/>
                        </a:rPr>
                        <a:t>respiratory and urinary issues</a:t>
                      </a:r>
                      <a:endParaRPr lang="en-IN" sz="2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3894822394"/>
                  </a:ext>
                </a:extLst>
              </a:tr>
              <a:tr h="437570">
                <a:tc>
                  <a:txBody>
                    <a:bodyPr/>
                    <a:lstStyle/>
                    <a:p>
                      <a:r>
                        <a:rPr lang="en-US" sz="2000" dirty="0">
                          <a:latin typeface="Cambria" panose="02040503050406030204" pitchFamily="18" charset="0"/>
                          <a:ea typeface="Cambria" panose="02040503050406030204" pitchFamily="18" charset="0"/>
                        </a:rPr>
                        <a:t>joint discomfort</a:t>
                      </a:r>
                      <a:endParaRPr lang="en-IN" sz="2000" dirty="0">
                        <a:latin typeface="Cambria" panose="02040503050406030204" pitchFamily="18" charset="0"/>
                        <a:ea typeface="Cambria" panose="02040503050406030204" pitchFamily="18" charset="0"/>
                      </a:endParaRPr>
                    </a:p>
                  </a:txBody>
                  <a:tcPr/>
                </a:tc>
                <a:tc>
                  <a:txBody>
                    <a:bodyPr/>
                    <a:lstStyle/>
                    <a:p>
                      <a:r>
                        <a:rPr lang="en-IN" sz="2000" dirty="0">
                          <a:latin typeface="Cambria" panose="02040503050406030204" pitchFamily="18" charset="0"/>
                          <a:ea typeface="Cambria" panose="02040503050406030204" pitchFamily="18" charset="0"/>
                        </a:rPr>
                        <a:t>insomnia</a:t>
                      </a:r>
                    </a:p>
                  </a:txBody>
                  <a:tcPr/>
                </a:tc>
                <a:tc>
                  <a:txBody>
                    <a:bodyPr/>
                    <a:lstStyle/>
                    <a:p>
                      <a:r>
                        <a:rPr lang="en-US" sz="2000" dirty="0">
                          <a:latin typeface="Cambria" panose="02040503050406030204" pitchFamily="18" charset="0"/>
                          <a:ea typeface="Cambria" panose="02040503050406030204" pitchFamily="18" charset="0"/>
                        </a:rPr>
                        <a:t>Physical and mental fatigue</a:t>
                      </a:r>
                      <a:endParaRPr lang="en-IN" sz="2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4268923596"/>
                  </a:ext>
                </a:extLst>
              </a:tr>
              <a:tr h="437570">
                <a:tc>
                  <a:txBody>
                    <a:bodyPr/>
                    <a:lstStyle/>
                    <a:p>
                      <a:r>
                        <a:rPr lang="en-US" sz="2000" dirty="0">
                          <a:latin typeface="Cambria" panose="02040503050406030204" pitchFamily="18" charset="0"/>
                          <a:ea typeface="Cambria" panose="02040503050406030204" pitchFamily="18" charset="0"/>
                        </a:rPr>
                        <a:t>arthritis</a:t>
                      </a:r>
                      <a:endParaRPr lang="en-IN" sz="2000" dirty="0">
                        <a:latin typeface="Cambria" panose="02040503050406030204" pitchFamily="18" charset="0"/>
                        <a:ea typeface="Cambria" panose="02040503050406030204" pitchFamily="18" charset="0"/>
                      </a:endParaRPr>
                    </a:p>
                  </a:txBody>
                  <a:tcPr/>
                </a:tc>
                <a:tc>
                  <a:txBody>
                    <a:bodyPr/>
                    <a:lstStyle/>
                    <a:p>
                      <a:r>
                        <a:rPr lang="en-IN" sz="2000" dirty="0">
                          <a:latin typeface="Cambria" panose="02040503050406030204" pitchFamily="18" charset="0"/>
                          <a:ea typeface="Cambria" panose="02040503050406030204" pitchFamily="18" charset="0"/>
                        </a:rPr>
                        <a:t>dizziness</a:t>
                      </a:r>
                    </a:p>
                  </a:txBody>
                  <a:tcPr/>
                </a:tc>
                <a:tc>
                  <a:txBody>
                    <a:bodyPr/>
                    <a:lstStyle/>
                    <a:p>
                      <a:r>
                        <a:rPr lang="en-US" sz="2000" dirty="0">
                          <a:latin typeface="Cambria" panose="02040503050406030204" pitchFamily="18" charset="0"/>
                          <a:ea typeface="Cambria" panose="02040503050406030204" pitchFamily="18" charset="0"/>
                        </a:rPr>
                        <a:t>a sweet taste in the tongue</a:t>
                      </a:r>
                      <a:endParaRPr lang="en-IN" sz="2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638617151"/>
                  </a:ext>
                </a:extLst>
              </a:tr>
              <a:tr h="437570">
                <a:tc>
                  <a:txBody>
                    <a:bodyPr/>
                    <a:lstStyle/>
                    <a:p>
                      <a:r>
                        <a:rPr lang="en-US" sz="2000" dirty="0">
                          <a:latin typeface="Cambria" panose="02040503050406030204" pitchFamily="18" charset="0"/>
                          <a:ea typeface="Cambria" panose="02040503050406030204" pitchFamily="18" charset="0"/>
                        </a:rPr>
                        <a:t>a lack of appetite</a:t>
                      </a:r>
                      <a:endParaRPr lang="en-IN" sz="2000" dirty="0">
                        <a:latin typeface="Cambria" panose="02040503050406030204" pitchFamily="18" charset="0"/>
                        <a:ea typeface="Cambria" panose="02040503050406030204" pitchFamily="18" charset="0"/>
                      </a:endParaRPr>
                    </a:p>
                  </a:txBody>
                  <a:tcPr/>
                </a:tc>
                <a:tc>
                  <a:txBody>
                    <a:bodyPr/>
                    <a:lstStyle/>
                    <a:p>
                      <a:r>
                        <a:rPr lang="en-IN" sz="2000" dirty="0">
                          <a:latin typeface="Cambria" panose="02040503050406030204" pitchFamily="18" charset="0"/>
                          <a:ea typeface="Cambria" panose="02040503050406030204" pitchFamily="18" charset="0"/>
                        </a:rPr>
                        <a:t>mental illness</a:t>
                      </a:r>
                    </a:p>
                  </a:txBody>
                  <a:tcPr/>
                </a:tc>
                <a:tc>
                  <a:txBody>
                    <a:bodyPr/>
                    <a:lstStyle/>
                    <a:p>
                      <a:r>
                        <a:rPr lang="en-US" sz="2000" dirty="0">
                          <a:latin typeface="Cambria" panose="02040503050406030204" pitchFamily="18" charset="0"/>
                          <a:ea typeface="Cambria" panose="02040503050406030204" pitchFamily="18" charset="0"/>
                        </a:rPr>
                        <a:t>a chilly sensation</a:t>
                      </a:r>
                      <a:endParaRPr lang="en-IN" sz="2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1780706759"/>
                  </a:ext>
                </a:extLst>
              </a:tr>
              <a:tr h="437570">
                <a:tc>
                  <a:txBody>
                    <a:bodyPr/>
                    <a:lstStyle/>
                    <a:p>
                      <a:r>
                        <a:rPr lang="en-US" sz="2000" dirty="0">
                          <a:latin typeface="Cambria" panose="02040503050406030204" pitchFamily="18" charset="0"/>
                          <a:ea typeface="Cambria" panose="02040503050406030204" pitchFamily="18" charset="0"/>
                        </a:rPr>
                        <a:t>incontinence</a:t>
                      </a:r>
                      <a:endParaRPr lang="en-IN" sz="2000" dirty="0">
                        <a:latin typeface="Cambria" panose="02040503050406030204" pitchFamily="18" charset="0"/>
                        <a:ea typeface="Cambria" panose="02040503050406030204" pitchFamily="18" charset="0"/>
                      </a:endParaRPr>
                    </a:p>
                  </a:txBody>
                  <a:tcPr/>
                </a:tc>
                <a:tc>
                  <a:txBody>
                    <a:bodyPr/>
                    <a:lstStyle/>
                    <a:p>
                      <a:r>
                        <a:rPr lang="en-IN" sz="2000" dirty="0">
                          <a:latin typeface="Cambria" panose="02040503050406030204" pitchFamily="18" charset="0"/>
                          <a:ea typeface="Cambria" panose="02040503050406030204" pitchFamily="18" charset="0"/>
                        </a:rPr>
                        <a:t>Eye and urine yellowing</a:t>
                      </a:r>
                    </a:p>
                  </a:txBody>
                  <a:tcPr/>
                </a:tc>
                <a:tc>
                  <a:txBody>
                    <a:bodyPr/>
                    <a:lstStyle/>
                    <a:p>
                      <a:r>
                        <a:rPr lang="en-US" sz="2000" dirty="0">
                          <a:latin typeface="Cambria" panose="02040503050406030204" pitchFamily="18" charset="0"/>
                          <a:ea typeface="Cambria" panose="02040503050406030204" pitchFamily="18" charset="0"/>
                        </a:rPr>
                        <a:t>loss of appetite</a:t>
                      </a:r>
                      <a:endParaRPr lang="en-IN" sz="2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730159482"/>
                  </a:ext>
                </a:extLst>
              </a:tr>
              <a:tr h="437570">
                <a:tc>
                  <a:txBody>
                    <a:bodyPr/>
                    <a:lstStyle/>
                    <a:p>
                      <a:r>
                        <a:rPr lang="en-IN" sz="2000" dirty="0">
                          <a:latin typeface="Cambria" panose="02040503050406030204" pitchFamily="18" charset="0"/>
                          <a:ea typeface="Cambria" panose="02040503050406030204" pitchFamily="18" charset="0"/>
                        </a:rPr>
                        <a:t>dizziness, imbalance</a:t>
                      </a:r>
                    </a:p>
                  </a:txBody>
                  <a:tcPr/>
                </a:tc>
                <a:tc>
                  <a:txBody>
                    <a:bodyPr/>
                    <a:lstStyle/>
                    <a:p>
                      <a:r>
                        <a:rPr lang="en-IN" sz="2000" dirty="0">
                          <a:latin typeface="Cambria" panose="02040503050406030204" pitchFamily="18" charset="0"/>
                          <a:ea typeface="Cambria" panose="02040503050406030204" pitchFamily="18" charset="0"/>
                        </a:rPr>
                        <a:t>fever</a:t>
                      </a:r>
                    </a:p>
                  </a:txBody>
                  <a:tcPr/>
                </a:tc>
                <a:tc>
                  <a:txBody>
                    <a:bodyPr/>
                    <a:lstStyle/>
                    <a:p>
                      <a:r>
                        <a:rPr lang="en-US" sz="2000" dirty="0">
                          <a:latin typeface="Cambria" panose="02040503050406030204" pitchFamily="18" charset="0"/>
                          <a:ea typeface="Cambria" panose="02040503050406030204" pitchFamily="18" charset="0"/>
                        </a:rPr>
                        <a:t>flatulence</a:t>
                      </a:r>
                      <a:endParaRPr lang="en-IN" sz="2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3740964909"/>
                  </a:ext>
                </a:extLst>
              </a:tr>
              <a:tr h="437570">
                <a:tc>
                  <a:txBody>
                    <a:bodyPr/>
                    <a:lstStyle/>
                    <a:p>
                      <a:r>
                        <a:rPr lang="en-IN" sz="2000" dirty="0">
                          <a:latin typeface="Cambria" panose="02040503050406030204" pitchFamily="18" charset="0"/>
                          <a:ea typeface="Cambria" panose="02040503050406030204" pitchFamily="18" charset="0"/>
                        </a:rPr>
                        <a:t>fever</a:t>
                      </a:r>
                    </a:p>
                  </a:txBody>
                  <a:tcPr/>
                </a:tc>
                <a:tc>
                  <a:txBody>
                    <a:bodyPr/>
                    <a:lstStyle/>
                    <a:p>
                      <a:r>
                        <a:rPr lang="en-IN" sz="2000" dirty="0">
                          <a:latin typeface="Cambria" panose="02040503050406030204" pitchFamily="18" charset="0"/>
                          <a:ea typeface="Cambria" panose="02040503050406030204" pitchFamily="18" charset="0"/>
                        </a:rPr>
                        <a:t>indigestion</a:t>
                      </a:r>
                    </a:p>
                  </a:txBody>
                  <a:tcPr/>
                </a:tc>
                <a:tc>
                  <a:txBody>
                    <a:bodyPr/>
                    <a:lstStyle/>
                    <a:p>
                      <a:r>
                        <a:rPr lang="en-US" sz="2000" dirty="0">
                          <a:latin typeface="Cambria" panose="02040503050406030204" pitchFamily="18" charset="0"/>
                          <a:ea typeface="Cambria" panose="02040503050406030204" pitchFamily="18" charset="0"/>
                        </a:rPr>
                        <a:t>a cough with mucus production</a:t>
                      </a:r>
                      <a:endParaRPr lang="en-IN" sz="2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3999523877"/>
                  </a:ext>
                </a:extLst>
              </a:tr>
              <a:tr h="437570">
                <a:tc>
                  <a:txBody>
                    <a:bodyPr/>
                    <a:lstStyle/>
                    <a:p>
                      <a:r>
                        <a:rPr lang="en-IN" sz="2000" dirty="0">
                          <a:latin typeface="Cambria" panose="02040503050406030204" pitchFamily="18" charset="0"/>
                          <a:ea typeface="Cambria" panose="02040503050406030204" pitchFamily="18" charset="0"/>
                        </a:rPr>
                        <a:t>vocal changes</a:t>
                      </a:r>
                    </a:p>
                  </a:txBody>
                  <a:tcPr/>
                </a:tc>
                <a:tc>
                  <a:txBody>
                    <a:bodyPr/>
                    <a:lstStyle/>
                    <a:p>
                      <a:r>
                        <a:rPr lang="en-IN" sz="2000" dirty="0">
                          <a:latin typeface="Cambria" panose="02040503050406030204" pitchFamily="18" charset="0"/>
                          <a:ea typeface="Cambria" panose="02040503050406030204" pitchFamily="18" charset="0"/>
                        </a:rPr>
                        <a:t>thirst</a:t>
                      </a:r>
                    </a:p>
                  </a:txBody>
                  <a:tcPr/>
                </a:tc>
                <a:tc>
                  <a:txBody>
                    <a:bodyPr/>
                    <a:lstStyle/>
                    <a:p>
                      <a:r>
                        <a:rPr lang="en-US" sz="2000" dirty="0">
                          <a:latin typeface="Cambria" panose="02040503050406030204" pitchFamily="18" charset="0"/>
                          <a:ea typeface="Cambria" panose="02040503050406030204" pitchFamily="18" charset="0"/>
                        </a:rPr>
                        <a:t>difficulty in breathing</a:t>
                      </a:r>
                      <a:endParaRPr lang="en-IN" sz="2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3141273521"/>
                  </a:ext>
                </a:extLst>
              </a:tr>
              <a:tr h="437570">
                <a:tc>
                  <a:txBody>
                    <a:bodyPr/>
                    <a:lstStyle/>
                    <a:p>
                      <a:r>
                        <a:rPr lang="en-IN" sz="2000" dirty="0">
                          <a:latin typeface="Cambria" panose="02040503050406030204" pitchFamily="18" charset="0"/>
                          <a:ea typeface="Cambria" panose="02040503050406030204" pitchFamily="18" charset="0"/>
                        </a:rPr>
                        <a:t>hoarse cough, and skin discoloration</a:t>
                      </a:r>
                    </a:p>
                  </a:txBody>
                  <a:tcPr/>
                </a:tc>
                <a:tc>
                  <a:txBody>
                    <a:bodyPr/>
                    <a:lstStyle/>
                    <a:p>
                      <a:r>
                        <a:rPr lang="en-IN" sz="2000" dirty="0">
                          <a:latin typeface="Cambria" panose="02040503050406030204" pitchFamily="18" charset="0"/>
                          <a:ea typeface="Cambria" panose="02040503050406030204" pitchFamily="18" charset="0"/>
                        </a:rPr>
                        <a:t>dry lips, diarrhoea, and disorientation</a:t>
                      </a:r>
                    </a:p>
                  </a:txBody>
                  <a:tcPr/>
                </a:tc>
                <a:tc>
                  <a:txBody>
                    <a:bodyPr/>
                    <a:lstStyle/>
                    <a:p>
                      <a:endParaRPr lang="en-IN" sz="2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106688941"/>
                  </a:ext>
                </a:extLst>
              </a:tr>
            </a:tbl>
          </a:graphicData>
        </a:graphic>
      </p:graphicFrame>
    </p:spTree>
    <p:extLst>
      <p:ext uri="{BB962C8B-B14F-4D97-AF65-F5344CB8AC3E}">
        <p14:creationId xmlns:p14="http://schemas.microsoft.com/office/powerpoint/2010/main" xmlns="" val="766904623"/>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99E6AF-52B3-25AD-EA6B-487809D27164}"/>
              </a:ext>
            </a:extLst>
          </p:cNvPr>
          <p:cNvSpPr>
            <a:spLocks noGrp="1"/>
          </p:cNvSpPr>
          <p:nvPr>
            <p:ph type="title"/>
          </p:nvPr>
        </p:nvSpPr>
        <p:spPr>
          <a:xfrm>
            <a:off x="1079170" y="135982"/>
            <a:ext cx="10033645" cy="706964"/>
          </a:xfrm>
        </p:spPr>
        <p:txBody>
          <a:bodyPr>
            <a:noAutofit/>
          </a:bodyPr>
          <a:lstStyle/>
          <a:p>
            <a:pPr algn="ctr"/>
            <a:r>
              <a:rPr lang="en-IN" sz="6000" b="1" u="sng" dirty="0">
                <a:solidFill>
                  <a:srgbClr val="660033"/>
                </a:solidFill>
                <a:latin typeface="Cambria" panose="02040503050406030204" pitchFamily="18" charset="0"/>
                <a:ea typeface="Cambria" panose="02040503050406030204" pitchFamily="18" charset="0"/>
              </a:rPr>
              <a:t>METHOD OF EXAMINATION:</a:t>
            </a:r>
          </a:p>
        </p:txBody>
      </p:sp>
      <p:sp>
        <p:nvSpPr>
          <p:cNvPr id="3" name="Content Placeholder 2">
            <a:extLst>
              <a:ext uri="{FF2B5EF4-FFF2-40B4-BE49-F238E27FC236}">
                <a16:creationId xmlns:a16="http://schemas.microsoft.com/office/drawing/2014/main" xmlns="" id="{F5D1195A-2A22-174D-D6BC-F363C74F38B0}"/>
              </a:ext>
            </a:extLst>
          </p:cNvPr>
          <p:cNvSpPr>
            <a:spLocks noGrp="1"/>
          </p:cNvSpPr>
          <p:nvPr>
            <p:ph idx="1"/>
          </p:nvPr>
        </p:nvSpPr>
        <p:spPr>
          <a:xfrm>
            <a:off x="-6" y="953589"/>
            <a:ext cx="12191999" cy="5676989"/>
          </a:xfrm>
        </p:spPr>
        <p:txBody>
          <a:bodyPr>
            <a:noAutofit/>
          </a:bodyPr>
          <a:lstStyle/>
          <a:p>
            <a:r>
              <a:rPr lang="en-US" sz="2600" dirty="0">
                <a:solidFill>
                  <a:schemeClr val="tx1"/>
                </a:solidFill>
                <a:latin typeface="Cambria" panose="02040503050406030204" pitchFamily="18" charset="0"/>
                <a:ea typeface="Cambria" panose="02040503050406030204" pitchFamily="18" charset="0"/>
              </a:rPr>
              <a:t>Arterial pulse is examined by observing its following aspects/parameters of pulse:</a:t>
            </a:r>
          </a:p>
          <a:p>
            <a:pPr marL="514350" indent="-514350">
              <a:buFont typeface="+mj-lt"/>
              <a:buAutoNum type="arabicParenR"/>
            </a:pPr>
            <a:r>
              <a:rPr lang="en-US" sz="2600" b="1" dirty="0">
                <a:solidFill>
                  <a:schemeClr val="tx1"/>
                </a:solidFill>
                <a:latin typeface="Cambria" panose="02040503050406030204" pitchFamily="18" charset="0"/>
                <a:ea typeface="Cambria" panose="02040503050406030204" pitchFamily="18" charset="0"/>
              </a:rPr>
              <a:t>Rate</a:t>
            </a:r>
          </a:p>
          <a:p>
            <a:pPr marL="514350" indent="-514350">
              <a:buFont typeface="+mj-lt"/>
              <a:buAutoNum type="arabicParenR"/>
            </a:pPr>
            <a:r>
              <a:rPr lang="en-US" sz="2600" b="1" dirty="0">
                <a:solidFill>
                  <a:schemeClr val="tx1"/>
                </a:solidFill>
                <a:latin typeface="Cambria" panose="02040503050406030204" pitchFamily="18" charset="0"/>
                <a:ea typeface="Cambria" panose="02040503050406030204" pitchFamily="18" charset="0"/>
              </a:rPr>
              <a:t>Rhythm</a:t>
            </a:r>
          </a:p>
          <a:p>
            <a:pPr marL="514350" indent="-514350">
              <a:buFont typeface="+mj-lt"/>
              <a:buAutoNum type="arabicParenR"/>
            </a:pPr>
            <a:r>
              <a:rPr lang="en-US" sz="2600" b="1" dirty="0">
                <a:solidFill>
                  <a:schemeClr val="tx1"/>
                </a:solidFill>
                <a:latin typeface="Cambria" panose="02040503050406030204" pitchFamily="18" charset="0"/>
                <a:ea typeface="Cambria" panose="02040503050406030204" pitchFamily="18" charset="0"/>
              </a:rPr>
              <a:t>Volume (Amplitude)</a:t>
            </a:r>
          </a:p>
          <a:p>
            <a:pPr marL="514350" indent="-514350">
              <a:buFont typeface="+mj-lt"/>
              <a:buAutoNum type="arabicParenR"/>
            </a:pPr>
            <a:r>
              <a:rPr lang="en-US" sz="2600" b="1" dirty="0">
                <a:solidFill>
                  <a:schemeClr val="tx1"/>
                </a:solidFill>
                <a:latin typeface="Cambria" panose="02040503050406030204" pitchFamily="18" charset="0"/>
                <a:ea typeface="Cambria" panose="02040503050406030204" pitchFamily="18" charset="0"/>
              </a:rPr>
              <a:t>Synchronicity/similarity on both sides</a:t>
            </a:r>
          </a:p>
          <a:p>
            <a:pPr marL="514350" indent="-514350">
              <a:buFont typeface="+mj-lt"/>
              <a:buAutoNum type="arabicParenR"/>
            </a:pPr>
            <a:r>
              <a:rPr lang="en-US" sz="2600" b="1" dirty="0">
                <a:solidFill>
                  <a:schemeClr val="tx1"/>
                </a:solidFill>
                <a:latin typeface="Cambria" panose="02040503050406030204" pitchFamily="18" charset="0"/>
                <a:ea typeface="Cambria" panose="02040503050406030204" pitchFamily="18" charset="0"/>
              </a:rPr>
              <a:t>Character</a:t>
            </a:r>
          </a:p>
          <a:p>
            <a:pPr marL="514350" indent="-514350">
              <a:buFont typeface="+mj-lt"/>
              <a:buAutoNum type="arabicParenR"/>
            </a:pPr>
            <a:r>
              <a:rPr lang="en-US" sz="2600" b="1" dirty="0">
                <a:solidFill>
                  <a:schemeClr val="tx1"/>
                </a:solidFill>
                <a:latin typeface="Cambria" panose="02040503050406030204" pitchFamily="18" charset="0"/>
                <a:ea typeface="Cambria" panose="02040503050406030204" pitchFamily="18" charset="0"/>
              </a:rPr>
              <a:t>Condition of the vessel wall</a:t>
            </a:r>
          </a:p>
          <a:p>
            <a:pPr marL="514350" indent="-514350">
              <a:buFont typeface="+mj-lt"/>
              <a:buAutoNum type="arabicParenR"/>
            </a:pPr>
            <a:r>
              <a:rPr lang="en-US" sz="2600" b="1" dirty="0" err="1">
                <a:solidFill>
                  <a:schemeClr val="tx1"/>
                </a:solidFill>
                <a:latin typeface="Cambria" panose="02040503050406030204" pitchFamily="18" charset="0"/>
                <a:ea typeface="Cambria" panose="02040503050406030204" pitchFamily="18" charset="0"/>
              </a:rPr>
              <a:t>Radiofemoral</a:t>
            </a:r>
            <a:r>
              <a:rPr lang="en-US" sz="2600" b="1" dirty="0">
                <a:solidFill>
                  <a:schemeClr val="tx1"/>
                </a:solidFill>
                <a:latin typeface="Cambria" panose="02040503050406030204" pitchFamily="18" charset="0"/>
                <a:ea typeface="Cambria" panose="02040503050406030204" pitchFamily="18" charset="0"/>
              </a:rPr>
              <a:t> delay</a:t>
            </a:r>
          </a:p>
          <a:p>
            <a:pPr marL="514350" indent="-514350">
              <a:buFont typeface="+mj-lt"/>
              <a:buAutoNum type="arabicParenR"/>
            </a:pPr>
            <a:r>
              <a:rPr lang="en-US" sz="2600" b="1" dirty="0">
                <a:solidFill>
                  <a:schemeClr val="tx1"/>
                </a:solidFill>
                <a:latin typeface="Cambria" panose="02040503050406030204" pitchFamily="18" charset="0"/>
                <a:ea typeface="Cambria" panose="02040503050406030204" pitchFamily="18" charset="0"/>
              </a:rPr>
              <a:t>Presence of other peripheral arterial pulses.</a:t>
            </a:r>
          </a:p>
          <a:p>
            <a:r>
              <a:rPr lang="en-US" sz="2600" dirty="0">
                <a:solidFill>
                  <a:schemeClr val="tx1"/>
                </a:solidFill>
                <a:latin typeface="Cambria" panose="02040503050406030204" pitchFamily="18" charset="0"/>
                <a:ea typeface="Cambria" panose="02040503050406030204" pitchFamily="18" charset="0"/>
              </a:rPr>
              <a:t>Usually radial artery is palpated for arterial pulse examination because it is easily accessible and it lies over the hard surface (lower end of head of radius bone). </a:t>
            </a:r>
          </a:p>
        </p:txBody>
      </p:sp>
    </p:spTree>
    <p:extLst>
      <p:ext uri="{BB962C8B-B14F-4D97-AF65-F5344CB8AC3E}">
        <p14:creationId xmlns:p14="http://schemas.microsoft.com/office/powerpoint/2010/main" xmlns="" val="2533536010"/>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2A9447C-7C20-B651-0F18-661A83C3E44D}"/>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311136" y="63941"/>
            <a:ext cx="3603132" cy="20079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xmlns="" id="{FD341602-A627-39F2-454C-024B85DC3280}"/>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10383" y="63941"/>
            <a:ext cx="3340303" cy="23562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xmlns="" id="{8C63F747-9225-1E7A-9DD2-82E41D58D8E1}"/>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04889" y="2863598"/>
            <a:ext cx="3305777" cy="30215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xmlns="" id="{AC32EF8D-DF20-FCDE-9B0A-CE82E3F3874F}"/>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04890" y="63941"/>
            <a:ext cx="3305777" cy="23116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xmlns="" id="{A0D4D16A-CAD0-5649-F2E3-74B34F099860}"/>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358138" y="4647789"/>
            <a:ext cx="3543300" cy="17188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xmlns="" id="{6E403D29-99E3-9C4A-5801-1A646E89DA64}"/>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4324350" y="2517867"/>
            <a:ext cx="3543300" cy="17188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xmlns="" id="{777AA580-BF14-6A93-AC03-8209FAA7956D}"/>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8410383" y="3120620"/>
            <a:ext cx="3340303" cy="25074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TextBox 17">
            <a:extLst>
              <a:ext uri="{FF2B5EF4-FFF2-40B4-BE49-F238E27FC236}">
                <a16:creationId xmlns:a16="http://schemas.microsoft.com/office/drawing/2014/main" xmlns="" id="{A3ED0A26-1D29-0630-3F31-50BE4680917F}"/>
              </a:ext>
            </a:extLst>
          </p:cNvPr>
          <p:cNvSpPr txBox="1"/>
          <p:nvPr/>
        </p:nvSpPr>
        <p:spPr>
          <a:xfrm>
            <a:off x="278125" y="2375618"/>
            <a:ext cx="3305777" cy="400110"/>
          </a:xfrm>
          <a:prstGeom prst="rect">
            <a:avLst/>
          </a:prstGeom>
          <a:noFill/>
        </p:spPr>
        <p:txBody>
          <a:bodyPr wrap="square" rtlCol="0">
            <a:spAutoFit/>
          </a:bodyPr>
          <a:lstStyle/>
          <a:p>
            <a:r>
              <a:rPr lang="en-IN" sz="2000" b="1" dirty="0">
                <a:latin typeface="Cambria" panose="02040503050406030204" pitchFamily="18" charset="0"/>
                <a:ea typeface="Cambria" panose="02040503050406030204" pitchFamily="18" charset="0"/>
              </a:rPr>
              <a:t>1. Radial Pulse</a:t>
            </a:r>
          </a:p>
        </p:txBody>
      </p:sp>
      <p:sp>
        <p:nvSpPr>
          <p:cNvPr id="19" name="TextBox 18">
            <a:extLst>
              <a:ext uri="{FF2B5EF4-FFF2-40B4-BE49-F238E27FC236}">
                <a16:creationId xmlns:a16="http://schemas.microsoft.com/office/drawing/2014/main" xmlns="" id="{FDD05A19-396C-B4B1-0243-83D8F4EB6183}"/>
              </a:ext>
            </a:extLst>
          </p:cNvPr>
          <p:cNvSpPr txBox="1"/>
          <p:nvPr/>
        </p:nvSpPr>
        <p:spPr>
          <a:xfrm>
            <a:off x="304889" y="5973001"/>
            <a:ext cx="3078697" cy="400110"/>
          </a:xfrm>
          <a:prstGeom prst="rect">
            <a:avLst/>
          </a:prstGeom>
          <a:noFill/>
        </p:spPr>
        <p:txBody>
          <a:bodyPr wrap="square" rtlCol="0">
            <a:spAutoFit/>
          </a:bodyPr>
          <a:lstStyle/>
          <a:p>
            <a:r>
              <a:rPr lang="en-IN" sz="2000" b="1" dirty="0">
                <a:latin typeface="Cambria" panose="02040503050406030204" pitchFamily="18" charset="0"/>
                <a:ea typeface="Cambria" panose="02040503050406030204" pitchFamily="18" charset="0"/>
              </a:rPr>
              <a:t>2. Femoral Pulse</a:t>
            </a:r>
          </a:p>
        </p:txBody>
      </p:sp>
      <p:sp>
        <p:nvSpPr>
          <p:cNvPr id="20" name="TextBox 19">
            <a:extLst>
              <a:ext uri="{FF2B5EF4-FFF2-40B4-BE49-F238E27FC236}">
                <a16:creationId xmlns:a16="http://schemas.microsoft.com/office/drawing/2014/main" xmlns="" id="{CE624FCF-0517-2FA4-E0A4-7796B7C91EDE}"/>
              </a:ext>
            </a:extLst>
          </p:cNvPr>
          <p:cNvSpPr txBox="1"/>
          <p:nvPr/>
        </p:nvSpPr>
        <p:spPr>
          <a:xfrm>
            <a:off x="4260713" y="2091896"/>
            <a:ext cx="3349785" cy="400110"/>
          </a:xfrm>
          <a:prstGeom prst="rect">
            <a:avLst/>
          </a:prstGeom>
          <a:noFill/>
        </p:spPr>
        <p:txBody>
          <a:bodyPr wrap="square" rtlCol="0">
            <a:spAutoFit/>
          </a:bodyPr>
          <a:lstStyle/>
          <a:p>
            <a:r>
              <a:rPr lang="en-IN" sz="2000" b="1" dirty="0">
                <a:latin typeface="Cambria" panose="02040503050406030204" pitchFamily="18" charset="0"/>
                <a:ea typeface="Cambria" panose="02040503050406030204" pitchFamily="18" charset="0"/>
              </a:rPr>
              <a:t>3. Brachial Pulse</a:t>
            </a:r>
          </a:p>
        </p:txBody>
      </p:sp>
      <p:sp>
        <p:nvSpPr>
          <p:cNvPr id="21" name="TextBox 20">
            <a:extLst>
              <a:ext uri="{FF2B5EF4-FFF2-40B4-BE49-F238E27FC236}">
                <a16:creationId xmlns:a16="http://schemas.microsoft.com/office/drawing/2014/main" xmlns="" id="{B6893CDB-91AE-0F1A-E01E-0334A43B0C47}"/>
              </a:ext>
            </a:extLst>
          </p:cNvPr>
          <p:cNvSpPr txBox="1"/>
          <p:nvPr/>
        </p:nvSpPr>
        <p:spPr>
          <a:xfrm>
            <a:off x="4358138" y="4247679"/>
            <a:ext cx="3252360" cy="400110"/>
          </a:xfrm>
          <a:prstGeom prst="rect">
            <a:avLst/>
          </a:prstGeom>
          <a:noFill/>
        </p:spPr>
        <p:txBody>
          <a:bodyPr wrap="square" rtlCol="0">
            <a:spAutoFit/>
          </a:bodyPr>
          <a:lstStyle/>
          <a:p>
            <a:r>
              <a:rPr lang="en-IN" sz="2000" b="1" dirty="0">
                <a:latin typeface="Cambria" panose="02040503050406030204" pitchFamily="18" charset="0"/>
                <a:ea typeface="Cambria" panose="02040503050406030204" pitchFamily="18" charset="0"/>
              </a:rPr>
              <a:t>4. Posterior tibial pulse</a:t>
            </a:r>
          </a:p>
        </p:txBody>
      </p:sp>
      <p:sp>
        <p:nvSpPr>
          <p:cNvPr id="22" name="TextBox 21">
            <a:extLst>
              <a:ext uri="{FF2B5EF4-FFF2-40B4-BE49-F238E27FC236}">
                <a16:creationId xmlns:a16="http://schemas.microsoft.com/office/drawing/2014/main" xmlns="" id="{7FA163D5-34D3-1A3C-0328-AE026F793674}"/>
              </a:ext>
            </a:extLst>
          </p:cNvPr>
          <p:cNvSpPr txBox="1"/>
          <p:nvPr/>
        </p:nvSpPr>
        <p:spPr>
          <a:xfrm>
            <a:off x="4324350" y="6412542"/>
            <a:ext cx="3543300" cy="400110"/>
          </a:xfrm>
          <a:prstGeom prst="rect">
            <a:avLst/>
          </a:prstGeom>
          <a:noFill/>
        </p:spPr>
        <p:txBody>
          <a:bodyPr wrap="square" rtlCol="0">
            <a:spAutoFit/>
          </a:bodyPr>
          <a:lstStyle/>
          <a:p>
            <a:r>
              <a:rPr lang="en-IN" sz="2000" b="1" dirty="0">
                <a:latin typeface="Cambria" panose="02040503050406030204" pitchFamily="18" charset="0"/>
                <a:ea typeface="Cambria" panose="02040503050406030204" pitchFamily="18" charset="0"/>
              </a:rPr>
              <a:t>5. Dorsalis pedis pulse </a:t>
            </a:r>
          </a:p>
        </p:txBody>
      </p:sp>
      <p:sp>
        <p:nvSpPr>
          <p:cNvPr id="24" name="TextBox 23">
            <a:extLst>
              <a:ext uri="{FF2B5EF4-FFF2-40B4-BE49-F238E27FC236}">
                <a16:creationId xmlns:a16="http://schemas.microsoft.com/office/drawing/2014/main" xmlns="" id="{FE6289EE-5664-0BBF-24C1-40DA9CCF4811}"/>
              </a:ext>
            </a:extLst>
          </p:cNvPr>
          <p:cNvSpPr txBox="1"/>
          <p:nvPr/>
        </p:nvSpPr>
        <p:spPr>
          <a:xfrm>
            <a:off x="8410383" y="2525571"/>
            <a:ext cx="3340302" cy="400110"/>
          </a:xfrm>
          <a:prstGeom prst="rect">
            <a:avLst/>
          </a:prstGeom>
          <a:noFill/>
        </p:spPr>
        <p:txBody>
          <a:bodyPr wrap="square" rtlCol="0">
            <a:spAutoFit/>
          </a:bodyPr>
          <a:lstStyle/>
          <a:p>
            <a:r>
              <a:rPr lang="en-IN" sz="2000" b="1" dirty="0">
                <a:latin typeface="Cambria" panose="02040503050406030204" pitchFamily="18" charset="0"/>
                <a:ea typeface="Cambria" panose="02040503050406030204" pitchFamily="18" charset="0"/>
              </a:rPr>
              <a:t>6. Popliteal pulse</a:t>
            </a:r>
          </a:p>
        </p:txBody>
      </p:sp>
      <p:sp>
        <p:nvSpPr>
          <p:cNvPr id="25" name="TextBox 24">
            <a:extLst>
              <a:ext uri="{FF2B5EF4-FFF2-40B4-BE49-F238E27FC236}">
                <a16:creationId xmlns:a16="http://schemas.microsoft.com/office/drawing/2014/main" xmlns="" id="{7446C01A-EBE7-D283-0DDB-EC5EFC09EEF7}"/>
              </a:ext>
            </a:extLst>
          </p:cNvPr>
          <p:cNvSpPr txBox="1"/>
          <p:nvPr/>
        </p:nvSpPr>
        <p:spPr>
          <a:xfrm>
            <a:off x="8410383" y="5803724"/>
            <a:ext cx="3340302" cy="400110"/>
          </a:xfrm>
          <a:prstGeom prst="rect">
            <a:avLst/>
          </a:prstGeom>
          <a:noFill/>
        </p:spPr>
        <p:txBody>
          <a:bodyPr wrap="square" rtlCol="0">
            <a:spAutoFit/>
          </a:bodyPr>
          <a:lstStyle/>
          <a:p>
            <a:r>
              <a:rPr lang="en-IN" sz="2000" b="1" dirty="0">
                <a:latin typeface="Cambria" panose="02040503050406030204" pitchFamily="18" charset="0"/>
                <a:ea typeface="Cambria" panose="02040503050406030204" pitchFamily="18" charset="0"/>
              </a:rPr>
              <a:t>7. Abdominal Aorta</a:t>
            </a:r>
          </a:p>
        </p:txBody>
      </p:sp>
    </p:spTree>
    <p:extLst>
      <p:ext uri="{BB962C8B-B14F-4D97-AF65-F5344CB8AC3E}">
        <p14:creationId xmlns:p14="http://schemas.microsoft.com/office/powerpoint/2010/main" xmlns="" val="1292399984"/>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E8BCE6-3B8F-FDC7-E7DB-1EEBA3865C25}"/>
              </a:ext>
            </a:extLst>
          </p:cNvPr>
          <p:cNvSpPr>
            <a:spLocks noGrp="1"/>
          </p:cNvSpPr>
          <p:nvPr>
            <p:ph type="title"/>
          </p:nvPr>
        </p:nvSpPr>
        <p:spPr>
          <a:xfrm>
            <a:off x="430490" y="103695"/>
            <a:ext cx="11331019" cy="820132"/>
          </a:xfrm>
        </p:spPr>
        <p:txBody>
          <a:bodyPr>
            <a:noAutofit/>
          </a:bodyPr>
          <a:lstStyle/>
          <a:p>
            <a:pPr algn="ctr"/>
            <a:r>
              <a:rPr lang="en-IN" sz="4800" b="1" u="sng" dirty="0">
                <a:solidFill>
                  <a:srgbClr val="660033"/>
                </a:solidFill>
                <a:latin typeface="Cambria" panose="02040503050406030204" pitchFamily="18" charset="0"/>
                <a:ea typeface="Cambria" panose="02040503050406030204" pitchFamily="18" charset="0"/>
              </a:rPr>
              <a:t>SIGNIFICANCE OF PULSE EXAMINATION:</a:t>
            </a:r>
          </a:p>
        </p:txBody>
      </p:sp>
      <p:sp>
        <p:nvSpPr>
          <p:cNvPr id="3" name="Content Placeholder 2">
            <a:extLst>
              <a:ext uri="{FF2B5EF4-FFF2-40B4-BE49-F238E27FC236}">
                <a16:creationId xmlns:a16="http://schemas.microsoft.com/office/drawing/2014/main" xmlns="" id="{CE0D2045-157F-6DEB-CFE2-24BFFDA62A13}"/>
              </a:ext>
            </a:extLst>
          </p:cNvPr>
          <p:cNvSpPr>
            <a:spLocks noGrp="1"/>
          </p:cNvSpPr>
          <p:nvPr>
            <p:ph idx="1"/>
          </p:nvPr>
        </p:nvSpPr>
        <p:spPr>
          <a:xfrm>
            <a:off x="263951" y="1017270"/>
            <a:ext cx="11497558" cy="5630748"/>
          </a:xfrm>
        </p:spPr>
        <p:txBody>
          <a:bodyPr>
            <a:normAutofit lnSpcReduction="10000"/>
          </a:bodyPr>
          <a:lstStyle/>
          <a:p>
            <a:r>
              <a:rPr lang="en-US" sz="3200" dirty="0">
                <a:solidFill>
                  <a:schemeClr val="tx1"/>
                </a:solidFill>
                <a:latin typeface="Cambria" panose="02040503050406030204" pitchFamily="18" charset="0"/>
                <a:ea typeface="Cambria" panose="02040503050406030204" pitchFamily="18" charset="0"/>
              </a:rPr>
              <a:t>Much valuable information can be gained from examination of the peripheral pulses in addition to the</a:t>
            </a:r>
            <a:r>
              <a:rPr lang="en-US" sz="3200" dirty="0">
                <a:solidFill>
                  <a:schemeClr val="bg1"/>
                </a:solidFill>
                <a:latin typeface="Cambria" panose="02040503050406030204" pitchFamily="18" charset="0"/>
                <a:ea typeface="Cambria" panose="02040503050406030204" pitchFamily="18" charset="0"/>
              </a:rPr>
              <a:t> </a:t>
            </a:r>
            <a:r>
              <a:rPr lang="en-US" sz="3200" b="1" dirty="0">
                <a:solidFill>
                  <a:schemeClr val="accent6"/>
                </a:solidFill>
                <a:latin typeface="Cambria" panose="02040503050406030204" pitchFamily="18" charset="0"/>
                <a:ea typeface="Cambria" panose="02040503050406030204" pitchFamily="18" charset="0"/>
              </a:rPr>
              <a:t>status of the arterial system</a:t>
            </a:r>
            <a:r>
              <a:rPr lang="en-US" sz="3200" b="1" dirty="0">
                <a:solidFill>
                  <a:srgbClr val="FF0000"/>
                </a:solidFill>
                <a:latin typeface="Cambria" panose="02040503050406030204" pitchFamily="18" charset="0"/>
                <a:ea typeface="Cambria" panose="02040503050406030204" pitchFamily="18" charset="0"/>
              </a:rPr>
              <a:t> </a:t>
            </a:r>
            <a:r>
              <a:rPr lang="en-US" sz="3200" dirty="0">
                <a:solidFill>
                  <a:schemeClr val="tx1"/>
                </a:solidFill>
                <a:latin typeface="Cambria" panose="02040503050406030204" pitchFamily="18" charset="0"/>
                <a:ea typeface="Cambria" panose="02040503050406030204" pitchFamily="18" charset="0"/>
              </a:rPr>
              <a:t>itself. </a:t>
            </a:r>
          </a:p>
          <a:p>
            <a:r>
              <a:rPr lang="en-US" sz="3200" dirty="0">
                <a:solidFill>
                  <a:schemeClr val="tx1"/>
                </a:solidFill>
                <a:latin typeface="Cambria" panose="02040503050406030204" pitchFamily="18" charset="0"/>
                <a:ea typeface="Cambria" panose="02040503050406030204" pitchFamily="18" charset="0"/>
              </a:rPr>
              <a:t>Variations in the rate, rhythmicity, intensity, and contour of the pulse wave may yield insight into a variety of disease states. </a:t>
            </a:r>
          </a:p>
          <a:p>
            <a:r>
              <a:rPr lang="en-US" sz="3200" dirty="0">
                <a:solidFill>
                  <a:schemeClr val="tx1"/>
                </a:solidFill>
                <a:latin typeface="Cambria" panose="02040503050406030204" pitchFamily="18" charset="0"/>
                <a:ea typeface="Cambria" panose="02040503050406030204" pitchFamily="18" charset="0"/>
              </a:rPr>
              <a:t>The rapid, thready pulse of hypovolemic shock is a well-known</a:t>
            </a:r>
            <a:r>
              <a:rPr lang="en-US" sz="3200" dirty="0">
                <a:solidFill>
                  <a:schemeClr val="bg1"/>
                </a:solidFill>
                <a:latin typeface="Cambria" panose="02040503050406030204" pitchFamily="18" charset="0"/>
                <a:ea typeface="Cambria" panose="02040503050406030204" pitchFamily="18" charset="0"/>
              </a:rPr>
              <a:t> </a:t>
            </a:r>
            <a:r>
              <a:rPr lang="en-US" sz="3200" b="1" dirty="0">
                <a:solidFill>
                  <a:schemeClr val="accent6">
                    <a:lumMod val="75000"/>
                  </a:schemeClr>
                </a:solidFill>
                <a:latin typeface="Cambria" panose="02040503050406030204" pitchFamily="18" charset="0"/>
                <a:ea typeface="Cambria" panose="02040503050406030204" pitchFamily="18" charset="0"/>
              </a:rPr>
              <a:t>clinical sign</a:t>
            </a:r>
            <a:r>
              <a:rPr lang="en-US" sz="3200" dirty="0">
                <a:solidFill>
                  <a:schemeClr val="tx1"/>
                </a:solidFill>
                <a:latin typeface="Cambria" panose="02040503050406030204" pitchFamily="18" charset="0"/>
                <a:ea typeface="Cambria" panose="02040503050406030204" pitchFamily="18" charset="0"/>
              </a:rPr>
              <a:t>, as is the rapid, snapping pulse characteristic of thyrotoxicosis, and the collapsing, “water-hammer” pulse of aortic insufficiency. </a:t>
            </a:r>
          </a:p>
          <a:p>
            <a:r>
              <a:rPr lang="en-US" sz="3200" dirty="0">
                <a:solidFill>
                  <a:schemeClr val="tx1"/>
                </a:solidFill>
                <a:latin typeface="Cambria" panose="02040503050406030204" pitchFamily="18" charset="0"/>
                <a:ea typeface="Cambria" panose="02040503050406030204" pitchFamily="18" charset="0"/>
              </a:rPr>
              <a:t>Different aspects of pulse examination provide clue to various physiological and pathological conditions.</a:t>
            </a:r>
            <a:endParaRPr lang="en-IN" sz="32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700821789"/>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402A86-6F77-32D3-6FD8-5ACC7F6B7B7D}"/>
              </a:ext>
            </a:extLst>
          </p:cNvPr>
          <p:cNvSpPr>
            <a:spLocks noGrp="1"/>
          </p:cNvSpPr>
          <p:nvPr>
            <p:ph type="title"/>
          </p:nvPr>
        </p:nvSpPr>
        <p:spPr>
          <a:xfrm>
            <a:off x="390426" y="13196"/>
            <a:ext cx="5041770" cy="1103356"/>
          </a:xfrm>
        </p:spPr>
        <p:txBody>
          <a:bodyPr>
            <a:noAutofit/>
          </a:bodyPr>
          <a:lstStyle/>
          <a:p>
            <a:pPr algn="ctr"/>
            <a:r>
              <a:rPr lang="en-US" sz="2800" b="1" u="sng" dirty="0">
                <a:solidFill>
                  <a:srgbClr val="660033"/>
                </a:solidFill>
                <a:latin typeface="Cambria" panose="02040503050406030204" pitchFamily="18" charset="0"/>
                <a:ea typeface="Cambria" panose="02040503050406030204" pitchFamily="18" charset="0"/>
              </a:rPr>
              <a:t>HIGHER PULSE RATE/HEART RATE IS PRESENT:</a:t>
            </a:r>
            <a:endParaRPr lang="en-IN" sz="2800" u="sng" dirty="0">
              <a:solidFill>
                <a:srgbClr val="660033"/>
              </a:solidFill>
            </a:endParaRPr>
          </a:p>
        </p:txBody>
      </p:sp>
      <p:graphicFrame>
        <p:nvGraphicFramePr>
          <p:cNvPr id="4" name="Content Placeholder 3">
            <a:extLst>
              <a:ext uri="{FF2B5EF4-FFF2-40B4-BE49-F238E27FC236}">
                <a16:creationId xmlns:a16="http://schemas.microsoft.com/office/drawing/2014/main" xmlns="" id="{2F444657-0A1B-902F-7437-53E347B3935D}"/>
              </a:ext>
            </a:extLst>
          </p:cNvPr>
          <p:cNvGraphicFramePr>
            <a:graphicFrameLocks noGrp="1"/>
          </p:cNvGraphicFramePr>
          <p:nvPr>
            <p:ph idx="1"/>
            <p:extLst>
              <p:ext uri="{D42A27DB-BD31-4B8C-83A1-F6EECF244321}">
                <p14:modId xmlns:p14="http://schemas.microsoft.com/office/powerpoint/2010/main" xmlns="" val="2467228233"/>
              </p:ext>
            </p:extLst>
          </p:nvPr>
        </p:nvGraphicFramePr>
        <p:xfrm>
          <a:off x="185393" y="1181279"/>
          <a:ext cx="5451836" cy="5594389"/>
        </p:xfrm>
        <a:graphic>
          <a:graphicData uri="http://schemas.openxmlformats.org/drawingml/2006/table">
            <a:tbl>
              <a:tblPr firstRow="1" bandRow="1">
                <a:tableStyleId>{5C22544A-7EE6-4342-B048-85BDC9FD1C3A}</a:tableStyleId>
              </a:tblPr>
              <a:tblGrid>
                <a:gridCol w="2725918">
                  <a:extLst>
                    <a:ext uri="{9D8B030D-6E8A-4147-A177-3AD203B41FA5}">
                      <a16:colId xmlns:a16="http://schemas.microsoft.com/office/drawing/2014/main" xmlns="" val="3623832015"/>
                    </a:ext>
                  </a:extLst>
                </a:gridCol>
                <a:gridCol w="2725918">
                  <a:extLst>
                    <a:ext uri="{9D8B030D-6E8A-4147-A177-3AD203B41FA5}">
                      <a16:colId xmlns:a16="http://schemas.microsoft.com/office/drawing/2014/main" xmlns="" val="3877880326"/>
                    </a:ext>
                  </a:extLst>
                </a:gridCol>
              </a:tblGrid>
              <a:tr h="594837">
                <a:tc>
                  <a:txBody>
                    <a:bodyPr/>
                    <a:lstStyle/>
                    <a:p>
                      <a:r>
                        <a:rPr lang="en-IN" sz="2000" dirty="0">
                          <a:solidFill>
                            <a:schemeClr val="tx1"/>
                          </a:solidFill>
                          <a:latin typeface="Cambria" panose="02040503050406030204" pitchFamily="18" charset="0"/>
                          <a:ea typeface="Cambria" panose="02040503050406030204" pitchFamily="18" charset="0"/>
                        </a:rPr>
                        <a:t>PHYSIOLOGICAL</a:t>
                      </a:r>
                      <a:r>
                        <a:rPr lang="en-IN" sz="2000" dirty="0">
                          <a:solidFill>
                            <a:schemeClr val="bg1"/>
                          </a:solidFill>
                          <a:latin typeface="Cambria" panose="02040503050406030204" pitchFamily="18" charset="0"/>
                          <a:ea typeface="Cambria" panose="02040503050406030204" pitchFamily="18" charset="0"/>
                        </a:rPr>
                        <a:t> </a:t>
                      </a:r>
                      <a:r>
                        <a:rPr lang="en-IN" sz="2000" dirty="0">
                          <a:solidFill>
                            <a:schemeClr val="tx1"/>
                          </a:solidFill>
                          <a:latin typeface="Cambria" panose="02040503050406030204" pitchFamily="18" charset="0"/>
                          <a:ea typeface="Cambria" panose="02040503050406030204" pitchFamily="18" charset="0"/>
                        </a:rPr>
                        <a:t>CONDITIONS</a:t>
                      </a:r>
                      <a:r>
                        <a:rPr lang="en-IN" sz="2000" dirty="0">
                          <a:solidFill>
                            <a:schemeClr val="bg1"/>
                          </a:solidFill>
                          <a:latin typeface="Cambria" panose="02040503050406030204" pitchFamily="18" charset="0"/>
                          <a:ea typeface="Cambria" panose="02040503050406030204" pitchFamily="18" charset="0"/>
                        </a:rPr>
                        <a:t>:</a:t>
                      </a:r>
                    </a:p>
                  </a:txBody>
                  <a:tcPr/>
                </a:tc>
                <a:tc>
                  <a:txBody>
                    <a:bodyPr/>
                    <a:lstStyle/>
                    <a:p>
                      <a:r>
                        <a:rPr lang="en-IN" sz="2000" dirty="0">
                          <a:solidFill>
                            <a:schemeClr val="tx1"/>
                          </a:solidFill>
                          <a:latin typeface="Cambria" panose="02040503050406030204" pitchFamily="18" charset="0"/>
                          <a:ea typeface="Cambria" panose="02040503050406030204" pitchFamily="18" charset="0"/>
                        </a:rPr>
                        <a:t>PATHOLOGICAL</a:t>
                      </a:r>
                      <a:r>
                        <a:rPr lang="en-IN" sz="2000" dirty="0">
                          <a:solidFill>
                            <a:schemeClr val="bg1"/>
                          </a:solidFill>
                          <a:latin typeface="Cambria" panose="02040503050406030204" pitchFamily="18" charset="0"/>
                          <a:ea typeface="Cambria" panose="02040503050406030204" pitchFamily="18" charset="0"/>
                        </a:rPr>
                        <a:t> </a:t>
                      </a:r>
                      <a:r>
                        <a:rPr lang="en-IN" sz="2000" dirty="0">
                          <a:solidFill>
                            <a:schemeClr val="tx1"/>
                          </a:solidFill>
                          <a:latin typeface="Cambria" panose="02040503050406030204" pitchFamily="18" charset="0"/>
                          <a:ea typeface="Cambria" panose="02040503050406030204" pitchFamily="18" charset="0"/>
                        </a:rPr>
                        <a:t>CONDITIONS</a:t>
                      </a:r>
                      <a:r>
                        <a:rPr lang="en-IN" sz="2000" dirty="0">
                          <a:solidFill>
                            <a:schemeClr val="bg1"/>
                          </a:solidFill>
                          <a:latin typeface="Cambria" panose="02040503050406030204" pitchFamily="18" charset="0"/>
                          <a:ea typeface="Cambria" panose="02040503050406030204" pitchFamily="18" charset="0"/>
                        </a:rPr>
                        <a:t>:</a:t>
                      </a:r>
                    </a:p>
                  </a:txBody>
                  <a:tcPr/>
                </a:tc>
                <a:extLst>
                  <a:ext uri="{0D108BD9-81ED-4DB2-BD59-A6C34878D82A}">
                    <a16:rowId xmlns:a16="http://schemas.microsoft.com/office/drawing/2014/main" xmlns="" val="2858697933"/>
                  </a:ext>
                </a:extLst>
              </a:tr>
              <a:tr h="362616">
                <a:tc>
                  <a:txBody>
                    <a:bodyPr/>
                    <a:lstStyle/>
                    <a:p>
                      <a:r>
                        <a:rPr lang="en-IN" sz="2000" dirty="0">
                          <a:solidFill>
                            <a:schemeClr val="bg1"/>
                          </a:solidFill>
                          <a:latin typeface="Cambria" panose="02040503050406030204" pitchFamily="18" charset="0"/>
                          <a:ea typeface="Cambria" panose="02040503050406030204" pitchFamily="18" charset="0"/>
                        </a:rPr>
                        <a:t>In pregnancy </a:t>
                      </a:r>
                    </a:p>
                  </a:txBody>
                  <a:tcPr/>
                </a:tc>
                <a:tc>
                  <a:txBody>
                    <a:bodyPr/>
                    <a:lstStyle/>
                    <a:p>
                      <a:r>
                        <a:rPr lang="en-IN" sz="2000" dirty="0">
                          <a:solidFill>
                            <a:schemeClr val="bg1"/>
                          </a:solidFill>
                          <a:latin typeface="Cambria" panose="02040503050406030204" pitchFamily="18" charset="0"/>
                          <a:ea typeface="Cambria" panose="02040503050406030204" pitchFamily="18" charset="0"/>
                        </a:rPr>
                        <a:t>Fever</a:t>
                      </a:r>
                    </a:p>
                  </a:txBody>
                  <a:tcPr/>
                </a:tc>
                <a:extLst>
                  <a:ext uri="{0D108BD9-81ED-4DB2-BD59-A6C34878D82A}">
                    <a16:rowId xmlns:a16="http://schemas.microsoft.com/office/drawing/2014/main" xmlns="" val="1461535861"/>
                  </a:ext>
                </a:extLst>
              </a:tr>
              <a:tr h="58843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2000" dirty="0">
                          <a:solidFill>
                            <a:schemeClr val="bg1"/>
                          </a:solidFill>
                          <a:latin typeface="Cambria" panose="02040503050406030204" pitchFamily="18" charset="0"/>
                          <a:ea typeface="Cambria" panose="02040503050406030204" pitchFamily="18" charset="0"/>
                        </a:rPr>
                        <a:t>Infancy and Childhood</a:t>
                      </a:r>
                    </a:p>
                  </a:txBody>
                  <a:tcPr/>
                </a:tc>
                <a:tc>
                  <a:txBody>
                    <a:bodyPr/>
                    <a:lstStyle/>
                    <a:p>
                      <a:r>
                        <a:rPr lang="en-IN" sz="2000" dirty="0">
                          <a:solidFill>
                            <a:schemeClr val="bg1"/>
                          </a:solidFill>
                          <a:latin typeface="Cambria" panose="02040503050406030204" pitchFamily="18" charset="0"/>
                          <a:ea typeface="Cambria" panose="02040503050406030204" pitchFamily="18" charset="0"/>
                        </a:rPr>
                        <a:t>Anaemia</a:t>
                      </a:r>
                    </a:p>
                  </a:txBody>
                  <a:tcPr/>
                </a:tc>
                <a:extLst>
                  <a:ext uri="{0D108BD9-81ED-4DB2-BD59-A6C34878D82A}">
                    <a16:rowId xmlns:a16="http://schemas.microsoft.com/office/drawing/2014/main" xmlns="" val="4130466933"/>
                  </a:ext>
                </a:extLst>
              </a:tr>
              <a:tr h="58843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2000" dirty="0">
                          <a:solidFill>
                            <a:schemeClr val="bg1"/>
                          </a:solidFill>
                          <a:latin typeface="Cambria" panose="02040503050406030204" pitchFamily="18" charset="0"/>
                          <a:ea typeface="Cambria" panose="02040503050406030204" pitchFamily="18" charset="0"/>
                        </a:rPr>
                        <a:t>In high temperature</a:t>
                      </a:r>
                    </a:p>
                  </a:txBody>
                  <a:tcPr/>
                </a:tc>
                <a:tc>
                  <a:txBody>
                    <a:bodyPr/>
                    <a:lstStyle/>
                    <a:p>
                      <a:r>
                        <a:rPr lang="en-IN" sz="2000" dirty="0">
                          <a:solidFill>
                            <a:schemeClr val="bg1"/>
                          </a:solidFill>
                          <a:latin typeface="Cambria" panose="02040503050406030204" pitchFamily="18" charset="0"/>
                          <a:ea typeface="Cambria" panose="02040503050406030204" pitchFamily="18" charset="0"/>
                        </a:rPr>
                        <a:t>Thyrotoxicosis</a:t>
                      </a:r>
                    </a:p>
                  </a:txBody>
                  <a:tcPr/>
                </a:tc>
                <a:extLst>
                  <a:ext uri="{0D108BD9-81ED-4DB2-BD59-A6C34878D82A}">
                    <a16:rowId xmlns:a16="http://schemas.microsoft.com/office/drawing/2014/main" xmlns="" val="4129886872"/>
                  </a:ext>
                </a:extLst>
              </a:tr>
              <a:tr h="137300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2000" dirty="0">
                          <a:solidFill>
                            <a:schemeClr val="bg1"/>
                          </a:solidFill>
                          <a:latin typeface="Cambria" panose="02040503050406030204" pitchFamily="18" charset="0"/>
                          <a:ea typeface="Cambria" panose="02040503050406030204" pitchFamily="18" charset="0"/>
                        </a:rPr>
                        <a:t>In females, pulse rate is slightly higher (5/min as compared to males).</a:t>
                      </a:r>
                    </a:p>
                  </a:txBody>
                  <a:tcPr/>
                </a:tc>
                <a:tc>
                  <a:txBody>
                    <a:bodyPr/>
                    <a:lstStyle/>
                    <a:p>
                      <a:r>
                        <a:rPr lang="en-IN" sz="2000" dirty="0">
                          <a:solidFill>
                            <a:schemeClr val="bg1"/>
                          </a:solidFill>
                          <a:latin typeface="Cambria" panose="02040503050406030204" pitchFamily="18" charset="0"/>
                          <a:ea typeface="Cambria" panose="02040503050406030204" pitchFamily="18" charset="0"/>
                        </a:rPr>
                        <a:t>Paroxysmal Atrial Tachycardia</a:t>
                      </a:r>
                    </a:p>
                  </a:txBody>
                  <a:tcPr/>
                </a:tc>
                <a:extLst>
                  <a:ext uri="{0D108BD9-81ED-4DB2-BD59-A6C34878D82A}">
                    <a16:rowId xmlns:a16="http://schemas.microsoft.com/office/drawing/2014/main" xmlns="" val="1810419410"/>
                  </a:ext>
                </a:extLst>
              </a:tr>
              <a:tr h="64155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2000" dirty="0">
                          <a:solidFill>
                            <a:schemeClr val="bg1"/>
                          </a:solidFill>
                          <a:latin typeface="Cambria" panose="02040503050406030204" pitchFamily="18" charset="0"/>
                          <a:ea typeface="Cambria" panose="02040503050406030204" pitchFamily="18" charset="0"/>
                        </a:rPr>
                        <a:t>After exercise and eating.</a:t>
                      </a:r>
                    </a:p>
                  </a:txBody>
                  <a:tcPr/>
                </a:tc>
                <a:tc>
                  <a:txBody>
                    <a:bodyPr/>
                    <a:lstStyle/>
                    <a:p>
                      <a:r>
                        <a:rPr lang="en-IN" sz="2000" dirty="0">
                          <a:solidFill>
                            <a:schemeClr val="bg1"/>
                          </a:solidFill>
                          <a:latin typeface="Cambria" panose="02040503050406030204" pitchFamily="18" charset="0"/>
                          <a:ea typeface="Cambria" panose="02040503050406030204" pitchFamily="18" charset="0"/>
                        </a:rPr>
                        <a:t>Atrial flutter and fibrillation.</a:t>
                      </a:r>
                    </a:p>
                  </a:txBody>
                  <a:tcPr/>
                </a:tc>
                <a:extLst>
                  <a:ext uri="{0D108BD9-81ED-4DB2-BD59-A6C34878D82A}">
                    <a16:rowId xmlns:a16="http://schemas.microsoft.com/office/drawing/2014/main" xmlns="" val="2428308307"/>
                  </a:ext>
                </a:extLst>
              </a:tr>
              <a:tr h="84995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2000" dirty="0">
                          <a:solidFill>
                            <a:schemeClr val="bg1"/>
                          </a:solidFill>
                          <a:latin typeface="Cambria" panose="02040503050406030204" pitchFamily="18" charset="0"/>
                          <a:ea typeface="Cambria" panose="02040503050406030204" pitchFamily="18" charset="0"/>
                        </a:rPr>
                        <a:t>During emotions like anger, excitement.</a:t>
                      </a:r>
                    </a:p>
                  </a:txBody>
                  <a:tcPr/>
                </a:tc>
                <a:tc>
                  <a:txBody>
                    <a:bodyPr/>
                    <a:lstStyle/>
                    <a:p>
                      <a:r>
                        <a:rPr lang="en-IN" sz="2000" dirty="0">
                          <a:solidFill>
                            <a:schemeClr val="bg1"/>
                          </a:solidFill>
                          <a:latin typeface="Cambria" panose="02040503050406030204" pitchFamily="18" charset="0"/>
                          <a:ea typeface="Cambria" panose="02040503050406030204" pitchFamily="18" charset="0"/>
                        </a:rPr>
                        <a:t>Circulatory Shock.</a:t>
                      </a:r>
                    </a:p>
                  </a:txBody>
                  <a:tcPr/>
                </a:tc>
                <a:extLst>
                  <a:ext uri="{0D108BD9-81ED-4DB2-BD59-A6C34878D82A}">
                    <a16:rowId xmlns:a16="http://schemas.microsoft.com/office/drawing/2014/main" xmlns="" val="1829588997"/>
                  </a:ext>
                </a:extLst>
              </a:tr>
              <a:tr h="3654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IN" sz="2000" dirty="0">
                        <a:solidFill>
                          <a:schemeClr val="bg1"/>
                        </a:solidFill>
                        <a:latin typeface="Cambria" panose="02040503050406030204" pitchFamily="18" charset="0"/>
                        <a:ea typeface="Cambria" panose="02040503050406030204" pitchFamily="18" charset="0"/>
                      </a:endParaRPr>
                    </a:p>
                  </a:txBody>
                  <a:tcPr/>
                </a:tc>
                <a:tc>
                  <a:txBody>
                    <a:bodyPr/>
                    <a:lstStyle/>
                    <a:p>
                      <a:endParaRPr lang="en-IN" sz="2000" dirty="0">
                        <a:solidFill>
                          <a:schemeClr val="bg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2173614013"/>
                  </a:ext>
                </a:extLst>
              </a:tr>
            </a:tbl>
          </a:graphicData>
        </a:graphic>
      </p:graphicFrame>
      <p:graphicFrame>
        <p:nvGraphicFramePr>
          <p:cNvPr id="3" name="Content Placeholder 3">
            <a:extLst>
              <a:ext uri="{FF2B5EF4-FFF2-40B4-BE49-F238E27FC236}">
                <a16:creationId xmlns:a16="http://schemas.microsoft.com/office/drawing/2014/main" xmlns="" id="{F1D785CD-0664-7D1B-FD4D-DDB7C3F50902}"/>
              </a:ext>
            </a:extLst>
          </p:cNvPr>
          <p:cNvGraphicFramePr>
            <a:graphicFrameLocks/>
          </p:cNvGraphicFramePr>
          <p:nvPr>
            <p:extLst>
              <p:ext uri="{D42A27DB-BD31-4B8C-83A1-F6EECF244321}">
                <p14:modId xmlns:p14="http://schemas.microsoft.com/office/powerpoint/2010/main" xmlns="" val="1781864095"/>
              </p:ext>
            </p:extLst>
          </p:nvPr>
        </p:nvGraphicFramePr>
        <p:xfrm>
          <a:off x="6315959" y="1181279"/>
          <a:ext cx="5690648" cy="5594389"/>
        </p:xfrm>
        <a:graphic>
          <a:graphicData uri="http://schemas.openxmlformats.org/drawingml/2006/table">
            <a:tbl>
              <a:tblPr firstRow="1" bandRow="1">
                <a:tableStyleId>{5C22544A-7EE6-4342-B048-85BDC9FD1C3A}</a:tableStyleId>
              </a:tblPr>
              <a:tblGrid>
                <a:gridCol w="2845324">
                  <a:extLst>
                    <a:ext uri="{9D8B030D-6E8A-4147-A177-3AD203B41FA5}">
                      <a16:colId xmlns:a16="http://schemas.microsoft.com/office/drawing/2014/main" xmlns="" val="2676485436"/>
                    </a:ext>
                  </a:extLst>
                </a:gridCol>
                <a:gridCol w="2845324">
                  <a:extLst>
                    <a:ext uri="{9D8B030D-6E8A-4147-A177-3AD203B41FA5}">
                      <a16:colId xmlns:a16="http://schemas.microsoft.com/office/drawing/2014/main" xmlns="" val="3815506917"/>
                    </a:ext>
                  </a:extLst>
                </a:gridCol>
              </a:tblGrid>
              <a:tr h="736180">
                <a:tc>
                  <a:txBody>
                    <a:bodyPr/>
                    <a:lstStyle/>
                    <a:p>
                      <a:r>
                        <a:rPr lang="en-IN" sz="2000" dirty="0">
                          <a:latin typeface="Cambria" panose="02040503050406030204" pitchFamily="18" charset="0"/>
                          <a:ea typeface="Cambria" panose="02040503050406030204" pitchFamily="18" charset="0"/>
                        </a:rPr>
                        <a:t>PHYSIOLOGICAL CONDITIONS</a:t>
                      </a:r>
                    </a:p>
                  </a:txBody>
                  <a:tcPr/>
                </a:tc>
                <a:tc>
                  <a:txBody>
                    <a:bodyPr/>
                    <a:lstStyle/>
                    <a:p>
                      <a:r>
                        <a:rPr lang="en-IN" sz="2000" dirty="0">
                          <a:latin typeface="Cambria" panose="02040503050406030204" pitchFamily="18" charset="0"/>
                          <a:ea typeface="Cambria" panose="02040503050406030204" pitchFamily="18" charset="0"/>
                        </a:rPr>
                        <a:t>PATHOLOGICAL CONDITIONS</a:t>
                      </a:r>
                    </a:p>
                  </a:txBody>
                  <a:tcPr/>
                </a:tc>
                <a:extLst>
                  <a:ext uri="{0D108BD9-81ED-4DB2-BD59-A6C34878D82A}">
                    <a16:rowId xmlns:a16="http://schemas.microsoft.com/office/drawing/2014/main" xmlns="" val="596061882"/>
                  </a:ext>
                </a:extLst>
              </a:tr>
              <a:tr h="604723">
                <a:tc>
                  <a:txBody>
                    <a:bodyPr/>
                    <a:lstStyle/>
                    <a:p>
                      <a:r>
                        <a:rPr lang="en-US" sz="2000" dirty="0">
                          <a:latin typeface="Cambria" panose="02040503050406030204" pitchFamily="18" charset="0"/>
                          <a:ea typeface="Cambria" panose="02040503050406030204" pitchFamily="18" charset="0"/>
                        </a:rPr>
                        <a:t>Old age </a:t>
                      </a:r>
                      <a:endParaRPr lang="en-IN" sz="2000" dirty="0">
                        <a:latin typeface="Cambria" panose="02040503050406030204" pitchFamily="18" charset="0"/>
                        <a:ea typeface="Cambria" panose="02040503050406030204" pitchFamily="18" charset="0"/>
                      </a:endParaRPr>
                    </a:p>
                  </a:txBody>
                  <a:tcPr/>
                </a:tc>
                <a:tc>
                  <a:txBody>
                    <a:bodyPr/>
                    <a:lstStyle/>
                    <a:p>
                      <a:r>
                        <a:rPr lang="en-IN" sz="2000" dirty="0">
                          <a:latin typeface="Cambria" panose="02040503050406030204" pitchFamily="18" charset="0"/>
                          <a:ea typeface="Cambria" panose="02040503050406030204" pitchFamily="18" charset="0"/>
                        </a:rPr>
                        <a:t>Myxoedema</a:t>
                      </a:r>
                    </a:p>
                  </a:txBody>
                  <a:tcPr/>
                </a:tc>
                <a:extLst>
                  <a:ext uri="{0D108BD9-81ED-4DB2-BD59-A6C34878D82A}">
                    <a16:rowId xmlns:a16="http://schemas.microsoft.com/office/drawing/2014/main" xmlns="" val="3390029932"/>
                  </a:ext>
                </a:extLst>
              </a:tr>
              <a:tr h="736180">
                <a:tc>
                  <a:txBody>
                    <a:bodyPr/>
                    <a:lstStyle/>
                    <a:p>
                      <a:r>
                        <a:rPr lang="en-US" sz="2000" dirty="0">
                          <a:latin typeface="Cambria" panose="02040503050406030204" pitchFamily="18" charset="0"/>
                          <a:ea typeface="Cambria" panose="02040503050406030204" pitchFamily="18" charset="0"/>
                        </a:rPr>
                        <a:t>During deep expiration</a:t>
                      </a:r>
                      <a:endParaRPr lang="en-IN" sz="2000" dirty="0">
                        <a:latin typeface="Cambria" panose="02040503050406030204" pitchFamily="18" charset="0"/>
                        <a:ea typeface="Cambria" panose="02040503050406030204" pitchFamily="18" charset="0"/>
                      </a:endParaRPr>
                    </a:p>
                  </a:txBody>
                  <a:tcPr/>
                </a:tc>
                <a:tc>
                  <a:txBody>
                    <a:bodyPr/>
                    <a:lstStyle/>
                    <a:p>
                      <a:r>
                        <a:rPr lang="en-IN" sz="2000" dirty="0">
                          <a:latin typeface="Cambria" panose="02040503050406030204" pitchFamily="18" charset="0"/>
                          <a:ea typeface="Cambria" panose="02040503050406030204" pitchFamily="18" charset="0"/>
                        </a:rPr>
                        <a:t>Brain </a:t>
                      </a:r>
                      <a:r>
                        <a:rPr lang="en-IN" sz="2000" dirty="0" err="1">
                          <a:latin typeface="Cambria" panose="02040503050406030204" pitchFamily="18" charset="0"/>
                          <a:ea typeface="Cambria" panose="02040503050406030204" pitchFamily="18" charset="0"/>
                        </a:rPr>
                        <a:t>tumors</a:t>
                      </a:r>
                      <a:endParaRPr lang="en-IN" sz="2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4210275141"/>
                  </a:ext>
                </a:extLst>
              </a:tr>
              <a:tr h="1390563">
                <a:tc>
                  <a:txBody>
                    <a:bodyPr/>
                    <a:lstStyle/>
                    <a:p>
                      <a:r>
                        <a:rPr lang="en-US" sz="2000" dirty="0">
                          <a:latin typeface="Cambria" panose="02040503050406030204" pitchFamily="18" charset="0"/>
                          <a:ea typeface="Cambria" panose="02040503050406030204" pitchFamily="18" charset="0"/>
                        </a:rPr>
                        <a:t>In athletes; because of their increased vagal tone</a:t>
                      </a:r>
                      <a:endParaRPr lang="en-IN" sz="2000" dirty="0">
                        <a:latin typeface="Cambria" panose="02040503050406030204" pitchFamily="18" charset="0"/>
                        <a:ea typeface="Cambria" panose="02040503050406030204" pitchFamily="18" charset="0"/>
                      </a:endParaRPr>
                    </a:p>
                  </a:txBody>
                  <a:tcPr/>
                </a:tc>
                <a:tc>
                  <a:txBody>
                    <a:bodyPr/>
                    <a:lstStyle/>
                    <a:p>
                      <a:r>
                        <a:rPr lang="en-IN" sz="2000" dirty="0">
                          <a:latin typeface="Cambria" panose="02040503050406030204" pitchFamily="18" charset="0"/>
                          <a:ea typeface="Cambria" panose="02040503050406030204" pitchFamily="18" charset="0"/>
                        </a:rPr>
                        <a:t>Heart block</a:t>
                      </a:r>
                    </a:p>
                  </a:txBody>
                  <a:tcPr/>
                </a:tc>
                <a:extLst>
                  <a:ext uri="{0D108BD9-81ED-4DB2-BD59-A6C34878D82A}">
                    <a16:rowId xmlns:a16="http://schemas.microsoft.com/office/drawing/2014/main" xmlns="" val="2335950923"/>
                  </a:ext>
                </a:extLst>
              </a:tr>
              <a:tr h="1390563">
                <a:tc>
                  <a:txBody>
                    <a:bodyPr/>
                    <a:lstStyle/>
                    <a:p>
                      <a:r>
                        <a:rPr lang="en-US" sz="2000" dirty="0">
                          <a:latin typeface="Cambria" panose="02040503050406030204" pitchFamily="18" charset="0"/>
                          <a:ea typeface="Cambria" panose="02040503050406030204" pitchFamily="18" charset="0"/>
                        </a:rPr>
                        <a:t>In emotions like grief</a:t>
                      </a:r>
                    </a:p>
                  </a:txBody>
                  <a:tcPr/>
                </a:tc>
                <a:tc>
                  <a:txBody>
                    <a:bodyPr/>
                    <a:lstStyle/>
                    <a:p>
                      <a:r>
                        <a:rPr lang="en-IN" sz="2000" dirty="0">
                          <a:latin typeface="Cambria" panose="02040503050406030204" pitchFamily="18" charset="0"/>
                          <a:ea typeface="Cambria" panose="02040503050406030204" pitchFamily="18" charset="0"/>
                        </a:rPr>
                        <a:t>Some drugs like </a:t>
                      </a:r>
                      <a:r>
                        <a:rPr lang="en-IN" sz="2000" i="1" dirty="0">
                          <a:latin typeface="Cambria" panose="02040503050406030204" pitchFamily="18" charset="0"/>
                          <a:ea typeface="Cambria" panose="02040503050406030204" pitchFamily="18" charset="0"/>
                        </a:rPr>
                        <a:t>Propranolol</a:t>
                      </a:r>
                      <a:r>
                        <a:rPr lang="en-IN" sz="2000" dirty="0">
                          <a:latin typeface="Cambria" panose="02040503050406030204" pitchFamily="18" charset="0"/>
                          <a:ea typeface="Cambria" panose="02040503050406030204" pitchFamily="18" charset="0"/>
                        </a:rPr>
                        <a:t> and </a:t>
                      </a:r>
                      <a:r>
                        <a:rPr lang="en-IN" sz="2000" i="1" dirty="0">
                          <a:latin typeface="Cambria" panose="02040503050406030204" pitchFamily="18" charset="0"/>
                          <a:ea typeface="Cambria" panose="02040503050406030204" pitchFamily="18" charset="0"/>
                        </a:rPr>
                        <a:t>Digitalis </a:t>
                      </a:r>
                      <a:r>
                        <a:rPr lang="en-IN" sz="2000" dirty="0">
                          <a:latin typeface="Cambria" panose="02040503050406030204" pitchFamily="18" charset="0"/>
                          <a:ea typeface="Cambria" panose="02040503050406030204" pitchFamily="18" charset="0"/>
                        </a:rPr>
                        <a:t>decrease heart rate.</a:t>
                      </a:r>
                    </a:p>
                  </a:txBody>
                  <a:tcPr/>
                </a:tc>
                <a:extLst>
                  <a:ext uri="{0D108BD9-81ED-4DB2-BD59-A6C34878D82A}">
                    <a16:rowId xmlns:a16="http://schemas.microsoft.com/office/drawing/2014/main" xmlns="" val="866023622"/>
                  </a:ext>
                </a:extLst>
              </a:tr>
              <a:tr h="736180">
                <a:tc>
                  <a:txBody>
                    <a:bodyPr/>
                    <a:lstStyle/>
                    <a:p>
                      <a:r>
                        <a:rPr lang="en-US" sz="2000" dirty="0">
                          <a:latin typeface="Cambria" panose="02040503050406030204" pitchFamily="18" charset="0"/>
                          <a:ea typeface="Cambria" panose="02040503050406030204" pitchFamily="18" charset="0"/>
                        </a:rPr>
                        <a:t>During sleep and meditation.</a:t>
                      </a:r>
                      <a:endParaRPr lang="en-IN" sz="2000" dirty="0">
                        <a:latin typeface="Cambria" panose="02040503050406030204" pitchFamily="18" charset="0"/>
                        <a:ea typeface="Cambria" panose="02040503050406030204" pitchFamily="18" charset="0"/>
                      </a:endParaRPr>
                    </a:p>
                  </a:txBody>
                  <a:tcPr/>
                </a:tc>
                <a:tc>
                  <a:txBody>
                    <a:bodyPr/>
                    <a:lstStyle/>
                    <a:p>
                      <a:r>
                        <a:rPr lang="en-IN" sz="2000" dirty="0">
                          <a:latin typeface="Cambria" panose="02040503050406030204" pitchFamily="18" charset="0"/>
                          <a:ea typeface="Cambria" panose="02040503050406030204" pitchFamily="18" charset="0"/>
                        </a:rPr>
                        <a:t>Obstructive jaundice. </a:t>
                      </a:r>
                    </a:p>
                  </a:txBody>
                  <a:tcPr/>
                </a:tc>
                <a:extLst>
                  <a:ext uri="{0D108BD9-81ED-4DB2-BD59-A6C34878D82A}">
                    <a16:rowId xmlns:a16="http://schemas.microsoft.com/office/drawing/2014/main" xmlns="" val="2287083337"/>
                  </a:ext>
                </a:extLst>
              </a:tr>
            </a:tbl>
          </a:graphicData>
        </a:graphic>
      </p:graphicFrame>
      <p:sp>
        <p:nvSpPr>
          <p:cNvPr id="5" name="Title 1">
            <a:extLst>
              <a:ext uri="{FF2B5EF4-FFF2-40B4-BE49-F238E27FC236}">
                <a16:creationId xmlns:a16="http://schemas.microsoft.com/office/drawing/2014/main" xmlns="" id="{6B07F138-69DA-B6F1-D7F9-AFAB52DA263F}"/>
              </a:ext>
            </a:extLst>
          </p:cNvPr>
          <p:cNvSpPr txBox="1">
            <a:spLocks/>
          </p:cNvSpPr>
          <p:nvPr/>
        </p:nvSpPr>
        <p:spPr>
          <a:xfrm>
            <a:off x="6315959" y="13196"/>
            <a:ext cx="5690648" cy="1171585"/>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IN" sz="2800" b="1" u="sng" dirty="0">
                <a:solidFill>
                  <a:srgbClr val="660033"/>
                </a:solidFill>
                <a:latin typeface="Cambria" panose="02040503050406030204" pitchFamily="18" charset="0"/>
                <a:ea typeface="Cambria" panose="02040503050406030204" pitchFamily="18" charset="0"/>
              </a:rPr>
              <a:t>LOWER PULSE RATE/HEART </a:t>
            </a:r>
          </a:p>
          <a:p>
            <a:pPr algn="ctr"/>
            <a:r>
              <a:rPr lang="en-IN" sz="2800" b="1" u="sng" dirty="0">
                <a:solidFill>
                  <a:srgbClr val="660033"/>
                </a:solidFill>
                <a:latin typeface="Cambria" panose="02040503050406030204" pitchFamily="18" charset="0"/>
                <a:ea typeface="Cambria" panose="02040503050406030204" pitchFamily="18" charset="0"/>
              </a:rPr>
              <a:t>RATE IS PRESENT:</a:t>
            </a:r>
          </a:p>
        </p:txBody>
      </p:sp>
    </p:spTree>
    <p:extLst>
      <p:ext uri="{BB962C8B-B14F-4D97-AF65-F5344CB8AC3E}">
        <p14:creationId xmlns:p14="http://schemas.microsoft.com/office/powerpoint/2010/main" xmlns="" val="1721142707"/>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A47699-F90F-8BAA-0BF9-A9B7AA6E2B40}"/>
              </a:ext>
            </a:extLst>
          </p:cNvPr>
          <p:cNvSpPr>
            <a:spLocks noGrp="1"/>
          </p:cNvSpPr>
          <p:nvPr>
            <p:ph type="title"/>
          </p:nvPr>
        </p:nvSpPr>
        <p:spPr>
          <a:xfrm>
            <a:off x="1828800" y="16381"/>
            <a:ext cx="8534400" cy="867267"/>
          </a:xfrm>
        </p:spPr>
        <p:txBody>
          <a:bodyPr>
            <a:noAutofit/>
          </a:bodyPr>
          <a:lstStyle/>
          <a:p>
            <a:pPr algn="ctr"/>
            <a:r>
              <a:rPr lang="en-IN" sz="5400" b="1" u="sng" dirty="0">
                <a:solidFill>
                  <a:srgbClr val="660033"/>
                </a:solidFill>
                <a:latin typeface="Cambria" panose="02040503050406030204" pitchFamily="18" charset="0"/>
                <a:ea typeface="Cambria" panose="02040503050406030204" pitchFamily="18" charset="0"/>
              </a:rPr>
              <a:t>WAVES OF PULSE :</a:t>
            </a:r>
          </a:p>
        </p:txBody>
      </p:sp>
      <p:pic>
        <p:nvPicPr>
          <p:cNvPr id="5" name="Picture 4">
            <a:extLst>
              <a:ext uri="{FF2B5EF4-FFF2-40B4-BE49-F238E27FC236}">
                <a16:creationId xmlns:a16="http://schemas.microsoft.com/office/drawing/2014/main" xmlns="" id="{62591B55-C3B3-8584-C2FE-2FC29A82CBF6}"/>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330083" y="1468423"/>
            <a:ext cx="5896885" cy="44298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xmlns="" id="{9BEA7156-5540-B1A0-41A9-4B3C367F3AE0}"/>
              </a:ext>
            </a:extLst>
          </p:cNvPr>
          <p:cNvSpPr txBox="1"/>
          <p:nvPr/>
        </p:nvSpPr>
        <p:spPr>
          <a:xfrm>
            <a:off x="919112" y="883648"/>
            <a:ext cx="10020693" cy="584775"/>
          </a:xfrm>
          <a:prstGeom prst="rect">
            <a:avLst/>
          </a:prstGeom>
          <a:noFill/>
        </p:spPr>
        <p:txBody>
          <a:bodyPr wrap="square" rtlCol="0">
            <a:spAutoFit/>
          </a:bodyPr>
          <a:lstStyle/>
          <a:p>
            <a:pPr marL="0" indent="0">
              <a:buNone/>
            </a:pPr>
            <a:r>
              <a:rPr lang="en-US" sz="3200" dirty="0">
                <a:latin typeface="Cambria" panose="02040503050406030204" pitchFamily="18" charset="0"/>
                <a:ea typeface="Cambria" panose="02040503050406030204" pitchFamily="18" charset="0"/>
              </a:rPr>
              <a:t>Normal radial pulse when recorded has following waves:</a:t>
            </a:r>
          </a:p>
        </p:txBody>
      </p:sp>
      <p:sp>
        <p:nvSpPr>
          <p:cNvPr id="7" name="TextBox 6">
            <a:extLst>
              <a:ext uri="{FF2B5EF4-FFF2-40B4-BE49-F238E27FC236}">
                <a16:creationId xmlns:a16="http://schemas.microsoft.com/office/drawing/2014/main" xmlns="" id="{43ADCCB7-E453-BB8D-BCA4-E197BA84ECA5}"/>
              </a:ext>
            </a:extLst>
          </p:cNvPr>
          <p:cNvSpPr txBox="1"/>
          <p:nvPr/>
        </p:nvSpPr>
        <p:spPr>
          <a:xfrm>
            <a:off x="0" y="5974352"/>
            <a:ext cx="12192000" cy="954107"/>
          </a:xfrm>
          <a:prstGeom prst="rect">
            <a:avLst/>
          </a:prstGeom>
          <a:noFill/>
        </p:spPr>
        <p:txBody>
          <a:bodyPr wrap="square" rtlCol="0">
            <a:spAutoFit/>
          </a:bodyPr>
          <a:lstStyle/>
          <a:p>
            <a:r>
              <a:rPr lang="en-US" sz="2800" b="1" dirty="0">
                <a:latin typeface="Cambria" panose="02040503050406030204" pitchFamily="18" charset="0"/>
                <a:ea typeface="Cambria" panose="02040503050406030204" pitchFamily="18" charset="0"/>
              </a:rPr>
              <a:t>Waves of radial pulse; p—percussion wave, n—dicrotic notch, d—dicrotic wave</a:t>
            </a:r>
            <a:endParaRPr lang="en-IN"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1330785072"/>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E8B204-EAA0-86D3-B6EE-EF316B9863D4}"/>
              </a:ext>
            </a:extLst>
          </p:cNvPr>
          <p:cNvSpPr>
            <a:spLocks noGrp="1"/>
          </p:cNvSpPr>
          <p:nvPr>
            <p:ph type="title"/>
          </p:nvPr>
        </p:nvSpPr>
        <p:spPr>
          <a:xfrm>
            <a:off x="2393075" y="0"/>
            <a:ext cx="7405847" cy="919528"/>
          </a:xfrm>
        </p:spPr>
        <p:txBody>
          <a:bodyPr>
            <a:noAutofit/>
          </a:bodyPr>
          <a:lstStyle/>
          <a:p>
            <a:pPr algn="ctr"/>
            <a:r>
              <a:rPr lang="hi-IN" sz="6000" b="1" u="sng" dirty="0">
                <a:solidFill>
                  <a:srgbClr val="660033"/>
                </a:solidFill>
                <a:latin typeface="Aparajita" panose="02020603050405020304" pitchFamily="18" charset="0"/>
                <a:cs typeface="Aparajita" panose="02020603050405020304" pitchFamily="18" charset="0"/>
              </a:rPr>
              <a:t>रोग-परीक्षा </a:t>
            </a:r>
            <a:endParaRPr lang="en-IN" sz="6000" b="1" u="sng" dirty="0">
              <a:solidFill>
                <a:srgbClr val="660033"/>
              </a:solidFill>
              <a:latin typeface="Aparajita" panose="02020603050405020304" pitchFamily="18" charset="0"/>
              <a:cs typeface="Aparajita" panose="02020603050405020304" pitchFamily="18" charset="0"/>
            </a:endParaRPr>
          </a:p>
        </p:txBody>
      </p:sp>
      <p:sp>
        <p:nvSpPr>
          <p:cNvPr id="3" name="Content Placeholder 2">
            <a:extLst>
              <a:ext uri="{FF2B5EF4-FFF2-40B4-BE49-F238E27FC236}">
                <a16:creationId xmlns:a16="http://schemas.microsoft.com/office/drawing/2014/main" xmlns="" id="{4D899DDD-ACEF-3730-9157-BC58F907646A}"/>
              </a:ext>
            </a:extLst>
          </p:cNvPr>
          <p:cNvSpPr>
            <a:spLocks noGrp="1"/>
          </p:cNvSpPr>
          <p:nvPr>
            <p:ph idx="1"/>
          </p:nvPr>
        </p:nvSpPr>
        <p:spPr>
          <a:xfrm>
            <a:off x="340918" y="820916"/>
            <a:ext cx="11477549" cy="3509036"/>
          </a:xfrm>
        </p:spPr>
        <p:txBody>
          <a:bodyPr>
            <a:noAutofit/>
          </a:bodyPr>
          <a:lstStyle/>
          <a:p>
            <a:pPr marL="0" indent="0" algn="ctr">
              <a:spcBef>
                <a:spcPts val="0"/>
              </a:spcBef>
              <a:spcAft>
                <a:spcPts val="0"/>
              </a:spcAft>
              <a:buNone/>
            </a:pPr>
            <a:r>
              <a:rPr lang="hi-IN" sz="4800" b="1" u="sng" dirty="0">
                <a:solidFill>
                  <a:schemeClr val="accent6"/>
                </a:solidFill>
                <a:latin typeface="Aparajita" panose="02020603050405020304" pitchFamily="18" charset="0"/>
                <a:cs typeface="Aparajita" panose="02020603050405020304" pitchFamily="18" charset="0"/>
              </a:rPr>
              <a:t>पञ्च रोग निदान</a:t>
            </a:r>
            <a:endParaRPr lang="en-IN" sz="4800" b="1" u="sng" dirty="0">
              <a:solidFill>
                <a:schemeClr val="accent6"/>
              </a:solidFill>
              <a:latin typeface="Aparajita" panose="02020603050405020304" pitchFamily="18" charset="0"/>
              <a:cs typeface="Aparajita" panose="02020603050405020304" pitchFamily="18" charset="0"/>
            </a:endParaRPr>
          </a:p>
          <a:p>
            <a:pPr>
              <a:spcBef>
                <a:spcPts val="0"/>
              </a:spcBef>
              <a:spcAft>
                <a:spcPts val="0"/>
              </a:spcAft>
            </a:pPr>
            <a:r>
              <a:rPr lang="hi-IN" sz="3600" b="1" dirty="0">
                <a:solidFill>
                  <a:schemeClr val="tx1"/>
                </a:solidFill>
                <a:latin typeface="Kokila" panose="020B0604020202020204" pitchFamily="34" charset="0"/>
                <a:cs typeface="Kokila" panose="020B0604020202020204" pitchFamily="34" charset="0"/>
              </a:rPr>
              <a:t>रोगं निदानप्राग्रूपलक्षणोपशयाप्तिभिः</a:t>
            </a:r>
            <a:r>
              <a:rPr lang="en-IN" sz="3600" b="1" dirty="0">
                <a:solidFill>
                  <a:schemeClr val="tx1"/>
                </a:solidFill>
                <a:latin typeface="Kokila" panose="020B0604020202020204" pitchFamily="34" charset="0"/>
                <a:cs typeface="Kokila" panose="020B0604020202020204" pitchFamily="34" charset="0"/>
              </a:rPr>
              <a:t>|</a:t>
            </a:r>
          </a:p>
          <a:p>
            <a:pPr marL="0" indent="0" algn="r">
              <a:spcBef>
                <a:spcPts val="0"/>
              </a:spcBef>
              <a:spcAft>
                <a:spcPts val="0"/>
              </a:spcAft>
              <a:buNone/>
            </a:pPr>
            <a:r>
              <a:rPr lang="en-IN" sz="2400" i="1" dirty="0">
                <a:solidFill>
                  <a:schemeClr val="accent2"/>
                </a:solidFill>
                <a:latin typeface="Kokila" panose="020B0604020202020204" pitchFamily="34" charset="0"/>
                <a:cs typeface="Kokila" panose="020B0604020202020204" pitchFamily="34" charset="0"/>
              </a:rPr>
              <a:t>                                      </a:t>
            </a:r>
            <a:r>
              <a:rPr lang="en-IN" sz="2600" b="1" i="1" dirty="0">
                <a:solidFill>
                  <a:srgbClr val="FFC000"/>
                </a:solidFill>
                <a:latin typeface="Kokila" panose="020B0604020202020204" pitchFamily="34" charset="0"/>
                <a:cs typeface="Kokila" panose="020B0604020202020204" pitchFamily="34" charset="0"/>
              </a:rPr>
              <a:t>(</a:t>
            </a:r>
            <a:r>
              <a:rPr lang="hi-IN" sz="2600" b="1" i="1" dirty="0">
                <a:solidFill>
                  <a:srgbClr val="FFC000"/>
                </a:solidFill>
                <a:latin typeface="Kokila" panose="020B0604020202020204" pitchFamily="34" charset="0"/>
                <a:cs typeface="Kokila" panose="020B0604020202020204" pitchFamily="34" charset="0"/>
              </a:rPr>
              <a:t>अ.हृ.सू.1/ 22)</a:t>
            </a:r>
            <a:endParaRPr lang="en-IN" sz="2600" b="1" i="1" dirty="0">
              <a:solidFill>
                <a:srgbClr val="FFC000"/>
              </a:solidFill>
              <a:latin typeface="Kokila" panose="020B0604020202020204" pitchFamily="34" charset="0"/>
              <a:cs typeface="Kokila" panose="020B0604020202020204" pitchFamily="34" charset="0"/>
            </a:endParaRPr>
          </a:p>
          <a:p>
            <a:pPr>
              <a:spcBef>
                <a:spcPts val="0"/>
              </a:spcBef>
              <a:spcAft>
                <a:spcPts val="0"/>
              </a:spcAft>
            </a:pPr>
            <a:r>
              <a:rPr lang="hi-IN" sz="3600" b="1" dirty="0">
                <a:solidFill>
                  <a:schemeClr val="tx1"/>
                </a:solidFill>
                <a:latin typeface="Kokila" panose="020B0604020202020204" pitchFamily="34" charset="0"/>
                <a:cs typeface="Kokila" panose="020B0604020202020204" pitchFamily="34" charset="0"/>
              </a:rPr>
              <a:t>निदानं</a:t>
            </a:r>
            <a:r>
              <a:rPr lang="en-IN" sz="3600" b="1" dirty="0">
                <a:solidFill>
                  <a:schemeClr val="tx1"/>
                </a:solidFill>
                <a:latin typeface="Kokila" panose="020B0604020202020204" pitchFamily="34" charset="0"/>
                <a:cs typeface="Kokila" panose="020B0604020202020204" pitchFamily="34" charset="0"/>
              </a:rPr>
              <a:t>    </a:t>
            </a:r>
            <a:r>
              <a:rPr lang="hi-IN" sz="3600" b="1" dirty="0">
                <a:solidFill>
                  <a:schemeClr val="tx1"/>
                </a:solidFill>
                <a:latin typeface="Kokila" panose="020B0604020202020204" pitchFamily="34" charset="0"/>
                <a:cs typeface="Kokila" panose="020B0604020202020204" pitchFamily="34" charset="0"/>
              </a:rPr>
              <a:t> </a:t>
            </a:r>
            <a:r>
              <a:rPr lang="en-IN" sz="3600" b="1" dirty="0">
                <a:solidFill>
                  <a:schemeClr val="tx1"/>
                </a:solidFill>
                <a:latin typeface="Kokila" panose="020B0604020202020204" pitchFamily="34" charset="0"/>
                <a:cs typeface="Kokila" panose="020B0604020202020204" pitchFamily="34" charset="0"/>
              </a:rPr>
              <a:t>    </a:t>
            </a:r>
            <a:r>
              <a:rPr lang="hi-IN" sz="3600" b="1" dirty="0">
                <a:solidFill>
                  <a:schemeClr val="tx1"/>
                </a:solidFill>
                <a:latin typeface="Kokila" panose="020B0604020202020204" pitchFamily="34" charset="0"/>
                <a:cs typeface="Kokila" panose="020B0604020202020204" pitchFamily="34" charset="0"/>
              </a:rPr>
              <a:t>पूर्वरूपाणि </a:t>
            </a:r>
            <a:r>
              <a:rPr lang="en-IN" sz="3600" b="1" dirty="0">
                <a:solidFill>
                  <a:schemeClr val="tx1"/>
                </a:solidFill>
                <a:latin typeface="Kokila" panose="020B0604020202020204" pitchFamily="34" charset="0"/>
                <a:cs typeface="Kokila" panose="020B0604020202020204" pitchFamily="34" charset="0"/>
              </a:rPr>
              <a:t>    </a:t>
            </a:r>
            <a:r>
              <a:rPr lang="hi-IN" sz="3600" b="1" dirty="0">
                <a:solidFill>
                  <a:schemeClr val="tx1"/>
                </a:solidFill>
                <a:latin typeface="Kokila" panose="020B0604020202020204" pitchFamily="34" charset="0"/>
                <a:cs typeface="Kokila" panose="020B0604020202020204" pitchFamily="34" charset="0"/>
              </a:rPr>
              <a:t>रूपाण्युपशयस्तथा ।</a:t>
            </a:r>
            <a:endParaRPr lang="en-IN" sz="3600" b="1" dirty="0">
              <a:solidFill>
                <a:schemeClr val="tx1"/>
              </a:solidFill>
              <a:latin typeface="Kokila" panose="020B0604020202020204" pitchFamily="34" charset="0"/>
              <a:cs typeface="Kokila" panose="020B0604020202020204" pitchFamily="34" charset="0"/>
            </a:endParaRPr>
          </a:p>
          <a:p>
            <a:pPr marL="0" indent="0">
              <a:spcBef>
                <a:spcPts val="0"/>
              </a:spcBef>
              <a:spcAft>
                <a:spcPts val="0"/>
              </a:spcAft>
              <a:buNone/>
            </a:pPr>
            <a:r>
              <a:rPr lang="en-IN" sz="3600" b="1" dirty="0">
                <a:solidFill>
                  <a:schemeClr val="tx1"/>
                </a:solidFill>
                <a:latin typeface="Kokila" panose="020B0604020202020204" pitchFamily="34" charset="0"/>
                <a:cs typeface="Kokila" panose="020B0604020202020204" pitchFamily="34" charset="0"/>
              </a:rPr>
              <a:t>    </a:t>
            </a:r>
            <a:r>
              <a:rPr lang="hi-IN" sz="3600" b="1" dirty="0">
                <a:solidFill>
                  <a:schemeClr val="tx1"/>
                </a:solidFill>
                <a:latin typeface="Kokila" panose="020B0604020202020204" pitchFamily="34" charset="0"/>
                <a:cs typeface="Kokila" panose="020B0604020202020204" pitchFamily="34" charset="0"/>
              </a:rPr>
              <a:t>सम्प्राप्तिश्चेति विज्ञानं रोगाणां पञ्चधा स्मृतम्</a:t>
            </a:r>
            <a:r>
              <a:rPr lang="en-IN" sz="3600" b="1" dirty="0">
                <a:solidFill>
                  <a:schemeClr val="tx1"/>
                </a:solidFill>
                <a:latin typeface="Kokila" panose="020B0604020202020204" pitchFamily="34" charset="0"/>
                <a:cs typeface="Kokila" panose="020B0604020202020204" pitchFamily="34" charset="0"/>
              </a:rPr>
              <a:t>  </a:t>
            </a:r>
            <a:r>
              <a:rPr lang="hi-IN" sz="3600" b="1" dirty="0">
                <a:solidFill>
                  <a:schemeClr val="tx1"/>
                </a:solidFill>
                <a:latin typeface="Kokila" panose="020B0604020202020204" pitchFamily="34" charset="0"/>
                <a:cs typeface="Kokila" panose="020B0604020202020204" pitchFamily="34" charset="0"/>
              </a:rPr>
              <a:t>।।</a:t>
            </a:r>
            <a:r>
              <a:rPr lang="en-IN" sz="3600" b="1" dirty="0">
                <a:solidFill>
                  <a:schemeClr val="tx1"/>
                </a:solidFill>
                <a:latin typeface="Kokila" panose="020B0604020202020204" pitchFamily="34" charset="0"/>
                <a:cs typeface="Kokila" panose="020B0604020202020204" pitchFamily="34" charset="0"/>
              </a:rPr>
              <a:t> </a:t>
            </a:r>
            <a:r>
              <a:rPr lang="hi-IN" sz="3600" b="1" dirty="0">
                <a:solidFill>
                  <a:schemeClr val="tx1"/>
                </a:solidFill>
                <a:latin typeface="Kokila" panose="020B0604020202020204" pitchFamily="34" charset="0"/>
                <a:cs typeface="Kokila" panose="020B0604020202020204" pitchFamily="34" charset="0"/>
              </a:rPr>
              <a:t> </a:t>
            </a:r>
            <a:endParaRPr lang="en-IN" sz="3600" b="1" dirty="0">
              <a:solidFill>
                <a:schemeClr val="tx1"/>
              </a:solidFill>
              <a:latin typeface="Kokila" panose="020B0604020202020204" pitchFamily="34" charset="0"/>
              <a:cs typeface="Kokila" panose="020B0604020202020204" pitchFamily="34" charset="0"/>
            </a:endParaRPr>
          </a:p>
          <a:p>
            <a:pPr marL="0" indent="0" algn="r">
              <a:spcBef>
                <a:spcPts val="0"/>
              </a:spcBef>
              <a:spcAft>
                <a:spcPts val="0"/>
              </a:spcAft>
              <a:buNone/>
            </a:pPr>
            <a:r>
              <a:rPr lang="hi-IN" sz="2600" b="1" i="1" dirty="0">
                <a:solidFill>
                  <a:srgbClr val="FFC000"/>
                </a:solidFill>
                <a:latin typeface="Kokila" panose="020B0604020202020204" pitchFamily="34" charset="0"/>
                <a:cs typeface="Kokila" panose="020B0604020202020204" pitchFamily="34" charset="0"/>
              </a:rPr>
              <a:t>(मा० नि० पञ्चनि० 4 )</a:t>
            </a:r>
            <a:endParaRPr lang="en-IN" sz="2600" b="1" u="sng" dirty="0">
              <a:solidFill>
                <a:srgbClr val="660033"/>
              </a:solidFill>
              <a:latin typeface="Aparajita" panose="02020603050405020304" pitchFamily="18" charset="0"/>
              <a:cs typeface="Aparajita" panose="02020603050405020304" pitchFamily="18" charset="0"/>
            </a:endParaRPr>
          </a:p>
        </p:txBody>
      </p:sp>
      <p:sp>
        <p:nvSpPr>
          <p:cNvPr id="6" name="Rectangle 5">
            <a:extLst>
              <a:ext uri="{FF2B5EF4-FFF2-40B4-BE49-F238E27FC236}">
                <a16:creationId xmlns:a16="http://schemas.microsoft.com/office/drawing/2014/main" xmlns="" id="{C334A52F-3987-B02C-A4A2-F34858C192A6}"/>
              </a:ext>
            </a:extLst>
          </p:cNvPr>
          <p:cNvSpPr/>
          <p:nvPr/>
        </p:nvSpPr>
        <p:spPr>
          <a:xfrm>
            <a:off x="4237824" y="4349827"/>
            <a:ext cx="2841812" cy="70432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hi-IN" sz="4000" b="1" dirty="0">
                <a:latin typeface="Aparajita" panose="02020603050405020304" pitchFamily="18" charset="0"/>
                <a:cs typeface="Aparajita" panose="02020603050405020304" pitchFamily="18" charset="0"/>
              </a:rPr>
              <a:t>निदानपञ्चक</a:t>
            </a:r>
            <a:endParaRPr lang="en-IN" sz="4000" b="1" dirty="0">
              <a:latin typeface="Aparajita" panose="02020603050405020304" pitchFamily="18" charset="0"/>
              <a:cs typeface="Aparajita" panose="02020603050405020304" pitchFamily="18" charset="0"/>
            </a:endParaRPr>
          </a:p>
        </p:txBody>
      </p:sp>
      <p:sp>
        <p:nvSpPr>
          <p:cNvPr id="7" name="Rectangle 6">
            <a:extLst>
              <a:ext uri="{FF2B5EF4-FFF2-40B4-BE49-F238E27FC236}">
                <a16:creationId xmlns:a16="http://schemas.microsoft.com/office/drawing/2014/main" xmlns="" id="{99D91AF0-EBF6-DBAE-9C0D-DBCA457A18CC}"/>
              </a:ext>
            </a:extLst>
          </p:cNvPr>
          <p:cNvSpPr/>
          <p:nvPr/>
        </p:nvSpPr>
        <p:spPr>
          <a:xfrm>
            <a:off x="149672" y="5638023"/>
            <a:ext cx="2243403" cy="698217"/>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hi-IN" sz="3600" b="1" dirty="0">
                <a:latin typeface="Aparajita" panose="02020603050405020304" pitchFamily="18" charset="0"/>
                <a:cs typeface="Aparajita" panose="02020603050405020304" pitchFamily="18" charset="0"/>
              </a:rPr>
              <a:t>निदान (हेतु</a:t>
            </a:r>
            <a:r>
              <a:rPr lang="en-IN" sz="3600" b="1" dirty="0">
                <a:latin typeface="Aparajita" panose="02020603050405020304" pitchFamily="18" charset="0"/>
                <a:cs typeface="Aparajita" panose="02020603050405020304" pitchFamily="18" charset="0"/>
              </a:rPr>
              <a:t>)</a:t>
            </a:r>
          </a:p>
        </p:txBody>
      </p:sp>
      <p:sp>
        <p:nvSpPr>
          <p:cNvPr id="8" name="Rectangle 7">
            <a:extLst>
              <a:ext uri="{FF2B5EF4-FFF2-40B4-BE49-F238E27FC236}">
                <a16:creationId xmlns:a16="http://schemas.microsoft.com/office/drawing/2014/main" xmlns="" id="{0F915BD6-0B6C-4D7B-8233-C54075749E62}"/>
              </a:ext>
            </a:extLst>
          </p:cNvPr>
          <p:cNvSpPr/>
          <p:nvPr/>
        </p:nvSpPr>
        <p:spPr>
          <a:xfrm>
            <a:off x="3121384" y="5638027"/>
            <a:ext cx="1674234" cy="69821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hi-IN" sz="3600" b="1" dirty="0">
                <a:latin typeface="Aparajita" panose="02020603050405020304" pitchFamily="18" charset="0"/>
                <a:cs typeface="Aparajita" panose="02020603050405020304" pitchFamily="18" charset="0"/>
              </a:rPr>
              <a:t>पूर्वरूप</a:t>
            </a:r>
            <a:endParaRPr lang="en-IN" sz="3600" b="1" dirty="0">
              <a:latin typeface="Aparajita" panose="02020603050405020304" pitchFamily="18" charset="0"/>
              <a:cs typeface="Aparajita" panose="02020603050405020304" pitchFamily="18" charset="0"/>
            </a:endParaRPr>
          </a:p>
        </p:txBody>
      </p:sp>
      <p:sp>
        <p:nvSpPr>
          <p:cNvPr id="9" name="Rectangle 8">
            <a:extLst>
              <a:ext uri="{FF2B5EF4-FFF2-40B4-BE49-F238E27FC236}">
                <a16:creationId xmlns:a16="http://schemas.microsoft.com/office/drawing/2014/main" xmlns="" id="{28FFA96D-4C0C-783D-75E3-7170AA0AA403}"/>
              </a:ext>
            </a:extLst>
          </p:cNvPr>
          <p:cNvSpPr/>
          <p:nvPr/>
        </p:nvSpPr>
        <p:spPr>
          <a:xfrm>
            <a:off x="5664930" y="5638028"/>
            <a:ext cx="1662504" cy="6982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hi-IN" sz="3600" b="1" dirty="0">
                <a:latin typeface="Aparajita" panose="02020603050405020304" pitchFamily="18" charset="0"/>
                <a:cs typeface="Aparajita" panose="02020603050405020304" pitchFamily="18" charset="0"/>
              </a:rPr>
              <a:t>रूप</a:t>
            </a:r>
            <a:endParaRPr lang="en-IN" sz="3600" b="1" dirty="0">
              <a:latin typeface="Aparajita" panose="02020603050405020304" pitchFamily="18" charset="0"/>
              <a:cs typeface="Aparajita" panose="02020603050405020304" pitchFamily="18" charset="0"/>
            </a:endParaRPr>
          </a:p>
        </p:txBody>
      </p:sp>
      <p:sp>
        <p:nvSpPr>
          <p:cNvPr id="10" name="Rectangle 9">
            <a:extLst>
              <a:ext uri="{FF2B5EF4-FFF2-40B4-BE49-F238E27FC236}">
                <a16:creationId xmlns:a16="http://schemas.microsoft.com/office/drawing/2014/main" xmlns="" id="{7B319F93-2715-B682-3B5F-18046D264229}"/>
              </a:ext>
            </a:extLst>
          </p:cNvPr>
          <p:cNvSpPr/>
          <p:nvPr/>
        </p:nvSpPr>
        <p:spPr>
          <a:xfrm>
            <a:off x="8023340" y="5649860"/>
            <a:ext cx="1547953" cy="69821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hi-IN" sz="3600" b="1" dirty="0">
                <a:latin typeface="Aparajita" panose="02020603050405020304" pitchFamily="18" charset="0"/>
                <a:cs typeface="Aparajita" panose="02020603050405020304" pitchFamily="18" charset="0"/>
              </a:rPr>
              <a:t>उपशय</a:t>
            </a:r>
            <a:endParaRPr lang="en-IN" sz="3600" b="1" dirty="0">
              <a:latin typeface="Aparajita" panose="02020603050405020304" pitchFamily="18" charset="0"/>
              <a:cs typeface="Aparajita" panose="02020603050405020304" pitchFamily="18" charset="0"/>
            </a:endParaRPr>
          </a:p>
        </p:txBody>
      </p:sp>
      <p:sp>
        <p:nvSpPr>
          <p:cNvPr id="11" name="Rectangle 10">
            <a:extLst>
              <a:ext uri="{FF2B5EF4-FFF2-40B4-BE49-F238E27FC236}">
                <a16:creationId xmlns:a16="http://schemas.microsoft.com/office/drawing/2014/main" xmlns="" id="{0E6F5BB4-AC57-7F0E-0B5E-12F81AEB7288}"/>
              </a:ext>
            </a:extLst>
          </p:cNvPr>
          <p:cNvSpPr/>
          <p:nvPr/>
        </p:nvSpPr>
        <p:spPr>
          <a:xfrm>
            <a:off x="10270514" y="5638033"/>
            <a:ext cx="1547953" cy="698207"/>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hi-IN" sz="3600" b="1" dirty="0">
                <a:latin typeface="Aparajita" panose="02020603050405020304" pitchFamily="18" charset="0"/>
                <a:cs typeface="Aparajita" panose="02020603050405020304" pitchFamily="18" charset="0"/>
              </a:rPr>
              <a:t>संप्राप्ति</a:t>
            </a:r>
            <a:endParaRPr lang="en-IN" sz="3600" b="1" dirty="0">
              <a:latin typeface="Aparajita" panose="02020603050405020304" pitchFamily="18" charset="0"/>
              <a:cs typeface="Aparajita" panose="02020603050405020304" pitchFamily="18" charset="0"/>
            </a:endParaRPr>
          </a:p>
        </p:txBody>
      </p:sp>
      <p:cxnSp>
        <p:nvCxnSpPr>
          <p:cNvPr id="18" name="Straight Connector 17">
            <a:extLst>
              <a:ext uri="{FF2B5EF4-FFF2-40B4-BE49-F238E27FC236}">
                <a16:creationId xmlns:a16="http://schemas.microsoft.com/office/drawing/2014/main" xmlns="" id="{AA6408AB-014C-8B57-22FB-739BD7C17249}"/>
              </a:ext>
            </a:extLst>
          </p:cNvPr>
          <p:cNvCxnSpPr/>
          <p:nvPr/>
        </p:nvCxnSpPr>
        <p:spPr>
          <a:xfrm>
            <a:off x="1242166" y="5375524"/>
            <a:ext cx="9690847" cy="0"/>
          </a:xfrm>
          <a:prstGeom prst="line">
            <a:avLst/>
          </a:prstGeom>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xmlns="" id="{0B922687-A791-8A7B-B71C-CA4B22572F82}"/>
              </a:ext>
            </a:extLst>
          </p:cNvPr>
          <p:cNvCxnSpPr>
            <a:cxnSpLocks/>
          </p:cNvCxnSpPr>
          <p:nvPr/>
        </p:nvCxnSpPr>
        <p:spPr>
          <a:xfrm>
            <a:off x="1242166" y="5388379"/>
            <a:ext cx="0" cy="246529"/>
          </a:xfrm>
          <a:prstGeom prst="line">
            <a:avLst/>
          </a:prstGeom>
        </p:spPr>
        <p:style>
          <a:lnRef idx="3">
            <a:schemeClr val="dk1"/>
          </a:lnRef>
          <a:fillRef idx="0">
            <a:schemeClr val="dk1"/>
          </a:fillRef>
          <a:effectRef idx="2">
            <a:schemeClr val="dk1"/>
          </a:effectRef>
          <a:fontRef idx="minor">
            <a:schemeClr val="tx1"/>
          </a:fontRef>
        </p:style>
      </p:cxnSp>
      <p:cxnSp>
        <p:nvCxnSpPr>
          <p:cNvPr id="22" name="Straight Connector 21">
            <a:extLst>
              <a:ext uri="{FF2B5EF4-FFF2-40B4-BE49-F238E27FC236}">
                <a16:creationId xmlns:a16="http://schemas.microsoft.com/office/drawing/2014/main" xmlns="" id="{E4EFB444-AB45-1E7E-15FB-19B5C49B0011}"/>
              </a:ext>
            </a:extLst>
          </p:cNvPr>
          <p:cNvCxnSpPr>
            <a:cxnSpLocks/>
          </p:cNvCxnSpPr>
          <p:nvPr/>
        </p:nvCxnSpPr>
        <p:spPr>
          <a:xfrm>
            <a:off x="3896193" y="5388379"/>
            <a:ext cx="0" cy="246529"/>
          </a:xfrm>
          <a:prstGeom prst="line">
            <a:avLst/>
          </a:prstGeom>
        </p:spPr>
        <p:style>
          <a:lnRef idx="3">
            <a:schemeClr val="dk1"/>
          </a:lnRef>
          <a:fillRef idx="0">
            <a:schemeClr val="dk1"/>
          </a:fillRef>
          <a:effectRef idx="2">
            <a:schemeClr val="dk1"/>
          </a:effectRef>
          <a:fontRef idx="minor">
            <a:schemeClr val="tx1"/>
          </a:fontRef>
        </p:style>
      </p:cxnSp>
      <p:cxnSp>
        <p:nvCxnSpPr>
          <p:cNvPr id="24" name="Straight Connector 23">
            <a:extLst>
              <a:ext uri="{FF2B5EF4-FFF2-40B4-BE49-F238E27FC236}">
                <a16:creationId xmlns:a16="http://schemas.microsoft.com/office/drawing/2014/main" xmlns="" id="{FD9FC344-848B-C29F-61CD-0220613CA562}"/>
              </a:ext>
            </a:extLst>
          </p:cNvPr>
          <p:cNvCxnSpPr>
            <a:cxnSpLocks/>
          </p:cNvCxnSpPr>
          <p:nvPr/>
        </p:nvCxnSpPr>
        <p:spPr>
          <a:xfrm>
            <a:off x="6338446" y="5388379"/>
            <a:ext cx="0" cy="246529"/>
          </a:xfrm>
          <a:prstGeom prst="line">
            <a:avLst/>
          </a:prstGeom>
        </p:spPr>
        <p:style>
          <a:lnRef idx="3">
            <a:schemeClr val="dk1"/>
          </a:lnRef>
          <a:fillRef idx="0">
            <a:schemeClr val="dk1"/>
          </a:fillRef>
          <a:effectRef idx="2">
            <a:schemeClr val="dk1"/>
          </a:effectRef>
          <a:fontRef idx="minor">
            <a:schemeClr val="tx1"/>
          </a:fontRef>
        </p:style>
      </p:cxnSp>
      <p:cxnSp>
        <p:nvCxnSpPr>
          <p:cNvPr id="26" name="Straight Connector 25">
            <a:extLst>
              <a:ext uri="{FF2B5EF4-FFF2-40B4-BE49-F238E27FC236}">
                <a16:creationId xmlns:a16="http://schemas.microsoft.com/office/drawing/2014/main" xmlns="" id="{907968DA-99C3-1DBE-D05F-DEE642C8C712}"/>
              </a:ext>
            </a:extLst>
          </p:cNvPr>
          <p:cNvCxnSpPr>
            <a:cxnSpLocks/>
          </p:cNvCxnSpPr>
          <p:nvPr/>
        </p:nvCxnSpPr>
        <p:spPr>
          <a:xfrm>
            <a:off x="8725799" y="5388379"/>
            <a:ext cx="0" cy="246529"/>
          </a:xfrm>
          <a:prstGeom prst="line">
            <a:avLst/>
          </a:prstGeom>
        </p:spPr>
        <p:style>
          <a:lnRef idx="3">
            <a:schemeClr val="dk1"/>
          </a:lnRef>
          <a:fillRef idx="0">
            <a:schemeClr val="dk1"/>
          </a:fillRef>
          <a:effectRef idx="2">
            <a:schemeClr val="dk1"/>
          </a:effectRef>
          <a:fontRef idx="minor">
            <a:schemeClr val="tx1"/>
          </a:fontRef>
        </p:style>
      </p:cxnSp>
      <p:cxnSp>
        <p:nvCxnSpPr>
          <p:cNvPr id="36" name="Straight Connector 35">
            <a:extLst>
              <a:ext uri="{FF2B5EF4-FFF2-40B4-BE49-F238E27FC236}">
                <a16:creationId xmlns:a16="http://schemas.microsoft.com/office/drawing/2014/main" xmlns="" id="{FB427D69-25EB-F451-8D09-8CE82F065C8B}"/>
              </a:ext>
            </a:extLst>
          </p:cNvPr>
          <p:cNvCxnSpPr>
            <a:cxnSpLocks/>
          </p:cNvCxnSpPr>
          <p:nvPr/>
        </p:nvCxnSpPr>
        <p:spPr>
          <a:xfrm>
            <a:off x="10941423" y="5388379"/>
            <a:ext cx="0" cy="246529"/>
          </a:xfrm>
          <a:prstGeom prst="line">
            <a:avLst/>
          </a:prstGeom>
        </p:spPr>
        <p:style>
          <a:lnRef idx="3">
            <a:schemeClr val="dk1"/>
          </a:lnRef>
          <a:fillRef idx="0">
            <a:schemeClr val="dk1"/>
          </a:fillRef>
          <a:effectRef idx="2">
            <a:schemeClr val="dk1"/>
          </a:effectRef>
          <a:fontRef idx="minor">
            <a:schemeClr val="tx1"/>
          </a:fontRef>
        </p:style>
      </p:cxnSp>
      <p:cxnSp>
        <p:nvCxnSpPr>
          <p:cNvPr id="38" name="Straight Connector 37">
            <a:extLst>
              <a:ext uri="{FF2B5EF4-FFF2-40B4-BE49-F238E27FC236}">
                <a16:creationId xmlns:a16="http://schemas.microsoft.com/office/drawing/2014/main" xmlns="" id="{6526DD45-44D8-E489-8993-241D1AC6CAC3}"/>
              </a:ext>
            </a:extLst>
          </p:cNvPr>
          <p:cNvCxnSpPr>
            <a:cxnSpLocks/>
          </p:cNvCxnSpPr>
          <p:nvPr/>
        </p:nvCxnSpPr>
        <p:spPr>
          <a:xfrm>
            <a:off x="5658730" y="5074024"/>
            <a:ext cx="0" cy="30150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xmlns="" val="2209725806"/>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85927D9-B8AF-5E73-4A18-AD65486198F1}"/>
              </a:ext>
            </a:extLst>
          </p:cNvPr>
          <p:cNvSpPr txBox="1"/>
          <p:nvPr/>
        </p:nvSpPr>
        <p:spPr>
          <a:xfrm>
            <a:off x="463484" y="537328"/>
            <a:ext cx="11265031" cy="5509200"/>
          </a:xfrm>
          <a:prstGeom prst="rect">
            <a:avLst/>
          </a:prstGeom>
          <a:noFill/>
        </p:spPr>
        <p:txBody>
          <a:bodyPr wrap="square" rtlCol="0">
            <a:spAutoFit/>
          </a:bodyPr>
          <a:lstStyle/>
          <a:p>
            <a:pPr marL="457200" indent="-457200">
              <a:buFont typeface="Arial" panose="020B0604020202020204" pitchFamily="34" charset="0"/>
              <a:buChar char="•"/>
            </a:pPr>
            <a:r>
              <a:rPr lang="en-US" sz="3200" b="1" u="sng" dirty="0">
                <a:latin typeface="Cambria" panose="02040503050406030204" pitchFamily="18" charset="0"/>
                <a:ea typeface="Cambria" panose="02040503050406030204" pitchFamily="18" charset="0"/>
              </a:rPr>
              <a:t>The ‘p’ wave: </a:t>
            </a:r>
            <a:r>
              <a:rPr lang="en-US" sz="3200" dirty="0">
                <a:latin typeface="Cambria" panose="02040503050406030204" pitchFamily="18" charset="0"/>
                <a:ea typeface="Cambria" panose="02040503050406030204" pitchFamily="18" charset="0"/>
              </a:rPr>
              <a:t>It is called percussion/tidal wave occurs due to ejection of blood from ventricles during systole. </a:t>
            </a:r>
          </a:p>
          <a:p>
            <a:pPr marL="457200" indent="-457200">
              <a:buFont typeface="Arial" panose="020B0604020202020204" pitchFamily="34" charset="0"/>
              <a:buChar char="•"/>
            </a:pPr>
            <a:r>
              <a:rPr lang="en-US" sz="3200" b="1" u="sng" dirty="0">
                <a:latin typeface="Cambria" panose="02040503050406030204" pitchFamily="18" charset="0"/>
                <a:ea typeface="Cambria" panose="02040503050406030204" pitchFamily="18" charset="0"/>
              </a:rPr>
              <a:t>The ‘n’ notch: </a:t>
            </a:r>
            <a:r>
              <a:rPr lang="en-US" sz="3200" dirty="0">
                <a:latin typeface="Cambria" panose="02040503050406030204" pitchFamily="18" charset="0"/>
                <a:ea typeface="Cambria" panose="02040503050406030204" pitchFamily="18" charset="0"/>
              </a:rPr>
              <a:t>It is present in the descending limb of pulse tracing and represents the closure of aortic valve. </a:t>
            </a:r>
          </a:p>
          <a:p>
            <a:pPr marL="457200" indent="-457200">
              <a:buFont typeface="Arial" panose="020B0604020202020204" pitchFamily="34" charset="0"/>
              <a:buChar char="•"/>
            </a:pPr>
            <a:r>
              <a:rPr lang="en-US" sz="3200" b="1" u="sng" dirty="0">
                <a:latin typeface="Cambria" panose="02040503050406030204" pitchFamily="18" charset="0"/>
                <a:ea typeface="Cambria" panose="02040503050406030204" pitchFamily="18" charset="0"/>
              </a:rPr>
              <a:t>The ‘d’ wave: </a:t>
            </a:r>
            <a:r>
              <a:rPr lang="en-US" sz="3200" dirty="0">
                <a:latin typeface="Cambria" panose="02040503050406030204" pitchFamily="18" charset="0"/>
                <a:ea typeface="Cambria" panose="02040503050406030204" pitchFamily="18" charset="0"/>
              </a:rPr>
              <a:t>It is called dicrotic wave. It occurs due to rebound of blood against the closed aortic valve during diastole. </a:t>
            </a:r>
          </a:p>
          <a:p>
            <a:pPr marL="457200" indent="-457200">
              <a:buFont typeface="Arial" panose="020B0604020202020204" pitchFamily="34" charset="0"/>
              <a:buChar char="•"/>
            </a:pPr>
            <a:r>
              <a:rPr lang="en-US" sz="3200" b="1" u="sng" dirty="0">
                <a:latin typeface="Cambria" panose="02040503050406030204" pitchFamily="18" charset="0"/>
                <a:ea typeface="Cambria" panose="02040503050406030204" pitchFamily="18" charset="0"/>
              </a:rPr>
              <a:t>The ‘a’ wave: </a:t>
            </a:r>
            <a:r>
              <a:rPr lang="en-US" sz="3200" dirty="0">
                <a:latin typeface="Cambria" panose="02040503050406030204" pitchFamily="18" charset="0"/>
                <a:ea typeface="Cambria" panose="02040503050406030204" pitchFamily="18" charset="0"/>
              </a:rPr>
              <a:t>It is called </a:t>
            </a:r>
            <a:r>
              <a:rPr lang="en-US" sz="3200" dirty="0" err="1">
                <a:latin typeface="Cambria" panose="02040503050406030204" pitchFamily="18" charset="0"/>
                <a:ea typeface="Cambria" panose="02040503050406030204" pitchFamily="18" charset="0"/>
              </a:rPr>
              <a:t>anacrotic</a:t>
            </a:r>
            <a:r>
              <a:rPr lang="en-US" sz="3200" dirty="0">
                <a:latin typeface="Cambria" panose="02040503050406030204" pitchFamily="18" charset="0"/>
                <a:ea typeface="Cambria" panose="02040503050406030204" pitchFamily="18" charset="0"/>
              </a:rPr>
              <a:t> wave. It is sometimes seen in the upstroke of the pulse wave. It occurs due to change in velocity of ejection of blood from ventricle towards late systole.</a:t>
            </a:r>
            <a:endParaRPr lang="en-IN"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1734789149"/>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EAA884F-1363-F89E-3D2C-296AA3D326DA}"/>
              </a:ext>
            </a:extLst>
          </p:cNvPr>
          <p:cNvSpPr txBox="1"/>
          <p:nvPr/>
        </p:nvSpPr>
        <p:spPr>
          <a:xfrm>
            <a:off x="340936" y="428178"/>
            <a:ext cx="11510127" cy="6001643"/>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Depending on any change in the normal wave forms; various types of abnormal pulses are described. Different types of abnormal pulses are:</a:t>
            </a:r>
          </a:p>
          <a:p>
            <a:pPr marL="457200" indent="-457200">
              <a:buFont typeface="Wingdings" panose="05000000000000000000" pitchFamily="2" charset="2"/>
              <a:buChar char="§"/>
            </a:pPr>
            <a:r>
              <a:rPr lang="en-US" sz="3200" dirty="0">
                <a:latin typeface="Cambria" panose="02040503050406030204" pitchFamily="18" charset="0"/>
                <a:ea typeface="Cambria" panose="02040503050406030204" pitchFamily="18" charset="0"/>
              </a:rPr>
              <a:t>ANACROTIC PULSE/SLOW RISING PULSE</a:t>
            </a:r>
          </a:p>
          <a:p>
            <a:pPr marL="457200" indent="-457200">
              <a:buFont typeface="Wingdings" panose="05000000000000000000" pitchFamily="2" charset="2"/>
              <a:buChar char="§"/>
            </a:pPr>
            <a:r>
              <a:rPr lang="en-US" sz="3200" dirty="0">
                <a:latin typeface="Cambria" panose="02040503050406030204" pitchFamily="18" charset="0"/>
                <a:ea typeface="Cambria" panose="02040503050406030204" pitchFamily="18" charset="0"/>
              </a:rPr>
              <a:t>DICROTIC PULSE/TWICE BEATING PULSE</a:t>
            </a:r>
          </a:p>
          <a:p>
            <a:pPr marL="457200" indent="-457200">
              <a:buFont typeface="Wingdings" panose="05000000000000000000" pitchFamily="2" charset="2"/>
              <a:buChar char="§"/>
            </a:pPr>
            <a:r>
              <a:rPr lang="en-US" sz="3200" dirty="0">
                <a:latin typeface="Cambria" panose="02040503050406030204" pitchFamily="18" charset="0"/>
                <a:ea typeface="Cambria" panose="02040503050406030204" pitchFamily="18" charset="0"/>
              </a:rPr>
              <a:t>WATER HAMMER PULSE/COLLAPSING OR CORRIGAN'S PULSE</a:t>
            </a:r>
          </a:p>
          <a:p>
            <a:pPr marL="457200" indent="-457200">
              <a:buFont typeface="Wingdings" panose="05000000000000000000" pitchFamily="2" charset="2"/>
              <a:buChar char="§"/>
            </a:pPr>
            <a:r>
              <a:rPr lang="en-IN" sz="3200" dirty="0">
                <a:latin typeface="Cambria" panose="02040503050406030204" pitchFamily="18" charset="0"/>
                <a:ea typeface="Cambria" panose="02040503050406030204" pitchFamily="18" charset="0"/>
              </a:rPr>
              <a:t>PULSUS ALTERNANS</a:t>
            </a:r>
            <a:endParaRPr lang="en-US" sz="3200" dirty="0">
              <a:latin typeface="Cambria" panose="02040503050406030204" pitchFamily="18" charset="0"/>
              <a:ea typeface="Cambria" panose="02040503050406030204" pitchFamily="18" charset="0"/>
            </a:endParaRPr>
          </a:p>
          <a:p>
            <a:pPr marL="457200" indent="-457200">
              <a:buFont typeface="Wingdings" panose="05000000000000000000" pitchFamily="2" charset="2"/>
              <a:buChar char="§"/>
            </a:pPr>
            <a:r>
              <a:rPr lang="en-IN" sz="3200" dirty="0">
                <a:latin typeface="Cambria" panose="02040503050406030204" pitchFamily="18" charset="0"/>
                <a:ea typeface="Cambria" panose="02040503050406030204" pitchFamily="18" charset="0"/>
              </a:rPr>
              <a:t>PULSUS BISFERIENS</a:t>
            </a:r>
            <a:endParaRPr lang="en-US" sz="3200" dirty="0">
              <a:latin typeface="Cambria" panose="02040503050406030204" pitchFamily="18" charset="0"/>
              <a:ea typeface="Cambria" panose="02040503050406030204" pitchFamily="18" charset="0"/>
            </a:endParaRPr>
          </a:p>
          <a:p>
            <a:pPr marL="457200" indent="-457200">
              <a:buFont typeface="Wingdings" panose="05000000000000000000" pitchFamily="2" charset="2"/>
              <a:buChar char="§"/>
            </a:pPr>
            <a:r>
              <a:rPr lang="en-IN" sz="3200" dirty="0">
                <a:latin typeface="Cambria" panose="02040503050406030204" pitchFamily="18" charset="0"/>
                <a:ea typeface="Cambria" panose="02040503050406030204" pitchFamily="18" charset="0"/>
              </a:rPr>
              <a:t>PULSUS PARADOXUS </a:t>
            </a:r>
          </a:p>
          <a:p>
            <a:endParaRPr lang="en-IN" sz="3200" dirty="0">
              <a:latin typeface="Cambria" panose="02040503050406030204" pitchFamily="18" charset="0"/>
              <a:ea typeface="Cambria" panose="02040503050406030204" pitchFamily="18" charset="0"/>
            </a:endParaRPr>
          </a:p>
          <a:p>
            <a:endParaRPr lang="en-IN"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907047227"/>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EF197CE-0617-15AF-1AB6-72DE03D38F0B}"/>
              </a:ext>
            </a:extLst>
          </p:cNvPr>
          <p:cNvSpPr txBox="1"/>
          <p:nvPr/>
        </p:nvSpPr>
        <p:spPr>
          <a:xfrm>
            <a:off x="94170" y="3651253"/>
            <a:ext cx="3855662" cy="2862322"/>
          </a:xfrm>
          <a:prstGeom prst="rect">
            <a:avLst/>
          </a:prstGeom>
          <a:noFill/>
        </p:spPr>
        <p:txBody>
          <a:bodyPr wrap="square" rtlCol="0">
            <a:spAutoFit/>
          </a:bodyPr>
          <a:lstStyle/>
          <a:p>
            <a:pPr marL="457200" indent="-457200">
              <a:buFont typeface="Wingdings" panose="05000000000000000000" pitchFamily="2" charset="2"/>
              <a:buChar char="§"/>
            </a:pPr>
            <a:r>
              <a:rPr lang="en-US" sz="2000" b="1" u="sng" dirty="0">
                <a:solidFill>
                  <a:srgbClr val="FFC000"/>
                </a:solidFill>
                <a:latin typeface="Cambria" panose="02040503050406030204" pitchFamily="18" charset="0"/>
                <a:ea typeface="Cambria" panose="02040503050406030204" pitchFamily="18" charset="0"/>
              </a:rPr>
              <a:t>ANACROTIC PULSE/SLOW RISING PULSE :</a:t>
            </a:r>
          </a:p>
          <a:p>
            <a:r>
              <a:rPr lang="en-US" sz="2000" dirty="0">
                <a:latin typeface="Cambria" panose="02040503050406030204" pitchFamily="18" charset="0"/>
                <a:ea typeface="Cambria" panose="02040503050406030204" pitchFamily="18" charset="0"/>
              </a:rPr>
              <a:t>It has two upstrokes. A secondary wave occurs in the upstroke of the pulse. The pulse wave is slow to rise and occurs when the ventricular ejection is prolonged. Usually it is seen in aortic stenosis.</a:t>
            </a:r>
            <a:endParaRPr lang="en-US" sz="2000" b="1" u="sng"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1F0ADBA1-E531-C0F4-914C-4B78BDFF77CD}"/>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4170" y="72429"/>
            <a:ext cx="3855662" cy="33723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xmlns="" id="{07A0DF45-8A5A-7F44-7C30-5ABBEC00C16E}"/>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233602" y="72429"/>
            <a:ext cx="3724795" cy="33723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xmlns="" id="{B69FF468-8B53-0B5C-3296-162FCFF36318}"/>
              </a:ext>
            </a:extLst>
          </p:cNvPr>
          <p:cNvSpPr txBox="1"/>
          <p:nvPr/>
        </p:nvSpPr>
        <p:spPr>
          <a:xfrm>
            <a:off x="4233602" y="3651253"/>
            <a:ext cx="3724795" cy="3170099"/>
          </a:xfrm>
          <a:prstGeom prst="rect">
            <a:avLst/>
          </a:prstGeom>
          <a:noFill/>
        </p:spPr>
        <p:txBody>
          <a:bodyPr wrap="square" rtlCol="0">
            <a:spAutoFit/>
          </a:bodyPr>
          <a:lstStyle/>
          <a:p>
            <a:pPr marL="342900" indent="-342900">
              <a:buFont typeface="Wingdings" panose="05000000000000000000" pitchFamily="2" charset="2"/>
              <a:buChar char="§"/>
            </a:pPr>
            <a:r>
              <a:rPr lang="en-US" sz="2000" b="1" u="sng" dirty="0">
                <a:solidFill>
                  <a:srgbClr val="FFC000"/>
                </a:solidFill>
                <a:latin typeface="Cambria" panose="02040503050406030204" pitchFamily="18" charset="0"/>
                <a:ea typeface="Cambria" panose="02040503050406030204" pitchFamily="18" charset="0"/>
              </a:rPr>
              <a:t>DICROTIC PULSE/TWICE BEATING PULSE</a:t>
            </a:r>
          </a:p>
          <a:p>
            <a:r>
              <a:rPr lang="en-US" sz="2000" dirty="0">
                <a:latin typeface="Cambria" panose="02040503050406030204" pitchFamily="18" charset="0"/>
                <a:ea typeface="Cambria" panose="02040503050406030204" pitchFamily="18" charset="0"/>
              </a:rPr>
              <a:t>A dicrotic pulse results from the accentuated diastolic dicrotic wave that follows the dicrotic notch. It is called ‘Twice beating pulse” because the dicrotic wave is prominent and gives impression of 2 beats. It is present in fever.</a:t>
            </a:r>
            <a:endParaRPr lang="en-IN" sz="20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9B79D6D8-8B0B-F66E-8ED8-F07AAE2F47E7}"/>
              </a:ext>
            </a:extLst>
          </p:cNvPr>
          <p:cNvSpPr txBox="1"/>
          <p:nvPr/>
        </p:nvSpPr>
        <p:spPr>
          <a:xfrm>
            <a:off x="7958397" y="3651253"/>
            <a:ext cx="4317477" cy="3031599"/>
          </a:xfrm>
          <a:prstGeom prst="rect">
            <a:avLst/>
          </a:prstGeom>
          <a:noFill/>
        </p:spPr>
        <p:txBody>
          <a:bodyPr wrap="square" rtlCol="0">
            <a:spAutoFit/>
          </a:bodyPr>
          <a:lstStyle/>
          <a:p>
            <a:pPr marL="342900" indent="-342900">
              <a:buFont typeface="Wingdings" panose="05000000000000000000" pitchFamily="2" charset="2"/>
              <a:buChar char="§"/>
            </a:pPr>
            <a:r>
              <a:rPr lang="en-US" sz="2000" b="1" u="sng" dirty="0">
                <a:solidFill>
                  <a:srgbClr val="FFC000"/>
                </a:solidFill>
                <a:latin typeface="Cambria" panose="02040503050406030204" pitchFamily="18" charset="0"/>
                <a:ea typeface="Cambria" panose="02040503050406030204" pitchFamily="18" charset="0"/>
              </a:rPr>
              <a:t>PULSUS ALTERNANS </a:t>
            </a:r>
          </a:p>
          <a:p>
            <a:r>
              <a:rPr lang="en-US" sz="1900" dirty="0">
                <a:latin typeface="Cambria" panose="02040503050406030204" pitchFamily="18" charset="0"/>
                <a:ea typeface="Cambria" panose="02040503050406030204" pitchFamily="18" charset="0"/>
              </a:rPr>
              <a:t>Pulsus alternans is a variation in pulse amplitude occurring with alternate beats due to changing systolic pressure. Pulse is regular but alternate beats are strong and weak. It is best appreciated by applying light pressure on the peripheral arterial pulse, and can be confirmed by measuring the blood pressure. Ex. Left ventricular failure. </a:t>
            </a:r>
            <a:endParaRPr lang="en-IN" sz="1900" dirty="0">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xmlns="" id="{03BB9951-62D4-CB26-5D66-CCD32E432964}"/>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216258" y="72428"/>
            <a:ext cx="3801754" cy="33565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3004381304"/>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A1F30ED-FC0C-1C20-0045-85F4D1307145}"/>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10163" y="143340"/>
            <a:ext cx="2231380" cy="64082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xmlns="" id="{07A3FAC0-6C47-32C8-A75C-0A9C5AF9B062}"/>
              </a:ext>
            </a:extLst>
          </p:cNvPr>
          <p:cNvSpPr txBox="1"/>
          <p:nvPr/>
        </p:nvSpPr>
        <p:spPr>
          <a:xfrm>
            <a:off x="2577766" y="143340"/>
            <a:ext cx="3182011" cy="6278642"/>
          </a:xfrm>
          <a:prstGeom prst="rect">
            <a:avLst/>
          </a:prstGeom>
          <a:noFill/>
        </p:spPr>
        <p:txBody>
          <a:bodyPr wrap="square" rtlCol="0">
            <a:spAutoFit/>
          </a:bodyPr>
          <a:lstStyle/>
          <a:p>
            <a:pPr marL="285750" indent="-285750">
              <a:buFont typeface="Wingdings" panose="05000000000000000000" pitchFamily="2" charset="2"/>
              <a:buChar char="§"/>
            </a:pPr>
            <a:r>
              <a:rPr lang="en-US" sz="2000" b="1" u="sng" dirty="0">
                <a:solidFill>
                  <a:srgbClr val="FFC000"/>
                </a:solidFill>
                <a:latin typeface="Cambria" panose="02040503050406030204" pitchFamily="18" charset="0"/>
                <a:ea typeface="Cambria" panose="02040503050406030204" pitchFamily="18" charset="0"/>
              </a:rPr>
              <a:t>WATER HAMMER PULSE/COLLAPSING OR CORRIGAN'S PULSE </a:t>
            </a:r>
          </a:p>
          <a:p>
            <a:r>
              <a:rPr lang="en-US" sz="1900" dirty="0">
                <a:latin typeface="Cambria" panose="02040503050406030204" pitchFamily="18" charset="0"/>
                <a:ea typeface="Cambria" panose="02040503050406030204" pitchFamily="18" charset="0"/>
              </a:rPr>
              <a:t>The Corrigan or water-hammer pulse is characterized by an abrupt, very rapid upstroke of the peripheral pulse (percussion wave), followed by rapid collapse. Dicrotic notch is usually absent. It is best appreciated by raising the arm abruptly and feeling for the characteristics in the radial pulse. It probably results from very rapid ejection of a large left ventricular stroke volume into a low resistance arterial system. Ex. Fever, Chronic Alcoholism.</a:t>
            </a:r>
            <a:endParaRPr lang="en-IN" sz="1900"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xmlns="" id="{F52F2C6C-6ECF-05CA-19BA-E857EA668976}"/>
              </a:ext>
            </a:extLst>
          </p:cNvPr>
          <p:cNvSpPr txBox="1"/>
          <p:nvPr/>
        </p:nvSpPr>
        <p:spPr>
          <a:xfrm>
            <a:off x="5759777" y="3942718"/>
            <a:ext cx="2934229" cy="2554545"/>
          </a:xfrm>
          <a:prstGeom prst="rect">
            <a:avLst/>
          </a:prstGeom>
          <a:noFill/>
        </p:spPr>
        <p:txBody>
          <a:bodyPr wrap="square" rtlCol="0">
            <a:spAutoFit/>
          </a:bodyPr>
          <a:lstStyle/>
          <a:p>
            <a:pPr marL="342900" indent="-342900">
              <a:buFont typeface="Wingdings" panose="05000000000000000000" pitchFamily="2" charset="2"/>
              <a:buChar char="§"/>
            </a:pPr>
            <a:r>
              <a:rPr lang="en-US" sz="2000" b="1" u="sng" dirty="0">
                <a:solidFill>
                  <a:srgbClr val="FFC000"/>
                </a:solidFill>
                <a:latin typeface="Cambria" panose="02040503050406030204" pitchFamily="18" charset="0"/>
                <a:ea typeface="Cambria" panose="02040503050406030204" pitchFamily="18" charset="0"/>
              </a:rPr>
              <a:t>PULSUS BISFERIENS </a:t>
            </a:r>
          </a:p>
          <a:p>
            <a:r>
              <a:rPr lang="en-US" sz="2000" dirty="0">
                <a:latin typeface="Cambria" panose="02040503050406030204" pitchFamily="18" charset="0"/>
                <a:ea typeface="Cambria" panose="02040503050406030204" pitchFamily="18" charset="0"/>
              </a:rPr>
              <a:t>It is a combination of the low raising pulse (</a:t>
            </a:r>
            <a:r>
              <a:rPr lang="en-US" sz="2000" dirty="0" err="1">
                <a:latin typeface="Cambria" panose="02040503050406030204" pitchFamily="18" charset="0"/>
                <a:ea typeface="Cambria" panose="02040503050406030204" pitchFamily="18" charset="0"/>
              </a:rPr>
              <a:t>anacrotic</a:t>
            </a:r>
            <a:r>
              <a:rPr lang="en-US" sz="2000" dirty="0">
                <a:latin typeface="Cambria" panose="02040503050406030204" pitchFamily="18" charset="0"/>
                <a:ea typeface="Cambria" panose="02040503050406030204" pitchFamily="18" charset="0"/>
              </a:rPr>
              <a:t>) and the collapsing pulse. This is typically seen in aortic stenosis associated with aortic incompetence.</a:t>
            </a:r>
            <a:endParaRPr lang="en-IN" sz="200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47952AEA-363A-8D03-229E-8014B8CD96A5}"/>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917539" y="77352"/>
            <a:ext cx="2309565" cy="38409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xmlns="" id="{DA843192-4C8B-76AD-F274-8879805A2566}"/>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700939" y="77352"/>
            <a:ext cx="3409551" cy="20195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xmlns="" id="{407E3203-FBCE-0299-72D3-302E657E01E2}"/>
              </a:ext>
            </a:extLst>
          </p:cNvPr>
          <p:cNvSpPr txBox="1"/>
          <p:nvPr/>
        </p:nvSpPr>
        <p:spPr>
          <a:xfrm>
            <a:off x="8700939" y="2403835"/>
            <a:ext cx="3409552" cy="4093428"/>
          </a:xfrm>
          <a:prstGeom prst="rect">
            <a:avLst/>
          </a:prstGeom>
          <a:noFill/>
        </p:spPr>
        <p:txBody>
          <a:bodyPr wrap="square" rtlCol="0">
            <a:spAutoFit/>
          </a:bodyPr>
          <a:lstStyle/>
          <a:p>
            <a:pPr marL="342900" indent="-342900">
              <a:buFont typeface="Wingdings" panose="05000000000000000000" pitchFamily="2" charset="2"/>
              <a:buChar char="§"/>
            </a:pPr>
            <a:r>
              <a:rPr lang="en-IN" sz="2000" b="1" u="sng" dirty="0">
                <a:solidFill>
                  <a:srgbClr val="FFC000"/>
                </a:solidFill>
                <a:latin typeface="Cambria" panose="02040503050406030204" pitchFamily="18" charset="0"/>
                <a:ea typeface="Cambria" panose="02040503050406030204" pitchFamily="18" charset="0"/>
              </a:rPr>
              <a:t>PULSUS PARADOXUS</a:t>
            </a:r>
            <a:r>
              <a:rPr lang="en-IN" sz="2000" dirty="0">
                <a:solidFill>
                  <a:srgbClr val="FFC000"/>
                </a:solidFill>
                <a:latin typeface="Cambria" panose="02040503050406030204" pitchFamily="18" charset="0"/>
                <a:ea typeface="Cambria" panose="02040503050406030204" pitchFamily="18" charset="0"/>
              </a:rPr>
              <a:t> </a:t>
            </a:r>
          </a:p>
          <a:p>
            <a:r>
              <a:rPr lang="en-US" sz="2000" dirty="0">
                <a:latin typeface="Cambria" panose="02040503050406030204" pitchFamily="18" charset="0"/>
                <a:ea typeface="Cambria" panose="02040503050406030204" pitchFamily="18" charset="0"/>
              </a:rPr>
              <a:t>There is an accentuation of normal phenomenon of decrease in pulse volume with inspiration.</a:t>
            </a:r>
            <a:r>
              <a:rPr lang="en-IN" sz="2000" dirty="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When there is a more marked inspiratory decrease in arterial pressure exceeding 20 mm Hg, the pulse is termed Pulsus paradoxus. In contrast to the normal situation; this can be easily detected on palpation. Ex. Asthma, Emphysema. </a:t>
            </a:r>
            <a:endParaRPr lang="en-IN"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521252806"/>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037B7F7-E1C2-505D-49D7-FC6509403F0F}"/>
              </a:ext>
            </a:extLst>
          </p:cNvPr>
          <p:cNvSpPr txBox="1"/>
          <p:nvPr/>
        </p:nvSpPr>
        <p:spPr>
          <a:xfrm>
            <a:off x="194821" y="256211"/>
            <a:ext cx="11802357" cy="6093976"/>
          </a:xfrm>
          <a:prstGeom prst="rect">
            <a:avLst/>
          </a:prstGeom>
          <a:noFill/>
        </p:spPr>
        <p:txBody>
          <a:bodyPr wrap="square" rtlCol="0">
            <a:spAutoFit/>
          </a:bodyPr>
          <a:lstStyle/>
          <a:p>
            <a:pPr algn="ctr"/>
            <a:r>
              <a:rPr lang="en-IN" sz="5400" b="1" u="sng" dirty="0">
                <a:solidFill>
                  <a:srgbClr val="660033"/>
                </a:solidFill>
                <a:latin typeface="Cambria" panose="02040503050406030204" pitchFamily="18" charset="0"/>
                <a:ea typeface="Cambria" panose="02040503050406030204" pitchFamily="18" charset="0"/>
              </a:rPr>
              <a:t>OTHER PERIPHERAL PULSES:</a:t>
            </a:r>
          </a:p>
          <a:p>
            <a:r>
              <a:rPr lang="en-US" sz="2800" dirty="0">
                <a:latin typeface="Cambria" panose="02040503050406030204" pitchFamily="18" charset="0"/>
                <a:ea typeface="Cambria" panose="02040503050406030204" pitchFamily="18" charset="0"/>
              </a:rPr>
              <a:t>In absence of any pathology, all peripheral pulses are well felt and appear simultaneously on both sides. </a:t>
            </a:r>
          </a:p>
          <a:p>
            <a:r>
              <a:rPr lang="en-US" sz="2800" dirty="0">
                <a:latin typeface="Cambria" panose="02040503050406030204" pitchFamily="18" charset="0"/>
                <a:ea typeface="Cambria" panose="02040503050406030204" pitchFamily="18" charset="0"/>
              </a:rPr>
              <a:t>Peripheral pulses may not be felt properly in peripheral vascular disease. </a:t>
            </a:r>
          </a:p>
          <a:p>
            <a:r>
              <a:rPr lang="en-US" sz="2800" dirty="0">
                <a:latin typeface="Cambria" panose="02040503050406030204" pitchFamily="18" charset="0"/>
                <a:ea typeface="Cambria" panose="02040503050406030204" pitchFamily="18" charset="0"/>
              </a:rPr>
              <a:t>Reduced or absent arterial pulses are a sign of impaired blood flow. </a:t>
            </a:r>
          </a:p>
          <a:p>
            <a:r>
              <a:rPr lang="en-US" sz="2800" dirty="0">
                <a:latin typeface="Cambria" panose="02040503050406030204" pitchFamily="18" charset="0"/>
                <a:ea typeface="Cambria" panose="02040503050406030204" pitchFamily="18" charset="0"/>
              </a:rPr>
              <a:t>Palpation of peripheral pulses is important in diagnosis of various diseases like: </a:t>
            </a:r>
          </a:p>
          <a:p>
            <a:pPr marL="457200" indent="-457200">
              <a:buAutoNum type="arabicPeriod"/>
            </a:pPr>
            <a:r>
              <a:rPr lang="en-US" sz="2800" dirty="0">
                <a:latin typeface="Cambria" panose="02040503050406030204" pitchFamily="18" charset="0"/>
                <a:ea typeface="Cambria" panose="02040503050406030204" pitchFamily="18" charset="0"/>
              </a:rPr>
              <a:t>Congenital abnormalities (coarctation of the aorta, anomalous peripheral arteries) </a:t>
            </a:r>
          </a:p>
          <a:p>
            <a:pPr marL="457200" indent="-457200">
              <a:buAutoNum type="arabicPeriod"/>
            </a:pPr>
            <a:r>
              <a:rPr lang="en-US" sz="2800" dirty="0">
                <a:latin typeface="Cambria" panose="02040503050406030204" pitchFamily="18" charset="0"/>
                <a:ea typeface="Cambria" panose="02040503050406030204" pitchFamily="18" charset="0"/>
              </a:rPr>
              <a:t>Intrinsic arterial disease (atherosclerosis, thrombosis, arteritis) </a:t>
            </a:r>
          </a:p>
          <a:p>
            <a:pPr marL="457200" indent="-457200">
              <a:buAutoNum type="arabicPeriod"/>
            </a:pPr>
            <a:r>
              <a:rPr lang="en-US" sz="2800" dirty="0">
                <a:latin typeface="Cambria" panose="02040503050406030204" pitchFamily="18" charset="0"/>
                <a:ea typeface="Cambria" panose="02040503050406030204" pitchFamily="18" charset="0"/>
              </a:rPr>
              <a:t>Vasospastic disorders (Raynaud's phenomenon) </a:t>
            </a:r>
          </a:p>
          <a:p>
            <a:pPr marL="457200" indent="-457200">
              <a:buAutoNum type="arabicPeriod"/>
            </a:pPr>
            <a:r>
              <a:rPr lang="en-US" sz="2800" dirty="0">
                <a:latin typeface="Cambria" panose="02040503050406030204" pitchFamily="18" charset="0"/>
                <a:ea typeface="Cambria" panose="02040503050406030204" pitchFamily="18" charset="0"/>
              </a:rPr>
              <a:t>Involvement of the vessel by extrinsic compression (thoracic outlet syndrome, trauma, neoplasms).</a:t>
            </a:r>
            <a:endParaRPr lang="en-IN" sz="2800" b="1" u="sng"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4044386769"/>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BB6CE8-E0FB-8EB5-E771-DB07F32FF161}"/>
              </a:ext>
            </a:extLst>
          </p:cNvPr>
          <p:cNvSpPr>
            <a:spLocks noGrp="1"/>
          </p:cNvSpPr>
          <p:nvPr>
            <p:ph type="title"/>
          </p:nvPr>
        </p:nvSpPr>
        <p:spPr>
          <a:xfrm>
            <a:off x="1715293" y="80010"/>
            <a:ext cx="8761413" cy="650450"/>
          </a:xfrm>
        </p:spPr>
        <p:txBody>
          <a:bodyPr>
            <a:noAutofit/>
          </a:bodyPr>
          <a:lstStyle/>
          <a:p>
            <a:pPr algn="ctr"/>
            <a:r>
              <a:rPr lang="en-US" sz="6000" b="1" u="sng" dirty="0">
                <a:solidFill>
                  <a:srgbClr val="660033"/>
                </a:solidFill>
                <a:latin typeface="Cambria" panose="02040503050406030204" pitchFamily="18" charset="0"/>
                <a:ea typeface="Cambria" panose="02040503050406030204" pitchFamily="18" charset="0"/>
              </a:rPr>
              <a:t>Conclusion:</a:t>
            </a:r>
            <a:endParaRPr lang="en-IN" sz="6000" b="1" u="sng" dirty="0">
              <a:solidFill>
                <a:srgbClr val="660033"/>
              </a:solidFill>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xmlns="" id="{8B9E502A-6859-4E49-1896-07712E5A3706}"/>
              </a:ext>
            </a:extLst>
          </p:cNvPr>
          <p:cNvSpPr>
            <a:spLocks noGrp="1"/>
          </p:cNvSpPr>
          <p:nvPr>
            <p:ph idx="1"/>
          </p:nvPr>
        </p:nvSpPr>
        <p:spPr>
          <a:xfrm>
            <a:off x="-1" y="742951"/>
            <a:ext cx="12192000" cy="6115049"/>
          </a:xfrm>
        </p:spPr>
        <p:txBody>
          <a:bodyPr>
            <a:noAutofit/>
          </a:bodyPr>
          <a:lstStyle/>
          <a:p>
            <a:pPr marL="252000">
              <a:spcBef>
                <a:spcPts val="0"/>
              </a:spcBef>
              <a:spcAft>
                <a:spcPts val="0"/>
              </a:spcAft>
            </a:pPr>
            <a:r>
              <a:rPr lang="en-US" sz="2600" dirty="0">
                <a:solidFill>
                  <a:schemeClr val="tx1"/>
                </a:solidFill>
                <a:latin typeface="Cambria" panose="02040503050406030204" pitchFamily="18" charset="0"/>
                <a:ea typeface="Cambria" panose="02040503050406030204" pitchFamily="18" charset="0"/>
              </a:rPr>
              <a:t>Nadi </a:t>
            </a:r>
            <a:r>
              <a:rPr lang="en-US" sz="2600" dirty="0" err="1">
                <a:solidFill>
                  <a:schemeClr val="tx1"/>
                </a:solidFill>
                <a:latin typeface="Cambria" panose="02040503050406030204" pitchFamily="18" charset="0"/>
                <a:ea typeface="Cambria" panose="02040503050406030204" pitchFamily="18" charset="0"/>
              </a:rPr>
              <a:t>Pariksha</a:t>
            </a:r>
            <a:r>
              <a:rPr lang="en-US" sz="2600" dirty="0">
                <a:solidFill>
                  <a:schemeClr val="tx1"/>
                </a:solidFill>
                <a:latin typeface="Cambria" panose="02040503050406030204" pitchFamily="18" charset="0"/>
                <a:ea typeface="Cambria" panose="02040503050406030204" pitchFamily="18" charset="0"/>
              </a:rPr>
              <a:t> allows us to learn about our Doshas and the future so that our physicians may make informed decisions about how to treat us. Nadi </a:t>
            </a:r>
            <a:r>
              <a:rPr lang="en-US" sz="2600" dirty="0" err="1">
                <a:solidFill>
                  <a:schemeClr val="tx1"/>
                </a:solidFill>
                <a:latin typeface="Cambria" panose="02040503050406030204" pitchFamily="18" charset="0"/>
                <a:ea typeface="Cambria" panose="02040503050406030204" pitchFamily="18" charset="0"/>
              </a:rPr>
              <a:t>Vigyana</a:t>
            </a:r>
            <a:r>
              <a:rPr lang="en-US" sz="2600" dirty="0">
                <a:solidFill>
                  <a:schemeClr val="tx1"/>
                </a:solidFill>
                <a:latin typeface="Cambria" panose="02040503050406030204" pitchFamily="18" charset="0"/>
                <a:ea typeface="Cambria" panose="02040503050406030204" pitchFamily="18" charset="0"/>
              </a:rPr>
              <a:t> allows a physician to detect </a:t>
            </a:r>
            <a:r>
              <a:rPr lang="en-US" sz="2600" dirty="0">
                <a:solidFill>
                  <a:srgbClr val="FFFF00"/>
                </a:solidFill>
                <a:latin typeface="Cambria" panose="02040503050406030204" pitchFamily="18" charset="0"/>
                <a:ea typeface="Cambria" panose="02040503050406030204" pitchFamily="18" charset="0"/>
              </a:rPr>
              <a:t>early warning signals of sickness. </a:t>
            </a:r>
          </a:p>
          <a:p>
            <a:pPr marL="252000">
              <a:spcBef>
                <a:spcPts val="0"/>
              </a:spcBef>
              <a:spcAft>
                <a:spcPts val="0"/>
              </a:spcAft>
            </a:pPr>
            <a:r>
              <a:rPr lang="en-US" sz="2600" dirty="0">
                <a:solidFill>
                  <a:schemeClr val="tx1"/>
                </a:solidFill>
                <a:latin typeface="Cambria" panose="02040503050406030204" pitchFamily="18" charset="0"/>
                <a:ea typeface="Cambria" panose="02040503050406030204" pitchFamily="18" charset="0"/>
              </a:rPr>
              <a:t>Nadi can determine the stage of pathogenesis by pinpointing the organ tissue and </a:t>
            </a:r>
            <a:r>
              <a:rPr lang="en-US" sz="2600" dirty="0">
                <a:solidFill>
                  <a:srgbClr val="FFFF00"/>
                </a:solidFill>
                <a:latin typeface="Cambria" panose="02040503050406030204" pitchFamily="18" charset="0"/>
                <a:ea typeface="Cambria" panose="02040503050406030204" pitchFamily="18" charset="0"/>
              </a:rPr>
              <a:t>Dosh involved. </a:t>
            </a:r>
            <a:r>
              <a:rPr lang="en-US" sz="2600" dirty="0">
                <a:solidFill>
                  <a:schemeClr val="tx1"/>
                </a:solidFill>
                <a:latin typeface="Cambria" panose="02040503050406030204" pitchFamily="18" charset="0"/>
                <a:ea typeface="Cambria" panose="02040503050406030204" pitchFamily="18" charset="0"/>
              </a:rPr>
              <a:t>A disease's Origin may be traced back to a certain Dosha or Dhatus. </a:t>
            </a:r>
          </a:p>
          <a:p>
            <a:pPr marL="252000">
              <a:spcBef>
                <a:spcPts val="0"/>
              </a:spcBef>
              <a:spcAft>
                <a:spcPts val="0"/>
              </a:spcAft>
            </a:pPr>
            <a:r>
              <a:rPr lang="en-US" sz="2600" dirty="0">
                <a:solidFill>
                  <a:schemeClr val="tx1"/>
                </a:solidFill>
                <a:latin typeface="Cambria" panose="02040503050406030204" pitchFamily="18" charset="0"/>
                <a:ea typeface="Cambria" panose="02040503050406030204" pitchFamily="18" charset="0"/>
              </a:rPr>
              <a:t>We are drawn to this ancient practice as we re-examine its role as the primary diagnostic tool for a variety of ailments.</a:t>
            </a:r>
          </a:p>
          <a:p>
            <a:pPr marL="252000">
              <a:spcBef>
                <a:spcPts val="0"/>
              </a:spcBef>
              <a:spcAft>
                <a:spcPts val="0"/>
              </a:spcAft>
            </a:pPr>
            <a:r>
              <a:rPr lang="en-US" sz="2600" dirty="0">
                <a:solidFill>
                  <a:schemeClr val="tx1"/>
                </a:solidFill>
                <a:latin typeface="Cambria" panose="02040503050406030204" pitchFamily="18" charset="0"/>
                <a:ea typeface="Cambria" panose="02040503050406030204" pitchFamily="18" charset="0"/>
              </a:rPr>
              <a:t>Nadi was the primary diagnostic tool </a:t>
            </a:r>
            <a:r>
              <a:rPr lang="en-US" sz="2600" dirty="0" err="1">
                <a:solidFill>
                  <a:schemeClr val="tx1"/>
                </a:solidFill>
                <a:latin typeface="Cambria" panose="02040503050406030204" pitchFamily="18" charset="0"/>
                <a:ea typeface="Cambria" panose="02040503050406030204" pitchFamily="18" charset="0"/>
              </a:rPr>
              <a:t>utilised</a:t>
            </a:r>
            <a:r>
              <a:rPr lang="en-US" sz="2600" dirty="0">
                <a:solidFill>
                  <a:schemeClr val="tx1"/>
                </a:solidFill>
                <a:latin typeface="Cambria" panose="02040503050406030204" pitchFamily="18" charset="0"/>
                <a:ea typeface="Cambria" panose="02040503050406030204" pitchFamily="18" charset="0"/>
              </a:rPr>
              <a:t> when modern laboratories were unavailable many thousand years ago. </a:t>
            </a:r>
          </a:p>
          <a:p>
            <a:pPr marL="252000">
              <a:spcBef>
                <a:spcPts val="0"/>
              </a:spcBef>
              <a:spcAft>
                <a:spcPts val="0"/>
              </a:spcAft>
            </a:pPr>
            <a:r>
              <a:rPr lang="en-US" sz="2600" dirty="0">
                <a:solidFill>
                  <a:schemeClr val="tx1"/>
                </a:solidFill>
                <a:latin typeface="Cambria" panose="02040503050406030204" pitchFamily="18" charset="0"/>
                <a:ea typeface="Cambria" panose="02040503050406030204" pitchFamily="18" charset="0"/>
              </a:rPr>
              <a:t>We may need to make a temporary adjustment to this method now that our facilities have been renovated. When it comes to evaluating Rog and Rogi Bala, </a:t>
            </a:r>
            <a:r>
              <a:rPr lang="en-US" sz="2600" dirty="0" err="1">
                <a:solidFill>
                  <a:schemeClr val="tx1"/>
                </a:solidFill>
                <a:latin typeface="Cambria" panose="02040503050406030204" pitchFamily="18" charset="0"/>
                <a:ea typeface="Cambria" panose="02040503050406030204" pitchFamily="18" charset="0"/>
              </a:rPr>
              <a:t>Ashatasthana</a:t>
            </a:r>
            <a:r>
              <a:rPr lang="en-US" sz="2600" dirty="0">
                <a:solidFill>
                  <a:schemeClr val="tx1"/>
                </a:solidFill>
                <a:latin typeface="Cambria" panose="02040503050406030204" pitchFamily="18" charset="0"/>
                <a:ea typeface="Cambria" panose="02040503050406030204" pitchFamily="18" charset="0"/>
              </a:rPr>
              <a:t> </a:t>
            </a:r>
            <a:r>
              <a:rPr lang="en-US" sz="2600" dirty="0" err="1">
                <a:solidFill>
                  <a:schemeClr val="tx1"/>
                </a:solidFill>
                <a:latin typeface="Cambria" panose="02040503050406030204" pitchFamily="18" charset="0"/>
                <a:ea typeface="Cambria" panose="02040503050406030204" pitchFamily="18" charset="0"/>
              </a:rPr>
              <a:t>Pariksha</a:t>
            </a:r>
            <a:r>
              <a:rPr lang="en-US" sz="2600" dirty="0">
                <a:solidFill>
                  <a:schemeClr val="tx1"/>
                </a:solidFill>
                <a:latin typeface="Cambria" panose="02040503050406030204" pitchFamily="18" charset="0"/>
                <a:ea typeface="Cambria" panose="02040503050406030204" pitchFamily="18" charset="0"/>
              </a:rPr>
              <a:t> is a crucial instrument. According to the aforementioned studies, Nadi </a:t>
            </a:r>
            <a:r>
              <a:rPr lang="en-US" sz="2600" dirty="0" err="1">
                <a:solidFill>
                  <a:schemeClr val="tx1"/>
                </a:solidFill>
                <a:latin typeface="Cambria" panose="02040503050406030204" pitchFamily="18" charset="0"/>
                <a:ea typeface="Cambria" panose="02040503050406030204" pitchFamily="18" charset="0"/>
              </a:rPr>
              <a:t>Pariksha</a:t>
            </a:r>
            <a:r>
              <a:rPr lang="en-US" sz="2600" dirty="0">
                <a:solidFill>
                  <a:schemeClr val="tx1"/>
                </a:solidFill>
                <a:latin typeface="Cambria" panose="02040503050406030204" pitchFamily="18" charset="0"/>
                <a:ea typeface="Cambria" panose="02040503050406030204" pitchFamily="18" charset="0"/>
              </a:rPr>
              <a:t> is an effective method for diagnosing illness and predicting its consequences for the body.</a:t>
            </a:r>
            <a:endParaRPr lang="en-IN" sz="26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3467900700"/>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13CA8E-8B67-0FF0-048C-E04613D9D030}"/>
              </a:ext>
            </a:extLst>
          </p:cNvPr>
          <p:cNvSpPr>
            <a:spLocks noGrp="1"/>
          </p:cNvSpPr>
          <p:nvPr>
            <p:ph type="title"/>
          </p:nvPr>
        </p:nvSpPr>
        <p:spPr>
          <a:xfrm>
            <a:off x="1715293" y="419494"/>
            <a:ext cx="8761413" cy="706964"/>
          </a:xfrm>
        </p:spPr>
        <p:txBody>
          <a:bodyPr>
            <a:noAutofit/>
          </a:bodyPr>
          <a:lstStyle/>
          <a:p>
            <a:pPr algn="ctr"/>
            <a:r>
              <a:rPr lang="en-IN" sz="6600" b="1" u="sng" dirty="0">
                <a:solidFill>
                  <a:srgbClr val="660033"/>
                </a:solidFill>
                <a:latin typeface="Aparajita" panose="02020603050405020304" pitchFamily="18" charset="0"/>
                <a:cs typeface="Aparajita" panose="02020603050405020304" pitchFamily="18" charset="0"/>
              </a:rPr>
              <a:t>2. </a:t>
            </a:r>
            <a:r>
              <a:rPr lang="hi-IN" sz="6600" b="1" u="sng" dirty="0">
                <a:solidFill>
                  <a:srgbClr val="660033"/>
                </a:solidFill>
                <a:latin typeface="Aparajita" panose="02020603050405020304" pitchFamily="18" charset="0"/>
                <a:cs typeface="Aparajita" panose="02020603050405020304" pitchFamily="18" charset="0"/>
              </a:rPr>
              <a:t>मूत्र परीक्षा</a:t>
            </a:r>
            <a:r>
              <a:rPr lang="en-IN" sz="6600" b="1" u="sng" dirty="0">
                <a:solidFill>
                  <a:srgbClr val="660033"/>
                </a:solidFill>
                <a:latin typeface="Aparajita" panose="02020603050405020304" pitchFamily="18" charset="0"/>
                <a:cs typeface="Aparajita" panose="02020603050405020304" pitchFamily="18" charset="0"/>
              </a:rPr>
              <a:t> :</a:t>
            </a:r>
          </a:p>
        </p:txBody>
      </p:sp>
      <p:sp>
        <p:nvSpPr>
          <p:cNvPr id="3" name="Content Placeholder 2">
            <a:extLst>
              <a:ext uri="{FF2B5EF4-FFF2-40B4-BE49-F238E27FC236}">
                <a16:creationId xmlns:a16="http://schemas.microsoft.com/office/drawing/2014/main" xmlns="" id="{D2223730-EF85-B053-D7A8-4CE65612CDA9}"/>
              </a:ext>
            </a:extLst>
          </p:cNvPr>
          <p:cNvSpPr>
            <a:spLocks noGrp="1"/>
          </p:cNvSpPr>
          <p:nvPr>
            <p:ph idx="1"/>
          </p:nvPr>
        </p:nvSpPr>
        <p:spPr>
          <a:xfrm>
            <a:off x="472911" y="1588771"/>
            <a:ext cx="11246178" cy="4724006"/>
          </a:xfrm>
        </p:spPr>
        <p:txBody>
          <a:bodyPr>
            <a:normAutofit/>
          </a:bodyPr>
          <a:lstStyle/>
          <a:p>
            <a:r>
              <a:rPr lang="hi-IN" sz="4000" b="1" dirty="0">
                <a:solidFill>
                  <a:srgbClr val="FFC000"/>
                </a:solidFill>
                <a:latin typeface="Kokila" panose="020B0604020202020204" pitchFamily="34" charset="0"/>
                <a:cs typeface="Kokila" panose="020B0604020202020204" pitchFamily="34" charset="0"/>
              </a:rPr>
              <a:t>निशान्त्ययामे घटिकाचतुष्टये उत्थाप्य वैद्यः किल रोगिणं च । </a:t>
            </a:r>
            <a:endParaRPr lang="en-IN" sz="4000" b="1" dirty="0">
              <a:solidFill>
                <a:srgbClr val="FFC000"/>
              </a:solidFill>
              <a:latin typeface="Kokila" panose="020B0604020202020204" pitchFamily="34" charset="0"/>
              <a:cs typeface="Kokila" panose="020B0604020202020204" pitchFamily="34" charset="0"/>
            </a:endParaRPr>
          </a:p>
          <a:p>
            <a:pPr marL="0" indent="0">
              <a:buNone/>
            </a:pPr>
            <a:r>
              <a:rPr lang="en-IN" sz="4000" b="1" dirty="0">
                <a:solidFill>
                  <a:srgbClr val="FFC000"/>
                </a:solidFill>
                <a:latin typeface="Kokila" panose="020B0604020202020204" pitchFamily="34" charset="0"/>
                <a:cs typeface="Kokila" panose="020B0604020202020204" pitchFamily="34" charset="0"/>
              </a:rPr>
              <a:t>    </a:t>
            </a:r>
            <a:r>
              <a:rPr lang="hi-IN" sz="4000" b="1" dirty="0">
                <a:solidFill>
                  <a:srgbClr val="FFC000"/>
                </a:solidFill>
                <a:latin typeface="Kokila" panose="020B0604020202020204" pitchFamily="34" charset="0"/>
                <a:cs typeface="Kokila" panose="020B0604020202020204" pitchFamily="34" charset="0"/>
              </a:rPr>
              <a:t>मूत्रं</a:t>
            </a:r>
            <a:r>
              <a:rPr lang="en-IN" sz="4000" b="1" dirty="0">
                <a:solidFill>
                  <a:srgbClr val="FFC000"/>
                </a:solidFill>
                <a:latin typeface="Kokila" panose="020B0604020202020204" pitchFamily="34" charset="0"/>
                <a:cs typeface="Kokila" panose="020B0604020202020204" pitchFamily="34" charset="0"/>
              </a:rPr>
              <a:t>  </a:t>
            </a:r>
            <a:r>
              <a:rPr lang="hi-IN" sz="4000" b="1" dirty="0">
                <a:solidFill>
                  <a:srgbClr val="FFC000"/>
                </a:solidFill>
                <a:latin typeface="Kokila" panose="020B0604020202020204" pitchFamily="34" charset="0"/>
                <a:cs typeface="Kokila" panose="020B0604020202020204" pitchFamily="34" charset="0"/>
              </a:rPr>
              <a:t> घृतं </a:t>
            </a:r>
            <a:r>
              <a:rPr lang="en-IN" sz="4000" b="1" dirty="0">
                <a:solidFill>
                  <a:srgbClr val="FFC000"/>
                </a:solidFill>
                <a:latin typeface="Kokila" panose="020B0604020202020204" pitchFamily="34" charset="0"/>
                <a:cs typeface="Kokila" panose="020B0604020202020204" pitchFamily="34" charset="0"/>
              </a:rPr>
              <a:t>  </a:t>
            </a:r>
            <a:r>
              <a:rPr lang="hi-IN" sz="4000" b="1" dirty="0">
                <a:solidFill>
                  <a:srgbClr val="FFC000"/>
                </a:solidFill>
                <a:latin typeface="Kokila" panose="020B0604020202020204" pitchFamily="34" charset="0"/>
                <a:cs typeface="Kokila" panose="020B0604020202020204" pitchFamily="34" charset="0"/>
              </a:rPr>
              <a:t>काचमये </a:t>
            </a:r>
            <a:r>
              <a:rPr lang="en-IN" sz="4000" b="1" dirty="0">
                <a:solidFill>
                  <a:srgbClr val="FFC000"/>
                </a:solidFill>
                <a:latin typeface="Kokila" panose="020B0604020202020204" pitchFamily="34" charset="0"/>
                <a:cs typeface="Kokila" panose="020B0604020202020204" pitchFamily="34" charset="0"/>
              </a:rPr>
              <a:t>  </a:t>
            </a:r>
            <a:r>
              <a:rPr lang="hi-IN" sz="4000" b="1" dirty="0">
                <a:solidFill>
                  <a:srgbClr val="FFC000"/>
                </a:solidFill>
                <a:latin typeface="Kokila" panose="020B0604020202020204" pitchFamily="34" charset="0"/>
                <a:cs typeface="Kokila" panose="020B0604020202020204" pitchFamily="34" charset="0"/>
              </a:rPr>
              <a:t>च </a:t>
            </a:r>
            <a:r>
              <a:rPr lang="en-IN" sz="4000" b="1" dirty="0">
                <a:solidFill>
                  <a:srgbClr val="FFC000"/>
                </a:solidFill>
                <a:latin typeface="Kokila" panose="020B0604020202020204" pitchFamily="34" charset="0"/>
                <a:cs typeface="Kokila" panose="020B0604020202020204" pitchFamily="34" charset="0"/>
              </a:rPr>
              <a:t>  </a:t>
            </a:r>
            <a:r>
              <a:rPr lang="hi-IN" sz="4000" b="1" dirty="0">
                <a:solidFill>
                  <a:srgbClr val="FFC000"/>
                </a:solidFill>
                <a:latin typeface="Kokila" panose="020B0604020202020204" pitchFamily="34" charset="0"/>
                <a:cs typeface="Kokila" panose="020B0604020202020204" pitchFamily="34" charset="0"/>
              </a:rPr>
              <a:t>पात्रे</a:t>
            </a:r>
            <a:r>
              <a:rPr lang="en-IN" sz="4000" b="1" dirty="0">
                <a:solidFill>
                  <a:srgbClr val="FFC000"/>
                </a:solidFill>
                <a:latin typeface="Kokila" panose="020B0604020202020204" pitchFamily="34" charset="0"/>
                <a:cs typeface="Kokila" panose="020B0604020202020204" pitchFamily="34" charset="0"/>
              </a:rPr>
              <a:t> </a:t>
            </a:r>
            <a:r>
              <a:rPr lang="hi-IN" sz="4000" b="1" dirty="0">
                <a:solidFill>
                  <a:srgbClr val="FFC000"/>
                </a:solidFill>
                <a:latin typeface="Kokila" panose="020B0604020202020204" pitchFamily="34" charset="0"/>
                <a:cs typeface="Kokila" panose="020B0604020202020204" pitchFamily="34" charset="0"/>
              </a:rPr>
              <a:t> सूर्योदये </a:t>
            </a:r>
            <a:r>
              <a:rPr lang="en-IN" sz="4000" b="1" dirty="0">
                <a:solidFill>
                  <a:srgbClr val="FFC000"/>
                </a:solidFill>
                <a:latin typeface="Kokila" panose="020B0604020202020204" pitchFamily="34" charset="0"/>
                <a:cs typeface="Kokila" panose="020B0604020202020204" pitchFamily="34" charset="0"/>
              </a:rPr>
              <a:t> </a:t>
            </a:r>
            <a:r>
              <a:rPr lang="hi-IN" sz="4000" b="1" dirty="0">
                <a:solidFill>
                  <a:srgbClr val="FFC000"/>
                </a:solidFill>
                <a:latin typeface="Kokila" panose="020B0604020202020204" pitchFamily="34" charset="0"/>
                <a:cs typeface="Kokila" panose="020B0604020202020204" pitchFamily="34" charset="0"/>
              </a:rPr>
              <a:t>तत्सततं</a:t>
            </a:r>
            <a:r>
              <a:rPr lang="en-IN" sz="4000" b="1" dirty="0">
                <a:solidFill>
                  <a:srgbClr val="FFC000"/>
                </a:solidFill>
                <a:latin typeface="Kokila" panose="020B0604020202020204" pitchFamily="34" charset="0"/>
                <a:cs typeface="Kokila" panose="020B0604020202020204" pitchFamily="34" charset="0"/>
              </a:rPr>
              <a:t> </a:t>
            </a:r>
            <a:r>
              <a:rPr lang="hi-IN" sz="4000" b="1" dirty="0">
                <a:solidFill>
                  <a:srgbClr val="FFC000"/>
                </a:solidFill>
                <a:latin typeface="Kokila" panose="020B0604020202020204" pitchFamily="34" charset="0"/>
                <a:cs typeface="Kokila" panose="020B0604020202020204" pitchFamily="34" charset="0"/>
              </a:rPr>
              <a:t> परीक्षेत् </a:t>
            </a:r>
            <a:r>
              <a:rPr lang="en-IN" sz="4000" b="1" dirty="0">
                <a:solidFill>
                  <a:srgbClr val="FFC000"/>
                </a:solidFill>
                <a:latin typeface="Kokila" panose="020B0604020202020204" pitchFamily="34" charset="0"/>
                <a:cs typeface="Kokila" panose="020B0604020202020204" pitchFamily="34" charset="0"/>
              </a:rPr>
              <a:t> </a:t>
            </a:r>
            <a:r>
              <a:rPr lang="hi-IN" sz="4000" b="1" dirty="0">
                <a:solidFill>
                  <a:srgbClr val="FFC000"/>
                </a:solidFill>
                <a:latin typeface="Kokila" panose="020B0604020202020204" pitchFamily="34" charset="0"/>
                <a:cs typeface="Kokila" panose="020B0604020202020204" pitchFamily="34" charset="0"/>
              </a:rPr>
              <a:t>।।</a:t>
            </a:r>
            <a:endParaRPr lang="en-IN" sz="4000" b="1" dirty="0">
              <a:solidFill>
                <a:srgbClr val="FFC000"/>
              </a:solidFill>
              <a:latin typeface="Kokila" panose="020B0604020202020204" pitchFamily="34" charset="0"/>
              <a:cs typeface="Kokila" panose="020B0604020202020204" pitchFamily="34" charset="0"/>
            </a:endParaRPr>
          </a:p>
          <a:p>
            <a:pPr marL="0" indent="0" algn="r">
              <a:buNone/>
            </a:pPr>
            <a:r>
              <a:rPr lang="en-IN" sz="3200" b="1" i="1" dirty="0">
                <a:solidFill>
                  <a:srgbClr val="FFC000"/>
                </a:solidFill>
                <a:latin typeface="Kokila" panose="020B0604020202020204" pitchFamily="34" charset="0"/>
                <a:cs typeface="Kokila" panose="020B0604020202020204" pitchFamily="34" charset="0"/>
              </a:rPr>
              <a:t>(</a:t>
            </a:r>
            <a:r>
              <a:rPr lang="hi-IN" sz="3200" b="1" i="1" dirty="0">
                <a:solidFill>
                  <a:srgbClr val="FFC000"/>
                </a:solidFill>
                <a:latin typeface="Kokila" panose="020B0604020202020204" pitchFamily="34" charset="0"/>
                <a:cs typeface="Kokila" panose="020B0604020202020204" pitchFamily="34" charset="0"/>
              </a:rPr>
              <a:t>योगरत्नाकर 10</a:t>
            </a:r>
            <a:r>
              <a:rPr lang="en-IN" sz="3200" b="1" i="1" dirty="0">
                <a:solidFill>
                  <a:srgbClr val="FFC000"/>
                </a:solidFill>
                <a:latin typeface="Kokila" panose="020B0604020202020204" pitchFamily="34" charset="0"/>
                <a:cs typeface="Kokila" panose="020B0604020202020204" pitchFamily="34" charset="0"/>
              </a:rPr>
              <a:t>)</a:t>
            </a:r>
          </a:p>
          <a:p>
            <a:r>
              <a:rPr lang="hi-IN" sz="4000" b="1" dirty="0">
                <a:solidFill>
                  <a:srgbClr val="FFC000"/>
                </a:solidFill>
                <a:latin typeface="Kokila" panose="020B0604020202020204" pitchFamily="34" charset="0"/>
                <a:cs typeface="Kokila" panose="020B0604020202020204" pitchFamily="34" charset="0"/>
              </a:rPr>
              <a:t>तस्याऽऽद्यधारां परिहृत्य मध्यधारोद्भवं तत्परि धारयित्वा सम्यक्परिज्ञाय गदस्य हेतुं कुर्याच्चिकित्सां सततं हिताय । </a:t>
            </a:r>
            <a:endParaRPr lang="en-IN" sz="4000" b="1" dirty="0">
              <a:solidFill>
                <a:srgbClr val="FFC000"/>
              </a:solidFill>
              <a:latin typeface="Kokila" panose="020B0604020202020204" pitchFamily="34" charset="0"/>
              <a:cs typeface="Kokila" panose="020B0604020202020204" pitchFamily="34" charset="0"/>
            </a:endParaRPr>
          </a:p>
          <a:p>
            <a:pPr marL="0" indent="0" algn="r">
              <a:buNone/>
            </a:pPr>
            <a:r>
              <a:rPr lang="en-IN" sz="2800" b="1" i="1" dirty="0">
                <a:solidFill>
                  <a:srgbClr val="FFC000"/>
                </a:solidFill>
                <a:latin typeface="Kokila" panose="020B0604020202020204" pitchFamily="34" charset="0"/>
                <a:cs typeface="Kokila" panose="020B0604020202020204" pitchFamily="34" charset="0"/>
              </a:rPr>
              <a:t>(</a:t>
            </a:r>
            <a:r>
              <a:rPr lang="hi-IN" sz="2800" b="1" i="1" dirty="0">
                <a:solidFill>
                  <a:srgbClr val="FFC000"/>
                </a:solidFill>
                <a:latin typeface="Kokila" panose="020B0604020202020204" pitchFamily="34" charset="0"/>
                <a:cs typeface="Kokila" panose="020B0604020202020204" pitchFamily="34" charset="0"/>
              </a:rPr>
              <a:t>योगरत्नाकर 10</a:t>
            </a:r>
            <a:r>
              <a:rPr lang="en-IN" sz="2800" b="1" i="1" dirty="0">
                <a:solidFill>
                  <a:srgbClr val="FFC000"/>
                </a:solidFill>
                <a:latin typeface="Kokila" panose="020B0604020202020204" pitchFamily="34" charset="0"/>
                <a:cs typeface="Kokila" panose="020B0604020202020204" pitchFamily="34" charset="0"/>
              </a:rPr>
              <a:t>)</a:t>
            </a:r>
          </a:p>
          <a:p>
            <a:pPr marL="0" indent="0">
              <a:buNone/>
            </a:pPr>
            <a:endParaRPr lang="en-IN" sz="3600" b="1" dirty="0">
              <a:solidFill>
                <a:srgbClr val="FFC000"/>
              </a:solidFill>
              <a:latin typeface="Kokila" panose="020B0604020202020204" pitchFamily="34" charset="0"/>
              <a:cs typeface="Kokila" panose="020B0604020202020204" pitchFamily="34" charset="0"/>
            </a:endParaRPr>
          </a:p>
        </p:txBody>
      </p:sp>
    </p:spTree>
    <p:extLst>
      <p:ext uri="{BB962C8B-B14F-4D97-AF65-F5344CB8AC3E}">
        <p14:creationId xmlns:p14="http://schemas.microsoft.com/office/powerpoint/2010/main" xmlns="" val="3257243731"/>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353A50-5E18-1499-985D-F4F599CFE351}"/>
              </a:ext>
            </a:extLst>
          </p:cNvPr>
          <p:cNvSpPr>
            <a:spLocks noGrp="1"/>
          </p:cNvSpPr>
          <p:nvPr>
            <p:ph type="title"/>
          </p:nvPr>
        </p:nvSpPr>
        <p:spPr>
          <a:xfrm>
            <a:off x="0" y="0"/>
            <a:ext cx="12192000" cy="1081255"/>
          </a:xfrm>
        </p:spPr>
        <p:txBody>
          <a:bodyPr>
            <a:noAutofit/>
          </a:bodyPr>
          <a:lstStyle/>
          <a:p>
            <a:pPr algn="ctr"/>
            <a:r>
              <a:rPr lang="hi-IN" sz="5300" b="1" u="sng" dirty="0">
                <a:solidFill>
                  <a:srgbClr val="660033"/>
                </a:solidFill>
                <a:latin typeface="Aparajita" panose="02020603050405020304" pitchFamily="18" charset="0"/>
                <a:cs typeface="Aparajita" panose="02020603050405020304" pitchFamily="18" charset="0"/>
              </a:rPr>
              <a:t>योगरत्नाकर द्वारा वर्णित मूत्र की तेल बिन्दु परीक्षा</a:t>
            </a:r>
            <a:r>
              <a:rPr lang="en-IN" sz="5300" b="1" u="sng" dirty="0">
                <a:solidFill>
                  <a:srgbClr val="660033"/>
                </a:solidFill>
                <a:latin typeface="Aparajita" panose="02020603050405020304" pitchFamily="18" charset="0"/>
                <a:cs typeface="Aparajita" panose="02020603050405020304" pitchFamily="18" charset="0"/>
              </a:rPr>
              <a:t>:</a:t>
            </a:r>
          </a:p>
        </p:txBody>
      </p:sp>
      <p:pic>
        <p:nvPicPr>
          <p:cNvPr id="5" name="Content Placeholder 4">
            <a:extLst>
              <a:ext uri="{FF2B5EF4-FFF2-40B4-BE49-F238E27FC236}">
                <a16:creationId xmlns:a16="http://schemas.microsoft.com/office/drawing/2014/main" xmlns="" id="{F4B20E33-7931-6B1F-DEC8-956BA44E218C}"/>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619250" y="4039377"/>
            <a:ext cx="8953500" cy="27225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xmlns="" id="{758E2DD6-300E-EBC3-E2DC-DE9E52F8C30E}"/>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826895" y="1548777"/>
            <a:ext cx="8538210" cy="18802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xmlns="" id="{BEFF2A8D-6C5C-D6BB-0A36-931E88016716}"/>
              </a:ext>
            </a:extLst>
          </p:cNvPr>
          <p:cNvSpPr txBox="1"/>
          <p:nvPr/>
        </p:nvSpPr>
        <p:spPr>
          <a:xfrm>
            <a:off x="1533525" y="876024"/>
            <a:ext cx="9124950" cy="584775"/>
          </a:xfrm>
          <a:prstGeom prst="rect">
            <a:avLst/>
          </a:prstGeom>
          <a:noFill/>
        </p:spPr>
        <p:txBody>
          <a:bodyPr wrap="square" rtlCol="0">
            <a:spAutoFit/>
          </a:bodyPr>
          <a:lstStyle/>
          <a:p>
            <a:pPr algn="ctr"/>
            <a:r>
              <a:rPr lang="en-US" sz="3200" b="1" u="sng" dirty="0">
                <a:solidFill>
                  <a:schemeClr val="accent6"/>
                </a:solidFill>
                <a:latin typeface="Cambria" panose="02040503050406030204" pitchFamily="18" charset="0"/>
                <a:ea typeface="Cambria" panose="02040503050406030204" pitchFamily="18" charset="0"/>
              </a:rPr>
              <a:t>Oil Position in Different Disease Condition:</a:t>
            </a:r>
            <a:endParaRPr lang="en-IN" sz="3200" u="sng" dirty="0">
              <a:solidFill>
                <a:schemeClr val="accent6"/>
              </a:solidFill>
            </a:endParaRPr>
          </a:p>
        </p:txBody>
      </p:sp>
      <p:sp>
        <p:nvSpPr>
          <p:cNvPr id="9" name="TextBox 8">
            <a:extLst>
              <a:ext uri="{FF2B5EF4-FFF2-40B4-BE49-F238E27FC236}">
                <a16:creationId xmlns:a16="http://schemas.microsoft.com/office/drawing/2014/main" xmlns="" id="{923FD7B5-4982-8450-4C27-F3FC7F8ACB36}"/>
              </a:ext>
            </a:extLst>
          </p:cNvPr>
          <p:cNvSpPr txBox="1"/>
          <p:nvPr/>
        </p:nvSpPr>
        <p:spPr>
          <a:xfrm>
            <a:off x="1826895" y="3429000"/>
            <a:ext cx="9334500" cy="584775"/>
          </a:xfrm>
          <a:prstGeom prst="rect">
            <a:avLst/>
          </a:prstGeom>
          <a:noFill/>
        </p:spPr>
        <p:txBody>
          <a:bodyPr wrap="square" rtlCol="0">
            <a:spAutoFit/>
          </a:bodyPr>
          <a:lstStyle/>
          <a:p>
            <a:r>
              <a:rPr lang="en-US" sz="3200" b="1" u="sng" dirty="0">
                <a:solidFill>
                  <a:schemeClr val="accent6"/>
                </a:solidFill>
                <a:latin typeface="Cambria" panose="02040503050406030204" pitchFamily="18" charset="0"/>
                <a:ea typeface="Cambria" panose="02040503050406030204" pitchFamily="18" charset="0"/>
              </a:rPr>
              <a:t>Prognosis According to </a:t>
            </a:r>
            <a:r>
              <a:rPr lang="en-US" sz="3200" b="1" u="sng" dirty="0" err="1">
                <a:solidFill>
                  <a:schemeClr val="accent6"/>
                </a:solidFill>
                <a:latin typeface="Cambria" panose="02040503050406030204" pitchFamily="18" charset="0"/>
                <a:ea typeface="Cambria" panose="02040503050406030204" pitchFamily="18" charset="0"/>
              </a:rPr>
              <a:t>Taila</a:t>
            </a:r>
            <a:r>
              <a:rPr lang="en-US" sz="3200" b="1" u="sng" dirty="0">
                <a:solidFill>
                  <a:schemeClr val="accent6"/>
                </a:solidFill>
                <a:latin typeface="Cambria" panose="02040503050406030204" pitchFamily="18" charset="0"/>
                <a:ea typeface="Cambria" panose="02040503050406030204" pitchFamily="18" charset="0"/>
              </a:rPr>
              <a:t> Bindu </a:t>
            </a:r>
            <a:r>
              <a:rPr lang="en-US" sz="3200" b="1" u="sng" dirty="0" err="1">
                <a:solidFill>
                  <a:schemeClr val="accent6"/>
                </a:solidFill>
                <a:latin typeface="Cambria" panose="02040503050406030204" pitchFamily="18" charset="0"/>
                <a:ea typeface="Cambria" panose="02040503050406030204" pitchFamily="18" charset="0"/>
              </a:rPr>
              <a:t>Pariksha</a:t>
            </a:r>
            <a:r>
              <a:rPr lang="en-US" sz="3200" b="1" u="sng" dirty="0">
                <a:solidFill>
                  <a:schemeClr val="accent6"/>
                </a:solidFill>
                <a:latin typeface="Cambria" panose="02040503050406030204" pitchFamily="18" charset="0"/>
                <a:ea typeface="Cambria" panose="02040503050406030204" pitchFamily="18" charset="0"/>
              </a:rPr>
              <a:t>:</a:t>
            </a:r>
            <a:endParaRPr lang="en-IN" sz="3200" u="sng" dirty="0">
              <a:solidFill>
                <a:schemeClr val="accent6"/>
              </a:solidFill>
            </a:endParaRPr>
          </a:p>
        </p:txBody>
      </p:sp>
    </p:spTree>
    <p:extLst>
      <p:ext uri="{BB962C8B-B14F-4D97-AF65-F5344CB8AC3E}">
        <p14:creationId xmlns:p14="http://schemas.microsoft.com/office/powerpoint/2010/main" xmlns="" val="3813042654"/>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ECFE41F5-1AE0-61D1-598F-97C15EDE5470}"/>
              </a:ext>
            </a:extLst>
          </p:cNvPr>
          <p:cNvSpPr txBox="1"/>
          <p:nvPr/>
        </p:nvSpPr>
        <p:spPr>
          <a:xfrm>
            <a:off x="1099538" y="193368"/>
            <a:ext cx="9992923" cy="584775"/>
          </a:xfrm>
          <a:prstGeom prst="rect">
            <a:avLst/>
          </a:prstGeom>
          <a:noFill/>
        </p:spPr>
        <p:txBody>
          <a:bodyPr wrap="square" rtlCol="0">
            <a:spAutoFit/>
          </a:bodyPr>
          <a:lstStyle/>
          <a:p>
            <a:pPr algn="ctr"/>
            <a:r>
              <a:rPr lang="en-IN" sz="3200" b="1" u="sng" dirty="0" err="1">
                <a:solidFill>
                  <a:schemeClr val="accent6"/>
                </a:solidFill>
                <a:latin typeface="Cambria" panose="02040503050406030204" pitchFamily="18" charset="0"/>
                <a:ea typeface="Cambria" panose="02040503050406030204" pitchFamily="18" charset="0"/>
              </a:rPr>
              <a:t>Taila</a:t>
            </a:r>
            <a:r>
              <a:rPr lang="en-IN" sz="3200" b="1" u="sng" dirty="0">
                <a:solidFill>
                  <a:schemeClr val="accent6"/>
                </a:solidFill>
                <a:latin typeface="Cambria" panose="02040503050406030204" pitchFamily="18" charset="0"/>
                <a:ea typeface="Cambria" panose="02040503050406030204" pitchFamily="18" charset="0"/>
              </a:rPr>
              <a:t> Bindu Appearance in Different Dosha </a:t>
            </a:r>
            <a:r>
              <a:rPr lang="en-IN" sz="3200" b="1" u="sng" dirty="0" err="1">
                <a:solidFill>
                  <a:schemeClr val="accent6"/>
                </a:solidFill>
                <a:latin typeface="Cambria" panose="02040503050406030204" pitchFamily="18" charset="0"/>
                <a:ea typeface="Cambria" panose="02040503050406030204" pitchFamily="18" charset="0"/>
              </a:rPr>
              <a:t>Vikar</a:t>
            </a:r>
            <a:r>
              <a:rPr lang="en-IN" sz="3200" b="1" u="sng" dirty="0">
                <a:solidFill>
                  <a:schemeClr val="accent6"/>
                </a:solidFill>
                <a:latin typeface="Cambria" panose="02040503050406030204" pitchFamily="18" charset="0"/>
                <a:ea typeface="Cambria" panose="02040503050406030204" pitchFamily="18" charset="0"/>
              </a:rPr>
              <a:t> :</a:t>
            </a:r>
          </a:p>
        </p:txBody>
      </p:sp>
      <p:pic>
        <p:nvPicPr>
          <p:cNvPr id="5" name="Content Placeholder 4">
            <a:extLst>
              <a:ext uri="{FF2B5EF4-FFF2-40B4-BE49-F238E27FC236}">
                <a16:creationId xmlns:a16="http://schemas.microsoft.com/office/drawing/2014/main" xmlns="" id="{062DE75A-3C6E-EC1C-3AC3-BA1462603319}"/>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512694" y="946308"/>
            <a:ext cx="7166610" cy="20254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xmlns="" id="{C10215ED-73CB-F52C-2F94-1C61C4B54BDB}"/>
              </a:ext>
            </a:extLst>
          </p:cNvPr>
          <p:cNvSpPr txBox="1"/>
          <p:nvPr/>
        </p:nvSpPr>
        <p:spPr>
          <a:xfrm>
            <a:off x="397494" y="3153054"/>
            <a:ext cx="11397007" cy="584775"/>
          </a:xfrm>
          <a:prstGeom prst="rect">
            <a:avLst/>
          </a:prstGeom>
          <a:noFill/>
        </p:spPr>
        <p:txBody>
          <a:bodyPr wrap="square" rtlCol="0">
            <a:spAutoFit/>
          </a:bodyPr>
          <a:lstStyle/>
          <a:p>
            <a:pPr algn="ctr"/>
            <a:r>
              <a:rPr lang="en-IN" sz="3200" b="1" u="sng" dirty="0">
                <a:solidFill>
                  <a:schemeClr val="accent6"/>
                </a:solidFill>
                <a:latin typeface="Cambria" panose="02040503050406030204" pitchFamily="18" charset="0"/>
                <a:ea typeface="Cambria" panose="02040503050406030204" pitchFamily="18" charset="0"/>
              </a:rPr>
              <a:t>Mutra </a:t>
            </a:r>
            <a:r>
              <a:rPr lang="en-IN" sz="3200" b="1" u="sng" dirty="0" err="1">
                <a:solidFill>
                  <a:schemeClr val="accent6"/>
                </a:solidFill>
                <a:latin typeface="Cambria" panose="02040503050406030204" pitchFamily="18" charset="0"/>
                <a:ea typeface="Cambria" panose="02040503050406030204" pitchFamily="18" charset="0"/>
              </a:rPr>
              <a:t>Lakshana</a:t>
            </a:r>
            <a:r>
              <a:rPr lang="en-IN" sz="3200" b="1" u="sng" dirty="0">
                <a:solidFill>
                  <a:schemeClr val="accent6"/>
                </a:solidFill>
                <a:latin typeface="Cambria" panose="02040503050406030204" pitchFamily="18" charset="0"/>
                <a:ea typeface="Cambria" panose="02040503050406030204" pitchFamily="18" charset="0"/>
              </a:rPr>
              <a:t> According to Dosha:</a:t>
            </a:r>
          </a:p>
        </p:txBody>
      </p:sp>
      <p:pic>
        <p:nvPicPr>
          <p:cNvPr id="10" name="Picture 9">
            <a:extLst>
              <a:ext uri="{FF2B5EF4-FFF2-40B4-BE49-F238E27FC236}">
                <a16:creationId xmlns:a16="http://schemas.microsoft.com/office/drawing/2014/main" xmlns="" id="{F5E188E7-0AB6-5B7B-AD67-E806E1AD6194}"/>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979419" y="3919085"/>
            <a:ext cx="6233159" cy="24927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972363145"/>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xmlns="" id="{69F15F8C-5D5C-DB39-A288-A7BE175EA96C}"/>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09979" y="721874"/>
            <a:ext cx="2753632" cy="2539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xmlns="" id="{5C158E3D-CB4B-E51D-2184-B4C941A7CC42}"/>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054949" y="721874"/>
            <a:ext cx="2753632" cy="2539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TextBox 18">
            <a:extLst>
              <a:ext uri="{FF2B5EF4-FFF2-40B4-BE49-F238E27FC236}">
                <a16:creationId xmlns:a16="http://schemas.microsoft.com/office/drawing/2014/main" xmlns="" id="{01BCF4D0-44E0-AA86-A581-621DBB61C9D8}"/>
              </a:ext>
            </a:extLst>
          </p:cNvPr>
          <p:cNvSpPr txBox="1"/>
          <p:nvPr/>
        </p:nvSpPr>
        <p:spPr>
          <a:xfrm>
            <a:off x="109979" y="3637728"/>
            <a:ext cx="2753632" cy="830997"/>
          </a:xfrm>
          <a:prstGeom prst="rect">
            <a:avLst/>
          </a:prstGeom>
          <a:noFill/>
        </p:spPr>
        <p:txBody>
          <a:bodyPr wrap="square" rtlCol="0">
            <a:spAutoFit/>
          </a:bodyPr>
          <a:lstStyle/>
          <a:p>
            <a:r>
              <a:rPr lang="en-IN" sz="2400" b="1" dirty="0">
                <a:latin typeface="Cambria" panose="02040503050406030204" pitchFamily="18" charset="0"/>
                <a:ea typeface="Cambria" panose="02040503050406030204" pitchFamily="18" charset="0"/>
              </a:rPr>
              <a:t>1.</a:t>
            </a:r>
            <a:r>
              <a:rPr lang="en-IN" sz="2400" dirty="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healthy persons- irregular shape</a:t>
            </a:r>
            <a:endParaRPr lang="en-IN" sz="24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xmlns="" id="{8BF35B49-157C-8682-C697-074DA14C459A}"/>
              </a:ext>
            </a:extLst>
          </p:cNvPr>
          <p:cNvSpPr txBox="1"/>
          <p:nvPr/>
        </p:nvSpPr>
        <p:spPr>
          <a:xfrm>
            <a:off x="3017243" y="3632639"/>
            <a:ext cx="2791338" cy="1938992"/>
          </a:xfrm>
          <a:prstGeom prst="rect">
            <a:avLst/>
          </a:prstGeom>
          <a:noFill/>
        </p:spPr>
        <p:txBody>
          <a:bodyPr wrap="square" rtlCol="0">
            <a:spAutoFit/>
          </a:bodyPr>
          <a:lstStyle/>
          <a:p>
            <a:r>
              <a:rPr lang="en-IN" sz="2400" b="1" dirty="0">
                <a:latin typeface="Cambria" panose="02040503050406030204" pitchFamily="18" charset="0"/>
                <a:ea typeface="Cambria" panose="02040503050406030204" pitchFamily="18" charset="0"/>
              </a:rPr>
              <a:t>2.</a:t>
            </a:r>
            <a:r>
              <a:rPr lang="en-IN" sz="2400" dirty="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Swan shape of oil spreading in the urine sample of one of the healthy volunteers’.</a:t>
            </a:r>
            <a:endParaRPr lang="en-IN" sz="2400" dirty="0">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xmlns="" id="{03026523-605C-61D5-BF05-5720ED424E48}"/>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999919" y="721874"/>
            <a:ext cx="2961254" cy="2539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xmlns="" id="{B5B7A71A-7C5B-5F6B-B69B-EEA50B789C80}"/>
              </a:ext>
            </a:extLst>
          </p:cNvPr>
          <p:cNvSpPr txBox="1"/>
          <p:nvPr/>
        </p:nvSpPr>
        <p:spPr>
          <a:xfrm>
            <a:off x="5962213" y="3632639"/>
            <a:ext cx="2961254" cy="2677656"/>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3.</a:t>
            </a:r>
            <a:r>
              <a:rPr lang="en-US" sz="2400" dirty="0">
                <a:latin typeface="Cambria" panose="02040503050406030204" pitchFamily="18" charset="0"/>
                <a:ea typeface="Cambria" panose="02040503050406030204" pitchFamily="18" charset="0"/>
              </a:rPr>
              <a:t> Reddish yellow tinged urine of </a:t>
            </a:r>
            <a:r>
              <a:rPr lang="en-US" sz="2400" dirty="0" err="1">
                <a:latin typeface="Cambria" panose="02040503050406030204" pitchFamily="18" charset="0"/>
                <a:ea typeface="Cambria" panose="02040503050406030204" pitchFamily="18" charset="0"/>
              </a:rPr>
              <a:t>Kaamala</a:t>
            </a:r>
            <a:r>
              <a:rPr lang="en-US" sz="2400" dirty="0">
                <a:latin typeface="Cambria" panose="02040503050406030204" pitchFamily="18" charset="0"/>
                <a:ea typeface="Cambria" panose="02040503050406030204" pitchFamily="18" charset="0"/>
              </a:rPr>
              <a:t> patient, with demon or tiger shaped pattern of oil spread in the urine sample.</a:t>
            </a:r>
            <a:endParaRPr lang="en-IN" sz="2400" dirty="0"/>
          </a:p>
        </p:txBody>
      </p:sp>
      <p:pic>
        <p:nvPicPr>
          <p:cNvPr id="7" name="Picture 6">
            <a:extLst>
              <a:ext uri="{FF2B5EF4-FFF2-40B4-BE49-F238E27FC236}">
                <a16:creationId xmlns:a16="http://schemas.microsoft.com/office/drawing/2014/main" xmlns="" id="{582AE580-6434-9854-70F2-E424ACE94C0F}"/>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flipH="1">
            <a:off x="9152511" y="721874"/>
            <a:ext cx="2841569" cy="25872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xmlns="" id="{492E95A2-A16F-A217-0A03-2DD5AD72C1A1}"/>
              </a:ext>
            </a:extLst>
          </p:cNvPr>
          <p:cNvSpPr txBox="1"/>
          <p:nvPr/>
        </p:nvSpPr>
        <p:spPr>
          <a:xfrm>
            <a:off x="9002161" y="3632639"/>
            <a:ext cx="3142268" cy="2308324"/>
          </a:xfrm>
          <a:prstGeom prst="rect">
            <a:avLst/>
          </a:prstGeom>
          <a:noFill/>
        </p:spPr>
        <p:txBody>
          <a:bodyPr wrap="square" rtlCol="0">
            <a:spAutoFit/>
          </a:bodyPr>
          <a:lstStyle/>
          <a:p>
            <a:r>
              <a:rPr lang="en-IN" sz="2400" b="1" dirty="0">
                <a:latin typeface="Cambria" panose="02040503050406030204" pitchFamily="18" charset="0"/>
                <a:ea typeface="Cambria" panose="02040503050406030204" pitchFamily="18" charset="0"/>
              </a:rPr>
              <a:t>4.</a:t>
            </a:r>
            <a:r>
              <a:rPr lang="en-IN" sz="2400" dirty="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A urine sample of a group of patient </a:t>
            </a:r>
          </a:p>
          <a:p>
            <a:r>
              <a:rPr lang="en-US" sz="2400" dirty="0">
                <a:latin typeface="Cambria" panose="02040503050406030204" pitchFamily="18" charset="0"/>
                <a:ea typeface="Cambria" panose="02040503050406030204" pitchFamily="18" charset="0"/>
              </a:rPr>
              <a:t>(curable diseases) suffering from viral fever with oil spread in shape of snake.</a:t>
            </a:r>
            <a:endParaRPr lang="en-I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3355667969"/>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F8CB09-E8F1-8DE1-5EE1-AB168CA17199}"/>
              </a:ext>
            </a:extLst>
          </p:cNvPr>
          <p:cNvSpPr>
            <a:spLocks noGrp="1"/>
          </p:cNvSpPr>
          <p:nvPr>
            <p:ph type="title"/>
          </p:nvPr>
        </p:nvSpPr>
        <p:spPr>
          <a:xfrm>
            <a:off x="1715290" y="87709"/>
            <a:ext cx="8761413" cy="873061"/>
          </a:xfrm>
        </p:spPr>
        <p:txBody>
          <a:bodyPr>
            <a:noAutofit/>
          </a:bodyPr>
          <a:lstStyle/>
          <a:p>
            <a:pPr algn="ctr"/>
            <a:r>
              <a:rPr lang="hi-IN" sz="6600" b="1" u="sng" dirty="0">
                <a:solidFill>
                  <a:srgbClr val="660033"/>
                </a:solidFill>
                <a:latin typeface="Aparajita" panose="02020603050405020304" pitchFamily="18" charset="0"/>
                <a:cs typeface="Aparajita" panose="02020603050405020304" pitchFamily="18" charset="0"/>
              </a:rPr>
              <a:t>रोगी-परीक्षा</a:t>
            </a:r>
            <a:endParaRPr lang="en-IN" sz="6600" b="1" dirty="0">
              <a:solidFill>
                <a:srgbClr val="660033"/>
              </a:solidFill>
              <a:latin typeface="Aparajita" panose="02020603050405020304" pitchFamily="18" charset="0"/>
              <a:cs typeface="Aparajita" panose="02020603050405020304" pitchFamily="18" charset="0"/>
            </a:endParaRPr>
          </a:p>
        </p:txBody>
      </p:sp>
      <p:sp>
        <p:nvSpPr>
          <p:cNvPr id="3" name="Content Placeholder 2">
            <a:extLst>
              <a:ext uri="{FF2B5EF4-FFF2-40B4-BE49-F238E27FC236}">
                <a16:creationId xmlns:a16="http://schemas.microsoft.com/office/drawing/2014/main" xmlns="" id="{51BCEA7F-6349-387B-AA1E-F5C638835FA7}"/>
              </a:ext>
            </a:extLst>
          </p:cNvPr>
          <p:cNvSpPr>
            <a:spLocks noGrp="1"/>
          </p:cNvSpPr>
          <p:nvPr>
            <p:ph idx="1"/>
          </p:nvPr>
        </p:nvSpPr>
        <p:spPr>
          <a:xfrm>
            <a:off x="307942" y="960770"/>
            <a:ext cx="11576116" cy="5833162"/>
          </a:xfrm>
        </p:spPr>
        <p:txBody>
          <a:bodyPr>
            <a:noAutofit/>
          </a:bodyPr>
          <a:lstStyle/>
          <a:p>
            <a:pPr>
              <a:spcBef>
                <a:spcPts val="0"/>
              </a:spcBef>
            </a:pPr>
            <a:r>
              <a:rPr lang="hi-IN" sz="4000" b="1" u="sng" dirty="0">
                <a:solidFill>
                  <a:schemeClr val="accent6"/>
                </a:solidFill>
                <a:latin typeface="Kokila" panose="020B0604020202020204" pitchFamily="34" charset="0"/>
                <a:cs typeface="Kokila" panose="020B0604020202020204" pitchFamily="34" charset="0"/>
              </a:rPr>
              <a:t>रोगी की परीक्षा का प्रयोजन</a:t>
            </a:r>
            <a:r>
              <a:rPr lang="en-IN" sz="4000" b="1" dirty="0">
                <a:solidFill>
                  <a:schemeClr val="accent6"/>
                </a:solidFill>
                <a:latin typeface="Kokila" panose="020B0604020202020204" pitchFamily="34" charset="0"/>
                <a:cs typeface="Kokila" panose="020B0604020202020204" pitchFamily="34" charset="0"/>
              </a:rPr>
              <a:t>:-</a:t>
            </a:r>
          </a:p>
          <a:p>
            <a:pPr marL="0" indent="0" algn="ctr">
              <a:spcBef>
                <a:spcPts val="0"/>
              </a:spcBef>
              <a:buNone/>
            </a:pPr>
            <a:r>
              <a:rPr lang="en-IN" sz="3600" dirty="0">
                <a:solidFill>
                  <a:schemeClr val="tx1"/>
                </a:solidFill>
                <a:latin typeface="Kokila" panose="020B0604020202020204" pitchFamily="34" charset="0"/>
                <a:cs typeface="Kokila" panose="020B0604020202020204" pitchFamily="34" charset="0"/>
              </a:rPr>
              <a:t>     </a:t>
            </a:r>
            <a:r>
              <a:rPr lang="hi-IN" sz="3800" b="1" dirty="0">
                <a:solidFill>
                  <a:srgbClr val="FFC000"/>
                </a:solidFill>
                <a:latin typeface="Kokila" panose="020B0604020202020204" pitchFamily="34" charset="0"/>
                <a:cs typeface="Kokila" panose="020B0604020202020204" pitchFamily="34" charset="0"/>
              </a:rPr>
              <a:t>मिथ्या दृष्टा विकारा ये दुराख्यातास्तथैव च ।</a:t>
            </a:r>
            <a:endParaRPr lang="en-IN" sz="3800" b="1" dirty="0">
              <a:solidFill>
                <a:srgbClr val="FFC000"/>
              </a:solidFill>
              <a:latin typeface="Kokila" panose="020B0604020202020204" pitchFamily="34" charset="0"/>
              <a:cs typeface="Kokila" panose="020B0604020202020204" pitchFamily="34" charset="0"/>
            </a:endParaRPr>
          </a:p>
          <a:p>
            <a:pPr marL="0" indent="0" algn="ctr">
              <a:spcBef>
                <a:spcPts val="0"/>
              </a:spcBef>
              <a:buNone/>
            </a:pPr>
            <a:r>
              <a:rPr lang="en-IN" sz="3800" b="1" dirty="0">
                <a:solidFill>
                  <a:srgbClr val="FFC000"/>
                </a:solidFill>
                <a:latin typeface="Kokila" panose="020B0604020202020204" pitchFamily="34" charset="0"/>
                <a:cs typeface="Kokila" panose="020B0604020202020204" pitchFamily="34" charset="0"/>
              </a:rPr>
              <a:t>    </a:t>
            </a:r>
            <a:r>
              <a:rPr lang="hi-IN" sz="3800" b="1" dirty="0">
                <a:solidFill>
                  <a:srgbClr val="FFC000"/>
                </a:solidFill>
                <a:latin typeface="Kokila" panose="020B0604020202020204" pitchFamily="34" charset="0"/>
                <a:cs typeface="Kokila" panose="020B0604020202020204" pitchFamily="34" charset="0"/>
              </a:rPr>
              <a:t>तथा दुष्परिमृष्टाश्च मोहयेयुश्चिकित्सकम् ।। </a:t>
            </a:r>
            <a:endParaRPr lang="en-IN" sz="3800" b="1" dirty="0">
              <a:solidFill>
                <a:srgbClr val="FFC000"/>
              </a:solidFill>
              <a:latin typeface="Kokila" panose="020B0604020202020204" pitchFamily="34" charset="0"/>
              <a:cs typeface="Kokila" panose="020B0604020202020204" pitchFamily="34" charset="0"/>
            </a:endParaRPr>
          </a:p>
          <a:p>
            <a:pPr marL="0" indent="0" algn="r">
              <a:spcBef>
                <a:spcPts val="0"/>
              </a:spcBef>
              <a:buNone/>
            </a:pPr>
            <a:r>
              <a:rPr lang="hi-IN" sz="3000" b="1" i="1" dirty="0">
                <a:solidFill>
                  <a:srgbClr val="FFC000"/>
                </a:solidFill>
                <a:latin typeface="Kokila" panose="020B0604020202020204" pitchFamily="34" charset="0"/>
                <a:cs typeface="Kokila" panose="020B0604020202020204" pitchFamily="34" charset="0"/>
              </a:rPr>
              <a:t>(सु० सू० 10/ 5 )</a:t>
            </a:r>
            <a:endParaRPr lang="en-IN" sz="3000" b="1" i="1" dirty="0">
              <a:solidFill>
                <a:srgbClr val="FFC000"/>
              </a:solidFill>
              <a:latin typeface="Kokila" panose="020B0604020202020204" pitchFamily="34" charset="0"/>
              <a:cs typeface="Kokila" panose="020B0604020202020204" pitchFamily="34" charset="0"/>
            </a:endParaRPr>
          </a:p>
          <a:p>
            <a:pPr marL="0" indent="0">
              <a:spcBef>
                <a:spcPts val="0"/>
              </a:spcBef>
              <a:buNone/>
            </a:pPr>
            <a:r>
              <a:rPr lang="hi-IN" sz="3400" dirty="0">
                <a:solidFill>
                  <a:schemeClr val="tx1"/>
                </a:solidFill>
                <a:latin typeface="Kokila" panose="020B0604020202020204" pitchFamily="34" charset="0"/>
                <a:cs typeface="Kokila" panose="020B0604020202020204" pitchFamily="34" charset="0"/>
              </a:rPr>
              <a:t>जिन रोगियों की परीक्षा विधिवत् नहीं की जाती है, उनका सही विवरण नहीं एकत्र किया जाता है और जिनके विषय में चिकित्सक ने पूर्णतः विचार नहीं किया है, ऐसे रोगी के रोग, वैद्य को कर्तव्यज्ञान</a:t>
            </a:r>
            <a:r>
              <a:rPr lang="en-IN" sz="3400" dirty="0">
                <a:solidFill>
                  <a:schemeClr val="tx1"/>
                </a:solidFill>
                <a:latin typeface="Kokila" panose="020B0604020202020204" pitchFamily="34" charset="0"/>
                <a:cs typeface="Kokila" panose="020B0604020202020204" pitchFamily="34" charset="0"/>
              </a:rPr>
              <a:t> </a:t>
            </a:r>
            <a:r>
              <a:rPr lang="hi-IN" sz="3400" dirty="0">
                <a:solidFill>
                  <a:schemeClr val="tx1"/>
                </a:solidFill>
                <a:latin typeface="Kokila" panose="020B0604020202020204" pitchFamily="34" charset="0"/>
                <a:cs typeface="Kokila" panose="020B0604020202020204" pitchFamily="34" charset="0"/>
              </a:rPr>
              <a:t>शून्य बना देते हैं।</a:t>
            </a:r>
            <a:endParaRPr lang="en-IN" sz="3400" dirty="0">
              <a:solidFill>
                <a:schemeClr val="tx1"/>
              </a:solidFill>
              <a:latin typeface="Kokila" panose="020B0604020202020204" pitchFamily="34" charset="0"/>
              <a:cs typeface="Kokila" panose="020B0604020202020204" pitchFamily="34" charset="0"/>
            </a:endParaRPr>
          </a:p>
          <a:p>
            <a:pPr>
              <a:spcBef>
                <a:spcPts val="0"/>
              </a:spcBef>
            </a:pPr>
            <a:r>
              <a:rPr lang="hi-IN" sz="3400" dirty="0">
                <a:solidFill>
                  <a:schemeClr val="tx1"/>
                </a:solidFill>
                <a:latin typeface="Kokila" panose="020B0604020202020204" pitchFamily="34" charset="0"/>
                <a:cs typeface="Kokila" panose="020B0604020202020204" pitchFamily="34" charset="0"/>
              </a:rPr>
              <a:t>रोगी किस देश में उत्पन्न हुआ है, किस देश में इसका पालन हुआ, किस देश में रुग्ण हुआ, इन तीनों देशों में मनुष्यों का किस प्रकार का आहार होता है, किस प्रकार का विहार होता है, किस तरह का आचरण होता है और इनमें किस कोटि का बल होता है ? </a:t>
            </a:r>
            <a:endParaRPr lang="en-IN" sz="3400" dirty="0">
              <a:solidFill>
                <a:schemeClr val="tx1"/>
              </a:solidFill>
              <a:latin typeface="Kokila" panose="020B0604020202020204" pitchFamily="34" charset="0"/>
              <a:cs typeface="Kokila" panose="020B0604020202020204" pitchFamily="34" charset="0"/>
            </a:endParaRPr>
          </a:p>
        </p:txBody>
      </p:sp>
    </p:spTree>
    <p:extLst>
      <p:ext uri="{BB962C8B-B14F-4D97-AF65-F5344CB8AC3E}">
        <p14:creationId xmlns:p14="http://schemas.microsoft.com/office/powerpoint/2010/main" xmlns="" val="237076594"/>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xmlns="" id="{960A545C-F29E-BF25-39AA-25D6992B119C}"/>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75478" y="119056"/>
            <a:ext cx="2856258" cy="18975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xmlns="" id="{A55B5069-1A72-A905-39E4-2482FA810B23}"/>
              </a:ext>
            </a:extLst>
          </p:cNvPr>
          <p:cNvSpPr txBox="1"/>
          <p:nvPr/>
        </p:nvSpPr>
        <p:spPr>
          <a:xfrm>
            <a:off x="2980961" y="157008"/>
            <a:ext cx="3344423" cy="1323439"/>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5. </a:t>
            </a:r>
            <a:r>
              <a:rPr lang="en-US" sz="2000" dirty="0" err="1">
                <a:latin typeface="Cambria" panose="02040503050406030204" pitchFamily="18" charset="0"/>
                <a:ea typeface="Cambria" panose="02040503050406030204" pitchFamily="18" charset="0"/>
              </a:rPr>
              <a:t>Budbuda</a:t>
            </a:r>
            <a:r>
              <a:rPr lang="en-US" sz="2000" dirty="0">
                <a:latin typeface="Cambria" panose="02040503050406030204" pitchFamily="18" charset="0"/>
                <a:ea typeface="Cambria" panose="02040503050406030204" pitchFamily="18" charset="0"/>
              </a:rPr>
              <a:t> (bubbles) shape of oil spread in a Viral fever patient suffering from curable diseases.</a:t>
            </a:r>
            <a:endParaRPr lang="en-IN" sz="2000" dirty="0">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xmlns="" id="{685EDE70-EC58-229A-E3A1-26CC07977754}"/>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5478" y="2399073"/>
            <a:ext cx="2856258" cy="20834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xmlns="" id="{6BB5991F-0091-8DB7-388F-EFE78FFF0E95}"/>
              </a:ext>
            </a:extLst>
          </p:cNvPr>
          <p:cNvSpPr txBox="1"/>
          <p:nvPr/>
        </p:nvSpPr>
        <p:spPr>
          <a:xfrm>
            <a:off x="3022333" y="2317395"/>
            <a:ext cx="3542387" cy="1631216"/>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6. Ring shape oil spread in the urine sample of a patient suffering from Pandu (Anemia) and suffering from curable diseases.</a:t>
            </a:r>
            <a:endParaRPr lang="en-IN" sz="2000" dirty="0">
              <a:latin typeface="Cambria" panose="02040503050406030204" pitchFamily="18" charset="0"/>
              <a:ea typeface="Cambria" panose="02040503050406030204" pitchFamily="18" charset="0"/>
            </a:endParaRPr>
          </a:p>
        </p:txBody>
      </p:sp>
      <p:pic>
        <p:nvPicPr>
          <p:cNvPr id="12" name="Content Placeholder 4">
            <a:extLst>
              <a:ext uri="{FF2B5EF4-FFF2-40B4-BE49-F238E27FC236}">
                <a16:creationId xmlns:a16="http://schemas.microsoft.com/office/drawing/2014/main" xmlns="" id="{E578B3BA-1692-3AF5-9285-D4AC69566138}"/>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5478" y="4757385"/>
            <a:ext cx="2856258" cy="1897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a:extLst>
              <a:ext uri="{FF2B5EF4-FFF2-40B4-BE49-F238E27FC236}">
                <a16:creationId xmlns:a16="http://schemas.microsoft.com/office/drawing/2014/main" xmlns="" id="{E9EF9789-FE36-48CC-4ECD-4D724B093A82}"/>
              </a:ext>
            </a:extLst>
          </p:cNvPr>
          <p:cNvSpPr txBox="1"/>
          <p:nvPr/>
        </p:nvSpPr>
        <p:spPr>
          <a:xfrm>
            <a:off x="2958438" y="4704697"/>
            <a:ext cx="3344423" cy="1323439"/>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7. Mukta (pearls) shape of oil spread in a patient suffering from curable </a:t>
            </a:r>
            <a:r>
              <a:rPr lang="en-US" sz="2000">
                <a:latin typeface="Cambria" panose="02040503050406030204" pitchFamily="18" charset="0"/>
                <a:ea typeface="Cambria" panose="02040503050406030204" pitchFamily="18" charset="0"/>
              </a:rPr>
              <a:t>diseases  </a:t>
            </a:r>
            <a:r>
              <a:rPr lang="en-US" sz="2000" dirty="0">
                <a:latin typeface="Cambria" panose="02040503050406030204" pitchFamily="18" charset="0"/>
                <a:ea typeface="Cambria" panose="02040503050406030204" pitchFamily="18" charset="0"/>
              </a:rPr>
              <a:t>and suffering from </a:t>
            </a:r>
            <a:r>
              <a:rPr lang="en-US" sz="2000" dirty="0" err="1">
                <a:latin typeface="Cambria" panose="02040503050406030204" pitchFamily="18" charset="0"/>
                <a:ea typeface="Cambria" panose="02040503050406030204" pitchFamily="18" charset="0"/>
              </a:rPr>
              <a:t>Kaphaja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Kasa</a:t>
            </a:r>
            <a:r>
              <a:rPr lang="en-US" sz="2000" dirty="0">
                <a:latin typeface="Cambria" panose="02040503050406030204" pitchFamily="18" charset="0"/>
                <a:ea typeface="Cambria" panose="02040503050406030204" pitchFamily="18" charset="0"/>
              </a:rPr>
              <a:t> </a:t>
            </a:r>
            <a:endParaRPr lang="en-IN" sz="2000" dirty="0"/>
          </a:p>
        </p:txBody>
      </p:sp>
      <p:pic>
        <p:nvPicPr>
          <p:cNvPr id="14" name="Picture 13">
            <a:extLst>
              <a:ext uri="{FF2B5EF4-FFF2-40B4-BE49-F238E27FC236}">
                <a16:creationId xmlns:a16="http://schemas.microsoft.com/office/drawing/2014/main" xmlns="" id="{76457F98-D6E3-91E4-F57A-83B499144EE1}"/>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433792" y="78806"/>
            <a:ext cx="3148554" cy="21278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a:extLst>
              <a:ext uri="{FF2B5EF4-FFF2-40B4-BE49-F238E27FC236}">
                <a16:creationId xmlns:a16="http://schemas.microsoft.com/office/drawing/2014/main" xmlns="" id="{17C2175D-3B84-EFF2-E939-19680BE3DB4D}"/>
              </a:ext>
            </a:extLst>
          </p:cNvPr>
          <p:cNvSpPr txBox="1"/>
          <p:nvPr/>
        </p:nvSpPr>
        <p:spPr>
          <a:xfrm>
            <a:off x="9690755" y="5934"/>
            <a:ext cx="2271860" cy="1938992"/>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8. Sieve shape of oil spread in a </a:t>
            </a:r>
            <a:r>
              <a:rPr lang="en-US" sz="2000" dirty="0" err="1">
                <a:latin typeface="Cambria" panose="02040503050406030204" pitchFamily="18" charset="0"/>
                <a:ea typeface="Cambria" panose="02040503050406030204" pitchFamily="18" charset="0"/>
              </a:rPr>
              <a:t>Amavata</a:t>
            </a:r>
            <a:r>
              <a:rPr lang="en-US" sz="2000" dirty="0">
                <a:latin typeface="Cambria" panose="02040503050406030204" pitchFamily="18" charset="0"/>
                <a:ea typeface="Cambria" panose="02040503050406030204" pitchFamily="18" charset="0"/>
              </a:rPr>
              <a:t> (Rheumatoid arthritis) patient.</a:t>
            </a:r>
          </a:p>
          <a:p>
            <a:r>
              <a:rPr lang="en-US" sz="2000" dirty="0">
                <a:latin typeface="Cambria" panose="02040503050406030204" pitchFamily="18" charset="0"/>
                <a:ea typeface="Cambria" panose="02040503050406030204" pitchFamily="18" charset="0"/>
              </a:rPr>
              <a:t>(incurable disease)</a:t>
            </a:r>
            <a:endParaRPr lang="en-IN" sz="2000" dirty="0"/>
          </a:p>
        </p:txBody>
      </p:sp>
      <p:pic>
        <p:nvPicPr>
          <p:cNvPr id="16" name="Content Placeholder 4">
            <a:extLst>
              <a:ext uri="{FF2B5EF4-FFF2-40B4-BE49-F238E27FC236}">
                <a16:creationId xmlns:a16="http://schemas.microsoft.com/office/drawing/2014/main" xmlns="" id="{E3D25EEB-21C7-FF71-004B-B40F0D5A54BB}"/>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433792" y="2411845"/>
            <a:ext cx="3148554" cy="21278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TextBox 16">
            <a:extLst>
              <a:ext uri="{FF2B5EF4-FFF2-40B4-BE49-F238E27FC236}">
                <a16:creationId xmlns:a16="http://schemas.microsoft.com/office/drawing/2014/main" xmlns="" id="{68E61143-3CFD-CAF9-CF8D-5669C4108B02}"/>
              </a:ext>
            </a:extLst>
          </p:cNvPr>
          <p:cNvSpPr txBox="1"/>
          <p:nvPr/>
        </p:nvSpPr>
        <p:spPr>
          <a:xfrm>
            <a:off x="9770882" y="2317395"/>
            <a:ext cx="2111605" cy="1631216"/>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9. Skull shape of oil spread in a </a:t>
            </a:r>
            <a:r>
              <a:rPr lang="en-US" sz="2000" dirty="0" err="1">
                <a:latin typeface="Cambria" panose="02040503050406030204" pitchFamily="18" charset="0"/>
                <a:ea typeface="Cambria" panose="02040503050406030204" pitchFamily="18" charset="0"/>
              </a:rPr>
              <a:t>Amavata</a:t>
            </a:r>
            <a:r>
              <a:rPr lang="en-US" sz="2000" dirty="0">
                <a:latin typeface="Cambria" panose="02040503050406030204" pitchFamily="18" charset="0"/>
                <a:ea typeface="Cambria" panose="02040503050406030204" pitchFamily="18" charset="0"/>
              </a:rPr>
              <a:t> (Rheumatoid arthritis).</a:t>
            </a:r>
            <a:endParaRPr lang="en-IN" sz="2000" b="1" dirty="0"/>
          </a:p>
        </p:txBody>
      </p:sp>
      <p:pic>
        <p:nvPicPr>
          <p:cNvPr id="18" name="Picture 17">
            <a:extLst>
              <a:ext uri="{FF2B5EF4-FFF2-40B4-BE49-F238E27FC236}">
                <a16:creationId xmlns:a16="http://schemas.microsoft.com/office/drawing/2014/main" xmlns="" id="{E722B186-739E-1130-61D9-AA803A68BF32}"/>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433792" y="4716123"/>
            <a:ext cx="3148553" cy="19800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TextBox 18">
            <a:extLst>
              <a:ext uri="{FF2B5EF4-FFF2-40B4-BE49-F238E27FC236}">
                <a16:creationId xmlns:a16="http://schemas.microsoft.com/office/drawing/2014/main" xmlns="" id="{2CC15D6A-456E-2F45-365C-BCA5AD8FC502}"/>
              </a:ext>
            </a:extLst>
          </p:cNvPr>
          <p:cNvSpPr txBox="1"/>
          <p:nvPr/>
        </p:nvSpPr>
        <p:spPr>
          <a:xfrm>
            <a:off x="9770882" y="4688564"/>
            <a:ext cx="2191733" cy="1938992"/>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10. Owl bird shape of oil spread in a </a:t>
            </a:r>
            <a:r>
              <a:rPr lang="en-US" sz="2000" dirty="0" err="1">
                <a:latin typeface="Cambria" panose="02040503050406030204" pitchFamily="18" charset="0"/>
                <a:ea typeface="Cambria" panose="02040503050406030204" pitchFamily="18" charset="0"/>
              </a:rPr>
              <a:t>Madhumeha</a:t>
            </a:r>
            <a:r>
              <a:rPr lang="en-US" sz="2000" dirty="0">
                <a:latin typeface="Cambria" panose="02040503050406030204" pitchFamily="18" charset="0"/>
                <a:ea typeface="Cambria" panose="02040503050406030204" pitchFamily="18" charset="0"/>
              </a:rPr>
              <a:t> (Diabetes) patient.</a:t>
            </a:r>
            <a:endParaRPr lang="en-IN" sz="2000" dirty="0"/>
          </a:p>
        </p:txBody>
      </p:sp>
    </p:spTree>
    <p:extLst>
      <p:ext uri="{BB962C8B-B14F-4D97-AF65-F5344CB8AC3E}">
        <p14:creationId xmlns:p14="http://schemas.microsoft.com/office/powerpoint/2010/main" xmlns="" val="4264352451"/>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F2870B-6FA0-AE4C-08FD-5A246FF58BF6}"/>
              </a:ext>
            </a:extLst>
          </p:cNvPr>
          <p:cNvSpPr>
            <a:spLocks noGrp="1"/>
          </p:cNvSpPr>
          <p:nvPr>
            <p:ph type="title"/>
          </p:nvPr>
        </p:nvSpPr>
        <p:spPr>
          <a:xfrm>
            <a:off x="1128073" y="125848"/>
            <a:ext cx="9935851" cy="1055803"/>
          </a:xfrm>
        </p:spPr>
        <p:txBody>
          <a:bodyPr/>
          <a:lstStyle/>
          <a:p>
            <a:pPr algn="ctr"/>
            <a:r>
              <a:rPr lang="hi-IN" sz="6000" b="1" u="sng" dirty="0">
                <a:solidFill>
                  <a:srgbClr val="660033"/>
                </a:solidFill>
                <a:latin typeface="Aparajita" panose="02020603050405020304" pitchFamily="18" charset="0"/>
                <a:cs typeface="Aparajita" panose="02020603050405020304" pitchFamily="18" charset="0"/>
              </a:rPr>
              <a:t>रोगों के कारण मूत्र के वर्ण में अन्तर :</a:t>
            </a:r>
            <a:endParaRPr lang="en-IN" sz="6000" b="1" u="sng" dirty="0">
              <a:solidFill>
                <a:srgbClr val="660033"/>
              </a:solidFill>
              <a:latin typeface="Aparajita" panose="02020603050405020304" pitchFamily="18" charset="0"/>
              <a:cs typeface="Aparajita" panose="02020603050405020304" pitchFamily="18" charset="0"/>
            </a:endParaRPr>
          </a:p>
        </p:txBody>
      </p:sp>
      <p:sp>
        <p:nvSpPr>
          <p:cNvPr id="3" name="Content Placeholder 2">
            <a:extLst>
              <a:ext uri="{FF2B5EF4-FFF2-40B4-BE49-F238E27FC236}">
                <a16:creationId xmlns:a16="http://schemas.microsoft.com/office/drawing/2014/main" xmlns="" id="{F4D85030-3CCD-A42A-A21B-1A0F1EE0E73D}"/>
              </a:ext>
            </a:extLst>
          </p:cNvPr>
          <p:cNvSpPr>
            <a:spLocks noGrp="1"/>
          </p:cNvSpPr>
          <p:nvPr>
            <p:ph idx="1"/>
          </p:nvPr>
        </p:nvSpPr>
        <p:spPr>
          <a:xfrm>
            <a:off x="264735" y="1120140"/>
            <a:ext cx="11662528" cy="5612012"/>
          </a:xfrm>
        </p:spPr>
        <p:txBody>
          <a:bodyPr>
            <a:noAutofit/>
          </a:bodyPr>
          <a:lstStyle/>
          <a:p>
            <a:r>
              <a:rPr lang="hi-IN" sz="3600" dirty="0">
                <a:solidFill>
                  <a:schemeClr val="tx1"/>
                </a:solidFill>
                <a:latin typeface="Kokila" panose="020B0604020202020204" pitchFamily="34" charset="0"/>
                <a:cs typeface="Kokila" panose="020B0604020202020204" pitchFamily="34" charset="0"/>
              </a:rPr>
              <a:t>1.पाचन विकृति में पीला- लाल मूत्र निकलता है ।</a:t>
            </a:r>
            <a:endParaRPr lang="en-IN" sz="3600" dirty="0">
              <a:solidFill>
                <a:schemeClr val="tx1"/>
              </a:solidFill>
              <a:latin typeface="Kokila" panose="020B0604020202020204" pitchFamily="34" charset="0"/>
              <a:cs typeface="Kokila" panose="020B0604020202020204" pitchFamily="34" charset="0"/>
            </a:endParaRPr>
          </a:p>
          <a:p>
            <a:r>
              <a:rPr lang="hi-IN" sz="3600" dirty="0">
                <a:solidFill>
                  <a:schemeClr val="tx1"/>
                </a:solidFill>
                <a:latin typeface="Kokila" panose="020B0604020202020204" pitchFamily="34" charset="0"/>
                <a:cs typeface="Kokila" panose="020B0604020202020204" pitchFamily="34" charset="0"/>
              </a:rPr>
              <a:t>2. पित्तवृद्धि से गहरा पीला मूत्र होता है ।</a:t>
            </a:r>
            <a:endParaRPr lang="en-IN" sz="3600" dirty="0">
              <a:solidFill>
                <a:schemeClr val="tx1"/>
              </a:solidFill>
              <a:latin typeface="Kokila" panose="020B0604020202020204" pitchFamily="34" charset="0"/>
              <a:cs typeface="Kokila" panose="020B0604020202020204" pitchFamily="34" charset="0"/>
            </a:endParaRPr>
          </a:p>
          <a:p>
            <a:r>
              <a:rPr lang="hi-IN" sz="3600" dirty="0">
                <a:solidFill>
                  <a:schemeClr val="tx1"/>
                </a:solidFill>
                <a:latin typeface="Kokila" panose="020B0604020202020204" pitchFamily="34" charset="0"/>
                <a:cs typeface="Kokila" panose="020B0604020202020204" pitchFamily="34" charset="0"/>
              </a:rPr>
              <a:t>3. पाण्डु, कामला और पित्तविकार में हरा-पीला मूत्र आता है ।</a:t>
            </a:r>
            <a:endParaRPr lang="en-IN" sz="3600" dirty="0">
              <a:solidFill>
                <a:schemeClr val="tx1"/>
              </a:solidFill>
              <a:latin typeface="Kokila" panose="020B0604020202020204" pitchFamily="34" charset="0"/>
              <a:cs typeface="Kokila" panose="020B0604020202020204" pitchFamily="34" charset="0"/>
            </a:endParaRPr>
          </a:p>
          <a:p>
            <a:r>
              <a:rPr lang="hi-IN" sz="3600" dirty="0">
                <a:solidFill>
                  <a:schemeClr val="tx1"/>
                </a:solidFill>
                <a:latin typeface="Kokila" panose="020B0604020202020204" pitchFamily="34" charset="0"/>
                <a:cs typeface="Kokila" panose="020B0604020202020204" pitchFamily="34" charset="0"/>
              </a:rPr>
              <a:t>4. मूत्रातिसार में बार-बार पानी जैसा मूत्र आता है ।</a:t>
            </a:r>
            <a:endParaRPr lang="en-IN" sz="3600" dirty="0">
              <a:solidFill>
                <a:schemeClr val="tx1"/>
              </a:solidFill>
              <a:latin typeface="Kokila" panose="020B0604020202020204" pitchFamily="34" charset="0"/>
              <a:cs typeface="Kokila" panose="020B0604020202020204" pitchFamily="34" charset="0"/>
            </a:endParaRPr>
          </a:p>
          <a:p>
            <a:r>
              <a:rPr lang="hi-IN" sz="3600" dirty="0">
                <a:solidFill>
                  <a:schemeClr val="tx1"/>
                </a:solidFill>
                <a:latin typeface="Kokila" panose="020B0604020202020204" pitchFamily="34" charset="0"/>
                <a:cs typeface="Kokila" panose="020B0604020202020204" pitchFamily="34" charset="0"/>
              </a:rPr>
              <a:t>5. ताप एवं यकृद्विकार में पीले-लाल रंग का अल्पमात्रा में मूत्र होता है।</a:t>
            </a:r>
            <a:endParaRPr lang="en-IN" sz="3600" dirty="0">
              <a:solidFill>
                <a:schemeClr val="tx1"/>
              </a:solidFill>
              <a:latin typeface="Kokila" panose="020B0604020202020204" pitchFamily="34" charset="0"/>
              <a:cs typeface="Kokila" panose="020B0604020202020204" pitchFamily="34" charset="0"/>
            </a:endParaRPr>
          </a:p>
          <a:p>
            <a:r>
              <a:rPr lang="en-IN" sz="3600" dirty="0">
                <a:solidFill>
                  <a:schemeClr val="tx1"/>
                </a:solidFill>
                <a:latin typeface="Kokila" panose="020B0604020202020204" pitchFamily="34" charset="0"/>
                <a:cs typeface="Kokila" panose="020B0604020202020204" pitchFamily="34" charset="0"/>
              </a:rPr>
              <a:t>6. </a:t>
            </a:r>
            <a:r>
              <a:rPr lang="hi-IN" sz="3600" dirty="0">
                <a:solidFill>
                  <a:schemeClr val="tx1"/>
                </a:solidFill>
                <a:latin typeface="Kokila" panose="020B0604020202020204" pitchFamily="34" charset="0"/>
                <a:cs typeface="Kokila" panose="020B0604020202020204" pitchFamily="34" charset="0"/>
              </a:rPr>
              <a:t>सगर्भा स्त्री का मूत्र स्वच्छ आता है, किन्तु उसमें रूई के रेशे के समान परमाणु दिखते हैं।</a:t>
            </a:r>
            <a:endParaRPr lang="en-IN" sz="3600" dirty="0">
              <a:solidFill>
                <a:schemeClr val="tx1"/>
              </a:solidFill>
              <a:latin typeface="Kokila" panose="020B0604020202020204" pitchFamily="34" charset="0"/>
              <a:cs typeface="Kokila" panose="020B0604020202020204" pitchFamily="34" charset="0"/>
            </a:endParaRPr>
          </a:p>
          <a:p>
            <a:r>
              <a:rPr lang="hi-IN" sz="3600" dirty="0">
                <a:solidFill>
                  <a:schemeClr val="tx1"/>
                </a:solidFill>
                <a:latin typeface="Kokila" panose="020B0604020202020204" pitchFamily="34" charset="0"/>
                <a:cs typeface="Kokila" panose="020B0604020202020204" pitchFamily="34" charset="0"/>
              </a:rPr>
              <a:t>7. हृदय की दुर्बलता और मूत्राशय शूल में मांस धोवन के समान वर्ण का मूत्र होता है।</a:t>
            </a:r>
            <a:endParaRPr lang="en-IN" sz="3600" dirty="0">
              <a:solidFill>
                <a:schemeClr val="tx1"/>
              </a:solidFill>
              <a:latin typeface="Kokila" panose="020B0604020202020204" pitchFamily="34" charset="0"/>
              <a:cs typeface="Kokila" panose="020B0604020202020204" pitchFamily="34" charset="0"/>
            </a:endParaRPr>
          </a:p>
        </p:txBody>
      </p:sp>
    </p:spTree>
    <p:extLst>
      <p:ext uri="{BB962C8B-B14F-4D97-AF65-F5344CB8AC3E}">
        <p14:creationId xmlns:p14="http://schemas.microsoft.com/office/powerpoint/2010/main" xmlns="" val="614339677"/>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xmlns="" id="{714E911E-E830-2213-0AC5-D5BD63D5CBD9}"/>
              </a:ext>
            </a:extLst>
          </p:cNvPr>
          <p:cNvGraphicFramePr>
            <a:graphicFrameLocks noGrp="1"/>
          </p:cNvGraphicFramePr>
          <p:nvPr>
            <p:ph idx="1"/>
            <p:extLst>
              <p:ext uri="{D42A27DB-BD31-4B8C-83A1-F6EECF244321}">
                <p14:modId xmlns:p14="http://schemas.microsoft.com/office/powerpoint/2010/main" xmlns="" val="3716659912"/>
              </p:ext>
            </p:extLst>
          </p:nvPr>
        </p:nvGraphicFramePr>
        <p:xfrm>
          <a:off x="383585" y="860485"/>
          <a:ext cx="11414250" cy="2743200"/>
        </p:xfrm>
        <a:graphic>
          <a:graphicData uri="http://schemas.openxmlformats.org/drawingml/2006/table">
            <a:tbl>
              <a:tblPr firstRow="1" bandRow="1">
                <a:tableStyleId>{5C22544A-7EE6-4342-B048-85BDC9FD1C3A}</a:tableStyleId>
              </a:tblPr>
              <a:tblGrid>
                <a:gridCol w="5707125">
                  <a:extLst>
                    <a:ext uri="{9D8B030D-6E8A-4147-A177-3AD203B41FA5}">
                      <a16:colId xmlns:a16="http://schemas.microsoft.com/office/drawing/2014/main" xmlns="" val="2434073503"/>
                    </a:ext>
                  </a:extLst>
                </a:gridCol>
                <a:gridCol w="5707125">
                  <a:extLst>
                    <a:ext uri="{9D8B030D-6E8A-4147-A177-3AD203B41FA5}">
                      <a16:colId xmlns:a16="http://schemas.microsoft.com/office/drawing/2014/main" xmlns="" val="1350905835"/>
                    </a:ext>
                  </a:extLst>
                </a:gridCol>
              </a:tblGrid>
              <a:tr h="433001">
                <a:tc>
                  <a:txBody>
                    <a:bodyPr/>
                    <a:lstStyle/>
                    <a:p>
                      <a:r>
                        <a:rPr lang="en-IN" sz="2400" dirty="0">
                          <a:latin typeface="Cambria" panose="02040503050406030204" pitchFamily="18" charset="0"/>
                          <a:ea typeface="Cambria" panose="02040503050406030204" pitchFamily="18" charset="0"/>
                        </a:rPr>
                        <a:t>Normal Urine Constituents</a:t>
                      </a:r>
                    </a:p>
                  </a:txBody>
                  <a:tcPr/>
                </a:tc>
                <a:tc>
                  <a:txBody>
                    <a:bodyPr/>
                    <a:lstStyle/>
                    <a:p>
                      <a:r>
                        <a:rPr lang="en-IN" sz="2400" dirty="0">
                          <a:latin typeface="Cambria" panose="02040503050406030204" pitchFamily="18" charset="0"/>
                          <a:ea typeface="Cambria" panose="02040503050406030204" pitchFamily="18" charset="0"/>
                        </a:rPr>
                        <a:t>Abnormal Urine Constituents </a:t>
                      </a:r>
                    </a:p>
                  </a:txBody>
                  <a:tcPr/>
                </a:tc>
                <a:extLst>
                  <a:ext uri="{0D108BD9-81ED-4DB2-BD59-A6C34878D82A}">
                    <a16:rowId xmlns:a16="http://schemas.microsoft.com/office/drawing/2014/main" xmlns="" val="3657425037"/>
                  </a:ext>
                </a:extLst>
              </a:tr>
              <a:tr h="433001">
                <a:tc>
                  <a:txBody>
                    <a:bodyPr/>
                    <a:lstStyle/>
                    <a:p>
                      <a:r>
                        <a:rPr lang="en-IN" sz="2400" dirty="0">
                          <a:latin typeface="Cambria" panose="02040503050406030204" pitchFamily="18" charset="0"/>
                          <a:ea typeface="Cambria" panose="02040503050406030204" pitchFamily="18" charset="0"/>
                        </a:rPr>
                        <a:t>Water (about 95% of urine) </a:t>
                      </a:r>
                    </a:p>
                  </a:txBody>
                  <a:tcPr/>
                </a:tc>
                <a:tc>
                  <a:txBody>
                    <a:bodyPr/>
                    <a:lstStyle/>
                    <a:p>
                      <a:r>
                        <a:rPr lang="en-IN" sz="2400" dirty="0">
                          <a:latin typeface="Cambria" panose="02040503050406030204" pitchFamily="18" charset="0"/>
                          <a:ea typeface="Cambria" panose="02040503050406030204" pitchFamily="18" charset="0"/>
                        </a:rPr>
                        <a:t>Glucose</a:t>
                      </a:r>
                    </a:p>
                  </a:txBody>
                  <a:tcPr/>
                </a:tc>
                <a:extLst>
                  <a:ext uri="{0D108BD9-81ED-4DB2-BD59-A6C34878D82A}">
                    <a16:rowId xmlns:a16="http://schemas.microsoft.com/office/drawing/2014/main" xmlns="" val="2078436944"/>
                  </a:ext>
                </a:extLst>
              </a:tr>
              <a:tr h="433001">
                <a:tc>
                  <a:txBody>
                    <a:bodyPr/>
                    <a:lstStyle/>
                    <a:p>
                      <a:r>
                        <a:rPr lang="en-IN" sz="2400" dirty="0">
                          <a:latin typeface="Cambria" panose="02040503050406030204" pitchFamily="18" charset="0"/>
                          <a:ea typeface="Cambria" panose="02040503050406030204" pitchFamily="18" charset="0"/>
                        </a:rPr>
                        <a:t>Urea</a:t>
                      </a:r>
                    </a:p>
                  </a:txBody>
                  <a:tcPr/>
                </a:tc>
                <a:tc>
                  <a:txBody>
                    <a:bodyPr/>
                    <a:lstStyle/>
                    <a:p>
                      <a:r>
                        <a:rPr lang="en-IN" sz="2400" dirty="0">
                          <a:latin typeface="Cambria" panose="02040503050406030204" pitchFamily="18" charset="0"/>
                          <a:ea typeface="Cambria" panose="02040503050406030204" pitchFamily="18" charset="0"/>
                        </a:rPr>
                        <a:t>Protein</a:t>
                      </a:r>
                    </a:p>
                  </a:txBody>
                  <a:tcPr/>
                </a:tc>
                <a:extLst>
                  <a:ext uri="{0D108BD9-81ED-4DB2-BD59-A6C34878D82A}">
                    <a16:rowId xmlns:a16="http://schemas.microsoft.com/office/drawing/2014/main" xmlns="" val="1299628443"/>
                  </a:ext>
                </a:extLst>
              </a:tr>
              <a:tr h="433001">
                <a:tc>
                  <a:txBody>
                    <a:bodyPr/>
                    <a:lstStyle/>
                    <a:p>
                      <a:r>
                        <a:rPr lang="en-IN" sz="2400" dirty="0">
                          <a:latin typeface="Cambria" panose="02040503050406030204" pitchFamily="18" charset="0"/>
                          <a:ea typeface="Cambria" panose="02040503050406030204" pitchFamily="18" charset="0"/>
                        </a:rPr>
                        <a:t>Creatinine </a:t>
                      </a:r>
                    </a:p>
                  </a:txBody>
                  <a:tcPr/>
                </a:tc>
                <a:tc>
                  <a:txBody>
                    <a:bodyPr/>
                    <a:lstStyle/>
                    <a:p>
                      <a:r>
                        <a:rPr lang="en-IN" sz="2400" dirty="0">
                          <a:latin typeface="Cambria" panose="02040503050406030204" pitchFamily="18" charset="0"/>
                          <a:ea typeface="Cambria" panose="02040503050406030204" pitchFamily="18" charset="0"/>
                        </a:rPr>
                        <a:t>Bile pigments </a:t>
                      </a:r>
                    </a:p>
                  </a:txBody>
                  <a:tcPr/>
                </a:tc>
                <a:extLst>
                  <a:ext uri="{0D108BD9-81ED-4DB2-BD59-A6C34878D82A}">
                    <a16:rowId xmlns:a16="http://schemas.microsoft.com/office/drawing/2014/main" xmlns="" val="3017857810"/>
                  </a:ext>
                </a:extLst>
              </a:tr>
              <a:tr h="433001">
                <a:tc>
                  <a:txBody>
                    <a:bodyPr/>
                    <a:lstStyle/>
                    <a:p>
                      <a:r>
                        <a:rPr lang="en-IN" sz="2400" dirty="0">
                          <a:latin typeface="Cambria" panose="02040503050406030204" pitchFamily="18" charset="0"/>
                          <a:ea typeface="Cambria" panose="02040503050406030204" pitchFamily="18" charset="0"/>
                        </a:rPr>
                        <a:t>Uric acid </a:t>
                      </a:r>
                    </a:p>
                  </a:txBody>
                  <a:tcPr/>
                </a:tc>
                <a:tc>
                  <a:txBody>
                    <a:bodyPr/>
                    <a:lstStyle/>
                    <a:p>
                      <a:r>
                        <a:rPr lang="en-IN" sz="2400" dirty="0">
                          <a:latin typeface="Cambria" panose="02040503050406030204" pitchFamily="18" charset="0"/>
                          <a:ea typeface="Cambria" panose="02040503050406030204" pitchFamily="18" charset="0"/>
                        </a:rPr>
                        <a:t>Blood cells </a:t>
                      </a:r>
                    </a:p>
                  </a:txBody>
                  <a:tcPr/>
                </a:tc>
                <a:extLst>
                  <a:ext uri="{0D108BD9-81ED-4DB2-BD59-A6C34878D82A}">
                    <a16:rowId xmlns:a16="http://schemas.microsoft.com/office/drawing/2014/main" xmlns="" val="3354366187"/>
                  </a:ext>
                </a:extLst>
              </a:tr>
              <a:tr h="433001">
                <a:tc>
                  <a:txBody>
                    <a:bodyPr/>
                    <a:lstStyle/>
                    <a:p>
                      <a:r>
                        <a:rPr lang="en-IN" sz="2400" dirty="0">
                          <a:latin typeface="Cambria" panose="02040503050406030204" pitchFamily="18" charset="0"/>
                          <a:ea typeface="Cambria" panose="02040503050406030204" pitchFamily="18" charset="0"/>
                        </a:rPr>
                        <a:t>Electrolytes </a:t>
                      </a:r>
                    </a:p>
                  </a:txBody>
                  <a:tcPr/>
                </a:tc>
                <a:tc>
                  <a:txBody>
                    <a:bodyPr/>
                    <a:lstStyle/>
                    <a:p>
                      <a:r>
                        <a:rPr lang="en-IN" sz="2400" dirty="0">
                          <a:latin typeface="Cambria" panose="02040503050406030204" pitchFamily="18" charset="0"/>
                          <a:ea typeface="Cambria" panose="02040503050406030204" pitchFamily="18" charset="0"/>
                        </a:rPr>
                        <a:t>Cast parasites and Bacterial microbes </a:t>
                      </a:r>
                    </a:p>
                  </a:txBody>
                  <a:tcPr/>
                </a:tc>
                <a:extLst>
                  <a:ext uri="{0D108BD9-81ED-4DB2-BD59-A6C34878D82A}">
                    <a16:rowId xmlns:a16="http://schemas.microsoft.com/office/drawing/2014/main" xmlns="" val="1678183936"/>
                  </a:ext>
                </a:extLst>
              </a:tr>
            </a:tbl>
          </a:graphicData>
        </a:graphic>
      </p:graphicFrame>
      <p:sp>
        <p:nvSpPr>
          <p:cNvPr id="4" name="TextBox 3">
            <a:extLst>
              <a:ext uri="{FF2B5EF4-FFF2-40B4-BE49-F238E27FC236}">
                <a16:creationId xmlns:a16="http://schemas.microsoft.com/office/drawing/2014/main" xmlns="" id="{AA2894F2-71CE-FA0D-4C3B-E5C7BB7595A0}"/>
              </a:ext>
            </a:extLst>
          </p:cNvPr>
          <p:cNvSpPr txBox="1"/>
          <p:nvPr/>
        </p:nvSpPr>
        <p:spPr>
          <a:xfrm>
            <a:off x="1965959" y="0"/>
            <a:ext cx="8249501" cy="830997"/>
          </a:xfrm>
          <a:prstGeom prst="rect">
            <a:avLst/>
          </a:prstGeom>
          <a:noFill/>
        </p:spPr>
        <p:txBody>
          <a:bodyPr wrap="square" rtlCol="0">
            <a:spAutoFit/>
          </a:bodyPr>
          <a:lstStyle/>
          <a:p>
            <a:pPr algn="ctr"/>
            <a:r>
              <a:rPr lang="en-IN" sz="4800" b="1" u="sng" dirty="0">
                <a:solidFill>
                  <a:srgbClr val="660033"/>
                </a:solidFill>
                <a:latin typeface="Cambria" panose="02040503050406030204" pitchFamily="18" charset="0"/>
                <a:ea typeface="Cambria" panose="02040503050406030204" pitchFamily="18" charset="0"/>
              </a:rPr>
              <a:t>The Composition of Urine: </a:t>
            </a:r>
          </a:p>
        </p:txBody>
      </p:sp>
      <p:sp>
        <p:nvSpPr>
          <p:cNvPr id="2" name="TextBox 1">
            <a:extLst>
              <a:ext uri="{FF2B5EF4-FFF2-40B4-BE49-F238E27FC236}">
                <a16:creationId xmlns:a16="http://schemas.microsoft.com/office/drawing/2014/main" xmlns="" id="{46B7EBEA-87D8-02E6-8AA1-C27A040B3D40}"/>
              </a:ext>
            </a:extLst>
          </p:cNvPr>
          <p:cNvSpPr txBox="1"/>
          <p:nvPr/>
        </p:nvSpPr>
        <p:spPr>
          <a:xfrm>
            <a:off x="2627420" y="3605797"/>
            <a:ext cx="6926580" cy="830997"/>
          </a:xfrm>
          <a:prstGeom prst="rect">
            <a:avLst/>
          </a:prstGeom>
          <a:noFill/>
        </p:spPr>
        <p:txBody>
          <a:bodyPr wrap="square" rtlCol="0">
            <a:spAutoFit/>
          </a:bodyPr>
          <a:lstStyle/>
          <a:p>
            <a:pPr algn="ctr"/>
            <a:r>
              <a:rPr lang="en-IN" sz="4800" b="1" u="sng" dirty="0">
                <a:solidFill>
                  <a:srgbClr val="660033"/>
                </a:solidFill>
                <a:latin typeface="Cambria" panose="02040503050406030204" pitchFamily="18" charset="0"/>
                <a:ea typeface="Cambria" panose="02040503050406030204" pitchFamily="18" charset="0"/>
              </a:rPr>
              <a:t>Types of Specimen :</a:t>
            </a:r>
          </a:p>
        </p:txBody>
      </p:sp>
      <p:sp>
        <p:nvSpPr>
          <p:cNvPr id="3" name="TextBox 2">
            <a:extLst>
              <a:ext uri="{FF2B5EF4-FFF2-40B4-BE49-F238E27FC236}">
                <a16:creationId xmlns:a16="http://schemas.microsoft.com/office/drawing/2014/main" xmlns="" id="{2768D395-38D3-67E2-1039-4DDF8508ACA2}"/>
              </a:ext>
            </a:extLst>
          </p:cNvPr>
          <p:cNvSpPr txBox="1"/>
          <p:nvPr/>
        </p:nvSpPr>
        <p:spPr>
          <a:xfrm>
            <a:off x="383585" y="4403499"/>
            <a:ext cx="4916039" cy="2210605"/>
          </a:xfrm>
          <a:prstGeom prst="rect">
            <a:avLst/>
          </a:prstGeom>
          <a:noFill/>
        </p:spPr>
        <p:txBody>
          <a:bodyPr wrap="square" rtlCol="0">
            <a:spAutoFit/>
          </a:bodyPr>
          <a:lstStyle/>
          <a:p>
            <a:pPr marL="457200" indent="-457200">
              <a:lnSpc>
                <a:spcPct val="107000"/>
              </a:lnSpc>
              <a:spcAft>
                <a:spcPts val="800"/>
              </a:spcAft>
              <a:buFont typeface="Arial" panose="020B0604020202020204" pitchFamily="34" charset="0"/>
              <a:buChar char="•"/>
            </a:pPr>
            <a:r>
              <a:rPr lang="en-IN" sz="2800" b="1" kern="100" dirty="0">
                <a:effectLst/>
                <a:latin typeface="Cambria" panose="02040503050406030204" pitchFamily="18" charset="0"/>
                <a:ea typeface="Cambria" panose="02040503050406030204" pitchFamily="18" charset="0"/>
                <a:cs typeface="Mangal" panose="02040503050203030202" pitchFamily="18" charset="0"/>
              </a:rPr>
              <a:t>First Morning Specimen</a:t>
            </a:r>
          </a:p>
          <a:p>
            <a:pPr marL="457200" indent="-457200">
              <a:lnSpc>
                <a:spcPct val="107000"/>
              </a:lnSpc>
              <a:spcAft>
                <a:spcPts val="800"/>
              </a:spcAft>
              <a:buFont typeface="Arial" panose="020B0604020202020204" pitchFamily="34" charset="0"/>
              <a:buChar char="•"/>
            </a:pPr>
            <a:r>
              <a:rPr lang="en-IN" sz="2800" b="1" kern="100" dirty="0">
                <a:effectLst/>
                <a:latin typeface="Cambria" panose="02040503050406030204" pitchFamily="18" charset="0"/>
                <a:ea typeface="Cambria" panose="02040503050406030204" pitchFamily="18" charset="0"/>
                <a:cs typeface="Mangal" panose="02040503050203030202" pitchFamily="18" charset="0"/>
              </a:rPr>
              <a:t>Random Specimen</a:t>
            </a:r>
          </a:p>
          <a:p>
            <a:pPr marL="457200" indent="-457200">
              <a:lnSpc>
                <a:spcPct val="107000"/>
              </a:lnSpc>
              <a:spcAft>
                <a:spcPts val="800"/>
              </a:spcAft>
              <a:buFont typeface="Arial" panose="020B0604020202020204" pitchFamily="34" charset="0"/>
              <a:buChar char="•"/>
            </a:pPr>
            <a:r>
              <a:rPr lang="en-US" sz="2800" b="1" kern="100" dirty="0">
                <a:effectLst/>
                <a:latin typeface="Cambria" panose="02040503050406030204" pitchFamily="18" charset="0"/>
                <a:ea typeface="Cambria" panose="02040503050406030204" pitchFamily="18" charset="0"/>
                <a:cs typeface="Mangal" panose="02040503050203030202" pitchFamily="18" charset="0"/>
              </a:rPr>
              <a:t>Second-voided Specimen</a:t>
            </a:r>
          </a:p>
          <a:p>
            <a:pPr marL="457200" indent="-457200">
              <a:lnSpc>
                <a:spcPct val="107000"/>
              </a:lnSpc>
              <a:spcAft>
                <a:spcPts val="800"/>
              </a:spcAft>
              <a:buFont typeface="Arial" panose="020B0604020202020204" pitchFamily="34" charset="0"/>
              <a:buChar char="•"/>
            </a:pPr>
            <a:r>
              <a:rPr lang="en-US" sz="2800" b="1" kern="100" dirty="0">
                <a:effectLst/>
                <a:latin typeface="Cambria" panose="02040503050406030204" pitchFamily="18" charset="0"/>
                <a:ea typeface="Cambria" panose="02040503050406030204" pitchFamily="18" charset="0"/>
                <a:cs typeface="Mangal" panose="02040503050203030202" pitchFamily="18" charset="0"/>
              </a:rPr>
              <a:t>Postprandial</a:t>
            </a:r>
            <a:endParaRPr lang="en-IN" sz="2800" kern="100" dirty="0">
              <a:effectLst/>
              <a:latin typeface="Cambria" panose="02040503050406030204" pitchFamily="18" charset="0"/>
              <a:ea typeface="Cambria" panose="02040503050406030204" pitchFamily="18" charset="0"/>
              <a:cs typeface="Mangal" panose="02040503050203030202" pitchFamily="18" charset="0"/>
            </a:endParaRPr>
          </a:p>
        </p:txBody>
      </p:sp>
      <p:sp>
        <p:nvSpPr>
          <p:cNvPr id="5" name="TextBox 4">
            <a:extLst>
              <a:ext uri="{FF2B5EF4-FFF2-40B4-BE49-F238E27FC236}">
                <a16:creationId xmlns:a16="http://schemas.microsoft.com/office/drawing/2014/main" xmlns="" id="{A1C7B7D1-9838-767C-6A3D-CD47178E18E2}"/>
              </a:ext>
            </a:extLst>
          </p:cNvPr>
          <p:cNvSpPr txBox="1"/>
          <p:nvPr/>
        </p:nvSpPr>
        <p:spPr>
          <a:xfrm>
            <a:off x="6651121" y="4418026"/>
            <a:ext cx="4916039" cy="2108013"/>
          </a:xfrm>
          <a:prstGeom prst="rect">
            <a:avLst/>
          </a:prstGeom>
          <a:noFill/>
        </p:spPr>
        <p:txBody>
          <a:bodyPr wrap="square">
            <a:spAutoFit/>
          </a:bodyPr>
          <a:lstStyle/>
          <a:p>
            <a:pPr marL="457200" indent="-457200">
              <a:lnSpc>
                <a:spcPct val="107000"/>
              </a:lnSpc>
              <a:spcAft>
                <a:spcPts val="800"/>
              </a:spcAft>
              <a:buFont typeface="Arial" panose="020B0604020202020204" pitchFamily="34" charset="0"/>
              <a:buChar char="•"/>
            </a:pPr>
            <a:r>
              <a:rPr lang="en-US" sz="2800" b="1" kern="100" dirty="0">
                <a:effectLst/>
                <a:latin typeface="Cambria" panose="02040503050406030204" pitchFamily="18" charset="0"/>
                <a:ea typeface="Cambria" panose="02040503050406030204" pitchFamily="18" charset="0"/>
                <a:cs typeface="Mangal" panose="02040503050203030202" pitchFamily="18" charset="0"/>
              </a:rPr>
              <a:t>24-Hour specimen</a:t>
            </a:r>
            <a:endParaRPr lang="en-US" sz="2800" kern="100" dirty="0">
              <a:effectLst/>
              <a:latin typeface="Cambria" panose="02040503050406030204" pitchFamily="18" charset="0"/>
              <a:ea typeface="Cambria" panose="02040503050406030204" pitchFamily="18" charset="0"/>
              <a:cs typeface="Mangal" panose="02040503050203030202" pitchFamily="18" charset="0"/>
            </a:endParaRPr>
          </a:p>
          <a:p>
            <a:pPr marL="457200" indent="-457200">
              <a:lnSpc>
                <a:spcPct val="107000"/>
              </a:lnSpc>
              <a:spcAft>
                <a:spcPts val="800"/>
              </a:spcAft>
              <a:buFont typeface="Arial" panose="020B0604020202020204" pitchFamily="34" charset="0"/>
              <a:buChar char="•"/>
            </a:pPr>
            <a:r>
              <a:rPr lang="en-US" sz="2800" b="1" kern="100" dirty="0">
                <a:effectLst/>
                <a:latin typeface="Cambria" panose="02040503050406030204" pitchFamily="18" charset="0"/>
                <a:ea typeface="Cambria" panose="02040503050406030204" pitchFamily="18" charset="0"/>
                <a:cs typeface="Mangal" panose="02040503050203030202" pitchFamily="18" charset="0"/>
              </a:rPr>
              <a:t>Mid-stream Specimen</a:t>
            </a:r>
            <a:endParaRPr lang="en-IN" sz="2800" kern="100" dirty="0">
              <a:effectLst/>
              <a:latin typeface="Cambria" panose="02040503050406030204" pitchFamily="18" charset="0"/>
              <a:ea typeface="Cambria" panose="02040503050406030204" pitchFamily="18" charset="0"/>
              <a:cs typeface="Mangal" panose="02040503050203030202" pitchFamily="18" charset="0"/>
            </a:endParaRPr>
          </a:p>
          <a:p>
            <a:pPr marL="457200" indent="-457200">
              <a:lnSpc>
                <a:spcPct val="107000"/>
              </a:lnSpc>
              <a:spcAft>
                <a:spcPts val="800"/>
              </a:spcAft>
              <a:buFont typeface="Arial" panose="020B0604020202020204" pitchFamily="34" charset="0"/>
              <a:buChar char="•"/>
            </a:pPr>
            <a:r>
              <a:rPr lang="en-US" sz="2800" b="1" kern="100" dirty="0">
                <a:effectLst/>
                <a:latin typeface="Cambria" panose="02040503050406030204" pitchFamily="18" charset="0"/>
                <a:ea typeface="Cambria" panose="02040503050406030204" pitchFamily="18" charset="0"/>
                <a:cs typeface="Mangal" panose="02040503050203030202" pitchFamily="18" charset="0"/>
              </a:rPr>
              <a:t>Clean Catch Urine Specimen </a:t>
            </a:r>
            <a:endParaRPr lang="en-IN" sz="2800" kern="100" dirty="0">
              <a:effectLst/>
              <a:latin typeface="Cambria" panose="02040503050406030204" pitchFamily="18" charset="0"/>
              <a:ea typeface="Cambria" panose="02040503050406030204" pitchFamily="18" charset="0"/>
              <a:cs typeface="Mangal" panose="02040503050203030202" pitchFamily="18" charset="0"/>
            </a:endParaRPr>
          </a:p>
        </p:txBody>
      </p:sp>
    </p:spTree>
    <p:extLst>
      <p:ext uri="{BB962C8B-B14F-4D97-AF65-F5344CB8AC3E}">
        <p14:creationId xmlns:p14="http://schemas.microsoft.com/office/powerpoint/2010/main" xmlns="" val="24176146"/>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F6165B04-1296-A7E0-9256-61C1F06F9B8F}"/>
              </a:ext>
            </a:extLst>
          </p:cNvPr>
          <p:cNvSpPr txBox="1"/>
          <p:nvPr/>
        </p:nvSpPr>
        <p:spPr>
          <a:xfrm>
            <a:off x="223520" y="0"/>
            <a:ext cx="11744960" cy="1569660"/>
          </a:xfrm>
          <a:prstGeom prst="rect">
            <a:avLst/>
          </a:prstGeom>
          <a:noFill/>
        </p:spPr>
        <p:txBody>
          <a:bodyPr wrap="square" rtlCol="0">
            <a:spAutoFit/>
          </a:bodyPr>
          <a:lstStyle/>
          <a:p>
            <a:pPr algn="ctr"/>
            <a:r>
              <a:rPr lang="en-US" sz="4800" b="1" u="sng" dirty="0">
                <a:solidFill>
                  <a:srgbClr val="660033"/>
                </a:solidFill>
                <a:latin typeface="Cambria" panose="02040503050406030204" pitchFamily="18" charset="0"/>
                <a:ea typeface="Cambria" panose="02040503050406030204" pitchFamily="18" charset="0"/>
              </a:rPr>
              <a:t>Type of Examination in Routine Urinalysis</a:t>
            </a:r>
          </a:p>
        </p:txBody>
      </p:sp>
      <p:sp>
        <p:nvSpPr>
          <p:cNvPr id="11" name="TextBox 10">
            <a:extLst>
              <a:ext uri="{FF2B5EF4-FFF2-40B4-BE49-F238E27FC236}">
                <a16:creationId xmlns:a16="http://schemas.microsoft.com/office/drawing/2014/main" xmlns="" id="{3F5FE4A9-A61E-4E57-10A0-9F62F5B7E4EF}"/>
              </a:ext>
            </a:extLst>
          </p:cNvPr>
          <p:cNvSpPr txBox="1"/>
          <p:nvPr/>
        </p:nvSpPr>
        <p:spPr>
          <a:xfrm>
            <a:off x="223520" y="1720840"/>
            <a:ext cx="3799840" cy="3046988"/>
          </a:xfrm>
          <a:prstGeom prst="rect">
            <a:avLst/>
          </a:prstGeom>
          <a:noFill/>
          <a:ln w="762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wrap="square" rtlCol="0">
            <a:spAutoFit/>
          </a:bodyPr>
          <a:lstStyle/>
          <a:p>
            <a:pPr marL="342900" indent="-342900">
              <a:buAutoNum type="arabicPeriod"/>
            </a:pPr>
            <a:r>
              <a:rPr lang="en-US" sz="2400" b="1" dirty="0">
                <a:solidFill>
                  <a:schemeClr val="tx1"/>
                </a:solidFill>
                <a:latin typeface="Cambria" panose="02040503050406030204" pitchFamily="18" charset="0"/>
                <a:ea typeface="Cambria" panose="02040503050406030204" pitchFamily="18" charset="0"/>
              </a:rPr>
              <a:t>Physical Examination of Urine:</a:t>
            </a:r>
          </a:p>
          <a:p>
            <a:pPr marL="285750" indent="-285750">
              <a:buFont typeface="Arial" panose="020B0604020202020204" pitchFamily="34" charset="0"/>
              <a:buChar char="•"/>
            </a:pPr>
            <a:r>
              <a:rPr lang="en-US" sz="2400" dirty="0">
                <a:solidFill>
                  <a:schemeClr val="tx1"/>
                </a:solidFill>
                <a:latin typeface="Cambria" panose="02040503050406030204" pitchFamily="18" charset="0"/>
                <a:ea typeface="Cambria" panose="02040503050406030204" pitchFamily="18" charset="0"/>
              </a:rPr>
              <a:t>Volume</a:t>
            </a:r>
          </a:p>
          <a:p>
            <a:pPr marL="285750" indent="-285750">
              <a:buFont typeface="Arial" panose="020B0604020202020204" pitchFamily="34" charset="0"/>
              <a:buChar char="•"/>
            </a:pPr>
            <a:r>
              <a:rPr lang="en-US" sz="2400" dirty="0">
                <a:solidFill>
                  <a:schemeClr val="tx1"/>
                </a:solidFill>
                <a:latin typeface="Cambria" panose="02040503050406030204" pitchFamily="18" charset="0"/>
                <a:ea typeface="Cambria" panose="02040503050406030204" pitchFamily="18" charset="0"/>
              </a:rPr>
              <a:t>Color</a:t>
            </a:r>
          </a:p>
          <a:p>
            <a:pPr marL="285750" indent="-285750">
              <a:buFont typeface="Arial" panose="020B0604020202020204" pitchFamily="34" charset="0"/>
              <a:buChar char="•"/>
            </a:pPr>
            <a:r>
              <a:rPr lang="en-US" sz="2400" dirty="0">
                <a:solidFill>
                  <a:schemeClr val="tx1"/>
                </a:solidFill>
                <a:latin typeface="Cambria" panose="02040503050406030204" pitchFamily="18" charset="0"/>
                <a:ea typeface="Cambria" panose="02040503050406030204" pitchFamily="18" charset="0"/>
              </a:rPr>
              <a:t>Odor</a:t>
            </a:r>
          </a:p>
          <a:p>
            <a:pPr marL="285750" indent="-285750">
              <a:buFont typeface="Arial" panose="020B0604020202020204" pitchFamily="34" charset="0"/>
              <a:buChar char="•"/>
            </a:pPr>
            <a:r>
              <a:rPr lang="en-US" sz="2400" dirty="0">
                <a:solidFill>
                  <a:schemeClr val="tx1"/>
                </a:solidFill>
                <a:latin typeface="Cambria" panose="02040503050406030204" pitchFamily="18" charset="0"/>
                <a:ea typeface="Cambria" panose="02040503050406030204" pitchFamily="18" charset="0"/>
              </a:rPr>
              <a:t>Appearance</a:t>
            </a:r>
          </a:p>
          <a:p>
            <a:pPr marL="285750" indent="-285750">
              <a:buFont typeface="Arial" panose="020B0604020202020204" pitchFamily="34" charset="0"/>
              <a:buChar char="•"/>
            </a:pPr>
            <a:r>
              <a:rPr lang="en-US" sz="2400" dirty="0">
                <a:solidFill>
                  <a:schemeClr val="tx1"/>
                </a:solidFill>
                <a:latin typeface="Cambria" panose="02040503050406030204" pitchFamily="18" charset="0"/>
                <a:ea typeface="Cambria" panose="02040503050406030204" pitchFamily="18" charset="0"/>
              </a:rPr>
              <a:t>pH</a:t>
            </a:r>
          </a:p>
          <a:p>
            <a:pPr marL="285750" indent="-285750">
              <a:buFont typeface="Arial" panose="020B0604020202020204" pitchFamily="34" charset="0"/>
              <a:buChar char="•"/>
            </a:pPr>
            <a:r>
              <a:rPr lang="en-US" sz="2400" dirty="0">
                <a:solidFill>
                  <a:schemeClr val="tx1"/>
                </a:solidFill>
                <a:latin typeface="Cambria" panose="02040503050406030204" pitchFamily="18" charset="0"/>
                <a:ea typeface="Cambria" panose="02040503050406030204" pitchFamily="18" charset="0"/>
              </a:rPr>
              <a:t>Specific gravity</a:t>
            </a:r>
            <a:endParaRPr lang="en-IN" sz="2400" dirty="0">
              <a:solidFill>
                <a:schemeClr val="tx1"/>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xmlns="" id="{0AE3115F-A745-457A-2FBB-DEE2C39ADC43}"/>
              </a:ext>
            </a:extLst>
          </p:cNvPr>
          <p:cNvSpPr txBox="1"/>
          <p:nvPr/>
        </p:nvSpPr>
        <p:spPr>
          <a:xfrm>
            <a:off x="4475480" y="1727180"/>
            <a:ext cx="3495040" cy="3785652"/>
          </a:xfrm>
          <a:prstGeom prst="rect">
            <a:avLst/>
          </a:prstGeom>
          <a:noFill/>
          <a:ln w="762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rtlCol="0">
            <a:spAutoFit/>
          </a:bodyPr>
          <a:lstStyle/>
          <a:p>
            <a:r>
              <a:rPr lang="en-IN" sz="2400" b="1" dirty="0">
                <a:solidFill>
                  <a:schemeClr val="tx1"/>
                </a:solidFill>
                <a:latin typeface="Cambria" panose="02040503050406030204" pitchFamily="18" charset="0"/>
                <a:ea typeface="Cambria" panose="02040503050406030204" pitchFamily="18" charset="0"/>
              </a:rPr>
              <a:t>2. Chemical Examination of Urine:</a:t>
            </a:r>
          </a:p>
          <a:p>
            <a:pPr marL="342900" indent="-342900">
              <a:buFont typeface="Arial" panose="020B0604020202020204" pitchFamily="34" charset="0"/>
              <a:buChar char="•"/>
            </a:pPr>
            <a:r>
              <a:rPr lang="en-IN" sz="2400" dirty="0">
                <a:solidFill>
                  <a:schemeClr val="tx1"/>
                </a:solidFill>
                <a:latin typeface="Cambria" panose="02040503050406030204" pitchFamily="18" charset="0"/>
                <a:ea typeface="Cambria" panose="02040503050406030204" pitchFamily="18" charset="0"/>
              </a:rPr>
              <a:t>Glucose</a:t>
            </a:r>
          </a:p>
          <a:p>
            <a:pPr marL="342900" indent="-342900">
              <a:buFont typeface="Arial" panose="020B0604020202020204" pitchFamily="34" charset="0"/>
              <a:buChar char="•"/>
            </a:pPr>
            <a:r>
              <a:rPr lang="en-IN" sz="2400" dirty="0">
                <a:solidFill>
                  <a:schemeClr val="tx1"/>
                </a:solidFill>
                <a:latin typeface="Cambria" panose="02040503050406030204" pitchFamily="18" charset="0"/>
                <a:ea typeface="Cambria" panose="02040503050406030204" pitchFamily="18" charset="0"/>
              </a:rPr>
              <a:t>Protein</a:t>
            </a:r>
          </a:p>
          <a:p>
            <a:pPr marL="342900" indent="-342900">
              <a:buFont typeface="Arial" panose="020B0604020202020204" pitchFamily="34" charset="0"/>
              <a:buChar char="•"/>
            </a:pPr>
            <a:r>
              <a:rPr lang="en-IN" sz="2400" dirty="0">
                <a:solidFill>
                  <a:schemeClr val="tx1"/>
                </a:solidFill>
                <a:latin typeface="Cambria" panose="02040503050406030204" pitchFamily="18" charset="0"/>
                <a:ea typeface="Cambria" panose="02040503050406030204" pitchFamily="18" charset="0"/>
              </a:rPr>
              <a:t>Ketones</a:t>
            </a:r>
          </a:p>
          <a:p>
            <a:pPr marL="342900" indent="-342900">
              <a:buFont typeface="Arial" panose="020B0604020202020204" pitchFamily="34" charset="0"/>
              <a:buChar char="•"/>
            </a:pPr>
            <a:r>
              <a:rPr lang="en-IN" sz="2400" dirty="0">
                <a:solidFill>
                  <a:schemeClr val="tx1"/>
                </a:solidFill>
                <a:latin typeface="Cambria" panose="02040503050406030204" pitchFamily="18" charset="0"/>
                <a:ea typeface="Cambria" panose="02040503050406030204" pitchFamily="18" charset="0"/>
              </a:rPr>
              <a:t>Bilirubin</a:t>
            </a:r>
          </a:p>
          <a:p>
            <a:pPr marL="342900" indent="-342900">
              <a:buFont typeface="Arial" panose="020B0604020202020204" pitchFamily="34" charset="0"/>
              <a:buChar char="•"/>
            </a:pPr>
            <a:r>
              <a:rPr lang="en-IN" sz="2400" dirty="0">
                <a:solidFill>
                  <a:schemeClr val="tx1"/>
                </a:solidFill>
                <a:latin typeface="Cambria" panose="02040503050406030204" pitchFamily="18" charset="0"/>
                <a:ea typeface="Cambria" panose="02040503050406030204" pitchFamily="18" charset="0"/>
              </a:rPr>
              <a:t>Urobilinogen</a:t>
            </a:r>
          </a:p>
          <a:p>
            <a:pPr marL="342900" indent="-342900">
              <a:buFont typeface="Arial" panose="020B0604020202020204" pitchFamily="34" charset="0"/>
              <a:buChar char="•"/>
            </a:pPr>
            <a:r>
              <a:rPr lang="en-IN" sz="2400" dirty="0">
                <a:solidFill>
                  <a:schemeClr val="tx1"/>
                </a:solidFill>
                <a:latin typeface="Cambria" panose="02040503050406030204" pitchFamily="18" charset="0"/>
                <a:ea typeface="Cambria" panose="02040503050406030204" pitchFamily="18" charset="0"/>
              </a:rPr>
              <a:t>Blood</a:t>
            </a:r>
          </a:p>
          <a:p>
            <a:pPr marL="342900" indent="-342900">
              <a:buFont typeface="Arial" panose="020B0604020202020204" pitchFamily="34" charset="0"/>
              <a:buChar char="•"/>
            </a:pPr>
            <a:r>
              <a:rPr lang="en-IN" sz="2400" dirty="0">
                <a:solidFill>
                  <a:schemeClr val="tx1"/>
                </a:solidFill>
                <a:latin typeface="Cambria" panose="02040503050406030204" pitchFamily="18" charset="0"/>
                <a:ea typeface="Cambria" panose="02040503050406030204" pitchFamily="18" charset="0"/>
              </a:rPr>
              <a:t>Nitrite</a:t>
            </a:r>
          </a:p>
          <a:p>
            <a:pPr marL="342900" indent="-342900">
              <a:buFont typeface="Arial" panose="020B0604020202020204" pitchFamily="34" charset="0"/>
              <a:buChar char="•"/>
            </a:pPr>
            <a:r>
              <a:rPr lang="en-IN" sz="2400" dirty="0">
                <a:solidFill>
                  <a:schemeClr val="tx1"/>
                </a:solidFill>
                <a:latin typeface="Cambria" panose="02040503050406030204" pitchFamily="18" charset="0"/>
                <a:ea typeface="Cambria" panose="02040503050406030204" pitchFamily="18" charset="0"/>
              </a:rPr>
              <a:t>Leukocyte Esterase</a:t>
            </a:r>
          </a:p>
        </p:txBody>
      </p:sp>
      <p:sp>
        <p:nvSpPr>
          <p:cNvPr id="13" name="TextBox 12">
            <a:extLst>
              <a:ext uri="{FF2B5EF4-FFF2-40B4-BE49-F238E27FC236}">
                <a16:creationId xmlns:a16="http://schemas.microsoft.com/office/drawing/2014/main" xmlns="" id="{F5F288DE-E353-1CC5-891B-0374722F15E0}"/>
              </a:ext>
            </a:extLst>
          </p:cNvPr>
          <p:cNvSpPr txBox="1"/>
          <p:nvPr/>
        </p:nvSpPr>
        <p:spPr>
          <a:xfrm>
            <a:off x="8422640" y="1720840"/>
            <a:ext cx="3342640" cy="4154984"/>
          </a:xfrm>
          <a:prstGeom prst="rect">
            <a:avLst/>
          </a:prstGeom>
          <a:noFill/>
          <a:ln w="762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rtlCol="0">
            <a:spAutoFit/>
          </a:bodyPr>
          <a:lstStyle/>
          <a:p>
            <a:r>
              <a:rPr lang="en-IN" sz="2400" b="1" dirty="0">
                <a:solidFill>
                  <a:schemeClr val="tx1"/>
                </a:solidFill>
                <a:latin typeface="Cambria" panose="02040503050406030204" pitchFamily="18" charset="0"/>
                <a:ea typeface="Cambria" panose="02040503050406030204" pitchFamily="18" charset="0"/>
              </a:rPr>
              <a:t>3. Microscopic Examination of Urine:</a:t>
            </a:r>
          </a:p>
          <a:p>
            <a:pPr marL="342900" indent="-342900">
              <a:buFont typeface="Arial" panose="020B0604020202020204" pitchFamily="34" charset="0"/>
              <a:buChar char="•"/>
            </a:pPr>
            <a:r>
              <a:rPr lang="en-IN" sz="2400" dirty="0">
                <a:solidFill>
                  <a:schemeClr val="tx1"/>
                </a:solidFill>
                <a:latin typeface="Cambria" panose="02040503050406030204" pitchFamily="18" charset="0"/>
                <a:ea typeface="Cambria" panose="02040503050406030204" pitchFamily="18" charset="0"/>
              </a:rPr>
              <a:t>RBCs</a:t>
            </a:r>
          </a:p>
          <a:p>
            <a:pPr marL="342900" indent="-342900">
              <a:buFont typeface="Arial" panose="020B0604020202020204" pitchFamily="34" charset="0"/>
              <a:buChar char="•"/>
            </a:pPr>
            <a:r>
              <a:rPr lang="en-IN" sz="2400" dirty="0">
                <a:solidFill>
                  <a:schemeClr val="tx1"/>
                </a:solidFill>
                <a:latin typeface="Cambria" panose="02040503050406030204" pitchFamily="18" charset="0"/>
                <a:ea typeface="Cambria" panose="02040503050406030204" pitchFamily="18" charset="0"/>
              </a:rPr>
              <a:t>WBCs</a:t>
            </a:r>
          </a:p>
          <a:p>
            <a:pPr marL="342900" indent="-342900">
              <a:buFont typeface="Arial" panose="020B0604020202020204" pitchFamily="34" charset="0"/>
              <a:buChar char="•"/>
            </a:pPr>
            <a:r>
              <a:rPr lang="en-IN" sz="2400" dirty="0">
                <a:solidFill>
                  <a:schemeClr val="tx1"/>
                </a:solidFill>
                <a:latin typeface="Cambria" panose="02040503050406030204" pitchFamily="18" charset="0"/>
                <a:ea typeface="Cambria" panose="02040503050406030204" pitchFamily="18" charset="0"/>
              </a:rPr>
              <a:t>Epithelial cells</a:t>
            </a:r>
          </a:p>
          <a:p>
            <a:pPr marL="342900" indent="-342900">
              <a:buFont typeface="Arial" panose="020B0604020202020204" pitchFamily="34" charset="0"/>
              <a:buChar char="•"/>
            </a:pPr>
            <a:r>
              <a:rPr lang="en-IN" sz="2400" dirty="0">
                <a:solidFill>
                  <a:schemeClr val="tx1"/>
                </a:solidFill>
                <a:latin typeface="Cambria" panose="02040503050406030204" pitchFamily="18" charset="0"/>
                <a:ea typeface="Cambria" panose="02040503050406030204" pitchFamily="18" charset="0"/>
              </a:rPr>
              <a:t>Casts</a:t>
            </a:r>
          </a:p>
          <a:p>
            <a:pPr marL="342900" indent="-342900">
              <a:buFont typeface="Arial" panose="020B0604020202020204" pitchFamily="34" charset="0"/>
              <a:buChar char="•"/>
            </a:pPr>
            <a:r>
              <a:rPr lang="en-IN" sz="2400" dirty="0">
                <a:solidFill>
                  <a:schemeClr val="tx1"/>
                </a:solidFill>
                <a:latin typeface="Cambria" panose="02040503050406030204" pitchFamily="18" charset="0"/>
                <a:ea typeface="Cambria" panose="02040503050406030204" pitchFamily="18" charset="0"/>
              </a:rPr>
              <a:t>Bacteria</a:t>
            </a:r>
          </a:p>
          <a:p>
            <a:pPr marL="342900" indent="-342900">
              <a:buFont typeface="Arial" panose="020B0604020202020204" pitchFamily="34" charset="0"/>
              <a:buChar char="•"/>
            </a:pPr>
            <a:r>
              <a:rPr lang="en-IN" sz="2400" dirty="0">
                <a:solidFill>
                  <a:schemeClr val="tx1"/>
                </a:solidFill>
                <a:latin typeface="Cambria" panose="02040503050406030204" pitchFamily="18" charset="0"/>
                <a:ea typeface="Cambria" panose="02040503050406030204" pitchFamily="18" charset="0"/>
              </a:rPr>
              <a:t>Yeasts</a:t>
            </a:r>
          </a:p>
          <a:p>
            <a:pPr marL="342900" indent="-342900">
              <a:buFont typeface="Arial" panose="020B0604020202020204" pitchFamily="34" charset="0"/>
              <a:buChar char="•"/>
            </a:pPr>
            <a:r>
              <a:rPr lang="en-IN" sz="2400" dirty="0">
                <a:solidFill>
                  <a:schemeClr val="tx1"/>
                </a:solidFill>
                <a:latin typeface="Cambria" panose="02040503050406030204" pitchFamily="18" charset="0"/>
                <a:ea typeface="Cambria" panose="02040503050406030204" pitchFamily="18" charset="0"/>
              </a:rPr>
              <a:t>Parasites</a:t>
            </a:r>
          </a:p>
          <a:p>
            <a:pPr marL="342900" indent="-342900">
              <a:buFont typeface="Arial" panose="020B0604020202020204" pitchFamily="34" charset="0"/>
              <a:buChar char="•"/>
            </a:pPr>
            <a:r>
              <a:rPr lang="en-IN" sz="2400" dirty="0">
                <a:solidFill>
                  <a:schemeClr val="tx1"/>
                </a:solidFill>
                <a:latin typeface="Cambria" panose="02040503050406030204" pitchFamily="18" charset="0"/>
                <a:ea typeface="Cambria" panose="02040503050406030204" pitchFamily="18" charset="0"/>
              </a:rPr>
              <a:t>Crystals</a:t>
            </a:r>
          </a:p>
          <a:p>
            <a:pPr marL="342900" indent="-342900">
              <a:buFont typeface="Arial" panose="020B0604020202020204" pitchFamily="34" charset="0"/>
              <a:buChar char="•"/>
            </a:pPr>
            <a:r>
              <a:rPr lang="en-IN" sz="2400" dirty="0">
                <a:solidFill>
                  <a:schemeClr val="tx1"/>
                </a:solidFill>
                <a:latin typeface="Cambria" panose="02040503050406030204" pitchFamily="18" charset="0"/>
                <a:ea typeface="Cambria" panose="02040503050406030204" pitchFamily="18" charset="0"/>
              </a:rPr>
              <a:t>Artifacts</a:t>
            </a:r>
          </a:p>
        </p:txBody>
      </p:sp>
    </p:spTree>
    <p:extLst>
      <p:ext uri="{BB962C8B-B14F-4D97-AF65-F5344CB8AC3E}">
        <p14:creationId xmlns:p14="http://schemas.microsoft.com/office/powerpoint/2010/main" xmlns="" val="1187269179"/>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8921C9BB-5FD2-5A7A-B93C-3107F568F439}"/>
              </a:ext>
            </a:extLst>
          </p:cNvPr>
          <p:cNvSpPr txBox="1"/>
          <p:nvPr/>
        </p:nvSpPr>
        <p:spPr>
          <a:xfrm>
            <a:off x="0" y="-97750"/>
            <a:ext cx="12192000" cy="6955750"/>
          </a:xfrm>
          <a:prstGeom prst="rect">
            <a:avLst/>
          </a:prstGeom>
          <a:noFill/>
        </p:spPr>
        <p:txBody>
          <a:bodyPr wrap="square" rtlCol="0">
            <a:spAutoFit/>
          </a:bodyPr>
          <a:lstStyle/>
          <a:p>
            <a:pPr algn="ctr"/>
            <a:r>
              <a:rPr lang="en-US" sz="5200" b="1" u="sng" dirty="0">
                <a:solidFill>
                  <a:srgbClr val="660033"/>
                </a:solidFill>
                <a:latin typeface="Cambria" panose="02040503050406030204" pitchFamily="18" charset="0"/>
                <a:ea typeface="Cambria" panose="02040503050406030204" pitchFamily="18" charset="0"/>
              </a:rPr>
              <a:t>Physical Examination Of Urine</a:t>
            </a:r>
          </a:p>
          <a:p>
            <a:r>
              <a:rPr lang="en-US" sz="2800" b="1" dirty="0">
                <a:solidFill>
                  <a:srgbClr val="FFFF00"/>
                </a:solidFill>
                <a:latin typeface="Cambria" panose="02040503050406030204" pitchFamily="18" charset="0"/>
                <a:ea typeface="Cambria" panose="02040503050406030204" pitchFamily="18" charset="0"/>
              </a:rPr>
              <a:t>Urine volume: </a:t>
            </a:r>
            <a:r>
              <a:rPr lang="en-US" sz="2800" dirty="0">
                <a:latin typeface="Cambria" panose="02040503050406030204" pitchFamily="18" charset="0"/>
                <a:ea typeface="Cambria" panose="02040503050406030204" pitchFamily="18" charset="0"/>
              </a:rPr>
              <a:t>This is dependent normally up on fluid intake, environmental condition, diet and activity of the human.</a:t>
            </a:r>
          </a:p>
          <a:p>
            <a:pPr marL="457200" indent="-457200">
              <a:buFont typeface="Arial" panose="020B0604020202020204" pitchFamily="34" charset="0"/>
              <a:buChar char="•"/>
            </a:pPr>
            <a:r>
              <a:rPr lang="en-US" sz="2800" dirty="0">
                <a:solidFill>
                  <a:srgbClr val="FF0000"/>
                </a:solidFill>
                <a:latin typeface="Cambria" panose="02040503050406030204" pitchFamily="18" charset="0"/>
                <a:ea typeface="Cambria" panose="02040503050406030204" pitchFamily="18" charset="0"/>
              </a:rPr>
              <a:t>Normal </a:t>
            </a:r>
            <a:r>
              <a:rPr lang="en-US" sz="2800" dirty="0">
                <a:latin typeface="Cambria" panose="02040503050406030204" pitchFamily="18" charset="0"/>
                <a:ea typeface="Cambria" panose="02040503050406030204" pitchFamily="18" charset="0"/>
              </a:rPr>
              <a:t>value</a:t>
            </a:r>
            <a:r>
              <a:rPr lang="en-US" sz="2800" dirty="0">
                <a:solidFill>
                  <a:schemeClr val="bg1"/>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(1.5 L/Day) </a:t>
            </a:r>
          </a:p>
          <a:p>
            <a:pPr marL="457200" indent="-457200">
              <a:buFont typeface="Arial" panose="020B0604020202020204" pitchFamily="34" charset="0"/>
              <a:buChar char="•"/>
            </a:pPr>
            <a:r>
              <a:rPr lang="en-US" sz="2800" dirty="0">
                <a:latin typeface="Cambria" panose="02040503050406030204" pitchFamily="18" charset="0"/>
                <a:ea typeface="Cambria" panose="02040503050406030204" pitchFamily="18" charset="0"/>
              </a:rPr>
              <a:t>Above normal </a:t>
            </a:r>
            <a:r>
              <a:rPr lang="en-US" sz="2800" dirty="0">
                <a:solidFill>
                  <a:srgbClr val="FF0000"/>
                </a:solidFill>
                <a:latin typeface="Cambria" panose="02040503050406030204" pitchFamily="18" charset="0"/>
                <a:ea typeface="Cambria" panose="02040503050406030204" pitchFamily="18" charset="0"/>
              </a:rPr>
              <a:t>(Polyuria) urine volume (&lt;2.5-3L/Day) </a:t>
            </a:r>
          </a:p>
          <a:p>
            <a:pPr marL="457200" indent="-457200">
              <a:buFont typeface="Arial" panose="020B0604020202020204" pitchFamily="34" charset="0"/>
              <a:buChar char="•"/>
            </a:pPr>
            <a:r>
              <a:rPr lang="en-US" sz="2800" dirty="0">
                <a:latin typeface="Cambria" panose="02040503050406030204" pitchFamily="18" charset="0"/>
                <a:ea typeface="Cambria" panose="02040503050406030204" pitchFamily="18" charset="0"/>
              </a:rPr>
              <a:t>Under normal </a:t>
            </a:r>
            <a:r>
              <a:rPr lang="en-US" sz="2800" dirty="0">
                <a:solidFill>
                  <a:srgbClr val="FF0000"/>
                </a:solidFill>
                <a:latin typeface="Cambria" panose="02040503050406030204" pitchFamily="18" charset="0"/>
                <a:ea typeface="Cambria" panose="02040503050406030204" pitchFamily="18" charset="0"/>
              </a:rPr>
              <a:t>(</a:t>
            </a:r>
            <a:r>
              <a:rPr lang="en-US" sz="2800" dirty="0" err="1">
                <a:solidFill>
                  <a:srgbClr val="FF0000"/>
                </a:solidFill>
                <a:latin typeface="Cambria" panose="02040503050406030204" pitchFamily="18" charset="0"/>
                <a:ea typeface="Cambria" panose="02040503050406030204" pitchFamily="18" charset="0"/>
              </a:rPr>
              <a:t>Oligourea</a:t>
            </a:r>
            <a:r>
              <a:rPr lang="en-US" sz="2800" dirty="0">
                <a:solidFill>
                  <a:srgbClr val="FF0000"/>
                </a:solidFill>
                <a:latin typeface="Cambria" panose="02040503050406030204" pitchFamily="18" charset="0"/>
                <a:ea typeface="Cambria" panose="02040503050406030204" pitchFamily="18" charset="0"/>
              </a:rPr>
              <a:t>) urine volume (&lt;400 ml/Day)</a:t>
            </a:r>
          </a:p>
          <a:p>
            <a:r>
              <a:rPr lang="en-US" sz="2800" b="1" dirty="0">
                <a:solidFill>
                  <a:srgbClr val="FFFF00"/>
                </a:solidFill>
                <a:latin typeface="Cambria" panose="02040503050406030204" pitchFamily="18" charset="0"/>
                <a:ea typeface="Cambria" panose="02040503050406030204" pitchFamily="18" charset="0"/>
              </a:rPr>
              <a:t>Color:</a:t>
            </a:r>
            <a:r>
              <a:rPr lang="en-US" sz="2800" dirty="0">
                <a:solidFill>
                  <a:schemeClr val="bg1"/>
                </a:solidFill>
                <a:latin typeface="Cambria" panose="02040503050406030204" pitchFamily="18" charset="0"/>
                <a:ea typeface="Cambria" panose="02040503050406030204" pitchFamily="18" charset="0"/>
              </a:rPr>
              <a:t> </a:t>
            </a:r>
            <a:r>
              <a:rPr lang="en-US" sz="2800" dirty="0">
                <a:latin typeface="Cambria" panose="02040503050406030204" pitchFamily="18" charset="0"/>
                <a:ea typeface="Cambria" panose="02040503050406030204" pitchFamily="18" charset="0"/>
              </a:rPr>
              <a:t>Can be observed in a test tube or in a urinometer tube</a:t>
            </a:r>
          </a:p>
          <a:p>
            <a:pPr marL="457200" indent="-457200">
              <a:buFont typeface="Arial" panose="020B0604020202020204" pitchFamily="34" charset="0"/>
              <a:buChar char="•"/>
            </a:pPr>
            <a:r>
              <a:rPr lang="en-US" sz="2800" dirty="0">
                <a:latin typeface="Cambria" panose="02040503050406030204" pitchFamily="18" charset="0"/>
                <a:ea typeface="Cambria" panose="02040503050406030204" pitchFamily="18" charset="0"/>
              </a:rPr>
              <a:t>Yellow to amber (Normal)</a:t>
            </a:r>
          </a:p>
          <a:p>
            <a:pPr marL="457200" indent="-457200">
              <a:buFont typeface="Arial" panose="020B0604020202020204" pitchFamily="34" charset="0"/>
              <a:buChar char="•"/>
            </a:pPr>
            <a:r>
              <a:rPr lang="en-US" sz="2800" dirty="0">
                <a:latin typeface="Cambria" panose="02040503050406030204" pitchFamily="18" charset="0"/>
                <a:ea typeface="Cambria" panose="02040503050406030204" pitchFamily="18" charset="0"/>
              </a:rPr>
              <a:t>Colorless to pale yellow</a:t>
            </a:r>
          </a:p>
          <a:p>
            <a:pPr marL="457200" indent="-457200">
              <a:buFont typeface="Arial" panose="020B0604020202020204" pitchFamily="34" charset="0"/>
              <a:buChar char="•"/>
            </a:pPr>
            <a:r>
              <a:rPr lang="en-US" sz="2800" dirty="0">
                <a:latin typeface="Cambria" panose="02040503050406030204" pitchFamily="18" charset="0"/>
                <a:ea typeface="Cambria" panose="02040503050406030204" pitchFamily="18" charset="0"/>
              </a:rPr>
              <a:t>Dark yellow or yellow brown</a:t>
            </a:r>
          </a:p>
          <a:p>
            <a:pPr marL="457200" indent="-457200">
              <a:buFont typeface="Arial" panose="020B0604020202020204" pitchFamily="34" charset="0"/>
              <a:buChar char="•"/>
            </a:pPr>
            <a:r>
              <a:rPr lang="en-US" sz="2800" dirty="0">
                <a:latin typeface="Cambria" panose="02040503050406030204" pitchFamily="18" charset="0"/>
                <a:ea typeface="Cambria" panose="02040503050406030204" pitchFamily="18" charset="0"/>
              </a:rPr>
              <a:t>Yellow brown or greenish yellow</a:t>
            </a:r>
          </a:p>
          <a:p>
            <a:r>
              <a:rPr lang="en-US" sz="2800" b="1" dirty="0">
                <a:solidFill>
                  <a:srgbClr val="FFFF00"/>
                </a:solidFill>
                <a:latin typeface="Cambria" panose="02040503050406030204" pitchFamily="18" charset="0"/>
                <a:ea typeface="Cambria" panose="02040503050406030204" pitchFamily="18" charset="0"/>
              </a:rPr>
              <a:t>Appearance (Transparency):</a:t>
            </a:r>
            <a:r>
              <a:rPr lang="en-US" sz="2800" dirty="0">
                <a:solidFill>
                  <a:schemeClr val="bg1"/>
                </a:solidFill>
                <a:latin typeface="Cambria" panose="02040503050406030204" pitchFamily="18" charset="0"/>
                <a:ea typeface="Cambria" panose="02040503050406030204" pitchFamily="18" charset="0"/>
              </a:rPr>
              <a:t> </a:t>
            </a:r>
            <a:r>
              <a:rPr lang="en-US" sz="2800" dirty="0">
                <a:latin typeface="Cambria" panose="02040503050406030204" pitchFamily="18" charset="0"/>
                <a:ea typeface="Cambria" panose="02040503050406030204" pitchFamily="18" charset="0"/>
              </a:rPr>
              <a:t>Fresh voided urine specimen is normally clear and transparent.</a:t>
            </a:r>
          </a:p>
          <a:p>
            <a:r>
              <a:rPr lang="en-US" sz="2800" b="1" dirty="0">
                <a:solidFill>
                  <a:srgbClr val="FFFF00"/>
                </a:solidFill>
                <a:latin typeface="Cambria" panose="02040503050406030204" pitchFamily="18" charset="0"/>
                <a:ea typeface="Cambria" panose="02040503050406030204" pitchFamily="18" charset="0"/>
              </a:rPr>
              <a:t>PH: </a:t>
            </a:r>
            <a:r>
              <a:rPr lang="en-US" sz="2800" dirty="0">
                <a:latin typeface="Cambria" panose="02040503050406030204" pitchFamily="18" charset="0"/>
                <a:ea typeface="Cambria" panose="02040503050406030204" pitchFamily="18" charset="0"/>
              </a:rPr>
              <a:t>Average is pH 6.</a:t>
            </a:r>
          </a:p>
          <a:p>
            <a:r>
              <a:rPr lang="en-US" sz="2800" b="1" dirty="0">
                <a:solidFill>
                  <a:srgbClr val="FFFF00"/>
                </a:solidFill>
                <a:latin typeface="Cambria" panose="02040503050406030204" pitchFamily="18" charset="0"/>
                <a:ea typeface="Cambria" panose="02040503050406030204" pitchFamily="18" charset="0"/>
              </a:rPr>
              <a:t>Specific Gravity of Urine: </a:t>
            </a:r>
            <a:r>
              <a:rPr lang="en-US" sz="2800" dirty="0">
                <a:latin typeface="Cambria" panose="02040503050406030204" pitchFamily="18" charset="0"/>
                <a:ea typeface="Cambria" panose="02040503050406030204" pitchFamily="18" charset="0"/>
              </a:rPr>
              <a:t>Normal value 1.010- 1.030.</a:t>
            </a:r>
            <a:endParaRPr lang="en-IN"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4223558655"/>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6FA42CA-0A3E-DC14-F539-14AB8CA25BCA}"/>
              </a:ext>
            </a:extLst>
          </p:cNvPr>
          <p:cNvSpPr txBox="1"/>
          <p:nvPr/>
        </p:nvSpPr>
        <p:spPr>
          <a:xfrm>
            <a:off x="0" y="923330"/>
            <a:ext cx="8995410" cy="5509200"/>
          </a:xfrm>
          <a:prstGeom prst="rect">
            <a:avLst/>
          </a:prstGeom>
          <a:noFill/>
        </p:spPr>
        <p:txBody>
          <a:bodyPr wrap="square" rtlCol="0">
            <a:spAutoFit/>
          </a:bodyPr>
          <a:lstStyle/>
          <a:p>
            <a:r>
              <a:rPr lang="en-US" sz="3200" b="1" u="sng" dirty="0">
                <a:latin typeface="Cambria" panose="02040503050406030204" pitchFamily="18" charset="0"/>
                <a:ea typeface="Cambria" panose="02040503050406030204" pitchFamily="18" charset="0"/>
              </a:rPr>
              <a:t>Dipstick chemical analysis:</a:t>
            </a:r>
          </a:p>
          <a:p>
            <a:pPr marL="457200" indent="-457200">
              <a:buFont typeface="Arial" panose="020B0604020202020204" pitchFamily="34" charset="0"/>
              <a:buChar char="•"/>
            </a:pPr>
            <a:r>
              <a:rPr lang="en-US" sz="3200" dirty="0">
                <a:latin typeface="Cambria" panose="02040503050406030204" pitchFamily="18" charset="0"/>
                <a:ea typeface="Cambria" panose="02040503050406030204" pitchFamily="18" charset="0"/>
              </a:rPr>
              <a:t>Urine dipstick is a narrow plastic strip which has several squares of different colors attached to it.</a:t>
            </a:r>
          </a:p>
          <a:p>
            <a:pPr marL="457200" indent="-457200">
              <a:buFont typeface="Arial" panose="020B0604020202020204" pitchFamily="34" charset="0"/>
              <a:buChar char="•"/>
            </a:pPr>
            <a:r>
              <a:rPr lang="en-US" sz="3200" dirty="0">
                <a:latin typeface="Cambria" panose="02040503050406030204" pitchFamily="18" charset="0"/>
                <a:ea typeface="Cambria" panose="02040503050406030204" pitchFamily="18" charset="0"/>
              </a:rPr>
              <a:t>Each small square represents a component of the test used to interpret urinalysis.</a:t>
            </a:r>
          </a:p>
          <a:p>
            <a:pPr marL="457200" indent="-457200">
              <a:buFont typeface="Arial" panose="020B0604020202020204" pitchFamily="34" charset="0"/>
              <a:buChar char="•"/>
            </a:pPr>
            <a:r>
              <a:rPr lang="en-US" sz="3200" dirty="0">
                <a:latin typeface="Cambria" panose="02040503050406030204" pitchFamily="18" charset="0"/>
                <a:ea typeface="Cambria" panose="02040503050406030204" pitchFamily="18" charset="0"/>
              </a:rPr>
              <a:t>Colors generated by each pad are visually compared against a range of colors on brand-specific color charts.</a:t>
            </a:r>
          </a:p>
          <a:p>
            <a:pPr marL="457200" indent="-457200">
              <a:buFont typeface="Arial" panose="020B0604020202020204" pitchFamily="34" charset="0"/>
              <a:buChar char="•"/>
            </a:pPr>
            <a:r>
              <a:rPr lang="en-US" sz="3200" dirty="0">
                <a:latin typeface="Cambria" panose="02040503050406030204" pitchFamily="18" charset="0"/>
                <a:ea typeface="Cambria" panose="02040503050406030204" pitchFamily="18" charset="0"/>
              </a:rPr>
              <a:t>The entire strip is dipped in the urine sample and color changes in each square are noted.</a:t>
            </a:r>
          </a:p>
        </p:txBody>
      </p:sp>
      <p:sp>
        <p:nvSpPr>
          <p:cNvPr id="3" name="TextBox 2">
            <a:extLst>
              <a:ext uri="{FF2B5EF4-FFF2-40B4-BE49-F238E27FC236}">
                <a16:creationId xmlns:a16="http://schemas.microsoft.com/office/drawing/2014/main" xmlns="" id="{68DDCC41-B940-A966-7EE1-DA2A60F33C0D}"/>
              </a:ext>
            </a:extLst>
          </p:cNvPr>
          <p:cNvSpPr txBox="1"/>
          <p:nvPr/>
        </p:nvSpPr>
        <p:spPr>
          <a:xfrm>
            <a:off x="1250632" y="0"/>
            <a:ext cx="9690735" cy="923330"/>
          </a:xfrm>
          <a:prstGeom prst="rect">
            <a:avLst/>
          </a:prstGeom>
          <a:noFill/>
        </p:spPr>
        <p:txBody>
          <a:bodyPr wrap="square" rtlCol="0">
            <a:spAutoFit/>
          </a:bodyPr>
          <a:lstStyle/>
          <a:p>
            <a:pPr algn="ctr"/>
            <a:r>
              <a:rPr lang="en-US" sz="5400" b="1" u="sng" dirty="0">
                <a:solidFill>
                  <a:srgbClr val="660033"/>
                </a:solidFill>
                <a:latin typeface="Cambria" panose="02040503050406030204" pitchFamily="18" charset="0"/>
                <a:ea typeface="Cambria" panose="02040503050406030204" pitchFamily="18" charset="0"/>
              </a:rPr>
              <a:t>Chemical Analysis Of Urine:</a:t>
            </a:r>
          </a:p>
        </p:txBody>
      </p:sp>
      <p:pic>
        <p:nvPicPr>
          <p:cNvPr id="5" name="Picture 4">
            <a:extLst>
              <a:ext uri="{FF2B5EF4-FFF2-40B4-BE49-F238E27FC236}">
                <a16:creationId xmlns:a16="http://schemas.microsoft.com/office/drawing/2014/main" xmlns="" id="{276237D1-9158-F1B4-1564-3B30E92825C4}"/>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429144" y="923330"/>
            <a:ext cx="2172306" cy="5637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184001896"/>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FAD80D7-B282-C22E-B2FA-A8B86B5A942C}"/>
              </a:ext>
            </a:extLst>
          </p:cNvPr>
          <p:cNvSpPr txBox="1"/>
          <p:nvPr/>
        </p:nvSpPr>
        <p:spPr>
          <a:xfrm>
            <a:off x="1191185" y="-8965"/>
            <a:ext cx="9809628" cy="769440"/>
          </a:xfrm>
          <a:prstGeom prst="rect">
            <a:avLst/>
          </a:prstGeom>
          <a:noFill/>
        </p:spPr>
        <p:txBody>
          <a:bodyPr wrap="square" rtlCol="0">
            <a:spAutoFit/>
          </a:bodyPr>
          <a:lstStyle/>
          <a:p>
            <a:pPr algn="ctr"/>
            <a:r>
              <a:rPr lang="en-US" sz="4400" b="1" u="sng" dirty="0">
                <a:solidFill>
                  <a:srgbClr val="660033"/>
                </a:solidFill>
                <a:latin typeface="Cambria" panose="02040503050406030204" pitchFamily="18" charset="0"/>
                <a:ea typeface="Cambria" panose="02040503050406030204" pitchFamily="18" charset="0"/>
              </a:rPr>
              <a:t>Key elements of urine dipstick test:</a:t>
            </a:r>
            <a:endParaRPr lang="en-IN" sz="4400" b="1" u="sng" dirty="0">
              <a:solidFill>
                <a:srgbClr val="660033"/>
              </a:solidFill>
              <a:latin typeface="Cambria" panose="02040503050406030204" pitchFamily="18" charset="0"/>
              <a:ea typeface="Cambria" panose="02040503050406030204" pitchFamily="18" charset="0"/>
            </a:endParaRPr>
          </a:p>
        </p:txBody>
      </p:sp>
      <p:graphicFrame>
        <p:nvGraphicFramePr>
          <p:cNvPr id="8" name="Content Placeholder 7">
            <a:extLst>
              <a:ext uri="{FF2B5EF4-FFF2-40B4-BE49-F238E27FC236}">
                <a16:creationId xmlns:a16="http://schemas.microsoft.com/office/drawing/2014/main" xmlns="" id="{03157594-0CD1-0BFB-DE07-66EB33F7850B}"/>
              </a:ext>
            </a:extLst>
          </p:cNvPr>
          <p:cNvGraphicFramePr>
            <a:graphicFrameLocks noGrp="1"/>
          </p:cNvGraphicFramePr>
          <p:nvPr>
            <p:ph idx="1"/>
            <p:extLst>
              <p:ext uri="{D42A27DB-BD31-4B8C-83A1-F6EECF244321}">
                <p14:modId xmlns:p14="http://schemas.microsoft.com/office/powerpoint/2010/main" xmlns="" val="3587273199"/>
              </p:ext>
            </p:extLst>
          </p:nvPr>
        </p:nvGraphicFramePr>
        <p:xfrm>
          <a:off x="98611" y="749985"/>
          <a:ext cx="11994777" cy="6096000"/>
        </p:xfrm>
        <a:graphic>
          <a:graphicData uri="http://schemas.openxmlformats.org/drawingml/2006/table">
            <a:tbl>
              <a:tblPr firstRow="1" bandRow="1">
                <a:tableStyleId>{5C22544A-7EE6-4342-B048-85BDC9FD1C3A}</a:tableStyleId>
              </a:tblPr>
              <a:tblGrid>
                <a:gridCol w="3025153">
                  <a:extLst>
                    <a:ext uri="{9D8B030D-6E8A-4147-A177-3AD203B41FA5}">
                      <a16:colId xmlns:a16="http://schemas.microsoft.com/office/drawing/2014/main" xmlns="" val="2826531093"/>
                    </a:ext>
                  </a:extLst>
                </a:gridCol>
                <a:gridCol w="8969624">
                  <a:extLst>
                    <a:ext uri="{9D8B030D-6E8A-4147-A177-3AD203B41FA5}">
                      <a16:colId xmlns:a16="http://schemas.microsoft.com/office/drawing/2014/main" xmlns="" val="1074525613"/>
                    </a:ext>
                  </a:extLst>
                </a:gridCol>
              </a:tblGrid>
              <a:tr h="562649">
                <a:tc>
                  <a:txBody>
                    <a:bodyPr/>
                    <a:lstStyle/>
                    <a:p>
                      <a:pPr algn="ctr"/>
                      <a:r>
                        <a:rPr lang="en-IN" sz="3200" u="sng" dirty="0">
                          <a:solidFill>
                            <a:schemeClr val="tx1"/>
                          </a:solidFill>
                          <a:latin typeface="Cambria" panose="02040503050406030204" pitchFamily="18" charset="0"/>
                          <a:ea typeface="Cambria" panose="02040503050406030204" pitchFamily="18" charset="0"/>
                        </a:rPr>
                        <a:t>Investigation</a:t>
                      </a:r>
                    </a:p>
                  </a:txBody>
                  <a:tcPr/>
                </a:tc>
                <a:tc>
                  <a:txBody>
                    <a:bodyPr/>
                    <a:lstStyle/>
                    <a:p>
                      <a:pPr algn="ctr"/>
                      <a:r>
                        <a:rPr lang="en-IN" sz="3200" u="sng" dirty="0">
                          <a:solidFill>
                            <a:schemeClr val="tx1"/>
                          </a:solidFill>
                          <a:latin typeface="Cambria" panose="02040503050406030204" pitchFamily="18" charset="0"/>
                          <a:ea typeface="Cambria" panose="02040503050406030204" pitchFamily="18" charset="0"/>
                        </a:rPr>
                        <a:t>Comment</a:t>
                      </a:r>
                    </a:p>
                  </a:txBody>
                  <a:tcPr/>
                </a:tc>
                <a:extLst>
                  <a:ext uri="{0D108BD9-81ED-4DB2-BD59-A6C34878D82A}">
                    <a16:rowId xmlns:a16="http://schemas.microsoft.com/office/drawing/2014/main" xmlns="" val="615835762"/>
                  </a:ext>
                </a:extLst>
              </a:tr>
              <a:tr h="681101">
                <a:tc>
                  <a:txBody>
                    <a:bodyPr/>
                    <a:lstStyle/>
                    <a:p>
                      <a:pPr algn="l"/>
                      <a:r>
                        <a:rPr lang="en-IN" sz="2000" dirty="0">
                          <a:latin typeface="Cambria" panose="02040503050406030204" pitchFamily="18" charset="0"/>
                          <a:ea typeface="Cambria" panose="02040503050406030204" pitchFamily="18" charset="0"/>
                        </a:rPr>
                        <a:t>Glucose</a:t>
                      </a:r>
                    </a:p>
                  </a:txBody>
                  <a:tcPr/>
                </a:tc>
                <a:tc>
                  <a:txBody>
                    <a:bodyPr/>
                    <a:lstStyle/>
                    <a:p>
                      <a:pPr algn="l"/>
                      <a:r>
                        <a:rPr lang="en-US" sz="2000" dirty="0">
                          <a:latin typeface="Cambria" panose="02040503050406030204" pitchFamily="18" charset="0"/>
                          <a:ea typeface="Cambria" panose="02040503050406030204" pitchFamily="18" charset="0"/>
                        </a:rPr>
                        <a:t>Small amounts may be excreted by normal kidneys. Glycosuria may indicate poorly controlled diabetes mellitus.</a:t>
                      </a:r>
                    </a:p>
                  </a:txBody>
                  <a:tcPr/>
                </a:tc>
                <a:extLst>
                  <a:ext uri="{0D108BD9-81ED-4DB2-BD59-A6C34878D82A}">
                    <a16:rowId xmlns:a16="http://schemas.microsoft.com/office/drawing/2014/main" xmlns="" val="3730182594"/>
                  </a:ext>
                </a:extLst>
              </a:tr>
              <a:tr h="681101">
                <a:tc>
                  <a:txBody>
                    <a:bodyPr/>
                    <a:lstStyle/>
                    <a:p>
                      <a:r>
                        <a:rPr lang="en-IN" sz="2000" dirty="0">
                          <a:latin typeface="Cambria" panose="02040503050406030204" pitchFamily="18" charset="0"/>
                          <a:ea typeface="Cambria" panose="02040503050406030204" pitchFamily="18" charset="0"/>
                        </a:rPr>
                        <a:t>Protein</a:t>
                      </a:r>
                    </a:p>
                  </a:txBody>
                  <a:tcPr/>
                </a:tc>
                <a:tc>
                  <a:txBody>
                    <a:bodyPr/>
                    <a:lstStyle/>
                    <a:p>
                      <a:r>
                        <a:rPr lang="en-US" sz="2000" dirty="0">
                          <a:latin typeface="Cambria" panose="02040503050406030204" pitchFamily="18" charset="0"/>
                          <a:ea typeface="Cambria" panose="02040503050406030204" pitchFamily="18" charset="0"/>
                        </a:rPr>
                        <a:t>Varies between trace and 4+. The greater the degree of proteinuria, the more likely there is to be significant renal disease.</a:t>
                      </a:r>
                      <a:endParaRPr lang="en-IN" sz="2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2686042029"/>
                  </a:ext>
                </a:extLst>
              </a:tr>
              <a:tr h="681101">
                <a:tc>
                  <a:txBody>
                    <a:bodyPr/>
                    <a:lstStyle/>
                    <a:p>
                      <a:pPr algn="l"/>
                      <a:r>
                        <a:rPr lang="en-IN" sz="2000" dirty="0">
                          <a:latin typeface="Cambria" panose="02040503050406030204" pitchFamily="18" charset="0"/>
                          <a:ea typeface="Cambria" panose="02040503050406030204" pitchFamily="18" charset="0"/>
                        </a:rPr>
                        <a:t>Ketones</a:t>
                      </a:r>
                    </a:p>
                  </a:txBody>
                  <a:tcPr/>
                </a:tc>
                <a:tc>
                  <a:txBody>
                    <a:bodyPr/>
                    <a:lstStyle/>
                    <a:p>
                      <a:pPr algn="l"/>
                      <a:r>
                        <a:rPr lang="en-IN" sz="2000" dirty="0">
                          <a:latin typeface="Cambria" panose="02040503050406030204" pitchFamily="18" charset="0"/>
                          <a:ea typeface="Cambria" panose="02040503050406030204" pitchFamily="18" charset="0"/>
                        </a:rPr>
                        <a:t>Ketonuria occurs in diabetic ketoacidosis, starvation, alcohol use and very-low-carbohydrate diets.</a:t>
                      </a:r>
                    </a:p>
                  </a:txBody>
                  <a:tcPr/>
                </a:tc>
                <a:extLst>
                  <a:ext uri="{0D108BD9-81ED-4DB2-BD59-A6C34878D82A}">
                    <a16:rowId xmlns:a16="http://schemas.microsoft.com/office/drawing/2014/main" xmlns="" val="3861999044"/>
                  </a:ext>
                </a:extLst>
              </a:tr>
              <a:tr h="977232">
                <a:tc>
                  <a:txBody>
                    <a:bodyPr/>
                    <a:lstStyle/>
                    <a:p>
                      <a:pPr algn="l"/>
                      <a:r>
                        <a:rPr lang="en-IN" sz="2000" dirty="0">
                          <a:latin typeface="Cambria" panose="02040503050406030204" pitchFamily="18" charset="0"/>
                          <a:ea typeface="Cambria" panose="02040503050406030204" pitchFamily="18" charset="0"/>
                        </a:rPr>
                        <a:t>Bilirubin and urobilinogen</a:t>
                      </a:r>
                    </a:p>
                  </a:txBody>
                  <a:tcPr/>
                </a:tc>
                <a:tc>
                  <a:txBody>
                    <a:bodyPr/>
                    <a:lstStyle/>
                    <a:p>
                      <a:pPr algn="l"/>
                      <a:r>
                        <a:rPr lang="en-US" sz="2000" dirty="0">
                          <a:latin typeface="Cambria" panose="02040503050406030204" pitchFamily="18" charset="0"/>
                          <a:ea typeface="Cambria" panose="02040503050406030204" pitchFamily="18" charset="0"/>
                        </a:rPr>
                        <a:t>Bilirubin is not normally present. Urobilinogen may be up to 33 µmol/L in health. Abnormalities of bilirubin and urobilinogen require investigation for possible hemolysis or hepatobiliary disease</a:t>
                      </a:r>
                      <a:endParaRPr lang="en-IN" sz="2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3323309144"/>
                  </a:ext>
                </a:extLst>
              </a:tr>
              <a:tr h="977232">
                <a:tc>
                  <a:txBody>
                    <a:bodyPr/>
                    <a:lstStyle/>
                    <a:p>
                      <a:pPr algn="l"/>
                      <a:r>
                        <a:rPr lang="en-IN" sz="2000" dirty="0">
                          <a:latin typeface="Cambria" panose="02040503050406030204" pitchFamily="18" charset="0"/>
                          <a:ea typeface="Cambria" panose="02040503050406030204" pitchFamily="18" charset="0"/>
                        </a:rPr>
                        <a:t>Blood</a:t>
                      </a:r>
                    </a:p>
                  </a:txBody>
                  <a:tcPr/>
                </a:tc>
                <a:tc>
                  <a:txBody>
                    <a:bodyPr/>
                    <a:lstStyle/>
                    <a:p>
                      <a:pPr algn="l"/>
                      <a:r>
                        <a:rPr lang="en-US" sz="2000" dirty="0">
                          <a:latin typeface="Cambria" panose="02040503050406030204" pitchFamily="18" charset="0"/>
                          <a:ea typeface="Cambria" panose="02040503050406030204" pitchFamily="18" charset="0"/>
                        </a:rPr>
                        <a:t>The urine normally contains a small amount of </a:t>
                      </a:r>
                      <a:r>
                        <a:rPr lang="en-US" sz="2000" dirty="0" err="1">
                          <a:latin typeface="Cambria" panose="02040503050406030204" pitchFamily="18" charset="0"/>
                          <a:ea typeface="Cambria" panose="02040503050406030204" pitchFamily="18" charset="0"/>
                        </a:rPr>
                        <a:t>haemoglobin</a:t>
                      </a:r>
                      <a:r>
                        <a:rPr lang="en-US" sz="2000" dirty="0">
                          <a:latin typeface="Cambria" panose="02040503050406030204" pitchFamily="18" charset="0"/>
                          <a:ea typeface="Cambria" panose="02040503050406030204" pitchFamily="18" charset="0"/>
                        </a:rPr>
                        <a:t> which does not show up on the test, but a higher amount (</a:t>
                      </a:r>
                      <a:r>
                        <a:rPr lang="en-US" sz="2000" dirty="0" err="1">
                          <a:latin typeface="Cambria" panose="02040503050406030204" pitchFamily="18" charset="0"/>
                          <a:ea typeface="Cambria" panose="02040503050406030204" pitchFamily="18" charset="0"/>
                        </a:rPr>
                        <a:t>haemoglobinuria</a:t>
                      </a:r>
                      <a:r>
                        <a:rPr lang="en-US" sz="2000" dirty="0">
                          <a:latin typeface="Cambria" panose="02040503050406030204" pitchFamily="18" charset="0"/>
                          <a:ea typeface="Cambria" panose="02040503050406030204" pitchFamily="18" charset="0"/>
                        </a:rPr>
                        <a:t>) will show up as a positive test result.</a:t>
                      </a:r>
                      <a:endParaRPr lang="en-IN" sz="2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3866101695"/>
                  </a:ext>
                </a:extLst>
              </a:tr>
              <a:tr h="681101">
                <a:tc>
                  <a:txBody>
                    <a:bodyPr/>
                    <a:lstStyle/>
                    <a:p>
                      <a:pPr algn="l"/>
                      <a:r>
                        <a:rPr lang="en-IN" sz="2000" dirty="0">
                          <a:latin typeface="Cambria" panose="02040503050406030204" pitchFamily="18" charset="0"/>
                          <a:ea typeface="Cambria" panose="02040503050406030204" pitchFamily="18" charset="0"/>
                        </a:rPr>
                        <a:t>Nitrite</a:t>
                      </a:r>
                    </a:p>
                  </a:txBody>
                  <a:tcPr/>
                </a:tc>
                <a:tc>
                  <a:txBody>
                    <a:bodyPr/>
                    <a:lstStyle/>
                    <a:p>
                      <a:pPr algn="l"/>
                      <a:r>
                        <a:rPr lang="en-US" sz="2000" dirty="0">
                          <a:latin typeface="Cambria" panose="02040503050406030204" pitchFamily="18" charset="0"/>
                          <a:ea typeface="Cambria" panose="02040503050406030204" pitchFamily="18" charset="0"/>
                        </a:rPr>
                        <a:t>Most Gram-negative bacteria convert urinary nitrate to nitrite. A positive result indicates bacteriuria but a negative result does not exclude its presence</a:t>
                      </a:r>
                      <a:endParaRPr lang="en-IN" sz="2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2145469594"/>
                  </a:ext>
                </a:extLst>
              </a:tr>
              <a:tr h="681101">
                <a:tc>
                  <a:txBody>
                    <a:bodyPr/>
                    <a:lstStyle/>
                    <a:p>
                      <a:pPr algn="l"/>
                      <a:r>
                        <a:rPr lang="en-IN" sz="2000" dirty="0">
                          <a:latin typeface="Cambria" panose="02040503050406030204" pitchFamily="18" charset="0"/>
                          <a:ea typeface="Cambria" panose="02040503050406030204" pitchFamily="18" charset="0"/>
                        </a:rPr>
                        <a:t>Leucocyte esterase</a:t>
                      </a:r>
                    </a:p>
                  </a:txBody>
                  <a:tcPr/>
                </a:tc>
                <a:tc>
                  <a:txBody>
                    <a:bodyPr/>
                    <a:lstStyle/>
                    <a:p>
                      <a:pPr algn="l"/>
                      <a:r>
                        <a:rPr lang="en-US" sz="2000" dirty="0">
                          <a:latin typeface="Cambria" panose="02040503050406030204" pitchFamily="18" charset="0"/>
                          <a:ea typeface="Cambria" panose="02040503050406030204" pitchFamily="18" charset="0"/>
                        </a:rPr>
                        <a:t>Indicates the presence of neutrophils in urine. Seen in urinary tract infection or inflammation, stone disease and urothelial cancers.</a:t>
                      </a:r>
                      <a:endParaRPr lang="en-IN" sz="2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1540802208"/>
                  </a:ext>
                </a:extLst>
              </a:tr>
            </a:tbl>
          </a:graphicData>
        </a:graphic>
      </p:graphicFrame>
    </p:spTree>
    <p:extLst>
      <p:ext uri="{BB962C8B-B14F-4D97-AF65-F5344CB8AC3E}">
        <p14:creationId xmlns:p14="http://schemas.microsoft.com/office/powerpoint/2010/main" xmlns="" val="243844661"/>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C345998C-670E-3DAC-171B-D4E22F218416}"/>
              </a:ext>
            </a:extLst>
          </p:cNvPr>
          <p:cNvSpPr txBox="1"/>
          <p:nvPr/>
        </p:nvSpPr>
        <p:spPr>
          <a:xfrm>
            <a:off x="0" y="739437"/>
            <a:ext cx="12192000" cy="923330"/>
          </a:xfrm>
          <a:prstGeom prst="rect">
            <a:avLst/>
          </a:prstGeom>
          <a:noFill/>
        </p:spPr>
        <p:txBody>
          <a:bodyPr wrap="square" rtlCol="0">
            <a:spAutoFit/>
          </a:bodyPr>
          <a:lstStyle/>
          <a:p>
            <a:r>
              <a:rPr lang="en-US" sz="2700" dirty="0">
                <a:latin typeface="Cambria" panose="02040503050406030204" pitchFamily="18" charset="0"/>
                <a:ea typeface="Cambria" panose="02040503050406030204" pitchFamily="18" charset="0"/>
              </a:rPr>
              <a:t>Microscopic examination used to view elements that are not visible without microscope. </a:t>
            </a:r>
          </a:p>
        </p:txBody>
      </p:sp>
      <p:sp>
        <p:nvSpPr>
          <p:cNvPr id="2" name="TextBox 1">
            <a:extLst>
              <a:ext uri="{FF2B5EF4-FFF2-40B4-BE49-F238E27FC236}">
                <a16:creationId xmlns:a16="http://schemas.microsoft.com/office/drawing/2014/main" xmlns="" id="{3CA9B61F-490D-6554-B87D-31C3D09398EF}"/>
              </a:ext>
            </a:extLst>
          </p:cNvPr>
          <p:cNvSpPr txBox="1"/>
          <p:nvPr/>
        </p:nvSpPr>
        <p:spPr>
          <a:xfrm>
            <a:off x="2247900" y="0"/>
            <a:ext cx="8001000" cy="830997"/>
          </a:xfrm>
          <a:prstGeom prst="rect">
            <a:avLst/>
          </a:prstGeom>
          <a:noFill/>
        </p:spPr>
        <p:txBody>
          <a:bodyPr wrap="square" rtlCol="0">
            <a:spAutoFit/>
          </a:bodyPr>
          <a:lstStyle/>
          <a:p>
            <a:r>
              <a:rPr lang="en-US" sz="4800" b="1" u="sng" dirty="0">
                <a:solidFill>
                  <a:srgbClr val="660033"/>
                </a:solidFill>
                <a:latin typeface="Cambria" panose="02040503050406030204" pitchFamily="18" charset="0"/>
                <a:ea typeface="Cambria" panose="02040503050406030204" pitchFamily="18" charset="0"/>
              </a:rPr>
              <a:t>MICROSCOPIC URINALYSIS </a:t>
            </a:r>
          </a:p>
        </p:txBody>
      </p:sp>
      <p:pic>
        <p:nvPicPr>
          <p:cNvPr id="8" name="Picture 7">
            <a:extLst>
              <a:ext uri="{FF2B5EF4-FFF2-40B4-BE49-F238E27FC236}">
                <a16:creationId xmlns:a16="http://schemas.microsoft.com/office/drawing/2014/main" xmlns="" id="{A88892EA-CBB1-DE24-B207-103C80D6B07F}"/>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26712" y="1662767"/>
            <a:ext cx="3953798" cy="29931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xmlns="" id="{3DEE661C-A8F3-DCE2-DE6A-0B2F587D8534}"/>
              </a:ext>
            </a:extLst>
          </p:cNvPr>
          <p:cNvSpPr txBox="1"/>
          <p:nvPr/>
        </p:nvSpPr>
        <p:spPr>
          <a:xfrm>
            <a:off x="126712" y="4734342"/>
            <a:ext cx="3953798" cy="2123658"/>
          </a:xfrm>
          <a:prstGeom prst="rect">
            <a:avLst/>
          </a:prstGeom>
          <a:noFill/>
        </p:spPr>
        <p:txBody>
          <a:bodyPr wrap="square" rtlCol="0">
            <a:spAutoFit/>
          </a:bodyPr>
          <a:lstStyle/>
          <a:p>
            <a:pPr marL="342900" indent="-342900">
              <a:buAutoNum type="arabicPeriod"/>
            </a:pPr>
            <a:r>
              <a:rPr lang="en-IN" sz="2200" b="1" dirty="0">
                <a:solidFill>
                  <a:srgbClr val="FFC000"/>
                </a:solidFill>
                <a:latin typeface="Cambria" panose="02040503050406030204" pitchFamily="18" charset="0"/>
                <a:ea typeface="Cambria" panose="02040503050406030204" pitchFamily="18" charset="0"/>
              </a:rPr>
              <a:t>RBCs</a:t>
            </a:r>
            <a:r>
              <a:rPr lang="en-IN" sz="2200" dirty="0">
                <a:solidFill>
                  <a:schemeClr val="bg1"/>
                </a:solidFill>
                <a:latin typeface="Cambria" panose="02040503050406030204" pitchFamily="18" charset="0"/>
                <a:ea typeface="Cambria" panose="02040503050406030204" pitchFamily="18" charset="0"/>
              </a:rPr>
              <a:t>: </a:t>
            </a:r>
            <a:r>
              <a:rPr lang="en-US" sz="2200" dirty="0">
                <a:effectLst/>
                <a:latin typeface="Calibri" panose="020F0502020204030204" pitchFamily="34" charset="0"/>
                <a:ea typeface="Calibri" panose="020F0502020204030204" pitchFamily="34" charset="0"/>
                <a:cs typeface="Mangal" panose="02040503050203030202" pitchFamily="18" charset="0"/>
              </a:rPr>
              <a:t>Hematuria is the presence of abnormal numbers of red cells in urine. It is of 2 ty</a:t>
            </a:r>
            <a:r>
              <a:rPr lang="en-US" sz="2200" dirty="0">
                <a:latin typeface="Cambria" panose="02040503050406030204" pitchFamily="18" charset="0"/>
                <a:ea typeface="Cambria" panose="02040503050406030204" pitchFamily="18" charset="0"/>
              </a:rPr>
              <a:t>pes: </a:t>
            </a:r>
            <a:r>
              <a:rPr lang="en-US" sz="2200" b="1" dirty="0">
                <a:latin typeface="Cambria" panose="02040503050406030204" pitchFamily="18" charset="0"/>
                <a:ea typeface="Cambria" panose="02040503050406030204" pitchFamily="18" charset="0"/>
              </a:rPr>
              <a:t>Gross hematuria and Microscopic hematuria.</a:t>
            </a:r>
            <a:endParaRPr lang="en-IN" sz="2200" b="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xmlns="" id="{A80AE598-A59F-5BD8-512A-016AFDE4EA69}"/>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303051" y="1662766"/>
            <a:ext cx="3585897" cy="29931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xmlns="" id="{D9C2AC6B-AC23-1DF0-82D7-6B4F6C657E8A}"/>
              </a:ext>
            </a:extLst>
          </p:cNvPr>
          <p:cNvSpPr txBox="1"/>
          <p:nvPr/>
        </p:nvSpPr>
        <p:spPr>
          <a:xfrm>
            <a:off x="4303050" y="4734342"/>
            <a:ext cx="3585897" cy="2123658"/>
          </a:xfrm>
          <a:prstGeom prst="rect">
            <a:avLst/>
          </a:prstGeom>
          <a:noFill/>
        </p:spPr>
        <p:txBody>
          <a:bodyPr wrap="square" rtlCol="0">
            <a:spAutoFit/>
          </a:bodyPr>
          <a:lstStyle/>
          <a:p>
            <a:r>
              <a:rPr lang="en-US" sz="2200" b="1" dirty="0">
                <a:solidFill>
                  <a:srgbClr val="FFC000"/>
                </a:solidFill>
                <a:latin typeface="Cambria" panose="02040503050406030204" pitchFamily="18" charset="0"/>
                <a:ea typeface="Cambria" panose="02040503050406030204" pitchFamily="18" charset="0"/>
              </a:rPr>
              <a:t>2. WBCs</a:t>
            </a:r>
            <a:r>
              <a:rPr lang="en-US" sz="2200" dirty="0">
                <a:solidFill>
                  <a:schemeClr val="bg1"/>
                </a:solidFill>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WBCs (pus) in the urine may be caused by a UTI, bladder tumor, inflammation of the kidneys, lupus, or inflammation of the genitals.</a:t>
            </a:r>
            <a:endParaRPr lang="en-IN" sz="2200" dirty="0">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xmlns="" id="{B7630904-D74E-2DC8-73BF-8DE212094A8A}"/>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111489" y="1740363"/>
            <a:ext cx="3953799" cy="29155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a:extLst>
              <a:ext uri="{FF2B5EF4-FFF2-40B4-BE49-F238E27FC236}">
                <a16:creationId xmlns:a16="http://schemas.microsoft.com/office/drawing/2014/main" xmlns="" id="{439EAE39-EC98-0B79-13EE-2232A81AB226}"/>
              </a:ext>
            </a:extLst>
          </p:cNvPr>
          <p:cNvSpPr txBox="1"/>
          <p:nvPr/>
        </p:nvSpPr>
        <p:spPr>
          <a:xfrm>
            <a:off x="8111490" y="4733549"/>
            <a:ext cx="3953798" cy="1785104"/>
          </a:xfrm>
          <a:prstGeom prst="rect">
            <a:avLst/>
          </a:prstGeom>
          <a:noFill/>
        </p:spPr>
        <p:txBody>
          <a:bodyPr wrap="square" rtlCol="0">
            <a:spAutoFit/>
          </a:bodyPr>
          <a:lstStyle/>
          <a:p>
            <a:r>
              <a:rPr lang="en-IN" sz="2200" b="1" dirty="0">
                <a:solidFill>
                  <a:srgbClr val="FFC000"/>
                </a:solidFill>
                <a:latin typeface="Cambria" panose="02040503050406030204" pitchFamily="18" charset="0"/>
                <a:ea typeface="Cambria" panose="02040503050406030204" pitchFamily="18" charset="0"/>
              </a:rPr>
              <a:t>3. Epithelial Cells</a:t>
            </a:r>
            <a:r>
              <a:rPr lang="en-IN" sz="2200" dirty="0">
                <a:solidFill>
                  <a:schemeClr val="bg1"/>
                </a:solidFill>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Renal tubular epithelial cells, contain a large round or oval nucleus and normally slough into the urine in small numbers.</a:t>
            </a:r>
            <a:endParaRPr lang="en-IN" sz="22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xmlns="" id="{03EC29DC-D522-269A-4225-E47140E8D960}"/>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899212" y="3407173"/>
            <a:ext cx="2393575" cy="1226953"/>
          </a:xfrm>
          <a:prstGeom prst="rect">
            <a:avLst/>
          </a:prstGeom>
        </p:spPr>
      </p:pic>
    </p:spTree>
    <p:extLst>
      <p:ext uri="{BB962C8B-B14F-4D97-AF65-F5344CB8AC3E}">
        <p14:creationId xmlns:p14="http://schemas.microsoft.com/office/powerpoint/2010/main" xmlns="" val="2666792245"/>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F0D2CD4-1357-B4F6-EF72-895849F92041}"/>
              </a:ext>
            </a:extLst>
          </p:cNvPr>
          <p:cNvSpPr txBox="1"/>
          <p:nvPr/>
        </p:nvSpPr>
        <p:spPr>
          <a:xfrm>
            <a:off x="145565" y="89600"/>
            <a:ext cx="3153448" cy="2462213"/>
          </a:xfrm>
          <a:prstGeom prst="rect">
            <a:avLst/>
          </a:prstGeom>
          <a:noFill/>
        </p:spPr>
        <p:txBody>
          <a:bodyPr wrap="square" rtlCol="0">
            <a:spAutoFit/>
          </a:bodyPr>
          <a:lstStyle/>
          <a:p>
            <a:r>
              <a:rPr lang="en-US" sz="2200" b="1" dirty="0">
                <a:solidFill>
                  <a:srgbClr val="FFC000"/>
                </a:solidFill>
                <a:latin typeface="Cambria" panose="02040503050406030204" pitchFamily="18" charset="0"/>
                <a:ea typeface="Cambria" panose="02040503050406030204" pitchFamily="18" charset="0"/>
              </a:rPr>
              <a:t>4. Cast Cells</a:t>
            </a:r>
            <a:r>
              <a:rPr lang="en-US" sz="2200" dirty="0">
                <a:solidFill>
                  <a:schemeClr val="bg1"/>
                </a:solidFill>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Can indicate kidney inflammation or damage, metal poisoning (such as lead or mercury), heart failure, or a bacterial infection.</a:t>
            </a:r>
          </a:p>
        </p:txBody>
      </p:sp>
      <p:pic>
        <p:nvPicPr>
          <p:cNvPr id="12" name="Picture 11">
            <a:extLst>
              <a:ext uri="{FF2B5EF4-FFF2-40B4-BE49-F238E27FC236}">
                <a16:creationId xmlns:a16="http://schemas.microsoft.com/office/drawing/2014/main" xmlns="" id="{EAA003DE-7751-2A61-CFF9-1C13778FDD27}"/>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750139" y="103376"/>
            <a:ext cx="3859155" cy="24622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xmlns="" id="{C0DAD491-C0F6-5700-A675-FAFB0E24AB49}"/>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621741" y="98870"/>
            <a:ext cx="3953436" cy="24529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a:extLst>
              <a:ext uri="{FF2B5EF4-FFF2-40B4-BE49-F238E27FC236}">
                <a16:creationId xmlns:a16="http://schemas.microsoft.com/office/drawing/2014/main" xmlns="" id="{540A09F6-0642-4664-124B-238BCFF365CF}"/>
              </a:ext>
            </a:extLst>
          </p:cNvPr>
          <p:cNvSpPr txBox="1"/>
          <p:nvPr/>
        </p:nvSpPr>
        <p:spPr>
          <a:xfrm>
            <a:off x="145565" y="2875002"/>
            <a:ext cx="3395495" cy="1107996"/>
          </a:xfrm>
          <a:prstGeom prst="rect">
            <a:avLst/>
          </a:prstGeom>
          <a:noFill/>
        </p:spPr>
        <p:txBody>
          <a:bodyPr wrap="square" rtlCol="0">
            <a:spAutoFit/>
          </a:bodyPr>
          <a:lstStyle/>
          <a:p>
            <a:r>
              <a:rPr lang="en-IN" sz="2200" b="1" dirty="0">
                <a:solidFill>
                  <a:srgbClr val="FFC000"/>
                </a:solidFill>
                <a:latin typeface="Cambria" panose="02040503050406030204" pitchFamily="18" charset="0"/>
                <a:ea typeface="Cambria" panose="02040503050406030204" pitchFamily="18" charset="0"/>
              </a:rPr>
              <a:t>5. Bacteria, Yeast, Parasite</a:t>
            </a:r>
            <a:r>
              <a:rPr lang="en-IN" sz="2200" dirty="0">
                <a:solidFill>
                  <a:schemeClr val="bg1"/>
                </a:solidFill>
                <a:latin typeface="Cambria" panose="02040503050406030204" pitchFamily="18" charset="0"/>
                <a:ea typeface="Cambria" panose="02040503050406030204" pitchFamily="18" charset="0"/>
              </a:rPr>
              <a:t>: </a:t>
            </a:r>
          </a:p>
          <a:p>
            <a:r>
              <a:rPr lang="en-US" sz="2200" dirty="0">
                <a:latin typeface="Cambria" panose="02040503050406030204" pitchFamily="18" charset="0"/>
                <a:ea typeface="Cambria" panose="02040503050406030204" pitchFamily="18" charset="0"/>
              </a:rPr>
              <a:t>Any can indicate a UTI</a:t>
            </a:r>
            <a:r>
              <a:rPr lang="en-IN" sz="2200" dirty="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xmlns="" id="{578022A7-D0A8-9F10-C5DA-33C2286E9425}"/>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621741" y="2795403"/>
            <a:ext cx="2586916" cy="21276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a:extLst>
              <a:ext uri="{FF2B5EF4-FFF2-40B4-BE49-F238E27FC236}">
                <a16:creationId xmlns:a16="http://schemas.microsoft.com/office/drawing/2014/main" xmlns="" id="{8535B015-E669-D697-A2A1-8CD45FA434E9}"/>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9523471" y="2795403"/>
            <a:ext cx="2174048" cy="28078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0">
            <a:extLst>
              <a:ext uri="{FF2B5EF4-FFF2-40B4-BE49-F238E27FC236}">
                <a16:creationId xmlns:a16="http://schemas.microsoft.com/office/drawing/2014/main" xmlns="" id="{9D27468A-59D6-4A90-82C0-DB8B3C1BF240}"/>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550292" y="2795403"/>
            <a:ext cx="2656461" cy="21276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TextBox 21">
            <a:extLst>
              <a:ext uri="{FF2B5EF4-FFF2-40B4-BE49-F238E27FC236}">
                <a16:creationId xmlns:a16="http://schemas.microsoft.com/office/drawing/2014/main" xmlns="" id="{0A51A1BC-F4D0-063C-974C-8798ACED3F61}"/>
              </a:ext>
            </a:extLst>
          </p:cNvPr>
          <p:cNvSpPr txBox="1"/>
          <p:nvPr/>
        </p:nvSpPr>
        <p:spPr>
          <a:xfrm>
            <a:off x="3728608" y="5030677"/>
            <a:ext cx="2248198" cy="830997"/>
          </a:xfrm>
          <a:prstGeom prst="rect">
            <a:avLst/>
          </a:prstGeom>
          <a:noFill/>
        </p:spPr>
        <p:txBody>
          <a:bodyPr wrap="square" rtlCol="0">
            <a:spAutoFit/>
          </a:bodyPr>
          <a:lstStyle/>
          <a:p>
            <a:pPr algn="ctr"/>
            <a:r>
              <a:rPr lang="en-IN" sz="2400" dirty="0">
                <a:solidFill>
                  <a:schemeClr val="bg1"/>
                </a:solidFill>
                <a:latin typeface="Cambria" panose="02040503050406030204" pitchFamily="18" charset="0"/>
                <a:ea typeface="Cambria" panose="02040503050406030204" pitchFamily="18" charset="0"/>
              </a:rPr>
              <a:t>Bacteria in urine.</a:t>
            </a:r>
          </a:p>
        </p:txBody>
      </p:sp>
      <p:sp>
        <p:nvSpPr>
          <p:cNvPr id="23" name="TextBox 22">
            <a:extLst>
              <a:ext uri="{FF2B5EF4-FFF2-40B4-BE49-F238E27FC236}">
                <a16:creationId xmlns:a16="http://schemas.microsoft.com/office/drawing/2014/main" xmlns="" id="{7331D602-1A20-8750-7034-28AF70CC9A76}"/>
              </a:ext>
            </a:extLst>
          </p:cNvPr>
          <p:cNvSpPr txBox="1"/>
          <p:nvPr/>
        </p:nvSpPr>
        <p:spPr>
          <a:xfrm>
            <a:off x="6911324" y="5030676"/>
            <a:ext cx="1909481" cy="830997"/>
          </a:xfrm>
          <a:prstGeom prst="rect">
            <a:avLst/>
          </a:prstGeom>
          <a:noFill/>
        </p:spPr>
        <p:txBody>
          <a:bodyPr wrap="square" rtlCol="0">
            <a:spAutoFit/>
          </a:bodyPr>
          <a:lstStyle/>
          <a:p>
            <a:pPr algn="ctr"/>
            <a:r>
              <a:rPr lang="en-IN" sz="2400" dirty="0">
                <a:solidFill>
                  <a:schemeClr val="bg1"/>
                </a:solidFill>
                <a:latin typeface="Cambria" panose="02040503050406030204" pitchFamily="18" charset="0"/>
                <a:ea typeface="Cambria" panose="02040503050406030204" pitchFamily="18" charset="0"/>
              </a:rPr>
              <a:t>Yeast in urine.</a:t>
            </a:r>
          </a:p>
        </p:txBody>
      </p:sp>
      <p:sp>
        <p:nvSpPr>
          <p:cNvPr id="24" name="TextBox 23">
            <a:extLst>
              <a:ext uri="{FF2B5EF4-FFF2-40B4-BE49-F238E27FC236}">
                <a16:creationId xmlns:a16="http://schemas.microsoft.com/office/drawing/2014/main" xmlns="" id="{4205BF84-DB46-043B-8F7B-A761CA8A7D02}"/>
              </a:ext>
            </a:extLst>
          </p:cNvPr>
          <p:cNvSpPr txBox="1"/>
          <p:nvPr/>
        </p:nvSpPr>
        <p:spPr>
          <a:xfrm>
            <a:off x="9523471" y="5648432"/>
            <a:ext cx="2174048" cy="830997"/>
          </a:xfrm>
          <a:prstGeom prst="rect">
            <a:avLst/>
          </a:prstGeom>
          <a:noFill/>
        </p:spPr>
        <p:txBody>
          <a:bodyPr wrap="square" rtlCol="0">
            <a:spAutoFit/>
          </a:bodyPr>
          <a:lstStyle/>
          <a:p>
            <a:pPr algn="ctr"/>
            <a:r>
              <a:rPr lang="en-IN" sz="2400" dirty="0">
                <a:solidFill>
                  <a:schemeClr val="bg1"/>
                </a:solidFill>
                <a:latin typeface="Cambria" panose="02040503050406030204" pitchFamily="18" charset="0"/>
                <a:ea typeface="Cambria" panose="02040503050406030204" pitchFamily="18" charset="0"/>
              </a:rPr>
              <a:t>Parasite in urine.</a:t>
            </a:r>
          </a:p>
        </p:txBody>
      </p:sp>
    </p:spTree>
    <p:extLst>
      <p:ext uri="{BB962C8B-B14F-4D97-AF65-F5344CB8AC3E}">
        <p14:creationId xmlns:p14="http://schemas.microsoft.com/office/powerpoint/2010/main" xmlns="" val="3366727279"/>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E93D392-7921-C7BA-F976-B01455AB80FE}"/>
              </a:ext>
            </a:extLst>
          </p:cNvPr>
          <p:cNvSpPr txBox="1"/>
          <p:nvPr/>
        </p:nvSpPr>
        <p:spPr>
          <a:xfrm>
            <a:off x="333820" y="1032901"/>
            <a:ext cx="4819649" cy="2462213"/>
          </a:xfrm>
          <a:prstGeom prst="rect">
            <a:avLst/>
          </a:prstGeom>
          <a:noFill/>
        </p:spPr>
        <p:txBody>
          <a:bodyPr wrap="square" rtlCol="0">
            <a:spAutoFit/>
          </a:bodyPr>
          <a:lstStyle/>
          <a:p>
            <a:r>
              <a:rPr lang="en-IN" sz="2200" b="1" dirty="0">
                <a:solidFill>
                  <a:srgbClr val="FFC000"/>
                </a:solidFill>
                <a:latin typeface="Cambria" panose="02040503050406030204" pitchFamily="18" charset="0"/>
                <a:ea typeface="Cambria" panose="02040503050406030204" pitchFamily="18" charset="0"/>
              </a:rPr>
              <a:t>6. Crystals</a:t>
            </a:r>
            <a:r>
              <a:rPr lang="en-IN" sz="2200" dirty="0">
                <a:solidFill>
                  <a:schemeClr val="bg1"/>
                </a:solidFill>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Large amounts of crystals, or types of crystals, can indicate kidney stones, kidney damage, or problems with metabolism. Some medications or types of urinary tract infections can increase the number of crystals in urine.</a:t>
            </a:r>
            <a:endParaRPr lang="en-IN" sz="220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B9BE2D52-CDF6-2746-4E39-1B7D387CDF1A}"/>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423201" y="672212"/>
            <a:ext cx="6434979" cy="52444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346368665"/>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2AB97D9-8F50-8315-9441-A67B56294533}"/>
              </a:ext>
            </a:extLst>
          </p:cNvPr>
          <p:cNvSpPr>
            <a:spLocks noGrp="1"/>
          </p:cNvSpPr>
          <p:nvPr>
            <p:ph idx="1"/>
          </p:nvPr>
        </p:nvSpPr>
        <p:spPr>
          <a:xfrm>
            <a:off x="546847" y="244316"/>
            <a:ext cx="11098305" cy="6369367"/>
          </a:xfrm>
        </p:spPr>
        <p:txBody>
          <a:bodyPr>
            <a:noAutofit/>
          </a:bodyPr>
          <a:lstStyle/>
          <a:p>
            <a:r>
              <a:rPr lang="hi-IN" sz="3200" dirty="0">
                <a:solidFill>
                  <a:schemeClr val="tx1"/>
                </a:solidFill>
                <a:latin typeface="Kokila" panose="020B0604020202020204" pitchFamily="34" charset="0"/>
                <a:cs typeface="Kokila" panose="020B0604020202020204" pitchFamily="34" charset="0"/>
              </a:rPr>
              <a:t>इन देशवासियों में मनोबल कैसा होता है ? इन देशवासियों को किस तरह का आहार-विहार सात्म्य ( अनुकूल ) है ? किस प्रकार के दोष, कैसी इच्छा और कैसी व्याधियाँ होती हैं? किस प्रकार का आहार विहार हित या अहित है</a:t>
            </a:r>
            <a:r>
              <a:rPr lang="en-IN" sz="3200" dirty="0">
                <a:solidFill>
                  <a:schemeClr val="tx1"/>
                </a:solidFill>
                <a:latin typeface="Kokila" panose="020B0604020202020204" pitchFamily="34" charset="0"/>
                <a:cs typeface="Kokila" panose="020B0604020202020204" pitchFamily="34" charset="0"/>
              </a:rPr>
              <a:t>? </a:t>
            </a:r>
            <a:r>
              <a:rPr lang="hi-IN" sz="3200" b="1" dirty="0">
                <a:solidFill>
                  <a:schemeClr val="tx1"/>
                </a:solidFill>
                <a:latin typeface="Kokila" panose="020B0604020202020204" pitchFamily="34" charset="0"/>
                <a:cs typeface="Kokila" panose="020B0604020202020204" pitchFamily="34" charset="0"/>
              </a:rPr>
              <a:t>इन सबकी समीक्षा हेतु रोगी परीक्षा आवश्यक है।</a:t>
            </a:r>
            <a:endParaRPr lang="en-IN" sz="3200" b="1" dirty="0">
              <a:solidFill>
                <a:schemeClr val="tx1"/>
              </a:solidFill>
              <a:latin typeface="Kokila" panose="020B0604020202020204" pitchFamily="34" charset="0"/>
              <a:cs typeface="Kokila" panose="020B0604020202020204" pitchFamily="34" charset="0"/>
            </a:endParaRPr>
          </a:p>
          <a:p>
            <a:r>
              <a:rPr lang="hi-IN" sz="4000" b="1" dirty="0">
                <a:solidFill>
                  <a:srgbClr val="FFC000"/>
                </a:solidFill>
                <a:latin typeface="Kokila" panose="020B0604020202020204" pitchFamily="34" charset="0"/>
                <a:cs typeface="Kokila" panose="020B0604020202020204" pitchFamily="34" charset="0"/>
              </a:rPr>
              <a:t>ज्ञानबुद्धिप्रदीपेन</a:t>
            </a:r>
            <a:r>
              <a:rPr lang="en-IN" sz="4000" b="1" dirty="0">
                <a:solidFill>
                  <a:srgbClr val="FFC000"/>
                </a:solidFill>
                <a:latin typeface="Kokila" panose="020B0604020202020204" pitchFamily="34" charset="0"/>
                <a:cs typeface="Kokila" panose="020B0604020202020204" pitchFamily="34" charset="0"/>
              </a:rPr>
              <a:t>   </a:t>
            </a:r>
            <a:r>
              <a:rPr lang="hi-IN" sz="4000" b="1" dirty="0">
                <a:solidFill>
                  <a:srgbClr val="FFC000"/>
                </a:solidFill>
                <a:latin typeface="Kokila" panose="020B0604020202020204" pitchFamily="34" charset="0"/>
                <a:cs typeface="Kokila" panose="020B0604020202020204" pitchFamily="34" charset="0"/>
              </a:rPr>
              <a:t> यो</a:t>
            </a:r>
            <a:r>
              <a:rPr lang="en-IN" sz="4000" b="1" dirty="0">
                <a:solidFill>
                  <a:srgbClr val="FFC000"/>
                </a:solidFill>
                <a:latin typeface="Kokila" panose="020B0604020202020204" pitchFamily="34" charset="0"/>
                <a:cs typeface="Kokila" panose="020B0604020202020204" pitchFamily="34" charset="0"/>
              </a:rPr>
              <a:t>   </a:t>
            </a:r>
            <a:r>
              <a:rPr lang="hi-IN" sz="4000" b="1" dirty="0">
                <a:solidFill>
                  <a:srgbClr val="FFC000"/>
                </a:solidFill>
                <a:latin typeface="Kokila" panose="020B0604020202020204" pitchFamily="34" charset="0"/>
                <a:cs typeface="Kokila" panose="020B0604020202020204" pitchFamily="34" charset="0"/>
              </a:rPr>
              <a:t> नाविशति तत्त्ववित् ।</a:t>
            </a:r>
            <a:endParaRPr lang="en-IN" sz="4000" b="1" dirty="0">
              <a:solidFill>
                <a:srgbClr val="FFC000"/>
              </a:solidFill>
              <a:latin typeface="Kokila" panose="020B0604020202020204" pitchFamily="34" charset="0"/>
              <a:cs typeface="Kokila" panose="020B0604020202020204" pitchFamily="34" charset="0"/>
            </a:endParaRPr>
          </a:p>
          <a:p>
            <a:pPr marL="0" indent="0">
              <a:buNone/>
            </a:pPr>
            <a:r>
              <a:rPr lang="en-IN" sz="4000" b="1" dirty="0">
                <a:solidFill>
                  <a:srgbClr val="FFC000"/>
                </a:solidFill>
                <a:latin typeface="Kokila" panose="020B0604020202020204" pitchFamily="34" charset="0"/>
                <a:cs typeface="Kokila" panose="020B0604020202020204" pitchFamily="34" charset="0"/>
              </a:rPr>
              <a:t>    </a:t>
            </a:r>
            <a:r>
              <a:rPr lang="hi-IN" sz="4000" b="1" dirty="0">
                <a:solidFill>
                  <a:srgbClr val="FFC000"/>
                </a:solidFill>
                <a:latin typeface="Kokila" panose="020B0604020202020204" pitchFamily="34" charset="0"/>
                <a:cs typeface="Kokila" panose="020B0604020202020204" pitchFamily="34" charset="0"/>
              </a:rPr>
              <a:t>आतुरस्यान्तरात्मानं </a:t>
            </a:r>
            <a:r>
              <a:rPr lang="en-IN" sz="4000" b="1" dirty="0">
                <a:solidFill>
                  <a:srgbClr val="FFC000"/>
                </a:solidFill>
                <a:latin typeface="Kokila" panose="020B0604020202020204" pitchFamily="34" charset="0"/>
                <a:cs typeface="Kokila" panose="020B0604020202020204" pitchFamily="34" charset="0"/>
              </a:rPr>
              <a:t> </a:t>
            </a:r>
            <a:r>
              <a:rPr lang="hi-IN" sz="4000" b="1" dirty="0">
                <a:solidFill>
                  <a:srgbClr val="FFC000"/>
                </a:solidFill>
                <a:latin typeface="Kokila" panose="020B0604020202020204" pitchFamily="34" charset="0"/>
                <a:cs typeface="Kokila" panose="020B0604020202020204" pitchFamily="34" charset="0"/>
              </a:rPr>
              <a:t>न </a:t>
            </a:r>
            <a:r>
              <a:rPr lang="en-IN" sz="4000" b="1" dirty="0">
                <a:solidFill>
                  <a:srgbClr val="FFC000"/>
                </a:solidFill>
                <a:latin typeface="Kokila" panose="020B0604020202020204" pitchFamily="34" charset="0"/>
                <a:cs typeface="Kokila" panose="020B0604020202020204" pitchFamily="34" charset="0"/>
              </a:rPr>
              <a:t> </a:t>
            </a:r>
            <a:r>
              <a:rPr lang="hi-IN" sz="4000" b="1" dirty="0">
                <a:solidFill>
                  <a:srgbClr val="FFC000"/>
                </a:solidFill>
                <a:latin typeface="Kokila" panose="020B0604020202020204" pitchFamily="34" charset="0"/>
                <a:cs typeface="Kokila" panose="020B0604020202020204" pitchFamily="34" charset="0"/>
              </a:rPr>
              <a:t>स रोगांश्चिकित्सति</a:t>
            </a:r>
            <a:r>
              <a:rPr lang="en-IN" sz="4000" b="1" dirty="0">
                <a:solidFill>
                  <a:srgbClr val="FFC000"/>
                </a:solidFill>
                <a:latin typeface="Kokila" panose="020B0604020202020204" pitchFamily="34" charset="0"/>
                <a:cs typeface="Kokila" panose="020B0604020202020204" pitchFamily="34" charset="0"/>
              </a:rPr>
              <a:t> </a:t>
            </a:r>
            <a:r>
              <a:rPr lang="hi-IN" sz="4000" b="1" dirty="0">
                <a:solidFill>
                  <a:srgbClr val="FFC000"/>
                </a:solidFill>
                <a:latin typeface="Kokila" panose="020B0604020202020204" pitchFamily="34" charset="0"/>
                <a:cs typeface="Kokila" panose="020B0604020202020204" pitchFamily="34" charset="0"/>
              </a:rPr>
              <a:t> ॥ </a:t>
            </a:r>
            <a:endParaRPr lang="en-IN" sz="4000" b="1" dirty="0">
              <a:solidFill>
                <a:srgbClr val="FFC000"/>
              </a:solidFill>
              <a:latin typeface="Kokila" panose="020B0604020202020204" pitchFamily="34" charset="0"/>
              <a:cs typeface="Kokila" panose="020B0604020202020204" pitchFamily="34" charset="0"/>
            </a:endParaRPr>
          </a:p>
          <a:p>
            <a:pPr marL="0" indent="0" algn="r">
              <a:buNone/>
            </a:pPr>
            <a:r>
              <a:rPr lang="hi-IN" sz="2800" b="1" i="1" dirty="0">
                <a:solidFill>
                  <a:srgbClr val="FFC000"/>
                </a:solidFill>
                <a:latin typeface="Kokila" panose="020B0604020202020204" pitchFamily="34" charset="0"/>
                <a:cs typeface="Kokila" panose="020B0604020202020204" pitchFamily="34" charset="0"/>
              </a:rPr>
              <a:t>(च० वि० 4/12)</a:t>
            </a:r>
            <a:endParaRPr lang="en-IN" sz="2800" b="1" i="1" dirty="0">
              <a:solidFill>
                <a:srgbClr val="FFC000"/>
              </a:solidFill>
              <a:latin typeface="Kokila" panose="020B0604020202020204" pitchFamily="34" charset="0"/>
              <a:cs typeface="Kokila" panose="020B0604020202020204" pitchFamily="34" charset="0"/>
            </a:endParaRPr>
          </a:p>
          <a:p>
            <a:pPr marL="0" indent="0">
              <a:buNone/>
            </a:pPr>
            <a:r>
              <a:rPr lang="en-IN" sz="2400" b="1" i="1" dirty="0">
                <a:solidFill>
                  <a:schemeClr val="bg1"/>
                </a:solidFill>
                <a:latin typeface="Kokila" panose="020B0604020202020204" pitchFamily="34" charset="0"/>
                <a:cs typeface="Kokila" panose="020B0604020202020204" pitchFamily="34" charset="0"/>
              </a:rPr>
              <a:t> </a:t>
            </a:r>
            <a:r>
              <a:rPr lang="hi-IN" sz="3200" dirty="0">
                <a:solidFill>
                  <a:schemeClr val="tx1"/>
                </a:solidFill>
                <a:latin typeface="Kokila" panose="020B0604020202020204" pitchFamily="34" charset="0"/>
                <a:cs typeface="Kokila" panose="020B0604020202020204" pitchFamily="34" charset="0"/>
              </a:rPr>
              <a:t>जो विद्वान वैद्य, अपने ज्ञान एवं बुद्धि रूपी दीपक के आलोक के सहारे रोगी की अन्तरात्मा में प्रवेश नहीं करता, रोगी की आभ्यन्तर तथा बाह्य समस्त परिस्थिति से अवगत नहीं होता, वह चिकित्सा करने में सफल नहीं होता है।</a:t>
            </a:r>
            <a:endParaRPr lang="en-IN" sz="3200" dirty="0">
              <a:solidFill>
                <a:schemeClr val="tx1"/>
              </a:solidFill>
              <a:latin typeface="Kokila" panose="020B0604020202020204" pitchFamily="34" charset="0"/>
              <a:cs typeface="Kokila" panose="020B0604020202020204" pitchFamily="34" charset="0"/>
            </a:endParaRPr>
          </a:p>
        </p:txBody>
      </p:sp>
    </p:spTree>
    <p:extLst>
      <p:ext uri="{BB962C8B-B14F-4D97-AF65-F5344CB8AC3E}">
        <p14:creationId xmlns:p14="http://schemas.microsoft.com/office/powerpoint/2010/main" xmlns="" val="1986681330"/>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FE8108-D4A0-3103-FCEE-B8F60C8E4CCC}"/>
              </a:ext>
            </a:extLst>
          </p:cNvPr>
          <p:cNvSpPr>
            <a:spLocks noGrp="1"/>
          </p:cNvSpPr>
          <p:nvPr>
            <p:ph type="title"/>
          </p:nvPr>
        </p:nvSpPr>
        <p:spPr>
          <a:xfrm>
            <a:off x="1714796" y="145054"/>
            <a:ext cx="8762406" cy="962478"/>
          </a:xfrm>
        </p:spPr>
        <p:txBody>
          <a:bodyPr>
            <a:noAutofit/>
          </a:bodyPr>
          <a:lstStyle/>
          <a:p>
            <a:pPr algn="ctr"/>
            <a:r>
              <a:rPr lang="en-IN" sz="6600" b="1" u="sng" dirty="0">
                <a:solidFill>
                  <a:srgbClr val="660033"/>
                </a:solidFill>
                <a:latin typeface="Aparajita" panose="02020603050405020304" pitchFamily="18" charset="0"/>
                <a:cs typeface="Aparajita" panose="02020603050405020304" pitchFamily="18" charset="0"/>
              </a:rPr>
              <a:t>3. </a:t>
            </a:r>
            <a:r>
              <a:rPr lang="hi-IN" sz="6600" b="1" u="sng" dirty="0">
                <a:solidFill>
                  <a:srgbClr val="660033"/>
                </a:solidFill>
                <a:latin typeface="Aparajita" panose="02020603050405020304" pitchFamily="18" charset="0"/>
                <a:cs typeface="Aparajita" panose="02020603050405020304" pitchFamily="18" charset="0"/>
              </a:rPr>
              <a:t>मल परीक्षा</a:t>
            </a:r>
            <a:r>
              <a:rPr lang="en-IN" sz="6600" b="1" u="sng" dirty="0">
                <a:solidFill>
                  <a:srgbClr val="660033"/>
                </a:solidFill>
                <a:latin typeface="Aparajita" panose="02020603050405020304" pitchFamily="18" charset="0"/>
                <a:cs typeface="Aparajita" panose="02020603050405020304" pitchFamily="18" charset="0"/>
              </a:rPr>
              <a:t> :</a:t>
            </a:r>
          </a:p>
        </p:txBody>
      </p:sp>
      <p:sp>
        <p:nvSpPr>
          <p:cNvPr id="3" name="Content Placeholder 2">
            <a:extLst>
              <a:ext uri="{FF2B5EF4-FFF2-40B4-BE49-F238E27FC236}">
                <a16:creationId xmlns:a16="http://schemas.microsoft.com/office/drawing/2014/main" xmlns="" id="{17A1144B-67FE-0065-6074-9819F03DA086}"/>
              </a:ext>
            </a:extLst>
          </p:cNvPr>
          <p:cNvSpPr>
            <a:spLocks noGrp="1"/>
          </p:cNvSpPr>
          <p:nvPr>
            <p:ph idx="1"/>
          </p:nvPr>
        </p:nvSpPr>
        <p:spPr>
          <a:xfrm>
            <a:off x="194093" y="1305378"/>
            <a:ext cx="11803811" cy="5006339"/>
          </a:xfrm>
        </p:spPr>
        <p:txBody>
          <a:bodyPr>
            <a:noAutofit/>
          </a:bodyPr>
          <a:lstStyle/>
          <a:p>
            <a:r>
              <a:rPr lang="hi-IN" sz="3400" dirty="0">
                <a:solidFill>
                  <a:schemeClr val="tx1"/>
                </a:solidFill>
                <a:latin typeface="Kokila" panose="020B0604020202020204" pitchFamily="34" charset="0"/>
                <a:cs typeface="Kokila" panose="020B0604020202020204" pitchFamily="34" charset="0"/>
              </a:rPr>
              <a:t>भौतिक परीक्षा से मल की मात्रा, रंग, घनता, द्रवता, आकार और गन्ध का निर्णय किया जाता है। </a:t>
            </a:r>
            <a:endParaRPr lang="en-IN" sz="3400" dirty="0">
              <a:solidFill>
                <a:schemeClr val="tx1"/>
              </a:solidFill>
              <a:latin typeface="Kokila" panose="020B0604020202020204" pitchFamily="34" charset="0"/>
              <a:cs typeface="Kokila" panose="020B0604020202020204" pitchFamily="34" charset="0"/>
            </a:endParaRPr>
          </a:p>
          <a:p>
            <a:pPr algn="ctr"/>
            <a:r>
              <a:rPr lang="hi-IN" sz="5000" b="1" u="sng" dirty="0">
                <a:solidFill>
                  <a:schemeClr val="accent6"/>
                </a:solidFill>
                <a:latin typeface="Kokila" panose="020B0604020202020204" pitchFamily="34" charset="0"/>
                <a:cs typeface="Kokila" panose="020B0604020202020204" pitchFamily="34" charset="0"/>
              </a:rPr>
              <a:t>रोगेषु मलस्थितिः-</a:t>
            </a:r>
            <a:endParaRPr lang="en-IN" sz="5000" b="1" u="sng" dirty="0">
              <a:solidFill>
                <a:schemeClr val="accent6"/>
              </a:solidFill>
              <a:latin typeface="Kokila" panose="020B0604020202020204" pitchFamily="34" charset="0"/>
              <a:cs typeface="Kokila" panose="020B0604020202020204" pitchFamily="34" charset="0"/>
            </a:endParaRPr>
          </a:p>
          <a:p>
            <a:r>
              <a:rPr lang="hi-IN" sz="3400" dirty="0">
                <a:solidFill>
                  <a:schemeClr val="tx1"/>
                </a:solidFill>
                <a:latin typeface="Kokila" panose="020B0604020202020204" pitchFamily="34" charset="0"/>
                <a:cs typeface="Kokila" panose="020B0604020202020204" pitchFamily="34" charset="0"/>
              </a:rPr>
              <a:t>1. वायु विकार से मल झागदार, शुष्क और धूम वर्ण का होता है।</a:t>
            </a:r>
            <a:endParaRPr lang="en-IN" sz="3400" dirty="0">
              <a:solidFill>
                <a:schemeClr val="tx1"/>
              </a:solidFill>
              <a:latin typeface="Kokila" panose="020B0604020202020204" pitchFamily="34" charset="0"/>
              <a:cs typeface="Kokila" panose="020B0604020202020204" pitchFamily="34" charset="0"/>
            </a:endParaRPr>
          </a:p>
          <a:p>
            <a:r>
              <a:rPr lang="hi-IN" sz="3400" dirty="0">
                <a:solidFill>
                  <a:schemeClr val="tx1"/>
                </a:solidFill>
                <a:latin typeface="Kokila" panose="020B0604020202020204" pitchFamily="34" charset="0"/>
                <a:cs typeface="Kokila" panose="020B0604020202020204" pitchFamily="34" charset="0"/>
              </a:rPr>
              <a:t>2. पित्त विकार से पीला, दुर्गन्धयुक्त, उष्ण और द्रव मल होता है। </a:t>
            </a:r>
            <a:endParaRPr lang="en-IN" sz="3400" dirty="0">
              <a:solidFill>
                <a:schemeClr val="tx1"/>
              </a:solidFill>
              <a:latin typeface="Kokila" panose="020B0604020202020204" pitchFamily="34" charset="0"/>
              <a:cs typeface="Kokila" panose="020B0604020202020204" pitchFamily="34" charset="0"/>
            </a:endParaRPr>
          </a:p>
          <a:p>
            <a:r>
              <a:rPr lang="hi-IN" sz="3400" dirty="0">
                <a:solidFill>
                  <a:schemeClr val="tx1"/>
                </a:solidFill>
                <a:latin typeface="Kokila" panose="020B0604020202020204" pitchFamily="34" charset="0"/>
                <a:cs typeface="Kokila" panose="020B0604020202020204" pitchFamily="34" charset="0"/>
              </a:rPr>
              <a:t>3. कफ से सफेद, स्निग्ध और बँधा मल होता है।</a:t>
            </a:r>
            <a:endParaRPr lang="en-IN" sz="3400" dirty="0">
              <a:solidFill>
                <a:schemeClr val="tx1"/>
              </a:solidFill>
              <a:latin typeface="Kokila" panose="020B0604020202020204" pitchFamily="34" charset="0"/>
              <a:cs typeface="Kokila" panose="020B0604020202020204" pitchFamily="34" charset="0"/>
            </a:endParaRPr>
          </a:p>
          <a:p>
            <a:r>
              <a:rPr lang="hi-IN" sz="3400" dirty="0">
                <a:solidFill>
                  <a:schemeClr val="tx1"/>
                </a:solidFill>
                <a:latin typeface="Kokila" panose="020B0604020202020204" pitchFamily="34" charset="0"/>
                <a:cs typeface="Kokila" panose="020B0604020202020204" pitchFamily="34" charset="0"/>
              </a:rPr>
              <a:t>4. द्वन्द्वज विकार से दो दोषों के लक्षण वाला मल होता है।</a:t>
            </a:r>
            <a:endParaRPr lang="en-IN" sz="3400" dirty="0">
              <a:solidFill>
                <a:schemeClr val="tx1"/>
              </a:solidFill>
              <a:latin typeface="Kokila" panose="020B0604020202020204" pitchFamily="34" charset="0"/>
              <a:cs typeface="Kokila" panose="020B0604020202020204" pitchFamily="34" charset="0"/>
            </a:endParaRPr>
          </a:p>
          <a:p>
            <a:r>
              <a:rPr lang="hi-IN" sz="3400" dirty="0">
                <a:solidFill>
                  <a:schemeClr val="tx1"/>
                </a:solidFill>
                <a:latin typeface="Kokila" panose="020B0604020202020204" pitchFamily="34" charset="0"/>
                <a:cs typeface="Kokila" panose="020B0604020202020204" pitchFamily="34" charset="0"/>
              </a:rPr>
              <a:t>5. सन्निपातज विकार में सफेद या काला-पीला, पतला और गाँठ वाला मल हो जाता है।</a:t>
            </a:r>
            <a:endParaRPr lang="en-IN" sz="3400" dirty="0">
              <a:solidFill>
                <a:schemeClr val="tx1"/>
              </a:solidFill>
              <a:latin typeface="Kokila" panose="020B0604020202020204" pitchFamily="34" charset="0"/>
              <a:cs typeface="Kokila" panose="020B0604020202020204" pitchFamily="34" charset="0"/>
            </a:endParaRPr>
          </a:p>
        </p:txBody>
      </p:sp>
    </p:spTree>
    <p:extLst>
      <p:ext uri="{BB962C8B-B14F-4D97-AF65-F5344CB8AC3E}">
        <p14:creationId xmlns:p14="http://schemas.microsoft.com/office/powerpoint/2010/main" xmlns="" val="265216422"/>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F0B2500-3048-157F-5DF4-11DEFFA45972}"/>
              </a:ext>
            </a:extLst>
          </p:cNvPr>
          <p:cNvSpPr>
            <a:spLocks noGrp="1"/>
          </p:cNvSpPr>
          <p:nvPr>
            <p:ph idx="1"/>
          </p:nvPr>
        </p:nvSpPr>
        <p:spPr>
          <a:xfrm>
            <a:off x="415749" y="484096"/>
            <a:ext cx="11360501" cy="5694492"/>
          </a:xfrm>
        </p:spPr>
        <p:txBody>
          <a:bodyPr>
            <a:noAutofit/>
          </a:bodyPr>
          <a:lstStyle/>
          <a:p>
            <a:r>
              <a:rPr lang="hi-IN" sz="3400" dirty="0">
                <a:solidFill>
                  <a:schemeClr val="tx1"/>
                </a:solidFill>
                <a:latin typeface="Kokila" panose="020B0604020202020204" pitchFamily="34" charset="0"/>
                <a:cs typeface="Kokila" panose="020B0604020202020204" pitchFamily="34" charset="0"/>
              </a:rPr>
              <a:t>6. वातज्वर में मलावरोध होकर मल शुष्क और काला हो जाता है। पित्त ज्वर में पतला और पीला, कफ ज्वर में सफेद, चिकना और जीर्ण ज्वर में मल थोड़ा शुष्क, थोड़ा पतला और धूसर वर्ण का होता है।</a:t>
            </a:r>
            <a:endParaRPr lang="en-IN" sz="3400" dirty="0">
              <a:solidFill>
                <a:schemeClr val="tx1"/>
              </a:solidFill>
              <a:latin typeface="Kokila" panose="020B0604020202020204" pitchFamily="34" charset="0"/>
              <a:cs typeface="Kokila" panose="020B0604020202020204" pitchFamily="34" charset="0"/>
            </a:endParaRPr>
          </a:p>
          <a:p>
            <a:r>
              <a:rPr lang="hi-IN" sz="3400" dirty="0">
                <a:solidFill>
                  <a:schemeClr val="tx1"/>
                </a:solidFill>
                <a:latin typeface="Kokila" panose="020B0604020202020204" pitchFamily="34" charset="0"/>
                <a:cs typeface="Kokila" panose="020B0604020202020204" pitchFamily="34" charset="0"/>
              </a:rPr>
              <a:t>7. अजीर्ण वालों का दुर्गन्धयुक्त और ढीला मल होता है।</a:t>
            </a:r>
            <a:endParaRPr lang="en-IN" sz="3400" dirty="0">
              <a:solidFill>
                <a:schemeClr val="tx1"/>
              </a:solidFill>
              <a:latin typeface="Kokila" panose="020B0604020202020204" pitchFamily="34" charset="0"/>
              <a:cs typeface="Kokila" panose="020B0604020202020204" pitchFamily="34" charset="0"/>
            </a:endParaRPr>
          </a:p>
          <a:p>
            <a:r>
              <a:rPr lang="en-IN" sz="3400" dirty="0">
                <a:solidFill>
                  <a:schemeClr val="tx1"/>
                </a:solidFill>
                <a:latin typeface="Kokila" panose="020B0604020202020204" pitchFamily="34" charset="0"/>
                <a:cs typeface="Kokila" panose="020B0604020202020204" pitchFamily="34" charset="0"/>
              </a:rPr>
              <a:t>8</a:t>
            </a:r>
            <a:r>
              <a:rPr lang="hi-IN" sz="3400" dirty="0">
                <a:solidFill>
                  <a:schemeClr val="tx1"/>
                </a:solidFill>
                <a:latin typeface="Kokila" panose="020B0604020202020204" pitchFamily="34" charset="0"/>
                <a:cs typeface="Kokila" panose="020B0604020202020204" pitchFamily="34" charset="0"/>
              </a:rPr>
              <a:t>. विसूचिका में मल चावल के धोवन के समान सफेद रंग का और जल जैसा पतला होता है ।</a:t>
            </a:r>
            <a:endParaRPr lang="en-IN" sz="3400" dirty="0">
              <a:solidFill>
                <a:schemeClr val="tx1"/>
              </a:solidFill>
              <a:latin typeface="Kokila" panose="020B0604020202020204" pitchFamily="34" charset="0"/>
              <a:cs typeface="Kokila" panose="020B0604020202020204" pitchFamily="34" charset="0"/>
            </a:endParaRPr>
          </a:p>
          <a:p>
            <a:r>
              <a:rPr lang="en-IN" sz="3400" dirty="0">
                <a:solidFill>
                  <a:schemeClr val="tx1"/>
                </a:solidFill>
                <a:latin typeface="Kokila" panose="020B0604020202020204" pitchFamily="34" charset="0"/>
                <a:cs typeface="Kokila" panose="020B0604020202020204" pitchFamily="34" charset="0"/>
              </a:rPr>
              <a:t>9</a:t>
            </a:r>
            <a:r>
              <a:rPr lang="hi-IN" sz="3400" dirty="0">
                <a:solidFill>
                  <a:schemeClr val="tx1"/>
                </a:solidFill>
                <a:latin typeface="Kokila" panose="020B0604020202020204" pitchFamily="34" charset="0"/>
                <a:cs typeface="Kokila" panose="020B0604020202020204" pitchFamily="34" charset="0"/>
              </a:rPr>
              <a:t>. पित्तावरोधजन्य कामला में तिलपिष्ट सदृश अतिदुर्गन्धयुक्त मल निकलता है।</a:t>
            </a:r>
            <a:endParaRPr lang="en-IN" sz="3400" dirty="0">
              <a:solidFill>
                <a:schemeClr val="tx1"/>
              </a:solidFill>
              <a:latin typeface="Kokila" panose="020B0604020202020204" pitchFamily="34" charset="0"/>
              <a:cs typeface="Kokila" panose="020B0604020202020204" pitchFamily="34" charset="0"/>
            </a:endParaRPr>
          </a:p>
          <a:p>
            <a:r>
              <a:rPr lang="en-IN" sz="3400" dirty="0">
                <a:solidFill>
                  <a:schemeClr val="tx1"/>
                </a:solidFill>
                <a:latin typeface="Kokila" panose="020B0604020202020204" pitchFamily="34" charset="0"/>
                <a:cs typeface="Kokila" panose="020B0604020202020204" pitchFamily="34" charset="0"/>
              </a:rPr>
              <a:t>10.</a:t>
            </a:r>
            <a:r>
              <a:rPr lang="hi-IN" sz="3400" dirty="0">
                <a:solidFill>
                  <a:schemeClr val="tx1"/>
                </a:solidFill>
                <a:latin typeface="Kokila" panose="020B0604020202020204" pitchFamily="34" charset="0"/>
                <a:cs typeface="Kokila" panose="020B0604020202020204" pitchFamily="34" charset="0"/>
              </a:rPr>
              <a:t> आमाशय अथवा लघु आन्त्र में से रक्तस्राव होने पर मल रक्तमिश्रित दुर्गन्धयुक्त</a:t>
            </a:r>
            <a:r>
              <a:rPr lang="en-IN" sz="3400" dirty="0">
                <a:solidFill>
                  <a:schemeClr val="tx1"/>
                </a:solidFill>
                <a:latin typeface="Kokila" panose="020B0604020202020204" pitchFamily="34" charset="0"/>
                <a:cs typeface="Kokila" panose="020B0604020202020204" pitchFamily="34" charset="0"/>
              </a:rPr>
              <a:t> </a:t>
            </a:r>
            <a:r>
              <a:rPr lang="hi-IN" sz="3400" dirty="0">
                <a:solidFill>
                  <a:schemeClr val="tx1"/>
                </a:solidFill>
                <a:latin typeface="Kokila" panose="020B0604020202020204" pitchFamily="34" charset="0"/>
                <a:cs typeface="Kokila" panose="020B0604020202020204" pitchFamily="34" charset="0"/>
              </a:rPr>
              <a:t>काले रंग का हो जाता है।</a:t>
            </a:r>
            <a:endParaRPr lang="en-IN" sz="3400" dirty="0">
              <a:solidFill>
                <a:schemeClr val="tx1"/>
              </a:solidFill>
              <a:latin typeface="Kokila" panose="020B0604020202020204" pitchFamily="34" charset="0"/>
              <a:cs typeface="Kokila" panose="020B0604020202020204" pitchFamily="34" charset="0"/>
            </a:endParaRPr>
          </a:p>
          <a:p>
            <a:r>
              <a:rPr lang="en-IN" sz="3400" dirty="0">
                <a:solidFill>
                  <a:schemeClr val="tx1"/>
                </a:solidFill>
                <a:latin typeface="Kokila" panose="020B0604020202020204" pitchFamily="34" charset="0"/>
                <a:cs typeface="Kokila" panose="020B0604020202020204" pitchFamily="34" charset="0"/>
              </a:rPr>
              <a:t>11</a:t>
            </a:r>
            <a:r>
              <a:rPr lang="hi-IN" sz="3400" dirty="0">
                <a:solidFill>
                  <a:schemeClr val="tx1"/>
                </a:solidFill>
                <a:latin typeface="Kokila" panose="020B0604020202020204" pitchFamily="34" charset="0"/>
                <a:cs typeface="Kokila" panose="020B0604020202020204" pitchFamily="34" charset="0"/>
              </a:rPr>
              <a:t>. आन्त्र विद्रधि पककर फूटने के बाद पूयमिश्रित मल निकलता है।</a:t>
            </a:r>
            <a:endParaRPr lang="en-IN" sz="3400" dirty="0">
              <a:solidFill>
                <a:schemeClr val="tx1"/>
              </a:solidFill>
              <a:latin typeface="Kokila" panose="020B0604020202020204" pitchFamily="34" charset="0"/>
              <a:cs typeface="Kokila" panose="020B0604020202020204" pitchFamily="34" charset="0"/>
            </a:endParaRPr>
          </a:p>
        </p:txBody>
      </p:sp>
    </p:spTree>
    <p:extLst>
      <p:ext uri="{BB962C8B-B14F-4D97-AF65-F5344CB8AC3E}">
        <p14:creationId xmlns:p14="http://schemas.microsoft.com/office/powerpoint/2010/main" xmlns="" val="3359200533"/>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E0083774-3906-A289-2F23-C7E9DBFB1017}"/>
              </a:ext>
            </a:extLst>
          </p:cNvPr>
          <p:cNvSpPr txBox="1"/>
          <p:nvPr/>
        </p:nvSpPr>
        <p:spPr>
          <a:xfrm>
            <a:off x="548792" y="66378"/>
            <a:ext cx="11298807" cy="738664"/>
          </a:xfrm>
          <a:prstGeom prst="rect">
            <a:avLst/>
          </a:prstGeom>
          <a:noFill/>
        </p:spPr>
        <p:txBody>
          <a:bodyPr wrap="square" rtlCol="0">
            <a:spAutoFit/>
          </a:bodyPr>
          <a:lstStyle/>
          <a:p>
            <a:pPr algn="ctr"/>
            <a:r>
              <a:rPr lang="en-US" sz="4200" b="1" u="sng" dirty="0" err="1">
                <a:solidFill>
                  <a:srgbClr val="660033"/>
                </a:solidFill>
                <a:latin typeface="Cambria" panose="02040503050406030204" pitchFamily="18" charset="0"/>
                <a:ea typeface="Cambria" panose="02040503050406030204" pitchFamily="18" charset="0"/>
              </a:rPr>
              <a:t>Lakshana</a:t>
            </a:r>
            <a:r>
              <a:rPr lang="en-US" sz="4200" b="1" u="sng" dirty="0">
                <a:solidFill>
                  <a:srgbClr val="660033"/>
                </a:solidFill>
                <a:latin typeface="Cambria" panose="02040503050406030204" pitchFamily="18" charset="0"/>
                <a:ea typeface="Cambria" panose="02040503050406030204" pitchFamily="18" charset="0"/>
              </a:rPr>
              <a:t> of Mala According to Dosha :        </a:t>
            </a:r>
            <a:endParaRPr lang="en-IN" sz="4200" b="1" u="sng" dirty="0">
              <a:solidFill>
                <a:srgbClr val="660033"/>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F04C048C-429E-6039-360C-2F7E24C19125}"/>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540470" y="769442"/>
            <a:ext cx="9315449" cy="26710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xmlns="" id="{06E6F938-78B2-26C8-F489-19115B94BB65}"/>
              </a:ext>
            </a:extLst>
          </p:cNvPr>
          <p:cNvSpPr txBox="1"/>
          <p:nvPr/>
        </p:nvSpPr>
        <p:spPr>
          <a:xfrm>
            <a:off x="1642675" y="3534036"/>
            <a:ext cx="9111047" cy="738664"/>
          </a:xfrm>
          <a:prstGeom prst="rect">
            <a:avLst/>
          </a:prstGeom>
          <a:noFill/>
        </p:spPr>
        <p:txBody>
          <a:bodyPr wrap="square" rtlCol="0">
            <a:spAutoFit/>
          </a:bodyPr>
          <a:lstStyle/>
          <a:p>
            <a:pPr algn="ctr"/>
            <a:r>
              <a:rPr lang="en-US" sz="4200" b="1" u="sng" dirty="0">
                <a:solidFill>
                  <a:srgbClr val="660033"/>
                </a:solidFill>
                <a:latin typeface="Cambria" panose="02040503050406030204" pitchFamily="18" charset="0"/>
                <a:ea typeface="Cambria" panose="02040503050406030204" pitchFamily="18" charset="0"/>
              </a:rPr>
              <a:t>Mala Swaroop in various diseases :</a:t>
            </a:r>
            <a:endParaRPr lang="en-IN" sz="4200" dirty="0">
              <a:solidFill>
                <a:srgbClr val="660033"/>
              </a:solidFill>
            </a:endParaRPr>
          </a:p>
        </p:txBody>
      </p:sp>
      <p:pic>
        <p:nvPicPr>
          <p:cNvPr id="9" name="Picture 8">
            <a:extLst>
              <a:ext uri="{FF2B5EF4-FFF2-40B4-BE49-F238E27FC236}">
                <a16:creationId xmlns:a16="http://schemas.microsoft.com/office/drawing/2014/main" xmlns="" id="{AFFA5EC7-9B43-4CFE-AAD1-5DFD8D5BB8A2}"/>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329970" y="4366261"/>
            <a:ext cx="9736452" cy="23974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4108987204"/>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A151F7-A7C9-EC05-15F2-E7B92859E8EA}"/>
              </a:ext>
            </a:extLst>
          </p:cNvPr>
          <p:cNvSpPr>
            <a:spLocks noGrp="1"/>
          </p:cNvSpPr>
          <p:nvPr>
            <p:ph type="title"/>
          </p:nvPr>
        </p:nvSpPr>
        <p:spPr>
          <a:xfrm>
            <a:off x="1375145" y="289521"/>
            <a:ext cx="9441710" cy="1272619"/>
          </a:xfrm>
        </p:spPr>
        <p:txBody>
          <a:bodyPr>
            <a:noAutofit/>
          </a:bodyPr>
          <a:lstStyle/>
          <a:p>
            <a:pPr algn="ctr"/>
            <a:r>
              <a:rPr lang="hi-IN" sz="6600" b="1" u="sng" dirty="0">
                <a:solidFill>
                  <a:srgbClr val="660033"/>
                </a:solidFill>
                <a:latin typeface="Aparajita" panose="02020603050405020304" pitchFamily="18" charset="0"/>
                <a:cs typeface="Aparajita" panose="02020603050405020304" pitchFamily="18" charset="0"/>
              </a:rPr>
              <a:t>मल में लाल रंग आने के कारण</a:t>
            </a:r>
            <a:r>
              <a:rPr lang="en-IN" sz="6600" b="1" u="sng" dirty="0">
                <a:solidFill>
                  <a:srgbClr val="660033"/>
                </a:solidFill>
                <a:latin typeface="Aparajita" panose="02020603050405020304" pitchFamily="18" charset="0"/>
                <a:cs typeface="Aparajita" panose="02020603050405020304" pitchFamily="18" charset="0"/>
              </a:rPr>
              <a:t> :</a:t>
            </a:r>
            <a:r>
              <a:rPr lang="hi-IN" sz="6600" b="1" u="sng" dirty="0">
                <a:solidFill>
                  <a:srgbClr val="660033"/>
                </a:solidFill>
                <a:latin typeface="Aparajita" panose="02020603050405020304" pitchFamily="18" charset="0"/>
                <a:cs typeface="Aparajita" panose="02020603050405020304" pitchFamily="18" charset="0"/>
              </a:rPr>
              <a:t> </a:t>
            </a:r>
            <a:endParaRPr lang="en-IN" sz="6600" b="1" u="sng" dirty="0">
              <a:solidFill>
                <a:srgbClr val="660033"/>
              </a:solidFill>
              <a:latin typeface="Aparajita" panose="02020603050405020304" pitchFamily="18" charset="0"/>
              <a:cs typeface="Aparajita" panose="02020603050405020304" pitchFamily="18" charset="0"/>
            </a:endParaRPr>
          </a:p>
        </p:txBody>
      </p:sp>
      <p:sp>
        <p:nvSpPr>
          <p:cNvPr id="3" name="Content Placeholder 2">
            <a:extLst>
              <a:ext uri="{FF2B5EF4-FFF2-40B4-BE49-F238E27FC236}">
                <a16:creationId xmlns:a16="http://schemas.microsoft.com/office/drawing/2014/main" xmlns="" id="{D6BB9298-26BF-4AB8-74E2-0514C90B464D}"/>
              </a:ext>
            </a:extLst>
          </p:cNvPr>
          <p:cNvSpPr>
            <a:spLocks noGrp="1"/>
          </p:cNvSpPr>
          <p:nvPr>
            <p:ph idx="1"/>
          </p:nvPr>
        </p:nvSpPr>
        <p:spPr>
          <a:xfrm>
            <a:off x="510619" y="1623060"/>
            <a:ext cx="11170762" cy="4309109"/>
          </a:xfrm>
        </p:spPr>
        <p:txBody>
          <a:bodyPr>
            <a:noAutofit/>
          </a:bodyPr>
          <a:lstStyle/>
          <a:p>
            <a:r>
              <a:rPr lang="hi-IN" sz="3600" dirty="0">
                <a:solidFill>
                  <a:schemeClr val="tx1"/>
                </a:solidFill>
                <a:latin typeface="Kokila" panose="020B0604020202020204" pitchFamily="34" charset="0"/>
                <a:cs typeface="Kokila" panose="020B0604020202020204" pitchFamily="34" charset="0"/>
              </a:rPr>
              <a:t>1.</a:t>
            </a:r>
            <a:r>
              <a:rPr lang="en-IN" sz="3600" dirty="0">
                <a:solidFill>
                  <a:schemeClr val="tx1"/>
                </a:solidFill>
                <a:latin typeface="Kokila" panose="020B0604020202020204" pitchFamily="34" charset="0"/>
                <a:cs typeface="Kokila" panose="020B0604020202020204" pitchFamily="34" charset="0"/>
              </a:rPr>
              <a:t> </a:t>
            </a:r>
            <a:r>
              <a:rPr lang="hi-IN" sz="3600" dirty="0">
                <a:solidFill>
                  <a:schemeClr val="tx1"/>
                </a:solidFill>
                <a:latin typeface="Kokila" panose="020B0604020202020204" pitchFamily="34" charset="0"/>
                <a:cs typeface="Kokila" panose="020B0604020202020204" pitchFamily="34" charset="0"/>
              </a:rPr>
              <a:t>अर्श</a:t>
            </a:r>
            <a:endParaRPr lang="en-IN" sz="3600" dirty="0">
              <a:solidFill>
                <a:schemeClr val="tx1"/>
              </a:solidFill>
              <a:latin typeface="Kokila" panose="020B0604020202020204" pitchFamily="34" charset="0"/>
              <a:cs typeface="Kokila" panose="020B0604020202020204" pitchFamily="34" charset="0"/>
            </a:endParaRPr>
          </a:p>
          <a:p>
            <a:r>
              <a:rPr lang="hi-IN" sz="3600" dirty="0">
                <a:solidFill>
                  <a:schemeClr val="tx1"/>
                </a:solidFill>
                <a:latin typeface="Kokila" panose="020B0604020202020204" pitchFamily="34" charset="0"/>
                <a:cs typeface="Kokila" panose="020B0604020202020204" pitchFamily="34" charset="0"/>
              </a:rPr>
              <a:t>2. गुदविदार ( गुदभेद ) में अतिकष्ट होता है।</a:t>
            </a:r>
            <a:endParaRPr lang="en-IN" sz="3600" dirty="0">
              <a:solidFill>
                <a:schemeClr val="tx1"/>
              </a:solidFill>
              <a:latin typeface="Kokila" panose="020B0604020202020204" pitchFamily="34" charset="0"/>
              <a:cs typeface="Kokila" panose="020B0604020202020204" pitchFamily="34" charset="0"/>
            </a:endParaRPr>
          </a:p>
          <a:p>
            <a:r>
              <a:rPr lang="hi-IN" sz="3600" dirty="0">
                <a:solidFill>
                  <a:schemeClr val="tx1"/>
                </a:solidFill>
                <a:latin typeface="Kokila" panose="020B0604020202020204" pitchFamily="34" charset="0"/>
                <a:cs typeface="Kokila" panose="020B0604020202020204" pitchFamily="34" charset="0"/>
              </a:rPr>
              <a:t>3.</a:t>
            </a:r>
            <a:r>
              <a:rPr lang="en-IN" sz="3600" dirty="0">
                <a:solidFill>
                  <a:schemeClr val="tx1"/>
                </a:solidFill>
                <a:latin typeface="Kokila" panose="020B0604020202020204" pitchFamily="34" charset="0"/>
                <a:cs typeface="Kokila" panose="020B0604020202020204" pitchFamily="34" charset="0"/>
              </a:rPr>
              <a:t> </a:t>
            </a:r>
            <a:r>
              <a:rPr lang="hi-IN" sz="3600" dirty="0">
                <a:solidFill>
                  <a:schemeClr val="tx1"/>
                </a:solidFill>
                <a:latin typeface="Kokila" panose="020B0604020202020204" pitchFamily="34" charset="0"/>
                <a:cs typeface="Kokila" panose="020B0604020202020204" pitchFamily="34" charset="0"/>
              </a:rPr>
              <a:t>गुदा पर व्रण </a:t>
            </a:r>
            <a:endParaRPr lang="en-IN" sz="3600" dirty="0">
              <a:solidFill>
                <a:schemeClr val="tx1"/>
              </a:solidFill>
              <a:latin typeface="Kokila" panose="020B0604020202020204" pitchFamily="34" charset="0"/>
              <a:cs typeface="Kokila" panose="020B0604020202020204" pitchFamily="34" charset="0"/>
            </a:endParaRPr>
          </a:p>
          <a:p>
            <a:r>
              <a:rPr lang="hi-IN" sz="3600" dirty="0">
                <a:solidFill>
                  <a:schemeClr val="tx1"/>
                </a:solidFill>
                <a:latin typeface="Kokila" panose="020B0604020202020204" pitchFamily="34" charset="0"/>
                <a:cs typeface="Kokila" panose="020B0604020202020204" pitchFamily="34" charset="0"/>
              </a:rPr>
              <a:t>4. बालकों की गुदनलिका में अर्बुद </a:t>
            </a:r>
            <a:endParaRPr lang="en-IN" sz="3600" dirty="0">
              <a:solidFill>
                <a:schemeClr val="tx1"/>
              </a:solidFill>
              <a:latin typeface="Kokila" panose="020B0604020202020204" pitchFamily="34" charset="0"/>
              <a:cs typeface="Kokila" panose="020B0604020202020204" pitchFamily="34" charset="0"/>
            </a:endParaRPr>
          </a:p>
          <a:p>
            <a:r>
              <a:rPr lang="hi-IN" sz="3600" dirty="0">
                <a:solidFill>
                  <a:schemeClr val="tx1"/>
                </a:solidFill>
                <a:latin typeface="Kokila" panose="020B0604020202020204" pitchFamily="34" charset="0"/>
                <a:cs typeface="Kokila" panose="020B0604020202020204" pitchFamily="34" charset="0"/>
              </a:rPr>
              <a:t>5.</a:t>
            </a:r>
            <a:r>
              <a:rPr lang="en-IN" sz="3600" dirty="0">
                <a:solidFill>
                  <a:schemeClr val="tx1"/>
                </a:solidFill>
                <a:latin typeface="Kokila" panose="020B0604020202020204" pitchFamily="34" charset="0"/>
                <a:cs typeface="Kokila" panose="020B0604020202020204" pitchFamily="34" charset="0"/>
              </a:rPr>
              <a:t> </a:t>
            </a:r>
            <a:r>
              <a:rPr lang="hi-IN" sz="3600" dirty="0">
                <a:solidFill>
                  <a:schemeClr val="tx1"/>
                </a:solidFill>
                <a:latin typeface="Kokila" panose="020B0604020202020204" pitchFamily="34" charset="0"/>
                <a:cs typeface="Kokila" panose="020B0604020202020204" pitchFamily="34" charset="0"/>
              </a:rPr>
              <a:t>अधोग रक्तपित्त </a:t>
            </a:r>
            <a:endParaRPr lang="en-IN" sz="3600" dirty="0">
              <a:solidFill>
                <a:schemeClr val="tx1"/>
              </a:solidFill>
              <a:latin typeface="Kokila" panose="020B0604020202020204" pitchFamily="34" charset="0"/>
              <a:cs typeface="Kokila" panose="020B0604020202020204" pitchFamily="34" charset="0"/>
            </a:endParaRPr>
          </a:p>
          <a:p>
            <a:pPr marL="0" indent="0">
              <a:buNone/>
            </a:pPr>
            <a:r>
              <a:rPr lang="hi-IN" sz="3600" dirty="0">
                <a:solidFill>
                  <a:schemeClr val="tx1"/>
                </a:solidFill>
                <a:latin typeface="Kokila" panose="020B0604020202020204" pitchFamily="34" charset="0"/>
                <a:cs typeface="Kokila" panose="020B0604020202020204" pitchFamily="34" charset="0"/>
              </a:rPr>
              <a:t>उक्त कारणों से लाल रंग का रक्त मल के साथ आता है ।</a:t>
            </a:r>
            <a:endParaRPr lang="en-IN" sz="3600" dirty="0">
              <a:solidFill>
                <a:schemeClr val="tx1"/>
              </a:solidFill>
              <a:latin typeface="Kokila" panose="020B0604020202020204" pitchFamily="34" charset="0"/>
              <a:cs typeface="Kokila" panose="020B0604020202020204" pitchFamily="34" charset="0"/>
            </a:endParaRPr>
          </a:p>
        </p:txBody>
      </p:sp>
    </p:spTree>
    <p:extLst>
      <p:ext uri="{BB962C8B-B14F-4D97-AF65-F5344CB8AC3E}">
        <p14:creationId xmlns:p14="http://schemas.microsoft.com/office/powerpoint/2010/main" xmlns="" val="4241395727"/>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C9656B-EDA0-9772-60CB-6E1B2BB0481E}"/>
              </a:ext>
            </a:extLst>
          </p:cNvPr>
          <p:cNvSpPr>
            <a:spLocks noGrp="1"/>
          </p:cNvSpPr>
          <p:nvPr>
            <p:ph type="title"/>
          </p:nvPr>
        </p:nvSpPr>
        <p:spPr>
          <a:xfrm>
            <a:off x="1715293" y="43047"/>
            <a:ext cx="8761413" cy="526331"/>
          </a:xfrm>
        </p:spPr>
        <p:txBody>
          <a:bodyPr>
            <a:noAutofit/>
          </a:bodyPr>
          <a:lstStyle/>
          <a:p>
            <a:pPr algn="ctr"/>
            <a:r>
              <a:rPr lang="en-US" sz="4400" b="1" u="sng" dirty="0">
                <a:solidFill>
                  <a:srgbClr val="660033"/>
                </a:solidFill>
                <a:latin typeface="Cambria" panose="02040503050406030204" pitchFamily="18" charset="0"/>
                <a:ea typeface="Cambria" panose="02040503050406030204" pitchFamily="18" charset="0"/>
              </a:rPr>
              <a:t>How to take stool samples:</a:t>
            </a:r>
            <a:endParaRPr lang="en-IN" sz="4400" b="1" u="sng" dirty="0">
              <a:solidFill>
                <a:srgbClr val="660033"/>
              </a:solidFill>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xmlns="" id="{9BADE42E-E82F-FD13-447D-3DEFDDCF8D19}"/>
              </a:ext>
            </a:extLst>
          </p:cNvPr>
          <p:cNvSpPr>
            <a:spLocks noGrp="1"/>
          </p:cNvSpPr>
          <p:nvPr>
            <p:ph idx="1"/>
          </p:nvPr>
        </p:nvSpPr>
        <p:spPr>
          <a:xfrm>
            <a:off x="0" y="569378"/>
            <a:ext cx="12192000" cy="6257005"/>
          </a:xfrm>
        </p:spPr>
        <p:txBody>
          <a:bodyPr>
            <a:noAutofit/>
          </a:bodyPr>
          <a:lstStyle/>
          <a:p>
            <a:pPr marL="0">
              <a:spcAft>
                <a:spcPts val="0"/>
              </a:spcAft>
            </a:pPr>
            <a:r>
              <a:rPr lang="en-US" sz="2400" dirty="0">
                <a:solidFill>
                  <a:schemeClr val="tx1"/>
                </a:solidFill>
                <a:latin typeface="Cambria" panose="02040503050406030204" pitchFamily="18" charset="0"/>
                <a:ea typeface="Cambria" panose="02040503050406030204" pitchFamily="18" charset="0"/>
              </a:rPr>
              <a:t>1. Specimen of stool (at least 4 ml or 4 cm³) is collected in a clean, dry, container with a tightly fitting lid.</a:t>
            </a:r>
          </a:p>
          <a:p>
            <a:pPr marL="0">
              <a:spcAft>
                <a:spcPts val="0"/>
              </a:spcAft>
            </a:pPr>
            <a:r>
              <a:rPr lang="en-US" sz="2400" dirty="0">
                <a:solidFill>
                  <a:schemeClr val="tx1"/>
                </a:solidFill>
                <a:latin typeface="Cambria" panose="02040503050406030204" pitchFamily="18" charset="0"/>
                <a:ea typeface="Cambria" panose="02040503050406030204" pitchFamily="18" charset="0"/>
              </a:rPr>
              <a:t>2. Do not let sample stand for a long period of time.</a:t>
            </a:r>
            <a:r>
              <a:rPr lang="en-US" sz="2400" dirty="0">
                <a:solidFill>
                  <a:schemeClr val="bg1"/>
                </a:solidFill>
                <a:latin typeface="Cambria" panose="02040503050406030204" pitchFamily="18" charset="0"/>
                <a:ea typeface="Cambria" panose="02040503050406030204" pitchFamily="18" charset="0"/>
              </a:rPr>
              <a:t> </a:t>
            </a:r>
          </a:p>
          <a:p>
            <a:pPr marL="0">
              <a:spcAft>
                <a:spcPts val="0"/>
              </a:spcAft>
            </a:pPr>
            <a:r>
              <a:rPr lang="en-US" sz="2400" dirty="0">
                <a:solidFill>
                  <a:schemeClr val="tx1"/>
                </a:solidFill>
                <a:latin typeface="Cambria" panose="02040503050406030204" pitchFamily="18" charset="0"/>
                <a:ea typeface="Cambria" panose="02040503050406030204" pitchFamily="18" charset="0"/>
              </a:rPr>
              <a:t>3 </a:t>
            </a:r>
            <a:r>
              <a:rPr lang="en-US" sz="2400" dirty="0">
                <a:solidFill>
                  <a:srgbClr val="FFFF00"/>
                </a:solidFill>
                <a:latin typeface="Cambria" panose="02040503050406030204" pitchFamily="18" charset="0"/>
                <a:ea typeface="Cambria" panose="02040503050406030204" pitchFamily="18" charset="0"/>
              </a:rPr>
              <a:t>Early morning is the best time </a:t>
            </a:r>
            <a:r>
              <a:rPr lang="en-US" sz="2400" dirty="0">
                <a:solidFill>
                  <a:schemeClr val="tx1"/>
                </a:solidFill>
                <a:latin typeface="Cambria" panose="02040503050406030204" pitchFamily="18" charset="0"/>
                <a:ea typeface="Cambria" panose="02040503050406030204" pitchFamily="18" charset="0"/>
              </a:rPr>
              <a:t>for taking sample. </a:t>
            </a:r>
          </a:p>
          <a:p>
            <a:pPr marL="0">
              <a:spcAft>
                <a:spcPts val="0"/>
              </a:spcAft>
            </a:pPr>
            <a:r>
              <a:rPr lang="en-US" sz="2400" dirty="0">
                <a:solidFill>
                  <a:schemeClr val="tx1"/>
                </a:solidFill>
                <a:latin typeface="Cambria" panose="02040503050406030204" pitchFamily="18" charset="0"/>
                <a:ea typeface="Cambria" panose="02040503050406030204" pitchFamily="18" charset="0"/>
              </a:rPr>
              <a:t>4</a:t>
            </a:r>
            <a:r>
              <a:rPr lang="en-US" sz="2400" dirty="0">
                <a:solidFill>
                  <a:schemeClr val="bg1"/>
                </a:solidFill>
                <a:latin typeface="Cambria" panose="02040503050406030204" pitchFamily="18" charset="0"/>
                <a:ea typeface="Cambria" panose="02040503050406030204" pitchFamily="18" charset="0"/>
              </a:rPr>
              <a:t>. </a:t>
            </a:r>
            <a:r>
              <a:rPr lang="en-US" sz="2400" dirty="0">
                <a:solidFill>
                  <a:schemeClr val="tx1"/>
                </a:solidFill>
                <a:latin typeface="Cambria" panose="02040503050406030204" pitchFamily="18" charset="0"/>
                <a:ea typeface="Cambria" panose="02040503050406030204" pitchFamily="18" charset="0"/>
              </a:rPr>
              <a:t>For children prefer to urinate first before taking a stool sample</a:t>
            </a:r>
            <a:r>
              <a:rPr lang="en-US" sz="2400" dirty="0">
                <a:solidFill>
                  <a:schemeClr val="bg1"/>
                </a:solidFill>
                <a:latin typeface="Cambria" panose="02040503050406030204" pitchFamily="18" charset="0"/>
                <a:ea typeface="Cambria" panose="02040503050406030204" pitchFamily="18" charset="0"/>
              </a:rPr>
              <a:t>. </a:t>
            </a:r>
          </a:p>
          <a:p>
            <a:pPr marL="0">
              <a:spcAft>
                <a:spcPts val="0"/>
              </a:spcAft>
            </a:pPr>
            <a:r>
              <a:rPr lang="en-US" sz="2400" dirty="0">
                <a:solidFill>
                  <a:schemeClr val="tx1"/>
                </a:solidFill>
                <a:latin typeface="Cambria" panose="02040503050406030204" pitchFamily="18" charset="0"/>
                <a:ea typeface="Cambria" panose="02040503050406030204" pitchFamily="18" charset="0"/>
              </a:rPr>
              <a:t>5. Stool </a:t>
            </a:r>
            <a:r>
              <a:rPr lang="en-US" sz="2400" dirty="0">
                <a:solidFill>
                  <a:srgbClr val="FFFF00"/>
                </a:solidFill>
                <a:latin typeface="Cambria" panose="02040503050406030204" pitchFamily="18" charset="0"/>
                <a:ea typeface="Cambria" panose="02040503050406030204" pitchFamily="18" charset="0"/>
              </a:rPr>
              <a:t>should not be contaminated with urine, water, soil, or menstrual blood</a:t>
            </a:r>
            <a:r>
              <a:rPr lang="en-US" sz="2400" dirty="0">
                <a:solidFill>
                  <a:schemeClr val="bg1"/>
                </a:solidFill>
                <a:latin typeface="Cambria" panose="02040503050406030204" pitchFamily="18" charset="0"/>
                <a:ea typeface="Cambria" panose="02040503050406030204" pitchFamily="18" charset="0"/>
              </a:rPr>
              <a:t>. </a:t>
            </a:r>
          </a:p>
          <a:p>
            <a:pPr marL="0">
              <a:spcBef>
                <a:spcPts val="0"/>
              </a:spcBef>
              <a:spcAft>
                <a:spcPts val="0"/>
              </a:spcAft>
            </a:pPr>
            <a:r>
              <a:rPr lang="en-US" sz="2400" dirty="0">
                <a:solidFill>
                  <a:schemeClr val="tx1"/>
                </a:solidFill>
                <a:latin typeface="Cambria" panose="02040503050406030204" pitchFamily="18" charset="0"/>
                <a:ea typeface="Cambria" panose="02040503050406030204" pitchFamily="18" charset="0"/>
              </a:rPr>
              <a:t>6. Patient's name, date, time &amp; number must be labeled on the sample container. </a:t>
            </a:r>
          </a:p>
          <a:p>
            <a:pPr marL="0">
              <a:spcBef>
                <a:spcPts val="0"/>
              </a:spcBef>
              <a:spcAft>
                <a:spcPts val="0"/>
              </a:spcAft>
            </a:pPr>
            <a:r>
              <a:rPr lang="en-US" sz="2400" dirty="0">
                <a:solidFill>
                  <a:schemeClr val="tx1"/>
                </a:solidFill>
                <a:latin typeface="Cambria" panose="02040503050406030204" pitchFamily="18" charset="0"/>
                <a:ea typeface="Cambria" panose="02040503050406030204" pitchFamily="18" charset="0"/>
              </a:rPr>
              <a:t>7. Stools should be examined as early as possible after receipt in the laboratory(preferably within 1 hour of collection).</a:t>
            </a:r>
          </a:p>
          <a:p>
            <a:pPr marL="0">
              <a:spcBef>
                <a:spcPts val="0"/>
              </a:spcBef>
              <a:spcAft>
                <a:spcPts val="0"/>
              </a:spcAft>
            </a:pPr>
            <a:r>
              <a:rPr lang="en-US" sz="2400" dirty="0">
                <a:solidFill>
                  <a:schemeClr val="tx1"/>
                </a:solidFill>
                <a:latin typeface="Cambria" panose="02040503050406030204" pitchFamily="18" charset="0"/>
                <a:ea typeface="Cambria" panose="02040503050406030204" pitchFamily="18" charset="0"/>
              </a:rPr>
              <a:t>8. Patient </a:t>
            </a:r>
            <a:r>
              <a:rPr lang="en-US" sz="2400" dirty="0">
                <a:solidFill>
                  <a:srgbClr val="FFFF00"/>
                </a:solidFill>
                <a:latin typeface="Cambria" panose="02040503050406030204" pitchFamily="18" charset="0"/>
                <a:ea typeface="Cambria" panose="02040503050406030204" pitchFamily="18" charset="0"/>
              </a:rPr>
              <a:t>must not use laxatives </a:t>
            </a:r>
            <a:r>
              <a:rPr lang="en-US" sz="2400" dirty="0">
                <a:solidFill>
                  <a:schemeClr val="tx1"/>
                </a:solidFill>
                <a:latin typeface="Cambria" panose="02040503050406030204" pitchFamily="18" charset="0"/>
                <a:ea typeface="Cambria" panose="02040503050406030204" pitchFamily="18" charset="0"/>
              </a:rPr>
              <a:t>prior collecting stool sample.</a:t>
            </a:r>
          </a:p>
          <a:p>
            <a:pPr marL="0">
              <a:spcBef>
                <a:spcPts val="0"/>
              </a:spcBef>
              <a:spcAft>
                <a:spcPts val="0"/>
              </a:spcAft>
            </a:pPr>
            <a:r>
              <a:rPr lang="en-US" sz="2400" dirty="0">
                <a:solidFill>
                  <a:schemeClr val="tx1"/>
                </a:solidFill>
                <a:latin typeface="Cambria" panose="02040503050406030204" pitchFamily="18" charset="0"/>
                <a:ea typeface="Cambria" panose="02040503050406030204" pitchFamily="18" charset="0"/>
              </a:rPr>
              <a:t>9. Patient must refrain  from taking certain medicines before the test such as: pH medications, diarrhea medications, anti - parasite drugs, antibiotics.</a:t>
            </a:r>
          </a:p>
          <a:p>
            <a:pPr marL="0">
              <a:spcBef>
                <a:spcPts val="0"/>
              </a:spcBef>
              <a:spcAft>
                <a:spcPts val="0"/>
              </a:spcAft>
            </a:pPr>
            <a:r>
              <a:rPr lang="en-US" sz="2400" dirty="0">
                <a:solidFill>
                  <a:schemeClr val="tx1"/>
                </a:solidFill>
                <a:latin typeface="Cambria" panose="02040503050406030204" pitchFamily="18" charset="0"/>
                <a:ea typeface="Cambria" panose="02040503050406030204" pitchFamily="18" charset="0"/>
              </a:rPr>
              <a:t>10. The patient must wear gloves before handling a stool sample in order to avoid transmission and </a:t>
            </a:r>
            <a:r>
              <a:rPr lang="en-US" sz="2400" dirty="0">
                <a:solidFill>
                  <a:srgbClr val="FFFF00"/>
                </a:solidFill>
                <a:latin typeface="Cambria" panose="02040503050406030204" pitchFamily="18" charset="0"/>
                <a:ea typeface="Cambria" panose="02040503050406030204" pitchFamily="18" charset="0"/>
              </a:rPr>
              <a:t>don't take a stool sample base of the bathroom (toilet) floor</a:t>
            </a:r>
            <a:r>
              <a:rPr lang="en-US" sz="2400" dirty="0">
                <a:solidFill>
                  <a:schemeClr val="bg1"/>
                </a:solidFill>
                <a:latin typeface="Cambria" panose="02040503050406030204" pitchFamily="18" charset="0"/>
                <a:ea typeface="Cambria" panose="02040503050406030204" pitchFamily="18" charset="0"/>
              </a:rPr>
              <a:t>.</a:t>
            </a:r>
          </a:p>
          <a:p>
            <a:pPr marL="0">
              <a:spcBef>
                <a:spcPts val="0"/>
              </a:spcBef>
              <a:spcAft>
                <a:spcPts val="0"/>
              </a:spcAft>
            </a:pPr>
            <a:r>
              <a:rPr lang="en-US" sz="2400" dirty="0">
                <a:solidFill>
                  <a:schemeClr val="tx1"/>
                </a:solidFill>
                <a:latin typeface="Cambria" panose="02040503050406030204" pitchFamily="18" charset="0"/>
                <a:ea typeface="Cambria" panose="02040503050406030204" pitchFamily="18" charset="0"/>
              </a:rPr>
              <a:t>11. The patient must wash his hands thoroughly after taking the sample. And the </a:t>
            </a:r>
            <a:r>
              <a:rPr lang="en-US" sz="2400" dirty="0">
                <a:solidFill>
                  <a:srgbClr val="FFFF00"/>
                </a:solidFill>
                <a:latin typeface="Cambria" panose="02040503050406030204" pitchFamily="18" charset="0"/>
                <a:ea typeface="Cambria" panose="02040503050406030204" pitchFamily="18" charset="0"/>
              </a:rPr>
              <a:t>sample water or soap does not mix.</a:t>
            </a:r>
          </a:p>
        </p:txBody>
      </p:sp>
    </p:spTree>
    <p:extLst>
      <p:ext uri="{BB962C8B-B14F-4D97-AF65-F5344CB8AC3E}">
        <p14:creationId xmlns:p14="http://schemas.microsoft.com/office/powerpoint/2010/main" xmlns="" val="715250440"/>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855BF2-CCF5-37FE-70BE-ED81A34ECD43}"/>
              </a:ext>
            </a:extLst>
          </p:cNvPr>
          <p:cNvSpPr>
            <a:spLocks noGrp="1"/>
          </p:cNvSpPr>
          <p:nvPr>
            <p:ph type="title"/>
          </p:nvPr>
        </p:nvSpPr>
        <p:spPr>
          <a:xfrm>
            <a:off x="1715293" y="126084"/>
            <a:ext cx="8761413" cy="706964"/>
          </a:xfrm>
        </p:spPr>
        <p:txBody>
          <a:bodyPr>
            <a:noAutofit/>
          </a:bodyPr>
          <a:lstStyle/>
          <a:p>
            <a:pPr algn="ctr"/>
            <a:r>
              <a:rPr lang="en-IN" sz="6000" b="1" u="sng" dirty="0">
                <a:solidFill>
                  <a:srgbClr val="660033"/>
                </a:solidFill>
                <a:latin typeface="Cambria" panose="02040503050406030204" pitchFamily="18" charset="0"/>
                <a:ea typeface="Cambria" panose="02040503050406030204" pitchFamily="18" charset="0"/>
              </a:rPr>
              <a:t>STOOL EXAMINATION :</a:t>
            </a:r>
          </a:p>
        </p:txBody>
      </p:sp>
      <p:sp>
        <p:nvSpPr>
          <p:cNvPr id="3" name="Content Placeholder 2">
            <a:extLst>
              <a:ext uri="{FF2B5EF4-FFF2-40B4-BE49-F238E27FC236}">
                <a16:creationId xmlns:a16="http://schemas.microsoft.com/office/drawing/2014/main" xmlns="" id="{2498A831-F112-AE23-31D7-E42745121F86}"/>
              </a:ext>
            </a:extLst>
          </p:cNvPr>
          <p:cNvSpPr>
            <a:spLocks noGrp="1"/>
          </p:cNvSpPr>
          <p:nvPr>
            <p:ph idx="1"/>
          </p:nvPr>
        </p:nvSpPr>
        <p:spPr>
          <a:xfrm>
            <a:off x="857645" y="1421579"/>
            <a:ext cx="10476707" cy="3188970"/>
          </a:xfrm>
        </p:spPr>
        <p:txBody>
          <a:bodyPr>
            <a:noAutofit/>
          </a:bodyPr>
          <a:lstStyle/>
          <a:p>
            <a:r>
              <a:rPr lang="en-US" sz="2400" b="1" dirty="0">
                <a:solidFill>
                  <a:srgbClr val="FFC000"/>
                </a:solidFill>
                <a:latin typeface="Cambria" panose="02040503050406030204" pitchFamily="18" charset="0"/>
                <a:ea typeface="Cambria" panose="02040503050406030204" pitchFamily="18" charset="0"/>
              </a:rPr>
              <a:t>General Stool Examination </a:t>
            </a:r>
            <a:r>
              <a:rPr lang="en-US" sz="2400" b="1" dirty="0">
                <a:solidFill>
                  <a:schemeClr val="tx1"/>
                </a:solidFill>
                <a:latin typeface="Cambria" panose="02040503050406030204" pitchFamily="18" charset="0"/>
                <a:ea typeface="Cambria" panose="02040503050406030204" pitchFamily="18" charset="0"/>
              </a:rPr>
              <a:t>(GSE) </a:t>
            </a:r>
            <a:r>
              <a:rPr lang="en-US" sz="2400" dirty="0">
                <a:solidFill>
                  <a:schemeClr val="tx1"/>
                </a:solidFill>
                <a:latin typeface="Cambria" panose="02040503050406030204" pitchFamily="18" charset="0"/>
                <a:ea typeface="Cambria" panose="02040503050406030204" pitchFamily="18" charset="0"/>
              </a:rPr>
              <a:t>is carried out in laboratories for various diagnostic purposes. Examination of stool is very helpful in the diagnosis of disease of the gastrointestinal tract. It consist the following tests:</a:t>
            </a:r>
          </a:p>
          <a:p>
            <a:pPr marL="0" indent="0">
              <a:buNone/>
            </a:pPr>
            <a:r>
              <a:rPr lang="en-US" sz="2400" dirty="0">
                <a:solidFill>
                  <a:schemeClr val="tx1"/>
                </a:solidFill>
                <a:latin typeface="Cambria" panose="02040503050406030204" pitchFamily="18" charset="0"/>
                <a:ea typeface="Cambria" panose="02040503050406030204" pitchFamily="18" charset="0"/>
              </a:rPr>
              <a:t>1. Physical Examination</a:t>
            </a:r>
          </a:p>
          <a:p>
            <a:pPr marL="0" indent="0">
              <a:buNone/>
            </a:pPr>
            <a:r>
              <a:rPr lang="en-US" sz="2400" dirty="0">
                <a:solidFill>
                  <a:schemeClr val="tx1"/>
                </a:solidFill>
                <a:latin typeface="Cambria" panose="02040503050406030204" pitchFamily="18" charset="0"/>
                <a:ea typeface="Cambria" panose="02040503050406030204" pitchFamily="18" charset="0"/>
              </a:rPr>
              <a:t>2. Microscopic Examination</a:t>
            </a:r>
          </a:p>
          <a:p>
            <a:pPr marL="0" indent="0">
              <a:buNone/>
            </a:pPr>
            <a:r>
              <a:rPr lang="en-US" sz="2400" dirty="0">
                <a:solidFill>
                  <a:schemeClr val="tx1"/>
                </a:solidFill>
                <a:latin typeface="Cambria" panose="02040503050406030204" pitchFamily="18" charset="0"/>
                <a:ea typeface="Cambria" panose="02040503050406030204" pitchFamily="18" charset="0"/>
              </a:rPr>
              <a:t>3. Chemical Examination</a:t>
            </a:r>
          </a:p>
          <a:p>
            <a:pPr marL="0" indent="0">
              <a:buNone/>
            </a:pPr>
            <a:r>
              <a:rPr lang="en-US" sz="2400" dirty="0">
                <a:solidFill>
                  <a:schemeClr val="tx1"/>
                </a:solidFill>
                <a:latin typeface="Cambria" panose="02040503050406030204" pitchFamily="18" charset="0"/>
                <a:ea typeface="Cambria" panose="02040503050406030204" pitchFamily="18" charset="0"/>
              </a:rPr>
              <a:t>4. Stool Culture.</a:t>
            </a:r>
            <a:endParaRPr lang="en-IN" sz="24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1258409139"/>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2852E7F-F762-74E5-8528-054549737F7D}"/>
              </a:ext>
            </a:extLst>
          </p:cNvPr>
          <p:cNvSpPr txBox="1"/>
          <p:nvPr/>
        </p:nvSpPr>
        <p:spPr>
          <a:xfrm rot="10800000" flipH="1" flipV="1">
            <a:off x="0" y="0"/>
            <a:ext cx="12192000" cy="7063472"/>
          </a:xfrm>
          <a:prstGeom prst="rect">
            <a:avLst/>
          </a:prstGeom>
          <a:noFill/>
        </p:spPr>
        <p:txBody>
          <a:bodyPr wrap="square" rtlCol="0">
            <a:spAutoFit/>
          </a:bodyPr>
          <a:lstStyle/>
          <a:p>
            <a:pPr algn="ctr"/>
            <a:r>
              <a:rPr lang="en-US" sz="4400" b="1" u="sng" dirty="0">
                <a:solidFill>
                  <a:srgbClr val="660033"/>
                </a:solidFill>
                <a:latin typeface="Cambria" panose="02040503050406030204" pitchFamily="18" charset="0"/>
                <a:ea typeface="Cambria" panose="02040503050406030204" pitchFamily="18" charset="0"/>
              </a:rPr>
              <a:t>Stool Culturing </a:t>
            </a:r>
          </a:p>
          <a:p>
            <a:r>
              <a:rPr lang="en-US" sz="2700" b="1" u="sng" dirty="0">
                <a:solidFill>
                  <a:srgbClr val="FFFF00"/>
                </a:solidFill>
                <a:latin typeface="Cambria" panose="02040503050406030204" pitchFamily="18" charset="0"/>
                <a:ea typeface="Cambria" panose="02040503050406030204" pitchFamily="18" charset="0"/>
              </a:rPr>
              <a:t>1) Culture media:</a:t>
            </a:r>
          </a:p>
          <a:p>
            <a:r>
              <a:rPr lang="en-US" sz="2700" i="1" dirty="0" err="1">
                <a:latin typeface="Cambria" panose="02040503050406030204" pitchFamily="18" charset="0"/>
                <a:ea typeface="Cambria" panose="02040503050406030204" pitchFamily="18" charset="0"/>
              </a:rPr>
              <a:t>MacConkys</a:t>
            </a:r>
            <a:r>
              <a:rPr lang="en-US" sz="2700" i="1" dirty="0">
                <a:latin typeface="Cambria" panose="02040503050406030204" pitchFamily="18" charset="0"/>
                <a:ea typeface="Cambria" panose="02040503050406030204" pitchFamily="18" charset="0"/>
              </a:rPr>
              <a:t> Agar</a:t>
            </a:r>
            <a:r>
              <a:rPr lang="en-US" sz="2700" dirty="0">
                <a:latin typeface="Cambria" panose="02040503050406030204" pitchFamily="18" charset="0"/>
                <a:ea typeface="Cambria" panose="02040503050406030204" pitchFamily="18" charset="0"/>
              </a:rPr>
              <a:t>: inhibits most of the gram positive organisms, differentiate between lactose fermenters and non lactose fermenters.</a:t>
            </a:r>
          </a:p>
          <a:p>
            <a:r>
              <a:rPr lang="en-US" sz="2700" i="1" dirty="0">
                <a:latin typeface="Cambria" panose="02040503050406030204" pitchFamily="18" charset="0"/>
                <a:ea typeface="Cambria" panose="02040503050406030204" pitchFamily="18" charset="0"/>
              </a:rPr>
              <a:t>Xylose lysine deoxycholate (XLD) agar</a:t>
            </a:r>
            <a:r>
              <a:rPr lang="en-US" sz="2700" dirty="0">
                <a:latin typeface="Cambria" panose="02040503050406030204" pitchFamily="18" charset="0"/>
                <a:ea typeface="Cambria" panose="02040503050406030204" pitchFamily="18" charset="0"/>
              </a:rPr>
              <a:t>: This selective medium has been recommended for the isolation of Salmonella and particularly Shigella from fecal samples</a:t>
            </a:r>
          </a:p>
          <a:p>
            <a:r>
              <a:rPr lang="en-US" sz="2700" i="1" dirty="0">
                <a:latin typeface="Cambria" panose="02040503050406030204" pitchFamily="18" charset="0"/>
                <a:ea typeface="Cambria" panose="02040503050406030204" pitchFamily="18" charset="0"/>
              </a:rPr>
              <a:t>Thiosulphate citrate bile salt sucrose (TCBS) agar</a:t>
            </a:r>
            <a:r>
              <a:rPr lang="en-US" sz="2700" dirty="0">
                <a:latin typeface="Cambria" panose="02040503050406030204" pitchFamily="18" charset="0"/>
                <a:ea typeface="Cambria" panose="02040503050406030204" pitchFamily="18" charset="0"/>
              </a:rPr>
              <a:t>: This is an excellent, selective medium for the primary isolation of Cholerae.</a:t>
            </a:r>
          </a:p>
          <a:p>
            <a:r>
              <a:rPr lang="en-US" sz="2700" i="1" dirty="0">
                <a:latin typeface="Cambria" panose="02040503050406030204" pitchFamily="18" charset="0"/>
                <a:ea typeface="Cambria" panose="02040503050406030204" pitchFamily="18" charset="0"/>
              </a:rPr>
              <a:t>Sorbitol </a:t>
            </a:r>
            <a:r>
              <a:rPr lang="en-US" sz="2700" i="1" dirty="0" err="1">
                <a:latin typeface="Cambria" panose="02040503050406030204" pitchFamily="18" charset="0"/>
                <a:ea typeface="Cambria" panose="02040503050406030204" pitchFamily="18" charset="0"/>
              </a:rPr>
              <a:t>MacConkys</a:t>
            </a:r>
            <a:r>
              <a:rPr lang="en-US" sz="2700" i="1" dirty="0">
                <a:latin typeface="Cambria" panose="02040503050406030204" pitchFamily="18" charset="0"/>
                <a:ea typeface="Cambria" panose="02040503050406030204" pitchFamily="18" charset="0"/>
              </a:rPr>
              <a:t> agar</a:t>
            </a:r>
            <a:r>
              <a:rPr lang="en-US" sz="2700" dirty="0">
                <a:latin typeface="Cambria" panose="02040503050406030204" pitchFamily="18" charset="0"/>
                <a:ea typeface="Cambria" panose="02040503050406030204" pitchFamily="18" charset="0"/>
              </a:rPr>
              <a:t>: This </a:t>
            </a:r>
            <a:r>
              <a:rPr lang="en-US" sz="2700" dirty="0" err="1">
                <a:latin typeface="Cambria" panose="02040503050406030204" pitchFamily="18" charset="0"/>
                <a:ea typeface="Cambria" panose="02040503050406030204" pitchFamily="18" charset="0"/>
              </a:rPr>
              <a:t>MacConkys</a:t>
            </a:r>
            <a:r>
              <a:rPr lang="en-US" sz="2700" dirty="0">
                <a:latin typeface="Cambria" panose="02040503050406030204" pitchFamily="18" charset="0"/>
                <a:ea typeface="Cambria" panose="02040503050406030204" pitchFamily="18" charset="0"/>
              </a:rPr>
              <a:t> agar contains sorbitol instead of lactose. E.coli 0157 produces colorless colonies on this medium because it does not ferment sorbitol so; this medium is useful for screening 0157 E.coli.</a:t>
            </a:r>
          </a:p>
          <a:p>
            <a:r>
              <a:rPr lang="en-US" sz="2700" b="1" u="sng" dirty="0">
                <a:solidFill>
                  <a:srgbClr val="FFFF00"/>
                </a:solidFill>
                <a:latin typeface="Cambria" panose="02040503050406030204" pitchFamily="18" charset="0"/>
                <a:ea typeface="Cambria" panose="02040503050406030204" pitchFamily="18" charset="0"/>
              </a:rPr>
              <a:t>2) Culturing of sample: </a:t>
            </a:r>
            <a:r>
              <a:rPr lang="en-US" sz="2700" dirty="0">
                <a:latin typeface="Cambria" panose="02040503050406030204" pitchFamily="18" charset="0"/>
                <a:ea typeface="Cambria" panose="02040503050406030204" pitchFamily="18" charset="0"/>
              </a:rPr>
              <a:t>Stool cultured on selective media by streaking a loop full of stool specimen, the stool macroscopic examination may aid in selecting the suitable culture media. After the identification of the microbe the antibiogram should be done.</a:t>
            </a:r>
            <a:endParaRPr lang="en-IN" sz="27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2169047264"/>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D591EE8-537E-20A3-AF8E-21E3C0CA4FFD}"/>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9320" y="3520043"/>
            <a:ext cx="6339846" cy="3078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xmlns="" id="{A1EBD150-FAD1-AEDF-9F69-04AAE6F583E5}"/>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643991" y="3520043"/>
            <a:ext cx="5428689" cy="3078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xmlns="" id="{8C3DA70A-1F3B-D65B-2DCF-A9FF718492C7}"/>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819621" y="259931"/>
            <a:ext cx="3253059" cy="3078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xmlns="" id="{3ECBB94F-9BA2-7DDF-118C-E4EDBF57C323}"/>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509483" y="282881"/>
            <a:ext cx="4117268" cy="30780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xmlns="" id="{92E0E190-69E7-C6B7-85C0-F44B8F7B5E64}"/>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19320" y="259932"/>
            <a:ext cx="4197293" cy="30780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4067283768"/>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3B9B69A-AF12-0FD1-E11F-E276B62DCC5C}"/>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715333" y="4520953"/>
            <a:ext cx="4742204" cy="2226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xmlns="" id="{38E3B6B8-E255-0199-846C-6104214CF6F2}"/>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03426" y="110817"/>
            <a:ext cx="4956514" cy="19628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xmlns="" id="{25C7660E-17FB-0F9F-101F-2B72ECF8C914}"/>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20156" y="4520953"/>
            <a:ext cx="4956513" cy="2226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xmlns="" id="{D459CC46-A70F-1FA3-AB91-4ED87AF889E1}"/>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631021" y="110816"/>
            <a:ext cx="4742205" cy="19628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xmlns="" id="{43A14047-C07F-8261-F312-078EDE937C2E}"/>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305801" y="2185337"/>
            <a:ext cx="4865760" cy="21895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xmlns="" id="{25DC84B3-3A0B-616C-28C9-3330AF2712DA}"/>
              </a:ext>
            </a:extLst>
          </p:cNvPr>
          <p:cNvSpPr txBox="1"/>
          <p:nvPr/>
        </p:nvSpPr>
        <p:spPr>
          <a:xfrm>
            <a:off x="4595688" y="2185336"/>
            <a:ext cx="2285985" cy="292388"/>
          </a:xfrm>
          <a:prstGeom prst="rect">
            <a:avLst/>
          </a:prstGeom>
          <a:noFill/>
        </p:spPr>
        <p:txBody>
          <a:bodyPr wrap="square" rtlCol="0">
            <a:spAutoFit/>
          </a:bodyPr>
          <a:lstStyle/>
          <a:p>
            <a:r>
              <a:rPr lang="en-IN" sz="1300" i="1" dirty="0">
                <a:solidFill>
                  <a:schemeClr val="bg1"/>
                </a:solidFill>
                <a:latin typeface="Cambria" panose="02040503050406030204" pitchFamily="18" charset="0"/>
                <a:ea typeface="Cambria" panose="02040503050406030204" pitchFamily="18" charset="0"/>
              </a:rPr>
              <a:t>(</a:t>
            </a:r>
            <a:r>
              <a:rPr lang="en-IN" sz="1300" i="1" dirty="0" err="1">
                <a:solidFill>
                  <a:schemeClr val="bg1"/>
                </a:solidFill>
                <a:latin typeface="Cambria" panose="02040503050406030204" pitchFamily="18" charset="0"/>
                <a:ea typeface="Cambria" panose="02040503050406030204" pitchFamily="18" charset="0"/>
              </a:rPr>
              <a:t>Ancylostoma</a:t>
            </a:r>
            <a:r>
              <a:rPr lang="en-IN" sz="1300" i="1" dirty="0">
                <a:solidFill>
                  <a:schemeClr val="bg1"/>
                </a:solidFill>
                <a:latin typeface="Cambria" panose="02040503050406030204" pitchFamily="18" charset="0"/>
                <a:ea typeface="Cambria" panose="02040503050406030204" pitchFamily="18" charset="0"/>
              </a:rPr>
              <a:t> duodenale)</a:t>
            </a:r>
          </a:p>
        </p:txBody>
      </p:sp>
    </p:spTree>
    <p:extLst>
      <p:ext uri="{BB962C8B-B14F-4D97-AF65-F5344CB8AC3E}">
        <p14:creationId xmlns:p14="http://schemas.microsoft.com/office/powerpoint/2010/main" xmlns="" val="1068025292"/>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838407-21D6-98B2-74D8-32707B635CE4}"/>
              </a:ext>
            </a:extLst>
          </p:cNvPr>
          <p:cNvSpPr>
            <a:spLocks noGrp="1"/>
          </p:cNvSpPr>
          <p:nvPr>
            <p:ph type="title"/>
          </p:nvPr>
        </p:nvSpPr>
        <p:spPr>
          <a:xfrm>
            <a:off x="4255640" y="0"/>
            <a:ext cx="3680719" cy="690149"/>
          </a:xfrm>
        </p:spPr>
        <p:txBody>
          <a:bodyPr>
            <a:noAutofit/>
          </a:bodyPr>
          <a:lstStyle/>
          <a:p>
            <a:pPr algn="ctr"/>
            <a:r>
              <a:rPr lang="hi-IN" sz="5400" b="1" u="sng" dirty="0">
                <a:solidFill>
                  <a:srgbClr val="660033"/>
                </a:solidFill>
                <a:latin typeface="Aparajita" panose="02020603050405020304" pitchFamily="18" charset="0"/>
                <a:cs typeface="Aparajita" panose="02020603050405020304" pitchFamily="18" charset="0"/>
              </a:rPr>
              <a:t>जिह्वा परीक्षा</a:t>
            </a:r>
            <a:endParaRPr lang="en-IN" sz="5400" dirty="0">
              <a:solidFill>
                <a:srgbClr val="660033"/>
              </a:solidFill>
            </a:endParaRPr>
          </a:p>
        </p:txBody>
      </p:sp>
      <p:sp>
        <p:nvSpPr>
          <p:cNvPr id="3" name="Content Placeholder 2">
            <a:extLst>
              <a:ext uri="{FF2B5EF4-FFF2-40B4-BE49-F238E27FC236}">
                <a16:creationId xmlns:a16="http://schemas.microsoft.com/office/drawing/2014/main" xmlns="" id="{625F9D42-6A2C-DE7A-5DF3-8B642907FAA4}"/>
              </a:ext>
            </a:extLst>
          </p:cNvPr>
          <p:cNvSpPr>
            <a:spLocks noGrp="1"/>
          </p:cNvSpPr>
          <p:nvPr>
            <p:ph idx="1"/>
          </p:nvPr>
        </p:nvSpPr>
        <p:spPr>
          <a:xfrm>
            <a:off x="114139" y="745272"/>
            <a:ext cx="9578340" cy="3489302"/>
          </a:xfrm>
        </p:spPr>
        <p:txBody>
          <a:bodyPr>
            <a:noAutofit/>
          </a:bodyPr>
          <a:lstStyle/>
          <a:p>
            <a:pPr>
              <a:spcAft>
                <a:spcPts val="0"/>
              </a:spcAft>
            </a:pPr>
            <a:r>
              <a:rPr lang="hi-IN" sz="2900" b="1" dirty="0">
                <a:solidFill>
                  <a:schemeClr val="tx1"/>
                </a:solidFill>
                <a:latin typeface="Kokila" panose="020B0604020202020204" pitchFamily="34" charset="0"/>
                <a:cs typeface="Kokila" panose="020B0604020202020204" pitchFamily="34" charset="0"/>
              </a:rPr>
              <a:t>जिह्वा के निरीक्षण से कण्ठ, आमाशय एवं आन्त्र की स्थिति तथा कतिपय रोगों के बारे में उपयोगी सूचना मिलती है। स्वस्थ मनुष्य की जिह्वा गीली, स्वच्छ और अग्रिम भाग में लाल होती है। रोगों में यह स्थिति परिवर्तित हो जाती है।</a:t>
            </a:r>
            <a:endParaRPr lang="en-IN" sz="2900" b="1" dirty="0">
              <a:solidFill>
                <a:schemeClr val="tx1"/>
              </a:solidFill>
              <a:latin typeface="Kokila" panose="020B0604020202020204" pitchFamily="34" charset="0"/>
              <a:cs typeface="Kokila" panose="020B0604020202020204" pitchFamily="34" charset="0"/>
            </a:endParaRPr>
          </a:p>
          <a:p>
            <a:pPr>
              <a:spcBef>
                <a:spcPts val="600"/>
              </a:spcBef>
              <a:spcAft>
                <a:spcPts val="0"/>
              </a:spcAft>
            </a:pPr>
            <a:r>
              <a:rPr lang="hi-IN" sz="3000" b="1" dirty="0">
                <a:solidFill>
                  <a:srgbClr val="FFC000"/>
                </a:solidFill>
                <a:latin typeface="Kokila" panose="020B0604020202020204" pitchFamily="34" charset="0"/>
                <a:cs typeface="Kokila" panose="020B0604020202020204" pitchFamily="34" charset="0"/>
              </a:rPr>
              <a:t>जिह्वा</a:t>
            </a:r>
            <a:r>
              <a:rPr lang="en-IN" sz="3000" b="1" dirty="0">
                <a:solidFill>
                  <a:srgbClr val="FFC000"/>
                </a:solidFill>
                <a:latin typeface="Kokila" panose="020B0604020202020204" pitchFamily="34" charset="0"/>
                <a:cs typeface="Kokila" panose="020B0604020202020204" pitchFamily="34" charset="0"/>
              </a:rPr>
              <a:t>  </a:t>
            </a:r>
            <a:r>
              <a:rPr lang="hi-IN" sz="3000" b="1" dirty="0">
                <a:solidFill>
                  <a:srgbClr val="FFC000"/>
                </a:solidFill>
                <a:latin typeface="Kokila" panose="020B0604020202020204" pitchFamily="34" charset="0"/>
                <a:cs typeface="Kokila" panose="020B0604020202020204" pitchFamily="34" charset="0"/>
              </a:rPr>
              <a:t> शीता</a:t>
            </a:r>
            <a:r>
              <a:rPr lang="en-IN" sz="3000" b="1" dirty="0">
                <a:solidFill>
                  <a:srgbClr val="FFC000"/>
                </a:solidFill>
                <a:latin typeface="Kokila" panose="020B0604020202020204" pitchFamily="34" charset="0"/>
                <a:cs typeface="Kokila" panose="020B0604020202020204" pitchFamily="34" charset="0"/>
              </a:rPr>
              <a:t> </a:t>
            </a:r>
            <a:r>
              <a:rPr lang="hi-IN" sz="3000" b="1" dirty="0">
                <a:solidFill>
                  <a:srgbClr val="FFC000"/>
                </a:solidFill>
                <a:latin typeface="Kokila" panose="020B0604020202020204" pitchFamily="34" charset="0"/>
                <a:cs typeface="Kokila" panose="020B0604020202020204" pitchFamily="34" charset="0"/>
              </a:rPr>
              <a:t> खरस्पर्शा</a:t>
            </a:r>
            <a:r>
              <a:rPr lang="en-IN" sz="3000" b="1" dirty="0">
                <a:solidFill>
                  <a:srgbClr val="FFC000"/>
                </a:solidFill>
                <a:latin typeface="Kokila" panose="020B0604020202020204" pitchFamily="34" charset="0"/>
                <a:cs typeface="Kokila" panose="020B0604020202020204" pitchFamily="34" charset="0"/>
              </a:rPr>
              <a:t> </a:t>
            </a:r>
            <a:r>
              <a:rPr lang="hi-IN" sz="3000" b="1" dirty="0">
                <a:solidFill>
                  <a:srgbClr val="FFC000"/>
                </a:solidFill>
                <a:latin typeface="Kokila" panose="020B0604020202020204" pitchFamily="34" charset="0"/>
                <a:cs typeface="Kokila" panose="020B0604020202020204" pitchFamily="34" charset="0"/>
              </a:rPr>
              <a:t> स्फुटिता</a:t>
            </a:r>
            <a:r>
              <a:rPr lang="en-IN" sz="3000" b="1" dirty="0">
                <a:solidFill>
                  <a:srgbClr val="FFC000"/>
                </a:solidFill>
                <a:latin typeface="Kokila" panose="020B0604020202020204" pitchFamily="34" charset="0"/>
                <a:cs typeface="Kokila" panose="020B0604020202020204" pitchFamily="34" charset="0"/>
              </a:rPr>
              <a:t> </a:t>
            </a:r>
            <a:r>
              <a:rPr lang="hi-IN" sz="3000" b="1" dirty="0">
                <a:solidFill>
                  <a:srgbClr val="FFC000"/>
                </a:solidFill>
                <a:latin typeface="Kokila" panose="020B0604020202020204" pitchFamily="34" charset="0"/>
                <a:cs typeface="Kokila" panose="020B0604020202020204" pitchFamily="34" charset="0"/>
              </a:rPr>
              <a:t> मारुतेऽधिके । </a:t>
            </a:r>
            <a:endParaRPr lang="en-IN" sz="3000" b="1" dirty="0">
              <a:solidFill>
                <a:srgbClr val="FFC000"/>
              </a:solidFill>
              <a:latin typeface="Kokila" panose="020B0604020202020204" pitchFamily="34" charset="0"/>
              <a:cs typeface="Kokila" panose="020B0604020202020204" pitchFamily="34" charset="0"/>
            </a:endParaRPr>
          </a:p>
          <a:p>
            <a:pPr marL="0" indent="0">
              <a:spcBef>
                <a:spcPts val="600"/>
              </a:spcBef>
              <a:spcAft>
                <a:spcPts val="0"/>
              </a:spcAft>
              <a:buNone/>
            </a:pPr>
            <a:r>
              <a:rPr lang="en-IN" sz="3000" b="1" dirty="0">
                <a:solidFill>
                  <a:srgbClr val="FFC000"/>
                </a:solidFill>
                <a:latin typeface="Kokila" panose="020B0604020202020204" pitchFamily="34" charset="0"/>
                <a:cs typeface="Kokila" panose="020B0604020202020204" pitchFamily="34" charset="0"/>
              </a:rPr>
              <a:t>    </a:t>
            </a:r>
            <a:r>
              <a:rPr lang="hi-IN" sz="3000" b="1" dirty="0">
                <a:solidFill>
                  <a:srgbClr val="FFC000"/>
                </a:solidFill>
                <a:latin typeface="Kokila" panose="020B0604020202020204" pitchFamily="34" charset="0"/>
                <a:cs typeface="Kokila" panose="020B0604020202020204" pitchFamily="34" charset="0"/>
              </a:rPr>
              <a:t>रक्ता श्यामा भवेत्पित्ते कफे   शुभ्राऽतिपिच्छिला।।</a:t>
            </a:r>
            <a:endParaRPr lang="en-IN" sz="3000" b="1" dirty="0">
              <a:solidFill>
                <a:srgbClr val="FFC000"/>
              </a:solidFill>
              <a:latin typeface="Kokila" panose="020B0604020202020204" pitchFamily="34" charset="0"/>
              <a:cs typeface="Kokila" panose="020B0604020202020204" pitchFamily="34" charset="0"/>
            </a:endParaRPr>
          </a:p>
          <a:p>
            <a:pPr marL="0" indent="0">
              <a:spcBef>
                <a:spcPts val="600"/>
              </a:spcBef>
              <a:spcAft>
                <a:spcPts val="0"/>
              </a:spcAft>
              <a:buNone/>
            </a:pPr>
            <a:r>
              <a:rPr lang="en-IN" sz="3000" b="1" dirty="0">
                <a:solidFill>
                  <a:srgbClr val="FFC000"/>
                </a:solidFill>
                <a:latin typeface="Kokila" panose="020B0604020202020204" pitchFamily="34" charset="0"/>
                <a:cs typeface="Kokila" panose="020B0604020202020204" pitchFamily="34" charset="0"/>
              </a:rPr>
              <a:t>    </a:t>
            </a:r>
            <a:r>
              <a:rPr lang="hi-IN" sz="3000" b="1" dirty="0">
                <a:solidFill>
                  <a:srgbClr val="FFC000"/>
                </a:solidFill>
                <a:latin typeface="Kokila" panose="020B0604020202020204" pitchFamily="34" charset="0"/>
                <a:cs typeface="Kokila" panose="020B0604020202020204" pitchFamily="34" charset="0"/>
              </a:rPr>
              <a:t>कृष्णा</a:t>
            </a:r>
            <a:r>
              <a:rPr lang="en-IN" sz="3000" b="1" dirty="0">
                <a:solidFill>
                  <a:srgbClr val="FFC000"/>
                </a:solidFill>
                <a:latin typeface="Kokila" panose="020B0604020202020204" pitchFamily="34" charset="0"/>
                <a:cs typeface="Kokila" panose="020B0604020202020204" pitchFamily="34" charset="0"/>
              </a:rPr>
              <a:t> </a:t>
            </a:r>
            <a:r>
              <a:rPr lang="hi-IN" sz="3000" b="1" dirty="0">
                <a:solidFill>
                  <a:srgbClr val="FFC000"/>
                </a:solidFill>
                <a:latin typeface="Kokila" panose="020B0604020202020204" pitchFamily="34" charset="0"/>
                <a:cs typeface="Kokila" panose="020B0604020202020204" pitchFamily="34" charset="0"/>
              </a:rPr>
              <a:t>सकण्टका</a:t>
            </a:r>
            <a:r>
              <a:rPr lang="en-IN" sz="3000" b="1" dirty="0">
                <a:solidFill>
                  <a:srgbClr val="FFC000"/>
                </a:solidFill>
                <a:latin typeface="Kokila" panose="020B0604020202020204" pitchFamily="34" charset="0"/>
                <a:cs typeface="Kokila" panose="020B0604020202020204" pitchFamily="34" charset="0"/>
              </a:rPr>
              <a:t> </a:t>
            </a:r>
            <a:r>
              <a:rPr lang="hi-IN" sz="3000" b="1" dirty="0">
                <a:solidFill>
                  <a:srgbClr val="FFC000"/>
                </a:solidFill>
                <a:latin typeface="Kokila" panose="020B0604020202020204" pitchFamily="34" charset="0"/>
                <a:cs typeface="Kokila" panose="020B0604020202020204" pitchFamily="34" charset="0"/>
              </a:rPr>
              <a:t>शुष्का </a:t>
            </a:r>
            <a:r>
              <a:rPr lang="en-IN" sz="3000" b="1" dirty="0">
                <a:solidFill>
                  <a:srgbClr val="FFC000"/>
                </a:solidFill>
                <a:latin typeface="Kokila" panose="020B0604020202020204" pitchFamily="34" charset="0"/>
                <a:cs typeface="Kokila" panose="020B0604020202020204" pitchFamily="34" charset="0"/>
              </a:rPr>
              <a:t> </a:t>
            </a:r>
            <a:r>
              <a:rPr lang="hi-IN" sz="3000" b="1" dirty="0">
                <a:solidFill>
                  <a:srgbClr val="FFC000"/>
                </a:solidFill>
                <a:latin typeface="Kokila" panose="020B0604020202020204" pitchFamily="34" charset="0"/>
                <a:cs typeface="Kokila" panose="020B0604020202020204" pitchFamily="34" charset="0"/>
              </a:rPr>
              <a:t>संनिपाताधिके </a:t>
            </a:r>
            <a:r>
              <a:rPr lang="en-IN" sz="3000" b="1" dirty="0">
                <a:solidFill>
                  <a:srgbClr val="FFC000"/>
                </a:solidFill>
                <a:latin typeface="Kokila" panose="020B0604020202020204" pitchFamily="34" charset="0"/>
                <a:cs typeface="Kokila" panose="020B0604020202020204" pitchFamily="34" charset="0"/>
              </a:rPr>
              <a:t> </a:t>
            </a:r>
            <a:r>
              <a:rPr lang="hi-IN" sz="3000" b="1" dirty="0">
                <a:solidFill>
                  <a:srgbClr val="FFC000"/>
                </a:solidFill>
                <a:latin typeface="Kokila" panose="020B0604020202020204" pitchFamily="34" charset="0"/>
                <a:cs typeface="Kokila" panose="020B0604020202020204" pitchFamily="34" charset="0"/>
              </a:rPr>
              <a:t>तु </a:t>
            </a:r>
            <a:r>
              <a:rPr lang="en-IN" sz="3000" b="1" dirty="0">
                <a:solidFill>
                  <a:srgbClr val="FFC000"/>
                </a:solidFill>
                <a:latin typeface="Kokila" panose="020B0604020202020204" pitchFamily="34" charset="0"/>
                <a:cs typeface="Kokila" panose="020B0604020202020204" pitchFamily="34" charset="0"/>
              </a:rPr>
              <a:t> </a:t>
            </a:r>
            <a:r>
              <a:rPr lang="hi-IN" sz="3000" b="1" dirty="0">
                <a:solidFill>
                  <a:srgbClr val="FFC000"/>
                </a:solidFill>
                <a:latin typeface="Kokila" panose="020B0604020202020204" pitchFamily="34" charset="0"/>
                <a:cs typeface="Kokila" panose="020B0604020202020204" pitchFamily="34" charset="0"/>
              </a:rPr>
              <a:t>सा।।</a:t>
            </a:r>
            <a:endParaRPr lang="en-IN" sz="3000" b="1" dirty="0">
              <a:solidFill>
                <a:srgbClr val="FFC000"/>
              </a:solidFill>
              <a:latin typeface="Kokila" panose="020B0604020202020204" pitchFamily="34" charset="0"/>
              <a:cs typeface="Kokila" panose="020B0604020202020204" pitchFamily="34" charset="0"/>
            </a:endParaRPr>
          </a:p>
          <a:p>
            <a:pPr marL="0" indent="0" algn="r">
              <a:spcBef>
                <a:spcPts val="600"/>
              </a:spcBef>
              <a:spcAft>
                <a:spcPts val="0"/>
              </a:spcAft>
              <a:buNone/>
            </a:pPr>
            <a:r>
              <a:rPr lang="hi-IN" sz="2800" b="1" i="1" dirty="0">
                <a:solidFill>
                  <a:srgbClr val="FFC000"/>
                </a:solidFill>
                <a:latin typeface="Kokila" panose="020B0604020202020204" pitchFamily="34" charset="0"/>
                <a:cs typeface="Kokila" panose="020B0604020202020204" pitchFamily="34" charset="0"/>
              </a:rPr>
              <a:t>(योगरत्नाकर 15 )</a:t>
            </a:r>
            <a:endParaRPr lang="en-IN" sz="2800" dirty="0">
              <a:solidFill>
                <a:srgbClr val="FFC000"/>
              </a:solidFill>
              <a:latin typeface="Kokila" panose="020B0604020202020204" pitchFamily="34" charset="0"/>
              <a:cs typeface="Kokila" panose="020B0604020202020204" pitchFamily="34" charset="0"/>
            </a:endParaRPr>
          </a:p>
        </p:txBody>
      </p:sp>
      <p:pic>
        <p:nvPicPr>
          <p:cNvPr id="4" name="Content Placeholder 4">
            <a:extLst>
              <a:ext uri="{FF2B5EF4-FFF2-40B4-BE49-F238E27FC236}">
                <a16:creationId xmlns:a16="http://schemas.microsoft.com/office/drawing/2014/main" xmlns="" id="{55E5AC7F-9922-25E8-3952-629B269AA305}"/>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871382" y="800392"/>
            <a:ext cx="2125886" cy="32222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Content Placeholder 5">
            <a:extLst>
              <a:ext uri="{FF2B5EF4-FFF2-40B4-BE49-F238E27FC236}">
                <a16:creationId xmlns:a16="http://schemas.microsoft.com/office/drawing/2014/main" xmlns="" id="{32BAF75B-9E5E-03A2-6D1E-FEC5F015D5A0}"/>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49926" y="4289697"/>
            <a:ext cx="9692146" cy="2310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3207731971"/>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51D8C2-14F6-56BC-BB48-0E528D5C30D5}"/>
              </a:ext>
            </a:extLst>
          </p:cNvPr>
          <p:cNvSpPr>
            <a:spLocks noGrp="1"/>
          </p:cNvSpPr>
          <p:nvPr>
            <p:ph type="title"/>
          </p:nvPr>
        </p:nvSpPr>
        <p:spPr>
          <a:xfrm>
            <a:off x="1715292" y="433632"/>
            <a:ext cx="8761413" cy="954491"/>
          </a:xfrm>
        </p:spPr>
        <p:txBody>
          <a:bodyPr>
            <a:noAutofit/>
          </a:bodyPr>
          <a:lstStyle/>
          <a:p>
            <a:pPr algn="ctr"/>
            <a:r>
              <a:rPr lang="hi-IN" sz="6600" b="1" u="sng" dirty="0">
                <a:solidFill>
                  <a:srgbClr val="660033"/>
                </a:solidFill>
                <a:latin typeface="Aparajita" panose="02020603050405020304" pitchFamily="18" charset="0"/>
                <a:cs typeface="Aparajita" panose="02020603050405020304" pitchFamily="18" charset="0"/>
              </a:rPr>
              <a:t>रोगी परीक्षा भेद</a:t>
            </a:r>
            <a:endParaRPr lang="en-IN" sz="6600" b="1" u="sng" dirty="0">
              <a:solidFill>
                <a:srgbClr val="660033"/>
              </a:solidFill>
              <a:latin typeface="Aparajita" panose="02020603050405020304" pitchFamily="18" charset="0"/>
              <a:cs typeface="Aparajita" panose="02020603050405020304" pitchFamily="18" charset="0"/>
            </a:endParaRPr>
          </a:p>
        </p:txBody>
      </p:sp>
      <p:sp>
        <p:nvSpPr>
          <p:cNvPr id="3" name="Content Placeholder 2">
            <a:extLst>
              <a:ext uri="{FF2B5EF4-FFF2-40B4-BE49-F238E27FC236}">
                <a16:creationId xmlns:a16="http://schemas.microsoft.com/office/drawing/2014/main" xmlns="" id="{1936E00B-8AAF-36AE-308E-94F74A69540B}"/>
              </a:ext>
            </a:extLst>
          </p:cNvPr>
          <p:cNvSpPr>
            <a:spLocks noGrp="1"/>
          </p:cNvSpPr>
          <p:nvPr>
            <p:ph idx="1"/>
          </p:nvPr>
        </p:nvSpPr>
        <p:spPr>
          <a:xfrm>
            <a:off x="533400" y="1611983"/>
            <a:ext cx="11125199" cy="4675695"/>
          </a:xfrm>
        </p:spPr>
        <p:txBody>
          <a:bodyPr>
            <a:noAutofit/>
          </a:bodyPr>
          <a:lstStyle/>
          <a:p>
            <a:pPr marL="514350" indent="-514350">
              <a:buFont typeface="+mj-lt"/>
              <a:buAutoNum type="arabicParenR"/>
            </a:pPr>
            <a:r>
              <a:rPr lang="hi-IN" sz="4000" b="1" dirty="0">
                <a:solidFill>
                  <a:schemeClr val="bg1"/>
                </a:solidFill>
                <a:latin typeface="Aparajita" panose="02020603050405020304" pitchFamily="18" charset="0"/>
                <a:cs typeface="Aparajita" panose="02020603050405020304" pitchFamily="18" charset="0"/>
              </a:rPr>
              <a:t>द्विविध परीक्षा</a:t>
            </a:r>
            <a:endParaRPr lang="en-IN" sz="4000" b="1" dirty="0">
              <a:solidFill>
                <a:schemeClr val="bg1"/>
              </a:solidFill>
              <a:latin typeface="Aparajita" panose="02020603050405020304" pitchFamily="18" charset="0"/>
              <a:cs typeface="Aparajita" panose="02020603050405020304" pitchFamily="18" charset="0"/>
            </a:endParaRPr>
          </a:p>
          <a:p>
            <a:pPr marL="514350" indent="-514350">
              <a:buFont typeface="+mj-lt"/>
              <a:buAutoNum type="arabicParenR"/>
            </a:pPr>
            <a:r>
              <a:rPr lang="hi-IN" sz="4000" b="1" dirty="0">
                <a:solidFill>
                  <a:schemeClr val="bg1"/>
                </a:solidFill>
                <a:latin typeface="Aparajita" panose="02020603050405020304" pitchFamily="18" charset="0"/>
                <a:cs typeface="Aparajita" panose="02020603050405020304" pitchFamily="18" charset="0"/>
              </a:rPr>
              <a:t>त्रिविध परीक्षा</a:t>
            </a:r>
            <a:endParaRPr lang="en-IN" sz="4000" b="1" dirty="0">
              <a:solidFill>
                <a:schemeClr val="bg1"/>
              </a:solidFill>
              <a:latin typeface="Aparajita" panose="02020603050405020304" pitchFamily="18" charset="0"/>
              <a:cs typeface="Aparajita" panose="02020603050405020304" pitchFamily="18" charset="0"/>
            </a:endParaRPr>
          </a:p>
          <a:p>
            <a:pPr marL="514350" indent="-514350">
              <a:buFont typeface="+mj-lt"/>
              <a:buAutoNum type="arabicParenR"/>
            </a:pPr>
            <a:r>
              <a:rPr lang="hi-IN" sz="4000" b="1" dirty="0">
                <a:solidFill>
                  <a:schemeClr val="bg1"/>
                </a:solidFill>
                <a:latin typeface="Aparajita" panose="02020603050405020304" pitchFamily="18" charset="0"/>
                <a:cs typeface="Aparajita" panose="02020603050405020304" pitchFamily="18" charset="0"/>
              </a:rPr>
              <a:t>चतुर्विध परीक्षा</a:t>
            </a:r>
            <a:endParaRPr lang="en-IN" sz="4000" b="1" dirty="0">
              <a:solidFill>
                <a:schemeClr val="bg1"/>
              </a:solidFill>
              <a:latin typeface="Aparajita" panose="02020603050405020304" pitchFamily="18" charset="0"/>
              <a:cs typeface="Aparajita" panose="02020603050405020304" pitchFamily="18" charset="0"/>
            </a:endParaRPr>
          </a:p>
          <a:p>
            <a:pPr marL="514350" indent="-514350">
              <a:buFont typeface="+mj-lt"/>
              <a:buAutoNum type="arabicParenR"/>
            </a:pPr>
            <a:r>
              <a:rPr lang="hi-IN" sz="4000" b="1" dirty="0">
                <a:solidFill>
                  <a:schemeClr val="bg1"/>
                </a:solidFill>
                <a:latin typeface="Aparajita" panose="02020603050405020304" pitchFamily="18" charset="0"/>
                <a:cs typeface="Aparajita" panose="02020603050405020304" pitchFamily="18" charset="0"/>
              </a:rPr>
              <a:t>षड्विध परीक्षा</a:t>
            </a:r>
            <a:endParaRPr lang="en-IN" sz="4000" b="1" dirty="0">
              <a:solidFill>
                <a:schemeClr val="bg1"/>
              </a:solidFill>
              <a:latin typeface="Aparajita" panose="02020603050405020304" pitchFamily="18" charset="0"/>
              <a:cs typeface="Aparajita" panose="02020603050405020304" pitchFamily="18" charset="0"/>
            </a:endParaRPr>
          </a:p>
          <a:p>
            <a:pPr marL="514350" indent="-514350">
              <a:buFont typeface="+mj-lt"/>
              <a:buAutoNum type="arabicParenR"/>
            </a:pPr>
            <a:r>
              <a:rPr lang="hi-IN" sz="4000" b="1" dirty="0">
                <a:solidFill>
                  <a:schemeClr val="bg1"/>
                </a:solidFill>
                <a:latin typeface="Aparajita" panose="02020603050405020304" pitchFamily="18" charset="0"/>
                <a:cs typeface="Aparajita" panose="02020603050405020304" pitchFamily="18" charset="0"/>
              </a:rPr>
              <a:t>अष्टविध परीक्षा</a:t>
            </a:r>
            <a:endParaRPr lang="en-IN" sz="4000" b="1" dirty="0">
              <a:solidFill>
                <a:schemeClr val="bg1"/>
              </a:solidFill>
              <a:latin typeface="Aparajita" panose="02020603050405020304" pitchFamily="18" charset="0"/>
              <a:cs typeface="Aparajita" panose="02020603050405020304" pitchFamily="18" charset="0"/>
            </a:endParaRPr>
          </a:p>
          <a:p>
            <a:pPr marL="514350" indent="-514350">
              <a:buFont typeface="+mj-lt"/>
              <a:buAutoNum type="arabicParenR"/>
            </a:pPr>
            <a:r>
              <a:rPr lang="hi-IN" sz="4000" b="1" dirty="0">
                <a:solidFill>
                  <a:schemeClr val="bg1"/>
                </a:solidFill>
                <a:latin typeface="Aparajita" panose="02020603050405020304" pitchFamily="18" charset="0"/>
                <a:cs typeface="Aparajita" panose="02020603050405020304" pitchFamily="18" charset="0"/>
              </a:rPr>
              <a:t>दशविध परीक्षा</a:t>
            </a:r>
            <a:endParaRPr lang="en-IN" sz="4000" b="1" dirty="0">
              <a:solidFill>
                <a:schemeClr val="bg1"/>
              </a:solidFill>
              <a:latin typeface="Aparajita" panose="02020603050405020304" pitchFamily="18" charset="0"/>
              <a:cs typeface="Aparajita" panose="02020603050405020304" pitchFamily="18" charset="0"/>
            </a:endParaRPr>
          </a:p>
        </p:txBody>
      </p:sp>
    </p:spTree>
    <p:extLst>
      <p:ext uri="{BB962C8B-B14F-4D97-AF65-F5344CB8AC3E}">
        <p14:creationId xmlns:p14="http://schemas.microsoft.com/office/powerpoint/2010/main" xmlns="" val="2152421548"/>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xmlns="" id="{94AE05C5-5289-2FB0-70AE-58B54B41B932}"/>
              </a:ext>
            </a:extLst>
          </p:cNvPr>
          <p:cNvGraphicFramePr>
            <a:graphicFrameLocks noGrp="1"/>
          </p:cNvGraphicFramePr>
          <p:nvPr>
            <p:ph idx="1"/>
            <p:extLst>
              <p:ext uri="{D42A27DB-BD31-4B8C-83A1-F6EECF244321}">
                <p14:modId xmlns:p14="http://schemas.microsoft.com/office/powerpoint/2010/main" xmlns="" val="1274624367"/>
              </p:ext>
            </p:extLst>
          </p:nvPr>
        </p:nvGraphicFramePr>
        <p:xfrm>
          <a:off x="180681" y="1195090"/>
          <a:ext cx="11830640" cy="5411452"/>
        </p:xfrm>
        <a:graphic>
          <a:graphicData uri="http://schemas.openxmlformats.org/drawingml/2006/table">
            <a:tbl>
              <a:tblPr firstRow="1" bandRow="1">
                <a:tableStyleId>{5C22544A-7EE6-4342-B048-85BDC9FD1C3A}</a:tableStyleId>
              </a:tblPr>
              <a:tblGrid>
                <a:gridCol w="5915320">
                  <a:extLst>
                    <a:ext uri="{9D8B030D-6E8A-4147-A177-3AD203B41FA5}">
                      <a16:colId xmlns:a16="http://schemas.microsoft.com/office/drawing/2014/main" xmlns="" val="603374343"/>
                    </a:ext>
                  </a:extLst>
                </a:gridCol>
                <a:gridCol w="5915320">
                  <a:extLst>
                    <a:ext uri="{9D8B030D-6E8A-4147-A177-3AD203B41FA5}">
                      <a16:colId xmlns:a16="http://schemas.microsoft.com/office/drawing/2014/main" xmlns="" val="3012734402"/>
                    </a:ext>
                  </a:extLst>
                </a:gridCol>
              </a:tblGrid>
              <a:tr h="512218">
                <a:tc>
                  <a:txBody>
                    <a:bodyPr/>
                    <a:lstStyle/>
                    <a:p>
                      <a:endParaRPr lang="en-IN" sz="2600" b="1" dirty="0">
                        <a:latin typeface="Kokila" panose="020B0604020202020204" pitchFamily="34" charset="0"/>
                        <a:cs typeface="Kokila" panose="020B0604020202020204" pitchFamily="34" charset="0"/>
                      </a:endParaRPr>
                    </a:p>
                  </a:txBody>
                  <a:tcPr/>
                </a:tc>
                <a:tc>
                  <a:txBody>
                    <a:bodyPr/>
                    <a:lstStyle/>
                    <a:p>
                      <a:endParaRPr lang="en-IN" sz="2600" b="1" dirty="0">
                        <a:latin typeface="Kokila" panose="020B0604020202020204" pitchFamily="34" charset="0"/>
                        <a:cs typeface="Kokila" panose="020B0604020202020204" pitchFamily="34" charset="0"/>
                      </a:endParaRPr>
                    </a:p>
                  </a:txBody>
                  <a:tcPr/>
                </a:tc>
                <a:extLst>
                  <a:ext uri="{0D108BD9-81ED-4DB2-BD59-A6C34878D82A}">
                    <a16:rowId xmlns:a16="http://schemas.microsoft.com/office/drawing/2014/main" xmlns="" val="1545041512"/>
                  </a:ext>
                </a:extLst>
              </a:tr>
              <a:tr h="921371">
                <a:tc>
                  <a:txBody>
                    <a:bodyPr/>
                    <a:lstStyle/>
                    <a:p>
                      <a:r>
                        <a:rPr lang="hi-IN" sz="2600" b="1" dirty="0">
                          <a:latin typeface="Kokila" panose="020B0604020202020204" pitchFamily="34" charset="0"/>
                          <a:cs typeface="Kokila" panose="020B0604020202020204" pitchFamily="34" charset="0"/>
                        </a:rPr>
                        <a:t>असित जिह्वा (</a:t>
                      </a:r>
                      <a:r>
                        <a:rPr lang="en-IN" sz="2600" b="1" dirty="0">
                          <a:latin typeface="Kokila" panose="020B0604020202020204" pitchFamily="34" charset="0"/>
                          <a:cs typeface="Kokila" panose="020B0604020202020204" pitchFamily="34" charset="0"/>
                        </a:rPr>
                        <a:t>Asita </a:t>
                      </a:r>
                      <a:r>
                        <a:rPr lang="en-IN" sz="2600" b="1" dirty="0" err="1">
                          <a:latin typeface="Kokila" panose="020B0604020202020204" pitchFamily="34" charset="0"/>
                          <a:cs typeface="Kokila" panose="020B0604020202020204" pitchFamily="34" charset="0"/>
                        </a:rPr>
                        <a:t>jihvā</a:t>
                      </a:r>
                      <a:r>
                        <a:rPr lang="en-IN" sz="2600" b="1" dirty="0">
                          <a:latin typeface="Kokila" panose="020B0604020202020204" pitchFamily="34" charset="0"/>
                          <a:cs typeface="Kokila" panose="020B0604020202020204" pitchFamily="34" charset="0"/>
                        </a:rPr>
                        <a:t>) Blackish tongue</a:t>
                      </a:r>
                    </a:p>
                  </a:txBody>
                  <a:tcPr/>
                </a:tc>
                <a:tc>
                  <a:txBody>
                    <a:bodyPr/>
                    <a:lstStyle/>
                    <a:p>
                      <a:r>
                        <a:rPr lang="hi-IN" sz="2600" b="1" dirty="0">
                          <a:latin typeface="Kokila" panose="020B0604020202020204" pitchFamily="34" charset="0"/>
                          <a:cs typeface="Kokila" panose="020B0604020202020204" pitchFamily="34" charset="0"/>
                        </a:rPr>
                        <a:t>मदात्यय असाध्य लक्षण (</a:t>
                      </a:r>
                      <a:r>
                        <a:rPr lang="lv-LV" sz="2600" b="1" dirty="0">
                          <a:latin typeface="Kokila" panose="020B0604020202020204" pitchFamily="34" charset="0"/>
                          <a:cs typeface="Kokila" panose="020B0604020202020204" pitchFamily="34" charset="0"/>
                        </a:rPr>
                        <a:t>Madātyaya asādhya laksana)</a:t>
                      </a:r>
                      <a:endParaRPr lang="en-IN" sz="2600" b="1" dirty="0">
                        <a:latin typeface="Kokila" panose="020B0604020202020204" pitchFamily="34" charset="0"/>
                        <a:cs typeface="Kokila" panose="020B0604020202020204" pitchFamily="34" charset="0"/>
                      </a:endParaRPr>
                    </a:p>
                  </a:txBody>
                  <a:tcPr/>
                </a:tc>
                <a:extLst>
                  <a:ext uri="{0D108BD9-81ED-4DB2-BD59-A6C34878D82A}">
                    <a16:rowId xmlns:a16="http://schemas.microsoft.com/office/drawing/2014/main" xmlns="" val="1108208915"/>
                  </a:ext>
                </a:extLst>
              </a:tr>
              <a:tr h="505268">
                <a:tc>
                  <a:txBody>
                    <a:bodyPr/>
                    <a:lstStyle/>
                    <a:p>
                      <a:r>
                        <a:rPr lang="hi-IN" sz="2600" b="1" dirty="0">
                          <a:latin typeface="Kokila" panose="020B0604020202020204" pitchFamily="34" charset="0"/>
                          <a:cs typeface="Kokila" panose="020B0604020202020204" pitchFamily="34" charset="0"/>
                        </a:rPr>
                        <a:t>जिह्वा लेप (</a:t>
                      </a:r>
                      <a:r>
                        <a:rPr lang="en-IN" sz="2600" b="1" dirty="0" err="1">
                          <a:latin typeface="Kokila" panose="020B0604020202020204" pitchFamily="34" charset="0"/>
                          <a:cs typeface="Kokila" panose="020B0604020202020204" pitchFamily="34" charset="0"/>
                        </a:rPr>
                        <a:t>Jihva</a:t>
                      </a:r>
                      <a:r>
                        <a:rPr lang="en-IN" sz="2600" b="1" dirty="0">
                          <a:latin typeface="Kokila" panose="020B0604020202020204" pitchFamily="34" charset="0"/>
                          <a:cs typeface="Kokila" panose="020B0604020202020204" pitchFamily="34" charset="0"/>
                        </a:rPr>
                        <a:t> </a:t>
                      </a:r>
                      <a:r>
                        <a:rPr lang="en-IN" sz="2600" b="1" dirty="0" err="1">
                          <a:latin typeface="Kokila" panose="020B0604020202020204" pitchFamily="34" charset="0"/>
                          <a:cs typeface="Kokila" panose="020B0604020202020204" pitchFamily="34" charset="0"/>
                        </a:rPr>
                        <a:t>lepa</a:t>
                      </a:r>
                      <a:r>
                        <a:rPr lang="en-IN" sz="2600" b="1" dirty="0">
                          <a:latin typeface="Kokila" panose="020B0604020202020204" pitchFamily="34" charset="0"/>
                          <a:cs typeface="Kokila" panose="020B0604020202020204" pitchFamily="34" charset="0"/>
                        </a:rPr>
                        <a:t>) Coated tongue</a:t>
                      </a:r>
                    </a:p>
                  </a:txBody>
                  <a:tcPr/>
                </a:tc>
                <a:tc>
                  <a:txBody>
                    <a:bodyPr/>
                    <a:lstStyle/>
                    <a:p>
                      <a:r>
                        <a:rPr lang="hi-IN" sz="2600" b="1" dirty="0">
                          <a:latin typeface="Kokila" panose="020B0604020202020204" pitchFamily="34" charset="0"/>
                          <a:cs typeface="Kokila" panose="020B0604020202020204" pitchFamily="34" charset="0"/>
                        </a:rPr>
                        <a:t>अम्लपित्त (</a:t>
                      </a:r>
                      <a:r>
                        <a:rPr lang="lv-LV" sz="2600" b="1" dirty="0">
                          <a:latin typeface="Kokila" panose="020B0604020202020204" pitchFamily="34" charset="0"/>
                          <a:cs typeface="Kokila" panose="020B0604020202020204" pitchFamily="34" charset="0"/>
                        </a:rPr>
                        <a:t>Amlapitta)</a:t>
                      </a:r>
                      <a:endParaRPr lang="en-IN" sz="2600" b="1" dirty="0">
                        <a:latin typeface="Kokila" panose="020B0604020202020204" pitchFamily="34" charset="0"/>
                        <a:cs typeface="Kokila" panose="020B0604020202020204" pitchFamily="34" charset="0"/>
                      </a:endParaRPr>
                    </a:p>
                  </a:txBody>
                  <a:tcPr/>
                </a:tc>
                <a:extLst>
                  <a:ext uri="{0D108BD9-81ED-4DB2-BD59-A6C34878D82A}">
                    <a16:rowId xmlns:a16="http://schemas.microsoft.com/office/drawing/2014/main" xmlns="" val="2525784258"/>
                  </a:ext>
                </a:extLst>
              </a:tr>
              <a:tr h="921371">
                <a:tc>
                  <a:txBody>
                    <a:bodyPr/>
                    <a:lstStyle/>
                    <a:p>
                      <a:r>
                        <a:rPr lang="hi-IN" sz="2600" b="1" dirty="0">
                          <a:latin typeface="Kokila" panose="020B0604020202020204" pitchFamily="34" charset="0"/>
                          <a:cs typeface="Kokila" panose="020B0604020202020204" pitchFamily="34" charset="0"/>
                        </a:rPr>
                        <a:t>नील जिह्वा (</a:t>
                      </a:r>
                      <a:r>
                        <a:rPr lang="en-IN" sz="2600" b="1" dirty="0" err="1">
                          <a:latin typeface="Kokila" panose="020B0604020202020204" pitchFamily="34" charset="0"/>
                          <a:cs typeface="Kokila" panose="020B0604020202020204" pitchFamily="34" charset="0"/>
                        </a:rPr>
                        <a:t>Nīla</a:t>
                      </a:r>
                      <a:r>
                        <a:rPr lang="en-IN" sz="2600" b="1" dirty="0">
                          <a:latin typeface="Kokila" panose="020B0604020202020204" pitchFamily="34" charset="0"/>
                          <a:cs typeface="Kokila" panose="020B0604020202020204" pitchFamily="34" charset="0"/>
                        </a:rPr>
                        <a:t> </a:t>
                      </a:r>
                      <a:r>
                        <a:rPr lang="en-IN" sz="2600" b="1" dirty="0" err="1">
                          <a:latin typeface="Kokila" panose="020B0604020202020204" pitchFamily="34" charset="0"/>
                          <a:cs typeface="Kokila" panose="020B0604020202020204" pitchFamily="34" charset="0"/>
                        </a:rPr>
                        <a:t>jihvā</a:t>
                      </a:r>
                      <a:r>
                        <a:rPr lang="en-IN" sz="2600" b="1" dirty="0">
                          <a:latin typeface="Kokila" panose="020B0604020202020204" pitchFamily="34" charset="0"/>
                          <a:cs typeface="Kokila" panose="020B0604020202020204" pitchFamily="34" charset="0"/>
                        </a:rPr>
                        <a:t>) Bluish tongue</a:t>
                      </a:r>
                    </a:p>
                  </a:txBody>
                  <a:tcPr/>
                </a:tc>
                <a:tc>
                  <a:txBody>
                    <a:bodyPr/>
                    <a:lstStyle/>
                    <a:p>
                      <a:r>
                        <a:rPr lang="hi-IN" sz="2600" b="1" dirty="0">
                          <a:latin typeface="Kokila" panose="020B0604020202020204" pitchFamily="34" charset="0"/>
                          <a:cs typeface="Kokila" panose="020B0604020202020204" pitchFamily="34" charset="0"/>
                        </a:rPr>
                        <a:t>मदात्यय असाध्य लक्षण (</a:t>
                      </a:r>
                      <a:r>
                        <a:rPr lang="lv-LV" sz="2600" b="1" dirty="0">
                          <a:latin typeface="Kokila" panose="020B0604020202020204" pitchFamily="34" charset="0"/>
                          <a:cs typeface="Kokila" panose="020B0604020202020204" pitchFamily="34" charset="0"/>
                        </a:rPr>
                        <a:t>Madātyaya asādhya laksana) </a:t>
                      </a:r>
                      <a:endParaRPr lang="en-IN" sz="2600" b="1" dirty="0">
                        <a:latin typeface="Kokila" panose="020B0604020202020204" pitchFamily="34" charset="0"/>
                        <a:cs typeface="Kokila" panose="020B0604020202020204" pitchFamily="34" charset="0"/>
                      </a:endParaRPr>
                    </a:p>
                  </a:txBody>
                  <a:tcPr/>
                </a:tc>
                <a:extLst>
                  <a:ext uri="{0D108BD9-81ED-4DB2-BD59-A6C34878D82A}">
                    <a16:rowId xmlns:a16="http://schemas.microsoft.com/office/drawing/2014/main" xmlns="" val="146152457"/>
                  </a:ext>
                </a:extLst>
              </a:tr>
              <a:tr h="505268">
                <a:tc>
                  <a:txBody>
                    <a:bodyPr/>
                    <a:lstStyle/>
                    <a:p>
                      <a:r>
                        <a:rPr lang="hi-IN" sz="2600" b="1" dirty="0">
                          <a:latin typeface="Kokila" panose="020B0604020202020204" pitchFamily="34" charset="0"/>
                          <a:cs typeface="Kokila" panose="020B0604020202020204" pitchFamily="34" charset="0"/>
                        </a:rPr>
                        <a:t>जिह्वा निष्कर्ण्य (</a:t>
                      </a:r>
                      <a:r>
                        <a:rPr lang="en-IN" sz="2600" b="1" dirty="0" err="1">
                          <a:latin typeface="Kokila" panose="020B0604020202020204" pitchFamily="34" charset="0"/>
                          <a:cs typeface="Kokila" panose="020B0604020202020204" pitchFamily="34" charset="0"/>
                        </a:rPr>
                        <a:t>Jihvā</a:t>
                      </a:r>
                      <a:r>
                        <a:rPr lang="en-IN" sz="2600" b="1" dirty="0">
                          <a:latin typeface="Kokila" panose="020B0604020202020204" pitchFamily="34" charset="0"/>
                          <a:cs typeface="Kokila" panose="020B0604020202020204" pitchFamily="34" charset="0"/>
                        </a:rPr>
                        <a:t> </a:t>
                      </a:r>
                      <a:r>
                        <a:rPr lang="en-IN" sz="2600" b="1" dirty="0" err="1">
                          <a:latin typeface="Kokila" panose="020B0604020202020204" pitchFamily="34" charset="0"/>
                          <a:cs typeface="Kokila" panose="020B0604020202020204" pitchFamily="34" charset="0"/>
                        </a:rPr>
                        <a:t>niskarsya</a:t>
                      </a:r>
                      <a:r>
                        <a:rPr lang="en-IN" sz="2600" b="1" dirty="0">
                          <a:latin typeface="Kokila" panose="020B0604020202020204" pitchFamily="34" charset="0"/>
                          <a:cs typeface="Kokila" panose="020B0604020202020204" pitchFamily="34" charset="0"/>
                        </a:rPr>
                        <a:t>) Prolapsed tongue</a:t>
                      </a:r>
                    </a:p>
                  </a:txBody>
                  <a:tcPr/>
                </a:tc>
                <a:tc>
                  <a:txBody>
                    <a:bodyPr/>
                    <a:lstStyle/>
                    <a:p>
                      <a:r>
                        <a:rPr lang="hi-IN" sz="2600" b="1" dirty="0">
                          <a:latin typeface="Kokila" panose="020B0604020202020204" pitchFamily="34" charset="0"/>
                          <a:cs typeface="Kokila" panose="020B0604020202020204" pitchFamily="34" charset="0"/>
                        </a:rPr>
                        <a:t>तृष्णा निरोधज दाह (</a:t>
                      </a:r>
                      <a:r>
                        <a:rPr lang="lv-LV" sz="2600" b="1" dirty="0">
                          <a:latin typeface="Kokila" panose="020B0604020202020204" pitchFamily="34" charset="0"/>
                          <a:cs typeface="Kokila" panose="020B0604020202020204" pitchFamily="34" charset="0"/>
                        </a:rPr>
                        <a:t>Trşņā nirodhaja dāha)</a:t>
                      </a:r>
                      <a:endParaRPr lang="en-IN" sz="2600" b="1" dirty="0">
                        <a:latin typeface="Kokila" panose="020B0604020202020204" pitchFamily="34" charset="0"/>
                        <a:cs typeface="Kokila" panose="020B0604020202020204" pitchFamily="34" charset="0"/>
                      </a:endParaRPr>
                    </a:p>
                  </a:txBody>
                  <a:tcPr/>
                </a:tc>
                <a:extLst>
                  <a:ext uri="{0D108BD9-81ED-4DB2-BD59-A6C34878D82A}">
                    <a16:rowId xmlns:a16="http://schemas.microsoft.com/office/drawing/2014/main" xmlns="" val="3696158079"/>
                  </a:ext>
                </a:extLst>
              </a:tr>
              <a:tr h="505268">
                <a:tc>
                  <a:txBody>
                    <a:bodyPr/>
                    <a:lstStyle/>
                    <a:p>
                      <a:r>
                        <a:rPr lang="hi-IN" sz="2600" b="1" dirty="0">
                          <a:latin typeface="Kokila" panose="020B0604020202020204" pitchFamily="34" charset="0"/>
                          <a:cs typeface="Kokila" panose="020B0604020202020204" pitchFamily="34" charset="0"/>
                        </a:rPr>
                        <a:t>जिह्वा शोष (</a:t>
                      </a:r>
                      <a:r>
                        <a:rPr lang="en-IN" sz="2600" b="1" dirty="0" err="1">
                          <a:latin typeface="Kokila" panose="020B0604020202020204" pitchFamily="34" charset="0"/>
                          <a:cs typeface="Kokila" panose="020B0604020202020204" pitchFamily="34" charset="0"/>
                        </a:rPr>
                        <a:t>Jihva</a:t>
                      </a:r>
                      <a:r>
                        <a:rPr lang="en-IN" sz="2600" b="1" dirty="0">
                          <a:latin typeface="Kokila" panose="020B0604020202020204" pitchFamily="34" charset="0"/>
                          <a:cs typeface="Kokila" panose="020B0604020202020204" pitchFamily="34" charset="0"/>
                        </a:rPr>
                        <a:t> </a:t>
                      </a:r>
                      <a:r>
                        <a:rPr lang="en-IN" sz="2600" b="1" dirty="0" err="1">
                          <a:latin typeface="Kokila" panose="020B0604020202020204" pitchFamily="34" charset="0"/>
                          <a:cs typeface="Kokila" panose="020B0604020202020204" pitchFamily="34" charset="0"/>
                        </a:rPr>
                        <a:t>soșa</a:t>
                      </a:r>
                      <a:r>
                        <a:rPr lang="en-IN" sz="2600" b="1" dirty="0">
                          <a:latin typeface="Kokila" panose="020B0604020202020204" pitchFamily="34" charset="0"/>
                          <a:cs typeface="Kokila" panose="020B0604020202020204" pitchFamily="34" charset="0"/>
                        </a:rPr>
                        <a:t>) Dryness of tongue</a:t>
                      </a:r>
                    </a:p>
                  </a:txBody>
                  <a:tcPr/>
                </a:tc>
                <a:tc>
                  <a:txBody>
                    <a:bodyPr/>
                    <a:lstStyle/>
                    <a:p>
                      <a:r>
                        <a:rPr lang="hi-IN" sz="2600" b="1" dirty="0">
                          <a:latin typeface="Kokila" panose="020B0604020202020204" pitchFamily="34" charset="0"/>
                          <a:cs typeface="Kokila" panose="020B0604020202020204" pitchFamily="34" charset="0"/>
                        </a:rPr>
                        <a:t>तृष्णा निरोधज दाह (</a:t>
                      </a:r>
                      <a:r>
                        <a:rPr lang="lv-LV" sz="2600" b="1" dirty="0">
                          <a:latin typeface="Kokila" panose="020B0604020202020204" pitchFamily="34" charset="0"/>
                          <a:cs typeface="Kokila" panose="020B0604020202020204" pitchFamily="34" charset="0"/>
                        </a:rPr>
                        <a:t>Trşņā nirodhaja dāha)</a:t>
                      </a:r>
                      <a:endParaRPr lang="en-IN" sz="2600" b="1" dirty="0">
                        <a:latin typeface="Kokila" panose="020B0604020202020204" pitchFamily="34" charset="0"/>
                        <a:cs typeface="Kokila" panose="020B0604020202020204" pitchFamily="34" charset="0"/>
                      </a:endParaRPr>
                    </a:p>
                  </a:txBody>
                  <a:tcPr/>
                </a:tc>
                <a:extLst>
                  <a:ext uri="{0D108BD9-81ED-4DB2-BD59-A6C34878D82A}">
                    <a16:rowId xmlns:a16="http://schemas.microsoft.com/office/drawing/2014/main" xmlns="" val="2501496542"/>
                  </a:ext>
                </a:extLst>
              </a:tr>
              <a:tr h="505268">
                <a:tc>
                  <a:txBody>
                    <a:bodyPr/>
                    <a:lstStyle/>
                    <a:p>
                      <a:r>
                        <a:rPr lang="hi-IN" sz="2600" b="1" dirty="0">
                          <a:latin typeface="Kokila" panose="020B0604020202020204" pitchFamily="34" charset="0"/>
                          <a:cs typeface="Kokila" panose="020B0604020202020204" pitchFamily="34" charset="0"/>
                        </a:rPr>
                        <a:t>जिह्वा स्तम्भ (</a:t>
                      </a:r>
                      <a:r>
                        <a:rPr lang="en-IN" sz="2600" b="1" dirty="0" err="1">
                          <a:latin typeface="Kokila" panose="020B0604020202020204" pitchFamily="34" charset="0"/>
                          <a:cs typeface="Kokila" panose="020B0604020202020204" pitchFamily="34" charset="0"/>
                        </a:rPr>
                        <a:t>Jihvā</a:t>
                      </a:r>
                      <a:r>
                        <a:rPr lang="en-IN" sz="2600" b="1" dirty="0">
                          <a:latin typeface="Kokila" panose="020B0604020202020204" pitchFamily="34" charset="0"/>
                          <a:cs typeface="Kokila" panose="020B0604020202020204" pitchFamily="34" charset="0"/>
                        </a:rPr>
                        <a:t> </a:t>
                      </a:r>
                      <a:r>
                        <a:rPr lang="en-IN" sz="2600" b="1" dirty="0" err="1">
                          <a:latin typeface="Kokila" panose="020B0604020202020204" pitchFamily="34" charset="0"/>
                          <a:cs typeface="Kokila" panose="020B0604020202020204" pitchFamily="34" charset="0"/>
                        </a:rPr>
                        <a:t>stambha</a:t>
                      </a:r>
                      <a:r>
                        <a:rPr lang="en-IN" sz="2600" b="1" dirty="0">
                          <a:latin typeface="Kokila" panose="020B0604020202020204" pitchFamily="34" charset="0"/>
                          <a:cs typeface="Kokila" panose="020B0604020202020204" pitchFamily="34" charset="0"/>
                        </a:rPr>
                        <a:t>) Stiffened tongue</a:t>
                      </a:r>
                    </a:p>
                  </a:txBody>
                  <a:tcPr/>
                </a:tc>
                <a:tc>
                  <a:txBody>
                    <a:bodyPr/>
                    <a:lstStyle/>
                    <a:p>
                      <a:r>
                        <a:rPr lang="hi-IN" sz="2600" b="1" dirty="0">
                          <a:latin typeface="Kokila" panose="020B0604020202020204" pitchFamily="34" charset="0"/>
                          <a:cs typeface="Kokila" panose="020B0604020202020204" pitchFamily="34" charset="0"/>
                        </a:rPr>
                        <a:t>जिह्वास्तम्भ (</a:t>
                      </a:r>
                      <a:r>
                        <a:rPr lang="lv-LV" sz="2600" b="1" dirty="0">
                          <a:latin typeface="Kokila" panose="020B0604020202020204" pitchFamily="34" charset="0"/>
                          <a:cs typeface="Kokila" panose="020B0604020202020204" pitchFamily="34" charset="0"/>
                        </a:rPr>
                        <a:t>Jihvāstamba)</a:t>
                      </a:r>
                      <a:endParaRPr lang="en-IN" sz="2600" b="1" dirty="0">
                        <a:latin typeface="Kokila" panose="020B0604020202020204" pitchFamily="34" charset="0"/>
                        <a:cs typeface="Kokila" panose="020B0604020202020204" pitchFamily="34" charset="0"/>
                      </a:endParaRPr>
                    </a:p>
                  </a:txBody>
                  <a:tcPr/>
                </a:tc>
                <a:extLst>
                  <a:ext uri="{0D108BD9-81ED-4DB2-BD59-A6C34878D82A}">
                    <a16:rowId xmlns:a16="http://schemas.microsoft.com/office/drawing/2014/main" xmlns="" val="1528417805"/>
                  </a:ext>
                </a:extLst>
              </a:tr>
              <a:tr h="530152">
                <a:tc>
                  <a:txBody>
                    <a:bodyPr/>
                    <a:lstStyle/>
                    <a:p>
                      <a:r>
                        <a:rPr lang="hi-IN" sz="2600" b="1" dirty="0">
                          <a:latin typeface="Kokila" panose="020B0604020202020204" pitchFamily="34" charset="0"/>
                          <a:cs typeface="Kokila" panose="020B0604020202020204" pitchFamily="34" charset="0"/>
                        </a:rPr>
                        <a:t>जिह्वा उपदेह (</a:t>
                      </a:r>
                      <a:r>
                        <a:rPr lang="en-IN" sz="2600" b="1" dirty="0" err="1">
                          <a:latin typeface="Kokila" panose="020B0604020202020204" pitchFamily="34" charset="0"/>
                          <a:cs typeface="Kokila" panose="020B0604020202020204" pitchFamily="34" charset="0"/>
                        </a:rPr>
                        <a:t>Jihvāupadeha</a:t>
                      </a:r>
                      <a:r>
                        <a:rPr lang="en-IN" sz="2600" b="1" dirty="0">
                          <a:latin typeface="Kokila" panose="020B0604020202020204" pitchFamily="34" charset="0"/>
                          <a:cs typeface="Kokila" panose="020B0604020202020204" pitchFamily="34" charset="0"/>
                        </a:rPr>
                        <a:t>) Coated tongue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hi-IN" sz="2600" b="1" dirty="0">
                          <a:latin typeface="Kokila" panose="020B0604020202020204" pitchFamily="34" charset="0"/>
                          <a:cs typeface="Kokila" panose="020B0604020202020204" pitchFamily="34" charset="0"/>
                        </a:rPr>
                        <a:t>प्रमेह पूर्वरूप (</a:t>
                      </a:r>
                      <a:r>
                        <a:rPr lang="lv-LV" sz="2600" b="1" dirty="0">
                          <a:latin typeface="Kokila" panose="020B0604020202020204" pitchFamily="34" charset="0"/>
                          <a:cs typeface="Kokila" panose="020B0604020202020204" pitchFamily="34" charset="0"/>
                        </a:rPr>
                        <a:t>Prameha pūrvarupa)</a:t>
                      </a:r>
                      <a:endParaRPr lang="en-IN" sz="2600" b="1" dirty="0">
                        <a:latin typeface="Kokila" panose="020B0604020202020204" pitchFamily="34" charset="0"/>
                        <a:cs typeface="Kokila" panose="020B0604020202020204" pitchFamily="34" charset="0"/>
                      </a:endParaRPr>
                    </a:p>
                  </a:txBody>
                  <a:tcPr/>
                </a:tc>
                <a:extLst>
                  <a:ext uri="{0D108BD9-81ED-4DB2-BD59-A6C34878D82A}">
                    <a16:rowId xmlns:a16="http://schemas.microsoft.com/office/drawing/2014/main" xmlns="" val="3846214611"/>
                  </a:ext>
                </a:extLst>
              </a:tr>
              <a:tr h="505268">
                <a:tc>
                  <a:txBody>
                    <a:bodyPr/>
                    <a:lstStyle/>
                    <a:p>
                      <a:r>
                        <a:rPr lang="hi-IN" sz="2600" b="1" dirty="0">
                          <a:latin typeface="Kokila" panose="020B0604020202020204" pitchFamily="34" charset="0"/>
                          <a:cs typeface="Kokila" panose="020B0604020202020204" pitchFamily="34" charset="0"/>
                        </a:rPr>
                        <a:t>जिह्वा वेपन (</a:t>
                      </a:r>
                      <a:r>
                        <a:rPr lang="en-IN" sz="2600" b="1" dirty="0" err="1">
                          <a:latin typeface="Kokila" panose="020B0604020202020204" pitchFamily="34" charset="0"/>
                          <a:cs typeface="Kokila" panose="020B0604020202020204" pitchFamily="34" charset="0"/>
                        </a:rPr>
                        <a:t>Jihvā</a:t>
                      </a:r>
                      <a:r>
                        <a:rPr lang="en-IN" sz="2600" b="1" dirty="0">
                          <a:latin typeface="Kokila" panose="020B0604020202020204" pitchFamily="34" charset="0"/>
                          <a:cs typeface="Kokila" panose="020B0604020202020204" pitchFamily="34" charset="0"/>
                        </a:rPr>
                        <a:t> </a:t>
                      </a:r>
                      <a:r>
                        <a:rPr lang="en-IN" sz="2600" b="1" dirty="0" err="1">
                          <a:latin typeface="Kokila" panose="020B0604020202020204" pitchFamily="34" charset="0"/>
                          <a:cs typeface="Kokila" panose="020B0604020202020204" pitchFamily="34" charset="0"/>
                        </a:rPr>
                        <a:t>vepana</a:t>
                      </a:r>
                      <a:r>
                        <a:rPr lang="en-IN" sz="2600" b="1" dirty="0">
                          <a:latin typeface="Kokila" panose="020B0604020202020204" pitchFamily="34" charset="0"/>
                          <a:cs typeface="Kokila" panose="020B0604020202020204" pitchFamily="34" charset="0"/>
                        </a:rPr>
                        <a:t>) Tongue tremor</a:t>
                      </a:r>
                    </a:p>
                  </a:txBody>
                  <a:tcPr/>
                </a:tc>
                <a:tc>
                  <a:txBody>
                    <a:bodyPr/>
                    <a:lstStyle/>
                    <a:p>
                      <a:r>
                        <a:rPr lang="hi-IN" sz="2600" b="1" dirty="0">
                          <a:latin typeface="Kokila" panose="020B0604020202020204" pitchFamily="34" charset="0"/>
                          <a:cs typeface="Kokila" panose="020B0604020202020204" pitchFamily="34" charset="0"/>
                        </a:rPr>
                        <a:t>तृष्णानिरोधज दाह (</a:t>
                      </a:r>
                      <a:r>
                        <a:rPr lang="lv-LV" sz="2600" b="1" dirty="0">
                          <a:latin typeface="Kokila" panose="020B0604020202020204" pitchFamily="34" charset="0"/>
                          <a:cs typeface="Kokila" panose="020B0604020202020204" pitchFamily="34" charset="0"/>
                        </a:rPr>
                        <a:t>Trsnānirodhaja dāha)</a:t>
                      </a:r>
                      <a:endParaRPr lang="en-IN" sz="2600" b="1" dirty="0">
                        <a:latin typeface="Kokila" panose="020B0604020202020204" pitchFamily="34" charset="0"/>
                        <a:cs typeface="Kokila" panose="020B0604020202020204" pitchFamily="34" charset="0"/>
                      </a:endParaRPr>
                    </a:p>
                  </a:txBody>
                  <a:tcPr/>
                </a:tc>
                <a:extLst>
                  <a:ext uri="{0D108BD9-81ED-4DB2-BD59-A6C34878D82A}">
                    <a16:rowId xmlns:a16="http://schemas.microsoft.com/office/drawing/2014/main" xmlns="" val="3079810816"/>
                  </a:ext>
                </a:extLst>
              </a:tr>
            </a:tbl>
          </a:graphicData>
        </a:graphic>
      </p:graphicFrame>
      <p:sp>
        <p:nvSpPr>
          <p:cNvPr id="7" name="TextBox 6">
            <a:extLst>
              <a:ext uri="{FF2B5EF4-FFF2-40B4-BE49-F238E27FC236}">
                <a16:creationId xmlns:a16="http://schemas.microsoft.com/office/drawing/2014/main" xmlns="" id="{05EE2CA4-6483-BC5B-EB99-9E5677EF2D13}"/>
              </a:ext>
            </a:extLst>
          </p:cNvPr>
          <p:cNvSpPr txBox="1"/>
          <p:nvPr/>
        </p:nvSpPr>
        <p:spPr>
          <a:xfrm>
            <a:off x="180681" y="102870"/>
            <a:ext cx="11830639" cy="830997"/>
          </a:xfrm>
          <a:prstGeom prst="rect">
            <a:avLst/>
          </a:prstGeom>
          <a:noFill/>
        </p:spPr>
        <p:txBody>
          <a:bodyPr wrap="square" rtlCol="0">
            <a:spAutoFit/>
          </a:bodyPr>
          <a:lstStyle/>
          <a:p>
            <a:pPr algn="ctr"/>
            <a:r>
              <a:rPr lang="en-US" sz="4800" b="1" u="sng" dirty="0">
                <a:solidFill>
                  <a:srgbClr val="660033"/>
                </a:solidFill>
                <a:latin typeface="Cambria" panose="02040503050406030204" pitchFamily="18" charset="0"/>
                <a:ea typeface="Cambria" panose="02040503050406030204" pitchFamily="18" charset="0"/>
              </a:rPr>
              <a:t>Conditions of </a:t>
            </a:r>
            <a:r>
              <a:rPr lang="en-US" sz="4800" b="1" u="sng" dirty="0" err="1">
                <a:solidFill>
                  <a:srgbClr val="660033"/>
                </a:solidFill>
                <a:latin typeface="Cambria" panose="02040503050406030204" pitchFamily="18" charset="0"/>
                <a:ea typeface="Cambria" panose="02040503050406030204" pitchFamily="18" charset="0"/>
              </a:rPr>
              <a:t>Jihvā</a:t>
            </a:r>
            <a:r>
              <a:rPr lang="en-US" sz="4800" b="1" u="sng" dirty="0">
                <a:solidFill>
                  <a:srgbClr val="660033"/>
                </a:solidFill>
                <a:latin typeface="Cambria" panose="02040503050406030204" pitchFamily="18" charset="0"/>
                <a:ea typeface="Cambria" panose="02040503050406030204" pitchFamily="18" charset="0"/>
              </a:rPr>
              <a:t> in various disorders :</a:t>
            </a:r>
            <a:endParaRPr lang="en-IN" sz="4800" b="1" u="sng" dirty="0">
              <a:solidFill>
                <a:srgbClr val="66003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3086741700"/>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B16967-5E3A-5125-3645-D96DD030375F}"/>
              </a:ext>
            </a:extLst>
          </p:cNvPr>
          <p:cNvSpPr>
            <a:spLocks noGrp="1"/>
          </p:cNvSpPr>
          <p:nvPr>
            <p:ph type="title"/>
          </p:nvPr>
        </p:nvSpPr>
        <p:spPr>
          <a:xfrm>
            <a:off x="0" y="99567"/>
            <a:ext cx="12287250" cy="480029"/>
          </a:xfrm>
        </p:spPr>
        <p:txBody>
          <a:bodyPr>
            <a:noAutofit/>
          </a:bodyPr>
          <a:lstStyle/>
          <a:p>
            <a:pPr algn="ctr"/>
            <a:r>
              <a:rPr lang="en-IN" sz="4600" b="1" u="sng" dirty="0">
                <a:solidFill>
                  <a:srgbClr val="660033"/>
                </a:solidFill>
                <a:latin typeface="Cambria" panose="02040503050406030204" pitchFamily="18" charset="0"/>
                <a:ea typeface="Cambria" panose="02040503050406030204" pitchFamily="18" charset="0"/>
              </a:rPr>
              <a:t>TECHNIQUE OF THE TONGUE EXAMINATION: </a:t>
            </a:r>
          </a:p>
        </p:txBody>
      </p:sp>
      <p:sp>
        <p:nvSpPr>
          <p:cNvPr id="3" name="Content Placeholder 2">
            <a:extLst>
              <a:ext uri="{FF2B5EF4-FFF2-40B4-BE49-F238E27FC236}">
                <a16:creationId xmlns:a16="http://schemas.microsoft.com/office/drawing/2014/main" xmlns="" id="{CE46A9F7-B25C-3E35-3E3D-C12F7775FAD7}"/>
              </a:ext>
            </a:extLst>
          </p:cNvPr>
          <p:cNvSpPr>
            <a:spLocks noGrp="1"/>
          </p:cNvSpPr>
          <p:nvPr>
            <p:ph idx="1"/>
          </p:nvPr>
        </p:nvSpPr>
        <p:spPr>
          <a:xfrm>
            <a:off x="195841" y="677672"/>
            <a:ext cx="11800317" cy="6180327"/>
          </a:xfrm>
        </p:spPr>
        <p:txBody>
          <a:bodyPr>
            <a:noAutofit/>
          </a:bodyPr>
          <a:lstStyle/>
          <a:p>
            <a:pPr>
              <a:spcBef>
                <a:spcPts val="600"/>
              </a:spcBef>
            </a:pPr>
            <a:r>
              <a:rPr lang="en-US" sz="2600" dirty="0">
                <a:solidFill>
                  <a:schemeClr val="tx1"/>
                </a:solidFill>
                <a:latin typeface="Cambria" panose="02040503050406030204" pitchFamily="18" charset="0"/>
                <a:ea typeface="Cambria" panose="02040503050406030204" pitchFamily="18" charset="0"/>
              </a:rPr>
              <a:t>On physical examination, there are several characteristics of the tongue that should be noted:</a:t>
            </a:r>
          </a:p>
          <a:p>
            <a:pPr>
              <a:spcBef>
                <a:spcPts val="600"/>
              </a:spcBef>
              <a:buFont typeface="Wingdings" panose="05000000000000000000" pitchFamily="2" charset="2"/>
              <a:buChar char="§"/>
            </a:pPr>
            <a:r>
              <a:rPr lang="en-US" sz="2600" b="1" dirty="0">
                <a:solidFill>
                  <a:srgbClr val="FFC000"/>
                </a:solidFill>
                <a:latin typeface="Cambria" panose="02040503050406030204" pitchFamily="18" charset="0"/>
                <a:ea typeface="Cambria" panose="02040503050406030204" pitchFamily="18" charset="0"/>
              </a:rPr>
              <a:t>Color: </a:t>
            </a:r>
            <a:r>
              <a:rPr lang="en-US" sz="2600" dirty="0">
                <a:solidFill>
                  <a:schemeClr val="tx1"/>
                </a:solidFill>
                <a:latin typeface="Cambria" panose="02040503050406030204" pitchFamily="18" charset="0"/>
                <a:ea typeface="Cambria" panose="02040503050406030204" pitchFamily="18" charset="0"/>
              </a:rPr>
              <a:t>Pink (</a:t>
            </a:r>
            <a:r>
              <a:rPr lang="en-US" sz="2600" dirty="0" err="1">
                <a:solidFill>
                  <a:schemeClr val="tx1"/>
                </a:solidFill>
                <a:latin typeface="Cambria" panose="02040503050406030204" pitchFamily="18" charset="0"/>
                <a:ea typeface="Cambria" panose="02040503050406030204" pitchFamily="18" charset="0"/>
              </a:rPr>
              <a:t>Shyavarakta</a:t>
            </a:r>
            <a:r>
              <a:rPr lang="en-US" sz="2600" dirty="0">
                <a:solidFill>
                  <a:schemeClr val="tx1"/>
                </a:solidFill>
                <a:latin typeface="Cambria" panose="02040503050406030204" pitchFamily="18" charset="0"/>
                <a:ea typeface="Cambria" panose="02040503050406030204" pitchFamily="18" charset="0"/>
              </a:rPr>
              <a:t>) - red on dorsal and ventral surfaces. The ventral surface may have some visible vasculature.</a:t>
            </a:r>
          </a:p>
          <a:p>
            <a:pPr>
              <a:spcBef>
                <a:spcPts val="600"/>
              </a:spcBef>
              <a:buFont typeface="Wingdings" panose="05000000000000000000" pitchFamily="2" charset="2"/>
              <a:buChar char="§"/>
            </a:pPr>
            <a:r>
              <a:rPr lang="en-US" sz="2600" b="1" dirty="0">
                <a:solidFill>
                  <a:srgbClr val="FFC000"/>
                </a:solidFill>
                <a:latin typeface="Cambria" panose="02040503050406030204" pitchFamily="18" charset="0"/>
                <a:ea typeface="Cambria" panose="02040503050406030204" pitchFamily="18" charset="0"/>
              </a:rPr>
              <a:t>Texture:</a:t>
            </a:r>
            <a:r>
              <a:rPr lang="en-US" sz="2600" b="1" dirty="0">
                <a:solidFill>
                  <a:schemeClr val="tx1"/>
                </a:solidFill>
                <a:latin typeface="Cambria" panose="02040503050406030204" pitchFamily="18" charset="0"/>
                <a:ea typeface="Cambria" panose="02040503050406030204" pitchFamily="18" charset="0"/>
              </a:rPr>
              <a:t> </a:t>
            </a:r>
            <a:r>
              <a:rPr lang="en-US" sz="2600" dirty="0">
                <a:solidFill>
                  <a:schemeClr val="tx1"/>
                </a:solidFill>
                <a:latin typeface="Cambria" panose="02040503050406030204" pitchFamily="18" charset="0"/>
                <a:ea typeface="Cambria" panose="02040503050406030204" pitchFamily="18" charset="0"/>
              </a:rPr>
              <a:t>Rough dorsal surface owing to papillae, which have three types. There should be no hairs, furrows, or ulceration.</a:t>
            </a:r>
          </a:p>
          <a:p>
            <a:pPr>
              <a:spcBef>
                <a:spcPts val="600"/>
              </a:spcBef>
              <a:buFont typeface="Wingdings" panose="05000000000000000000" pitchFamily="2" charset="2"/>
              <a:buChar char="§"/>
            </a:pPr>
            <a:r>
              <a:rPr lang="en-US" sz="2600" b="1" dirty="0">
                <a:solidFill>
                  <a:srgbClr val="FFC000"/>
                </a:solidFill>
                <a:latin typeface="Cambria" panose="02040503050406030204" pitchFamily="18" charset="0"/>
                <a:ea typeface="Cambria" panose="02040503050406030204" pitchFamily="18" charset="0"/>
              </a:rPr>
              <a:t>Size: </a:t>
            </a:r>
            <a:r>
              <a:rPr lang="en-US" sz="2600" dirty="0">
                <a:solidFill>
                  <a:schemeClr val="tx1"/>
                </a:solidFill>
                <a:latin typeface="Cambria" panose="02040503050406030204" pitchFamily="18" charset="0"/>
                <a:ea typeface="Cambria" panose="02040503050406030204" pitchFamily="18" charset="0"/>
              </a:rPr>
              <a:t>Should fit comfortably in mouth, tip against lower incisors. Sublingual glands should not be displaced.</a:t>
            </a:r>
          </a:p>
          <a:p>
            <a:pPr>
              <a:buFont typeface="Wingdings" panose="05000000000000000000" pitchFamily="2" charset="2"/>
              <a:buChar char="§"/>
            </a:pPr>
            <a:r>
              <a:rPr lang="en-US" sz="2600" b="1" dirty="0">
                <a:solidFill>
                  <a:srgbClr val="FFC000"/>
                </a:solidFill>
                <a:latin typeface="Cambria" panose="02040503050406030204" pitchFamily="18" charset="0"/>
                <a:ea typeface="Cambria" panose="02040503050406030204" pitchFamily="18" charset="0"/>
              </a:rPr>
              <a:t>Shape: </a:t>
            </a:r>
            <a:r>
              <a:rPr lang="en-US" sz="2600" dirty="0">
                <a:solidFill>
                  <a:schemeClr val="tx1"/>
                </a:solidFill>
                <a:latin typeface="Cambria" panose="02040503050406030204" pitchFamily="18" charset="0"/>
                <a:ea typeface="Cambria" panose="02040503050406030204" pitchFamily="18" charset="0"/>
              </a:rPr>
              <a:t>Tanu (Neither too thick nor too thin and has even width or oval in shape)</a:t>
            </a:r>
          </a:p>
          <a:p>
            <a:pPr>
              <a:buFont typeface="Wingdings" panose="05000000000000000000" pitchFamily="2" charset="2"/>
              <a:buChar char="§"/>
            </a:pPr>
            <a:r>
              <a:rPr lang="en-US" sz="2600" b="1" dirty="0">
                <a:solidFill>
                  <a:srgbClr val="FFC000"/>
                </a:solidFill>
                <a:latin typeface="Cambria" panose="02040503050406030204" pitchFamily="18" charset="0"/>
                <a:ea typeface="Cambria" panose="02040503050406030204" pitchFamily="18" charset="0"/>
              </a:rPr>
              <a:t>Moisture: </a:t>
            </a:r>
            <a:r>
              <a:rPr lang="en-US" sz="2600" dirty="0" err="1">
                <a:solidFill>
                  <a:schemeClr val="tx1"/>
                </a:solidFill>
                <a:latin typeface="Cambria" panose="02040503050406030204" pitchFamily="18" charset="0"/>
                <a:ea typeface="Cambria" panose="02040503050406030204" pitchFamily="18" charset="0"/>
              </a:rPr>
              <a:t>Slakshna</a:t>
            </a:r>
            <a:r>
              <a:rPr lang="en-US" sz="2600" dirty="0">
                <a:solidFill>
                  <a:schemeClr val="tx1"/>
                </a:solidFill>
                <a:latin typeface="Cambria" panose="02040503050406030204" pitchFamily="18" charset="0"/>
                <a:ea typeface="Cambria" panose="02040503050406030204" pitchFamily="18" charset="0"/>
              </a:rPr>
              <a:t> (A healthy tongue is moist)</a:t>
            </a:r>
          </a:p>
          <a:p>
            <a:pPr>
              <a:buFont typeface="Wingdings" panose="05000000000000000000" pitchFamily="2" charset="2"/>
              <a:buChar char="§"/>
            </a:pPr>
            <a:r>
              <a:rPr lang="en-US" sz="2600" b="1" dirty="0">
                <a:solidFill>
                  <a:srgbClr val="FFC000"/>
                </a:solidFill>
                <a:latin typeface="Cambria" panose="02040503050406030204" pitchFamily="18" charset="0"/>
                <a:ea typeface="Cambria" panose="02040503050406030204" pitchFamily="18" charset="0"/>
              </a:rPr>
              <a:t>Coating:</a:t>
            </a:r>
            <a:r>
              <a:rPr lang="en-US" sz="2600" b="1" dirty="0">
                <a:solidFill>
                  <a:schemeClr val="tx1"/>
                </a:solidFill>
                <a:latin typeface="Cambria" panose="02040503050406030204" pitchFamily="18" charset="0"/>
                <a:ea typeface="Cambria" panose="02040503050406030204" pitchFamily="18" charset="0"/>
              </a:rPr>
              <a:t> </a:t>
            </a:r>
            <a:r>
              <a:rPr lang="en-US" sz="2600" dirty="0" err="1">
                <a:solidFill>
                  <a:schemeClr val="tx1"/>
                </a:solidFill>
                <a:latin typeface="Cambria" panose="02040503050406030204" pitchFamily="18" charset="0"/>
                <a:ea typeface="Cambria" panose="02040503050406030204" pitchFamily="18" charset="0"/>
              </a:rPr>
              <a:t>Nirlipta</a:t>
            </a:r>
            <a:r>
              <a:rPr lang="en-US" sz="2600" dirty="0">
                <a:solidFill>
                  <a:schemeClr val="tx1"/>
                </a:solidFill>
                <a:latin typeface="Cambria" panose="02040503050406030204" pitchFamily="18" charset="0"/>
                <a:ea typeface="Cambria" panose="02040503050406030204" pitchFamily="18" charset="0"/>
              </a:rPr>
              <a:t> or </a:t>
            </a:r>
            <a:r>
              <a:rPr lang="en-US" sz="2600" dirty="0" err="1">
                <a:solidFill>
                  <a:schemeClr val="tx1"/>
                </a:solidFill>
                <a:latin typeface="Cambria" panose="02040503050406030204" pitchFamily="18" charset="0"/>
                <a:ea typeface="Cambria" panose="02040503050406030204" pitchFamily="18" charset="0"/>
              </a:rPr>
              <a:t>ishathlipta</a:t>
            </a:r>
            <a:r>
              <a:rPr lang="en-US" sz="2600" dirty="0">
                <a:solidFill>
                  <a:schemeClr val="tx1"/>
                </a:solidFill>
                <a:latin typeface="Cambria" panose="02040503050406030204" pitchFamily="18" charset="0"/>
                <a:ea typeface="Cambria" panose="02040503050406030204" pitchFamily="18" charset="0"/>
              </a:rPr>
              <a:t> (Thin transparent or white coating)</a:t>
            </a:r>
          </a:p>
          <a:p>
            <a:pPr>
              <a:buFont typeface="Wingdings" panose="05000000000000000000" pitchFamily="2" charset="2"/>
              <a:buChar char="§"/>
            </a:pPr>
            <a:r>
              <a:rPr lang="en-US" sz="2600" b="1" dirty="0">
                <a:solidFill>
                  <a:srgbClr val="FFC000"/>
                </a:solidFill>
                <a:latin typeface="Cambria" panose="02040503050406030204" pitchFamily="18" charset="0"/>
                <a:ea typeface="Cambria" panose="02040503050406030204" pitchFamily="18" charset="0"/>
              </a:rPr>
              <a:t>Movement: </a:t>
            </a:r>
            <a:r>
              <a:rPr lang="en-US" sz="2600" dirty="0" err="1">
                <a:solidFill>
                  <a:schemeClr val="tx1"/>
                </a:solidFill>
                <a:latin typeface="Cambria" panose="02040503050406030204" pitchFamily="18" charset="0"/>
                <a:ea typeface="Cambria" panose="02040503050406030204" pitchFamily="18" charset="0"/>
              </a:rPr>
              <a:t>Akampa</a:t>
            </a:r>
            <a:r>
              <a:rPr lang="en-US" sz="2600" dirty="0">
                <a:solidFill>
                  <a:schemeClr val="tx1"/>
                </a:solidFill>
                <a:latin typeface="Cambria" panose="02040503050406030204" pitchFamily="18" charset="0"/>
                <a:ea typeface="Cambria" panose="02040503050406030204" pitchFamily="18" charset="0"/>
              </a:rPr>
              <a:t> (when sticking out it is straight rather than veering to one side)         </a:t>
            </a:r>
            <a:endParaRPr lang="en-IN" sz="26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3857453842"/>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26F6ED-267D-178F-5068-0F10875FB541}"/>
              </a:ext>
            </a:extLst>
          </p:cNvPr>
          <p:cNvSpPr>
            <a:spLocks noGrp="1"/>
          </p:cNvSpPr>
          <p:nvPr>
            <p:ph type="title"/>
          </p:nvPr>
        </p:nvSpPr>
        <p:spPr>
          <a:xfrm>
            <a:off x="241167" y="210688"/>
            <a:ext cx="11709660" cy="1812421"/>
          </a:xfrm>
        </p:spPr>
        <p:txBody>
          <a:bodyPr>
            <a:noAutofit/>
          </a:bodyPr>
          <a:lstStyle/>
          <a:p>
            <a:pPr algn="ctr"/>
            <a:r>
              <a:rPr lang="en-US" sz="4000" b="1" u="sng" dirty="0">
                <a:solidFill>
                  <a:srgbClr val="660033"/>
                </a:solidFill>
                <a:latin typeface="Cambria" panose="02040503050406030204" pitchFamily="18" charset="0"/>
                <a:ea typeface="Cambria" panose="02040503050406030204" pitchFamily="18" charset="0"/>
              </a:rPr>
              <a:t>In general, the examination of the tongue should occur in the following steps:</a:t>
            </a:r>
            <a:endParaRPr lang="en-IN" sz="4000" b="1" u="sng" dirty="0">
              <a:solidFill>
                <a:srgbClr val="660033"/>
              </a:solidFill>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xmlns="" id="{8131D231-B178-3E7B-496E-E6F866F74BCB}"/>
              </a:ext>
            </a:extLst>
          </p:cNvPr>
          <p:cNvSpPr>
            <a:spLocks noGrp="1"/>
          </p:cNvSpPr>
          <p:nvPr>
            <p:ph idx="1"/>
          </p:nvPr>
        </p:nvSpPr>
        <p:spPr>
          <a:xfrm>
            <a:off x="482336" y="1926590"/>
            <a:ext cx="11227323" cy="4428490"/>
          </a:xfrm>
        </p:spPr>
        <p:txBody>
          <a:bodyPr>
            <a:noAutofit/>
          </a:bodyPr>
          <a:lstStyle/>
          <a:p>
            <a:r>
              <a:rPr lang="en-US" sz="3200" dirty="0">
                <a:solidFill>
                  <a:schemeClr val="tx1"/>
                </a:solidFill>
                <a:latin typeface="Cambria" panose="02040503050406030204" pitchFamily="18" charset="0"/>
                <a:ea typeface="Cambria" panose="02040503050406030204" pitchFamily="18" charset="0"/>
              </a:rPr>
              <a:t>1. Have the patient touch the tip of the tongue to the roof of their mouth and inspect the ventral surface.</a:t>
            </a:r>
          </a:p>
          <a:p>
            <a:r>
              <a:rPr lang="en-US" sz="3200" dirty="0">
                <a:solidFill>
                  <a:schemeClr val="tx1"/>
                </a:solidFill>
                <a:latin typeface="Cambria" panose="02040503050406030204" pitchFamily="18" charset="0"/>
                <a:ea typeface="Cambria" panose="02040503050406030204" pitchFamily="18" charset="0"/>
              </a:rPr>
              <a:t>2. Have the patient protrude the tongue straight out and inspect for deviation, color, texture, and masses.</a:t>
            </a:r>
          </a:p>
          <a:p>
            <a:r>
              <a:rPr lang="en-US" sz="3200" dirty="0">
                <a:solidFill>
                  <a:schemeClr val="tx1"/>
                </a:solidFill>
                <a:latin typeface="Cambria" panose="02040503050406030204" pitchFamily="18" charset="0"/>
                <a:ea typeface="Cambria" panose="02040503050406030204" pitchFamily="18" charset="0"/>
              </a:rPr>
              <a:t>3. With gloved hands, hold the tongue with gauze in one hand while palpating the tongue between the thumb and index finger of the other, noting masses and areas of tenderness.</a:t>
            </a:r>
            <a:endParaRPr lang="en-IN" sz="32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3982584968"/>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5A9429-5D2A-089D-0A9F-6C16F2A5E604}"/>
              </a:ext>
            </a:extLst>
          </p:cNvPr>
          <p:cNvSpPr>
            <a:spLocks noGrp="1"/>
          </p:cNvSpPr>
          <p:nvPr>
            <p:ph type="title"/>
          </p:nvPr>
        </p:nvSpPr>
        <p:spPr>
          <a:xfrm>
            <a:off x="350551" y="70859"/>
            <a:ext cx="11784206" cy="706964"/>
          </a:xfrm>
        </p:spPr>
        <p:txBody>
          <a:bodyPr>
            <a:noAutofit/>
          </a:bodyPr>
          <a:lstStyle/>
          <a:p>
            <a:pPr algn="ctr"/>
            <a:r>
              <a:rPr lang="en-US" sz="4400" b="1" u="sng" dirty="0">
                <a:solidFill>
                  <a:srgbClr val="660033"/>
                </a:solidFill>
                <a:latin typeface="Cambria" panose="02040503050406030204" pitchFamily="18" charset="0"/>
                <a:ea typeface="Cambria" panose="02040503050406030204" pitchFamily="18" charset="0"/>
              </a:rPr>
              <a:t>Clinical Findings in Tongue Pathology:</a:t>
            </a:r>
            <a:endParaRPr lang="en-IN" sz="4400" b="1" u="sng" dirty="0">
              <a:solidFill>
                <a:srgbClr val="660033"/>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xmlns="" id="{D0082307-FE2B-0451-A99E-5D80770B2AF2}"/>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46753" y="1039113"/>
            <a:ext cx="3530675" cy="24378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xmlns="" id="{44DF860A-E380-E16F-4494-C57B29B61C97}"/>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246183" y="1039113"/>
            <a:ext cx="3787358" cy="21662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xmlns="" id="{905E97AF-ADEC-325B-DB8A-826862876704}"/>
              </a:ext>
            </a:extLst>
          </p:cNvPr>
          <p:cNvSpPr txBox="1"/>
          <p:nvPr/>
        </p:nvSpPr>
        <p:spPr>
          <a:xfrm>
            <a:off x="4246182" y="3370821"/>
            <a:ext cx="3992943" cy="3416320"/>
          </a:xfrm>
          <a:prstGeom prst="rect">
            <a:avLst/>
          </a:prstGeom>
          <a:noFill/>
        </p:spPr>
        <p:txBody>
          <a:bodyPr wrap="square">
            <a:spAutoFit/>
          </a:bodyPr>
          <a:lstStyle/>
          <a:p>
            <a:pPr marL="342900" indent="-342900">
              <a:buFont typeface="Arial" panose="020B0604020202020204" pitchFamily="34" charset="0"/>
              <a:buChar char="•"/>
            </a:pPr>
            <a:r>
              <a:rPr lang="en-US" sz="2400" b="1" u="sng" dirty="0">
                <a:solidFill>
                  <a:srgbClr val="FFC000"/>
                </a:solidFill>
                <a:latin typeface="Cambria" panose="02040503050406030204" pitchFamily="18" charset="0"/>
                <a:ea typeface="Cambria" panose="02040503050406030204" pitchFamily="18" charset="0"/>
              </a:rPr>
              <a:t>Geographic Tongue:</a:t>
            </a:r>
          </a:p>
          <a:p>
            <a:pPr marL="0" indent="0">
              <a:buNone/>
            </a:pPr>
            <a:r>
              <a:rPr lang="en-US" sz="2400" dirty="0">
                <a:latin typeface="Cambria" panose="02040503050406030204" pitchFamily="18" charset="0"/>
                <a:ea typeface="Cambria" panose="02040503050406030204" pitchFamily="18" charset="0"/>
              </a:rPr>
              <a:t>Geographic tongue is a benign condition in which discolored, painless patches of the tongue appear and then reappear from atrophy, often in a different distribution. This is seen in 1-3% of the population.</a:t>
            </a:r>
            <a:endParaRPr lang="en-IN" sz="24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xmlns="" id="{944AE58D-94DF-2B8D-2A26-328B11A0932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414571" y="1039113"/>
            <a:ext cx="3524186" cy="24378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xmlns="" id="{37946AE4-14C0-DF60-3E05-20F4F6E83DCA}"/>
              </a:ext>
            </a:extLst>
          </p:cNvPr>
          <p:cNvSpPr txBox="1"/>
          <p:nvPr/>
        </p:nvSpPr>
        <p:spPr>
          <a:xfrm>
            <a:off x="8414571" y="3555487"/>
            <a:ext cx="3524186" cy="3046988"/>
          </a:xfrm>
          <a:prstGeom prst="rect">
            <a:avLst/>
          </a:prstGeom>
          <a:noFill/>
        </p:spPr>
        <p:txBody>
          <a:bodyPr wrap="square" rtlCol="0">
            <a:spAutoFit/>
          </a:bodyPr>
          <a:lstStyle/>
          <a:p>
            <a:pPr marL="342900" indent="-342900">
              <a:buFont typeface="Arial" panose="020B0604020202020204" pitchFamily="34" charset="0"/>
              <a:buChar char="•"/>
            </a:pPr>
            <a:r>
              <a:rPr lang="en-US" sz="2400" b="1" u="sng" dirty="0">
                <a:solidFill>
                  <a:srgbClr val="FFC000"/>
                </a:solidFill>
                <a:latin typeface="Cambria" panose="02040503050406030204" pitchFamily="18" charset="0"/>
                <a:ea typeface="Cambria" panose="02040503050406030204" pitchFamily="18" charset="0"/>
              </a:rPr>
              <a:t>Hairy tongue:</a:t>
            </a:r>
          </a:p>
          <a:p>
            <a:pPr marL="0" indent="0">
              <a:buNone/>
            </a:pPr>
            <a:r>
              <a:rPr lang="en-US" sz="2400" dirty="0">
                <a:latin typeface="Cambria" panose="02040503050406030204" pitchFamily="18" charset="0"/>
                <a:ea typeface="Cambria" panose="02040503050406030204" pitchFamily="18" charset="0"/>
              </a:rPr>
              <a:t>White hairs along the sides of the tongue are the classic appearance of oral hairy leukoplakia, the result of EBV infection in HIV-positive individuals. </a:t>
            </a:r>
          </a:p>
        </p:txBody>
      </p:sp>
      <p:sp>
        <p:nvSpPr>
          <p:cNvPr id="10" name="TextBox 9">
            <a:extLst>
              <a:ext uri="{FF2B5EF4-FFF2-40B4-BE49-F238E27FC236}">
                <a16:creationId xmlns:a16="http://schemas.microsoft.com/office/drawing/2014/main" xmlns="" id="{A3702326-DD65-DBB0-7EBF-FFE00C08A3CA}"/>
              </a:ext>
            </a:extLst>
          </p:cNvPr>
          <p:cNvSpPr txBox="1"/>
          <p:nvPr/>
        </p:nvSpPr>
        <p:spPr>
          <a:xfrm>
            <a:off x="246753" y="3738285"/>
            <a:ext cx="3524185" cy="2677656"/>
          </a:xfrm>
          <a:prstGeom prst="rect">
            <a:avLst/>
          </a:prstGeom>
          <a:noFill/>
        </p:spPr>
        <p:txBody>
          <a:bodyPr wrap="square" rtlCol="0">
            <a:spAutoFit/>
          </a:bodyPr>
          <a:lstStyle/>
          <a:p>
            <a:pPr marL="342900" indent="-342900">
              <a:spcBef>
                <a:spcPts val="0"/>
              </a:spcBef>
              <a:spcAft>
                <a:spcPts val="0"/>
              </a:spcAft>
              <a:buFont typeface="Arial" panose="020B0604020202020204" pitchFamily="34" charset="0"/>
              <a:buChar char="•"/>
            </a:pPr>
            <a:r>
              <a:rPr lang="en-US" sz="2400" b="1" u="sng" dirty="0">
                <a:solidFill>
                  <a:srgbClr val="FFC000"/>
                </a:solidFill>
                <a:latin typeface="Cambria" panose="02040503050406030204" pitchFamily="18" charset="0"/>
                <a:ea typeface="Cambria" panose="02040503050406030204" pitchFamily="18" charset="0"/>
              </a:rPr>
              <a:t>Smooth Tongue:</a:t>
            </a:r>
          </a:p>
          <a:p>
            <a:pPr marL="0" indent="0">
              <a:spcBef>
                <a:spcPts val="0"/>
              </a:spcBef>
              <a:spcAft>
                <a:spcPts val="0"/>
              </a:spcAft>
              <a:buNone/>
            </a:pPr>
            <a:r>
              <a:rPr lang="en-US" sz="2400" dirty="0">
                <a:latin typeface="Cambria" panose="02040503050406030204" pitchFamily="18" charset="0"/>
                <a:ea typeface="Cambria" panose="02040503050406030204" pitchFamily="18" charset="0"/>
              </a:rPr>
              <a:t>The most common cause of a smooth tongue is the use of dentures. </a:t>
            </a:r>
          </a:p>
          <a:p>
            <a:pPr marL="0" indent="0">
              <a:spcBef>
                <a:spcPts val="0"/>
              </a:spcBef>
              <a:spcAft>
                <a:spcPts val="0"/>
              </a:spcAft>
              <a:buNone/>
            </a:pPr>
            <a:r>
              <a:rPr lang="en-US" sz="2400" dirty="0">
                <a:latin typeface="Cambria" panose="02040503050406030204" pitchFamily="18" charset="0"/>
                <a:ea typeface="Cambria" panose="02040503050406030204" pitchFamily="18" charset="0"/>
              </a:rPr>
              <a:t>Nutritional deficiencies include iron, folate and vitamin B12 deficiency. </a:t>
            </a:r>
          </a:p>
        </p:txBody>
      </p:sp>
    </p:spTree>
    <p:extLst>
      <p:ext uri="{BB962C8B-B14F-4D97-AF65-F5344CB8AC3E}">
        <p14:creationId xmlns:p14="http://schemas.microsoft.com/office/powerpoint/2010/main" xmlns="" val="3120897072"/>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D0E58D6C-0C9A-FFBD-DFDE-C3A46C4A6E19}"/>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717175" y="601756"/>
            <a:ext cx="10775577" cy="565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xmlns="" id="{72FDF2C5-DF27-3186-8275-B98EC39D4B16}"/>
              </a:ext>
            </a:extLst>
          </p:cNvPr>
          <p:cNvSpPr txBox="1"/>
          <p:nvPr/>
        </p:nvSpPr>
        <p:spPr>
          <a:xfrm>
            <a:off x="1568823" y="601756"/>
            <a:ext cx="824753" cy="369332"/>
          </a:xfrm>
          <a:prstGeom prst="rect">
            <a:avLst/>
          </a:prstGeom>
          <a:solidFill>
            <a:schemeClr val="tx1"/>
          </a:solidFill>
        </p:spPr>
        <p:txBody>
          <a:bodyPr wrap="square" rtlCol="0">
            <a:spAutoFit/>
          </a:bodyPr>
          <a:lstStyle/>
          <a:p>
            <a:r>
              <a:rPr lang="en-IN" b="1" dirty="0">
                <a:solidFill>
                  <a:schemeClr val="bg1"/>
                </a:solidFill>
                <a:latin typeface="Cambria" panose="02040503050406030204" pitchFamily="18" charset="0"/>
                <a:ea typeface="Cambria" panose="02040503050406030204" pitchFamily="18" charset="0"/>
              </a:rPr>
              <a:t>PINK</a:t>
            </a:r>
          </a:p>
        </p:txBody>
      </p:sp>
      <p:sp>
        <p:nvSpPr>
          <p:cNvPr id="7" name="TextBox 6">
            <a:extLst>
              <a:ext uri="{FF2B5EF4-FFF2-40B4-BE49-F238E27FC236}">
                <a16:creationId xmlns:a16="http://schemas.microsoft.com/office/drawing/2014/main" xmlns="" id="{A2C02983-3AA9-797B-47C4-B5E18C174880}"/>
              </a:ext>
            </a:extLst>
          </p:cNvPr>
          <p:cNvSpPr txBox="1"/>
          <p:nvPr/>
        </p:nvSpPr>
        <p:spPr>
          <a:xfrm>
            <a:off x="3469341" y="601756"/>
            <a:ext cx="905435" cy="369332"/>
          </a:xfrm>
          <a:prstGeom prst="rect">
            <a:avLst/>
          </a:prstGeom>
          <a:solidFill>
            <a:schemeClr val="tx1"/>
          </a:solidFill>
        </p:spPr>
        <p:txBody>
          <a:bodyPr wrap="square" rtlCol="0">
            <a:spAutoFit/>
          </a:bodyPr>
          <a:lstStyle/>
          <a:p>
            <a:r>
              <a:rPr lang="en-IN" b="1" dirty="0">
                <a:solidFill>
                  <a:schemeClr val="bg1"/>
                </a:solidFill>
                <a:latin typeface="Cambria" panose="02040503050406030204" pitchFamily="18" charset="0"/>
                <a:ea typeface="Cambria" panose="02040503050406030204" pitchFamily="18" charset="0"/>
              </a:rPr>
              <a:t>BLACK</a:t>
            </a:r>
          </a:p>
        </p:txBody>
      </p:sp>
      <p:sp>
        <p:nvSpPr>
          <p:cNvPr id="8" name="TextBox 7">
            <a:extLst>
              <a:ext uri="{FF2B5EF4-FFF2-40B4-BE49-F238E27FC236}">
                <a16:creationId xmlns:a16="http://schemas.microsoft.com/office/drawing/2014/main" xmlns="" id="{7C19D5D2-4EE3-33EC-CE32-AFAB1562B638}"/>
              </a:ext>
            </a:extLst>
          </p:cNvPr>
          <p:cNvSpPr txBox="1"/>
          <p:nvPr/>
        </p:nvSpPr>
        <p:spPr>
          <a:xfrm>
            <a:off x="5536277" y="601756"/>
            <a:ext cx="946064" cy="369332"/>
          </a:xfrm>
          <a:prstGeom prst="rect">
            <a:avLst/>
          </a:prstGeom>
          <a:solidFill>
            <a:schemeClr val="tx1"/>
          </a:solidFill>
        </p:spPr>
        <p:txBody>
          <a:bodyPr wrap="square" rtlCol="0">
            <a:spAutoFit/>
          </a:bodyPr>
          <a:lstStyle/>
          <a:p>
            <a:r>
              <a:rPr lang="en-IN" b="1" dirty="0">
                <a:solidFill>
                  <a:schemeClr val="bg1"/>
                </a:solidFill>
                <a:latin typeface="Cambria" panose="02040503050406030204" pitchFamily="18" charset="0"/>
                <a:ea typeface="Cambria" panose="02040503050406030204" pitchFamily="18" charset="0"/>
              </a:rPr>
              <a:t>WHITE</a:t>
            </a:r>
          </a:p>
        </p:txBody>
      </p:sp>
      <p:sp>
        <p:nvSpPr>
          <p:cNvPr id="9" name="TextBox 8">
            <a:extLst>
              <a:ext uri="{FF2B5EF4-FFF2-40B4-BE49-F238E27FC236}">
                <a16:creationId xmlns:a16="http://schemas.microsoft.com/office/drawing/2014/main" xmlns="" id="{3D57C10F-2174-5D25-0D6E-8B7AEA4B6ACD}"/>
              </a:ext>
            </a:extLst>
          </p:cNvPr>
          <p:cNvSpPr txBox="1"/>
          <p:nvPr/>
        </p:nvSpPr>
        <p:spPr>
          <a:xfrm>
            <a:off x="7445043" y="601756"/>
            <a:ext cx="1057835" cy="369332"/>
          </a:xfrm>
          <a:prstGeom prst="rect">
            <a:avLst/>
          </a:prstGeom>
          <a:solidFill>
            <a:schemeClr val="tx1"/>
          </a:solidFill>
        </p:spPr>
        <p:txBody>
          <a:bodyPr wrap="square" rtlCol="0">
            <a:spAutoFit/>
          </a:bodyPr>
          <a:lstStyle/>
          <a:p>
            <a:r>
              <a:rPr lang="en-IN" b="1" dirty="0">
                <a:solidFill>
                  <a:schemeClr val="bg1"/>
                </a:solidFill>
                <a:latin typeface="Cambria" panose="02040503050406030204" pitchFamily="18" charset="0"/>
                <a:ea typeface="Cambria" panose="02040503050406030204" pitchFamily="18" charset="0"/>
              </a:rPr>
              <a:t>PURPLE</a:t>
            </a:r>
          </a:p>
        </p:txBody>
      </p:sp>
      <p:sp>
        <p:nvSpPr>
          <p:cNvPr id="10" name="TextBox 9">
            <a:extLst>
              <a:ext uri="{FF2B5EF4-FFF2-40B4-BE49-F238E27FC236}">
                <a16:creationId xmlns:a16="http://schemas.microsoft.com/office/drawing/2014/main" xmlns="" id="{6393E944-C4EC-6D6F-8ABB-6F667F160278}"/>
              </a:ext>
            </a:extLst>
          </p:cNvPr>
          <p:cNvSpPr txBox="1"/>
          <p:nvPr/>
        </p:nvSpPr>
        <p:spPr>
          <a:xfrm>
            <a:off x="9545097" y="601756"/>
            <a:ext cx="905435" cy="369332"/>
          </a:xfrm>
          <a:prstGeom prst="rect">
            <a:avLst/>
          </a:prstGeom>
          <a:solidFill>
            <a:schemeClr val="tx1"/>
          </a:solidFill>
        </p:spPr>
        <p:txBody>
          <a:bodyPr wrap="square" rtlCol="0">
            <a:spAutoFit/>
          </a:bodyPr>
          <a:lstStyle/>
          <a:p>
            <a:r>
              <a:rPr lang="en-IN" b="1" dirty="0">
                <a:solidFill>
                  <a:schemeClr val="bg1"/>
                </a:solidFill>
                <a:latin typeface="Cambria" panose="02040503050406030204" pitchFamily="18" charset="0"/>
                <a:ea typeface="Cambria" panose="02040503050406030204" pitchFamily="18" charset="0"/>
              </a:rPr>
              <a:t>RED</a:t>
            </a:r>
          </a:p>
        </p:txBody>
      </p:sp>
      <p:sp>
        <p:nvSpPr>
          <p:cNvPr id="11" name="TextBox 10">
            <a:extLst>
              <a:ext uri="{FF2B5EF4-FFF2-40B4-BE49-F238E27FC236}">
                <a16:creationId xmlns:a16="http://schemas.microsoft.com/office/drawing/2014/main" xmlns="" id="{EFAFD625-954D-8F4E-936F-F5E8BEB957B1}"/>
              </a:ext>
            </a:extLst>
          </p:cNvPr>
          <p:cNvSpPr txBox="1"/>
          <p:nvPr/>
        </p:nvSpPr>
        <p:spPr>
          <a:xfrm>
            <a:off x="1534573" y="3244334"/>
            <a:ext cx="859003" cy="369332"/>
          </a:xfrm>
          <a:prstGeom prst="rect">
            <a:avLst/>
          </a:prstGeom>
          <a:solidFill>
            <a:schemeClr val="tx1"/>
          </a:solidFill>
        </p:spPr>
        <p:txBody>
          <a:bodyPr wrap="square" rtlCol="0">
            <a:spAutoFit/>
          </a:bodyPr>
          <a:lstStyle/>
          <a:p>
            <a:r>
              <a:rPr lang="en-IN" b="1" dirty="0">
                <a:solidFill>
                  <a:schemeClr val="bg1"/>
                </a:solidFill>
                <a:latin typeface="Cambria" panose="02040503050406030204" pitchFamily="18" charset="0"/>
                <a:ea typeface="Cambria" panose="02040503050406030204" pitchFamily="18" charset="0"/>
              </a:rPr>
              <a:t>GREY</a:t>
            </a:r>
          </a:p>
        </p:txBody>
      </p:sp>
      <p:sp>
        <p:nvSpPr>
          <p:cNvPr id="12" name="TextBox 11">
            <a:extLst>
              <a:ext uri="{FF2B5EF4-FFF2-40B4-BE49-F238E27FC236}">
                <a16:creationId xmlns:a16="http://schemas.microsoft.com/office/drawing/2014/main" xmlns="" id="{1DE4676C-B50C-ED5E-BCA1-3E8FCBDC7779}"/>
              </a:ext>
            </a:extLst>
          </p:cNvPr>
          <p:cNvSpPr txBox="1"/>
          <p:nvPr/>
        </p:nvSpPr>
        <p:spPr>
          <a:xfrm>
            <a:off x="3469341" y="3244334"/>
            <a:ext cx="1156447" cy="369332"/>
          </a:xfrm>
          <a:prstGeom prst="rect">
            <a:avLst/>
          </a:prstGeom>
          <a:solidFill>
            <a:schemeClr val="tx1"/>
          </a:solidFill>
        </p:spPr>
        <p:txBody>
          <a:bodyPr wrap="square" rtlCol="0">
            <a:spAutoFit/>
          </a:bodyPr>
          <a:lstStyle/>
          <a:p>
            <a:r>
              <a:rPr lang="en-IN" b="1" dirty="0">
                <a:solidFill>
                  <a:schemeClr val="bg1"/>
                </a:solidFill>
                <a:latin typeface="Cambria" panose="02040503050406030204" pitchFamily="18" charset="0"/>
                <a:ea typeface="Cambria" panose="02040503050406030204" pitchFamily="18" charset="0"/>
              </a:rPr>
              <a:t>YELLOW</a:t>
            </a:r>
          </a:p>
        </p:txBody>
      </p:sp>
      <p:sp>
        <p:nvSpPr>
          <p:cNvPr id="13" name="TextBox 12">
            <a:extLst>
              <a:ext uri="{FF2B5EF4-FFF2-40B4-BE49-F238E27FC236}">
                <a16:creationId xmlns:a16="http://schemas.microsoft.com/office/drawing/2014/main" xmlns="" id="{3E5E5E2F-F372-A7F5-B3A3-D890DC93D8A5}"/>
              </a:ext>
            </a:extLst>
          </p:cNvPr>
          <p:cNvSpPr txBox="1"/>
          <p:nvPr/>
        </p:nvSpPr>
        <p:spPr>
          <a:xfrm>
            <a:off x="5360893" y="3244334"/>
            <a:ext cx="1121448" cy="369332"/>
          </a:xfrm>
          <a:prstGeom prst="rect">
            <a:avLst/>
          </a:prstGeom>
          <a:solidFill>
            <a:schemeClr val="tx1"/>
          </a:solidFill>
        </p:spPr>
        <p:txBody>
          <a:bodyPr wrap="square" rtlCol="0">
            <a:spAutoFit/>
          </a:bodyPr>
          <a:lstStyle/>
          <a:p>
            <a:r>
              <a:rPr lang="en-IN" b="1" dirty="0">
                <a:solidFill>
                  <a:schemeClr val="bg1"/>
                </a:solidFill>
                <a:latin typeface="Cambria" panose="02040503050406030204" pitchFamily="18" charset="0"/>
                <a:ea typeface="Cambria" panose="02040503050406030204" pitchFamily="18" charset="0"/>
              </a:rPr>
              <a:t>ORANGE</a:t>
            </a:r>
          </a:p>
        </p:txBody>
      </p:sp>
      <p:sp>
        <p:nvSpPr>
          <p:cNvPr id="14" name="TextBox 13">
            <a:extLst>
              <a:ext uri="{FF2B5EF4-FFF2-40B4-BE49-F238E27FC236}">
                <a16:creationId xmlns:a16="http://schemas.microsoft.com/office/drawing/2014/main" xmlns="" id="{A42762E1-DD93-B521-472D-38B7609B919C}"/>
              </a:ext>
            </a:extLst>
          </p:cNvPr>
          <p:cNvSpPr txBox="1"/>
          <p:nvPr/>
        </p:nvSpPr>
        <p:spPr>
          <a:xfrm>
            <a:off x="7508368" y="3244334"/>
            <a:ext cx="986119" cy="369332"/>
          </a:xfrm>
          <a:prstGeom prst="rect">
            <a:avLst/>
          </a:prstGeom>
          <a:solidFill>
            <a:schemeClr val="tx1"/>
          </a:solidFill>
        </p:spPr>
        <p:txBody>
          <a:bodyPr wrap="square" rtlCol="0">
            <a:spAutoFit/>
          </a:bodyPr>
          <a:lstStyle/>
          <a:p>
            <a:r>
              <a:rPr lang="en-IN" b="1" dirty="0">
                <a:solidFill>
                  <a:schemeClr val="bg1"/>
                </a:solidFill>
                <a:latin typeface="Cambria" panose="02040503050406030204" pitchFamily="18" charset="0"/>
                <a:ea typeface="Cambria" panose="02040503050406030204" pitchFamily="18" charset="0"/>
              </a:rPr>
              <a:t>GREEN</a:t>
            </a:r>
          </a:p>
        </p:txBody>
      </p:sp>
      <p:sp>
        <p:nvSpPr>
          <p:cNvPr id="15" name="TextBox 14">
            <a:extLst>
              <a:ext uri="{FF2B5EF4-FFF2-40B4-BE49-F238E27FC236}">
                <a16:creationId xmlns:a16="http://schemas.microsoft.com/office/drawing/2014/main" xmlns="" id="{BD4256E0-4EA6-0699-0B04-ADCC57D65B50}"/>
              </a:ext>
            </a:extLst>
          </p:cNvPr>
          <p:cNvSpPr txBox="1"/>
          <p:nvPr/>
        </p:nvSpPr>
        <p:spPr>
          <a:xfrm>
            <a:off x="9545097" y="3244334"/>
            <a:ext cx="813665" cy="369332"/>
          </a:xfrm>
          <a:prstGeom prst="rect">
            <a:avLst/>
          </a:prstGeom>
          <a:solidFill>
            <a:schemeClr val="tx1"/>
          </a:solidFill>
        </p:spPr>
        <p:txBody>
          <a:bodyPr wrap="square" rtlCol="0">
            <a:spAutoFit/>
          </a:bodyPr>
          <a:lstStyle/>
          <a:p>
            <a:r>
              <a:rPr lang="en-IN" b="1" dirty="0">
                <a:solidFill>
                  <a:schemeClr val="bg1"/>
                </a:solidFill>
                <a:latin typeface="Cambria" panose="02040503050406030204" pitchFamily="18" charset="0"/>
                <a:ea typeface="Cambria" panose="02040503050406030204" pitchFamily="18" charset="0"/>
              </a:rPr>
              <a:t>BLUE</a:t>
            </a:r>
          </a:p>
        </p:txBody>
      </p:sp>
    </p:spTree>
    <p:extLst>
      <p:ext uri="{BB962C8B-B14F-4D97-AF65-F5344CB8AC3E}">
        <p14:creationId xmlns:p14="http://schemas.microsoft.com/office/powerpoint/2010/main" xmlns="" val="4186681273"/>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A7CDEA-6895-798F-2685-E03367D1AFCF}"/>
              </a:ext>
            </a:extLst>
          </p:cNvPr>
          <p:cNvSpPr>
            <a:spLocks noGrp="1"/>
          </p:cNvSpPr>
          <p:nvPr>
            <p:ph type="title"/>
          </p:nvPr>
        </p:nvSpPr>
        <p:spPr>
          <a:xfrm>
            <a:off x="1715291" y="264585"/>
            <a:ext cx="8761413" cy="706964"/>
          </a:xfrm>
        </p:spPr>
        <p:txBody>
          <a:bodyPr>
            <a:noAutofit/>
          </a:bodyPr>
          <a:lstStyle/>
          <a:p>
            <a:pPr algn="ctr"/>
            <a:r>
              <a:rPr lang="en-IN" sz="6000" b="1" u="sng" dirty="0">
                <a:solidFill>
                  <a:srgbClr val="660033"/>
                </a:solidFill>
                <a:latin typeface="Cambria" panose="02040503050406030204" pitchFamily="18" charset="0"/>
                <a:ea typeface="Cambria" panose="02040503050406030204" pitchFamily="18" charset="0"/>
              </a:rPr>
              <a:t>CONCLUSION:</a:t>
            </a:r>
          </a:p>
        </p:txBody>
      </p:sp>
      <p:sp>
        <p:nvSpPr>
          <p:cNvPr id="3" name="Content Placeholder 2">
            <a:extLst>
              <a:ext uri="{FF2B5EF4-FFF2-40B4-BE49-F238E27FC236}">
                <a16:creationId xmlns:a16="http://schemas.microsoft.com/office/drawing/2014/main" xmlns="" id="{88CE514A-852E-4FCF-29E9-DD2D96A76087}"/>
              </a:ext>
            </a:extLst>
          </p:cNvPr>
          <p:cNvSpPr>
            <a:spLocks noGrp="1"/>
          </p:cNvSpPr>
          <p:nvPr>
            <p:ph idx="1"/>
          </p:nvPr>
        </p:nvSpPr>
        <p:spPr>
          <a:xfrm>
            <a:off x="520042" y="1337310"/>
            <a:ext cx="11151909" cy="4183380"/>
          </a:xfrm>
        </p:spPr>
        <p:txBody>
          <a:bodyPr>
            <a:noAutofit/>
          </a:bodyPr>
          <a:lstStyle/>
          <a:p>
            <a:pPr>
              <a:buFont typeface="Arial" panose="020B0604020202020204" pitchFamily="34" charset="0"/>
              <a:buChar char="•"/>
            </a:pPr>
            <a:r>
              <a:rPr lang="en-US" sz="3200" dirty="0">
                <a:solidFill>
                  <a:schemeClr val="tx1"/>
                </a:solidFill>
                <a:latin typeface="Cambria" panose="02040503050406030204" pitchFamily="18" charset="0"/>
                <a:ea typeface="Cambria" panose="02040503050406030204" pitchFamily="18" charset="0"/>
              </a:rPr>
              <a:t>Tongue is a reflection of what is happening inside the body. </a:t>
            </a:r>
          </a:p>
          <a:p>
            <a:pPr>
              <a:buFont typeface="Arial" panose="020B0604020202020204" pitchFamily="34" charset="0"/>
              <a:buChar char="•"/>
            </a:pPr>
            <a:r>
              <a:rPr lang="en-US" sz="3200" dirty="0">
                <a:solidFill>
                  <a:schemeClr val="tx1"/>
                </a:solidFill>
                <a:latin typeface="Cambria" panose="02040503050406030204" pitchFamily="18" charset="0"/>
                <a:ea typeface="Cambria" panose="02040503050406030204" pitchFamily="18" charset="0"/>
              </a:rPr>
              <a:t>Along with other examination of </a:t>
            </a:r>
            <a:r>
              <a:rPr lang="en-US" sz="3200" dirty="0" err="1">
                <a:solidFill>
                  <a:schemeClr val="tx1"/>
                </a:solidFill>
                <a:latin typeface="Cambria" panose="02040503050406030204" pitchFamily="18" charset="0"/>
                <a:ea typeface="Cambria" panose="02040503050406030204" pitchFamily="18" charset="0"/>
              </a:rPr>
              <a:t>Astasthana</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parikshana</a:t>
            </a:r>
            <a:r>
              <a:rPr lang="en-US" sz="3200" dirty="0">
                <a:solidFill>
                  <a:schemeClr val="tx1"/>
                </a:solidFill>
                <a:latin typeface="Cambria" panose="02040503050406030204" pitchFamily="18" charset="0"/>
                <a:ea typeface="Cambria" panose="02040503050406030204" pitchFamily="18" charset="0"/>
              </a:rPr>
              <a:t> and </a:t>
            </a:r>
            <a:r>
              <a:rPr lang="en-US" sz="3200" dirty="0" err="1">
                <a:solidFill>
                  <a:schemeClr val="tx1"/>
                </a:solidFill>
                <a:latin typeface="Cambria" panose="02040503050406030204" pitchFamily="18" charset="0"/>
                <a:ea typeface="Cambria" panose="02040503050406030204" pitchFamily="18" charset="0"/>
              </a:rPr>
              <a:t>Lakshana</a:t>
            </a:r>
            <a:r>
              <a:rPr lang="en-US" sz="3200" dirty="0">
                <a:solidFill>
                  <a:schemeClr val="tx1"/>
                </a:solidFill>
                <a:latin typeface="Cambria" panose="02040503050406030204" pitchFamily="18" charset="0"/>
                <a:ea typeface="Cambria" panose="02040503050406030204" pitchFamily="18" charset="0"/>
              </a:rPr>
              <a:t> (Symptoms), the tongue examination is an easy and indispensable part to know Sama, </a:t>
            </a:r>
            <a:r>
              <a:rPr lang="en-US" sz="3200" dirty="0" err="1">
                <a:solidFill>
                  <a:schemeClr val="tx1"/>
                </a:solidFill>
                <a:latin typeface="Cambria" panose="02040503050406030204" pitchFamily="18" charset="0"/>
                <a:ea typeface="Cambria" panose="02040503050406030204" pitchFamily="18" charset="0"/>
              </a:rPr>
              <a:t>nirama</a:t>
            </a:r>
            <a:r>
              <a:rPr lang="en-US" sz="3200" dirty="0">
                <a:solidFill>
                  <a:schemeClr val="tx1"/>
                </a:solidFill>
                <a:latin typeface="Cambria" panose="02040503050406030204" pitchFamily="18" charset="0"/>
                <a:ea typeface="Cambria" panose="02040503050406030204" pitchFamily="18" charset="0"/>
              </a:rPr>
              <a:t> and </a:t>
            </a:r>
            <a:r>
              <a:rPr lang="en-US" sz="3200" dirty="0" err="1">
                <a:solidFill>
                  <a:schemeClr val="tx1"/>
                </a:solidFill>
                <a:latin typeface="Cambria" panose="02040503050406030204" pitchFamily="18" charset="0"/>
                <a:ea typeface="Cambria" panose="02040503050406030204" pitchFamily="18" charset="0"/>
              </a:rPr>
              <a:t>Vruddi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kshaya</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avastha</a:t>
            </a:r>
            <a:r>
              <a:rPr lang="en-US" sz="3200" dirty="0">
                <a:solidFill>
                  <a:schemeClr val="tx1"/>
                </a:solidFill>
                <a:latin typeface="Cambria" panose="02040503050406030204" pitchFamily="18" charset="0"/>
                <a:ea typeface="Cambria" panose="02040503050406030204" pitchFamily="18" charset="0"/>
              </a:rPr>
              <a:t> of the dosha, finally in the </a:t>
            </a:r>
            <a:r>
              <a:rPr lang="en-US" sz="3200" dirty="0" err="1">
                <a:solidFill>
                  <a:schemeClr val="tx1"/>
                </a:solidFill>
                <a:latin typeface="Cambria" panose="02040503050406030204" pitchFamily="18" charset="0"/>
                <a:ea typeface="Cambria" panose="02040503050406030204" pitchFamily="18" charset="0"/>
              </a:rPr>
              <a:t>Sapekshanidana</a:t>
            </a:r>
            <a:r>
              <a:rPr lang="en-US" sz="3200" dirty="0">
                <a:solidFill>
                  <a:schemeClr val="tx1"/>
                </a:solidFill>
                <a:latin typeface="Cambria" panose="02040503050406030204" pitchFamily="18" charset="0"/>
                <a:ea typeface="Cambria" panose="02040503050406030204" pitchFamily="18" charset="0"/>
              </a:rPr>
              <a:t> (diagnosis)of the disease. </a:t>
            </a:r>
          </a:p>
          <a:p>
            <a:pPr>
              <a:buFont typeface="Arial" panose="020B0604020202020204" pitchFamily="34" charset="0"/>
              <a:buChar char="•"/>
            </a:pPr>
            <a:r>
              <a:rPr lang="en-US" sz="3200" dirty="0">
                <a:solidFill>
                  <a:schemeClr val="tx1"/>
                </a:solidFill>
                <a:latin typeface="Cambria" panose="02040503050406030204" pitchFamily="18" charset="0"/>
                <a:ea typeface="Cambria" panose="02040503050406030204" pitchFamily="18" charset="0"/>
              </a:rPr>
              <a:t>So one should examine the tongue very carefully and thoroughly.</a:t>
            </a:r>
            <a:endParaRPr lang="en-IN" sz="32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2563341993"/>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18A99C-270E-2DB3-309C-EDA4E60499B5}"/>
              </a:ext>
            </a:extLst>
          </p:cNvPr>
          <p:cNvSpPr>
            <a:spLocks noGrp="1"/>
          </p:cNvSpPr>
          <p:nvPr>
            <p:ph type="title"/>
          </p:nvPr>
        </p:nvSpPr>
        <p:spPr>
          <a:xfrm>
            <a:off x="2134751" y="105738"/>
            <a:ext cx="7922497" cy="1028700"/>
          </a:xfrm>
        </p:spPr>
        <p:txBody>
          <a:bodyPr>
            <a:noAutofit/>
          </a:bodyPr>
          <a:lstStyle/>
          <a:p>
            <a:pPr algn="ctr"/>
            <a:r>
              <a:rPr lang="en-IN" sz="6600" b="1" u="sng" dirty="0">
                <a:solidFill>
                  <a:srgbClr val="660033"/>
                </a:solidFill>
                <a:latin typeface="Aparajita" panose="02020603050405020304" pitchFamily="18" charset="0"/>
                <a:cs typeface="Aparajita" panose="02020603050405020304" pitchFamily="18" charset="0"/>
              </a:rPr>
              <a:t>5. </a:t>
            </a:r>
            <a:r>
              <a:rPr lang="hi-IN" sz="6600" b="1" u="sng" dirty="0">
                <a:solidFill>
                  <a:srgbClr val="660033"/>
                </a:solidFill>
                <a:latin typeface="Aparajita" panose="02020603050405020304" pitchFamily="18" charset="0"/>
                <a:cs typeface="Aparajita" panose="02020603050405020304" pitchFamily="18" charset="0"/>
              </a:rPr>
              <a:t>शब्द</a:t>
            </a:r>
            <a:r>
              <a:rPr lang="en-IN" sz="6600" b="1" u="sng" dirty="0">
                <a:solidFill>
                  <a:srgbClr val="660033"/>
                </a:solidFill>
                <a:latin typeface="Aparajita" panose="02020603050405020304" pitchFamily="18" charset="0"/>
                <a:cs typeface="Aparajita" panose="02020603050405020304" pitchFamily="18" charset="0"/>
              </a:rPr>
              <a:t> </a:t>
            </a:r>
            <a:r>
              <a:rPr lang="hi-IN" sz="6600" b="1" u="sng" dirty="0">
                <a:solidFill>
                  <a:srgbClr val="660033"/>
                </a:solidFill>
                <a:latin typeface="Aparajita" panose="02020603050405020304" pitchFamily="18" charset="0"/>
                <a:cs typeface="Aparajita" panose="02020603050405020304" pitchFamily="18" charset="0"/>
              </a:rPr>
              <a:t>परीक्षा</a:t>
            </a:r>
            <a:r>
              <a:rPr lang="en-IN" sz="6600" b="1" u="sng" dirty="0">
                <a:solidFill>
                  <a:srgbClr val="660033"/>
                </a:solidFill>
                <a:latin typeface="Aparajita" panose="02020603050405020304" pitchFamily="18" charset="0"/>
                <a:cs typeface="Aparajita" panose="02020603050405020304" pitchFamily="18" charset="0"/>
              </a:rPr>
              <a:t> : </a:t>
            </a:r>
          </a:p>
        </p:txBody>
      </p:sp>
      <p:sp>
        <p:nvSpPr>
          <p:cNvPr id="3" name="Content Placeholder 2">
            <a:extLst>
              <a:ext uri="{FF2B5EF4-FFF2-40B4-BE49-F238E27FC236}">
                <a16:creationId xmlns:a16="http://schemas.microsoft.com/office/drawing/2014/main" xmlns="" id="{CC473744-6720-F730-53CD-92AC31FEAE82}"/>
              </a:ext>
            </a:extLst>
          </p:cNvPr>
          <p:cNvSpPr>
            <a:spLocks noGrp="1"/>
          </p:cNvSpPr>
          <p:nvPr>
            <p:ph idx="1"/>
          </p:nvPr>
        </p:nvSpPr>
        <p:spPr>
          <a:xfrm>
            <a:off x="0" y="1257556"/>
            <a:ext cx="12192000" cy="2171444"/>
          </a:xfrm>
        </p:spPr>
        <p:txBody>
          <a:bodyPr>
            <a:normAutofit/>
          </a:bodyPr>
          <a:lstStyle/>
          <a:p>
            <a:pPr algn="ctr"/>
            <a:r>
              <a:rPr lang="hi-IN" sz="4000" b="1" dirty="0">
                <a:solidFill>
                  <a:srgbClr val="FFC000"/>
                </a:solidFill>
                <a:latin typeface="Kokila" panose="020B0604020202020204" pitchFamily="34" charset="0"/>
                <a:cs typeface="Kokila" panose="020B0604020202020204" pitchFamily="34" charset="0"/>
              </a:rPr>
              <a:t>गुरुस्वरे भवेश्लेष्मा स्फुटवक्ता च पित्तलः । </a:t>
            </a:r>
            <a:endParaRPr lang="en-IN" sz="4000" b="1" dirty="0">
              <a:solidFill>
                <a:srgbClr val="FFC000"/>
              </a:solidFill>
              <a:latin typeface="Kokila" panose="020B0604020202020204" pitchFamily="34" charset="0"/>
              <a:cs typeface="Kokila" panose="020B0604020202020204" pitchFamily="34" charset="0"/>
            </a:endParaRPr>
          </a:p>
          <a:p>
            <a:pPr marL="0" indent="0" algn="ctr">
              <a:buNone/>
            </a:pPr>
            <a:r>
              <a:rPr lang="en-IN" sz="4000" b="1" dirty="0">
                <a:solidFill>
                  <a:srgbClr val="FFC000"/>
                </a:solidFill>
                <a:latin typeface="Kokila" panose="020B0604020202020204" pitchFamily="34" charset="0"/>
                <a:cs typeface="Kokila" panose="020B0604020202020204" pitchFamily="34" charset="0"/>
              </a:rPr>
              <a:t>    </a:t>
            </a:r>
            <a:r>
              <a:rPr lang="hi-IN" sz="4000" b="1" dirty="0">
                <a:solidFill>
                  <a:srgbClr val="FFC000"/>
                </a:solidFill>
                <a:latin typeface="Kokila" panose="020B0604020202020204" pitchFamily="34" charset="0"/>
                <a:cs typeface="Kokila" panose="020B0604020202020204" pitchFamily="34" charset="0"/>
              </a:rPr>
              <a:t>उभाभ्यां रहितो वातः स्वरतश्चैव लक्षयेत् ।। </a:t>
            </a:r>
            <a:endParaRPr lang="en-IN" sz="4000" b="1" dirty="0">
              <a:solidFill>
                <a:srgbClr val="FFC000"/>
              </a:solidFill>
              <a:latin typeface="Kokila" panose="020B0604020202020204" pitchFamily="34" charset="0"/>
              <a:cs typeface="Kokila" panose="020B0604020202020204" pitchFamily="34" charset="0"/>
            </a:endParaRPr>
          </a:p>
          <a:p>
            <a:pPr marL="0" indent="0" algn="r">
              <a:buNone/>
            </a:pPr>
            <a:r>
              <a:rPr lang="hi-IN" sz="3200" b="1" i="1" dirty="0">
                <a:solidFill>
                  <a:srgbClr val="FFC000"/>
                </a:solidFill>
                <a:latin typeface="Kokila" panose="020B0604020202020204" pitchFamily="34" charset="0"/>
                <a:cs typeface="Kokila" panose="020B0604020202020204" pitchFamily="34" charset="0"/>
              </a:rPr>
              <a:t>( योगरत्नाकर 13 )</a:t>
            </a:r>
            <a:endParaRPr lang="en-IN" sz="3200" b="1" i="1" dirty="0">
              <a:solidFill>
                <a:srgbClr val="FFC000"/>
              </a:solidFill>
              <a:latin typeface="Kokila" panose="020B0604020202020204" pitchFamily="34" charset="0"/>
              <a:cs typeface="Kokila" panose="020B0604020202020204" pitchFamily="34" charset="0"/>
            </a:endParaRPr>
          </a:p>
        </p:txBody>
      </p:sp>
      <p:pic>
        <p:nvPicPr>
          <p:cNvPr id="6" name="Content Placeholder 5">
            <a:extLst>
              <a:ext uri="{FF2B5EF4-FFF2-40B4-BE49-F238E27FC236}">
                <a16:creationId xmlns:a16="http://schemas.microsoft.com/office/drawing/2014/main" xmlns="" id="{A115225B-4ABB-F037-8D1D-8FFC7C46AD42}"/>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495718" y="3552118"/>
            <a:ext cx="9200561" cy="30522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718073245"/>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3B63BB1-1B0A-8A55-14A0-2F8FDBBEE602}"/>
              </a:ext>
            </a:extLst>
          </p:cNvPr>
          <p:cNvSpPr>
            <a:spLocks noGrp="1"/>
          </p:cNvSpPr>
          <p:nvPr>
            <p:ph idx="1"/>
          </p:nvPr>
        </p:nvSpPr>
        <p:spPr>
          <a:xfrm>
            <a:off x="515332" y="289521"/>
            <a:ext cx="11161336" cy="6050358"/>
          </a:xfrm>
        </p:spPr>
        <p:txBody>
          <a:bodyPr>
            <a:noAutofit/>
          </a:bodyPr>
          <a:lstStyle/>
          <a:p>
            <a:r>
              <a:rPr lang="hi-IN" sz="3800" dirty="0">
                <a:solidFill>
                  <a:schemeClr val="tx1"/>
                </a:solidFill>
                <a:latin typeface="Kokila" panose="020B0604020202020204" pitchFamily="34" charset="0"/>
                <a:cs typeface="Kokila" panose="020B0604020202020204" pitchFamily="34" charset="0"/>
              </a:rPr>
              <a:t>शरीर के अवयवों में होने वाले शब्दों को श्रोत्र द्वारा सुनकर परीक्षा की जाती है। </a:t>
            </a:r>
            <a:endParaRPr lang="en-IN" sz="3800" dirty="0">
              <a:solidFill>
                <a:schemeClr val="tx1"/>
              </a:solidFill>
              <a:latin typeface="Kokila" panose="020B0604020202020204" pitchFamily="34" charset="0"/>
              <a:cs typeface="Kokila" panose="020B0604020202020204" pitchFamily="34" charset="0"/>
            </a:endParaRPr>
          </a:p>
          <a:p>
            <a:r>
              <a:rPr lang="en-IN" sz="3800" dirty="0">
                <a:solidFill>
                  <a:schemeClr val="tx1"/>
                </a:solidFill>
                <a:latin typeface="Kokila" panose="020B0604020202020204" pitchFamily="34" charset="0"/>
                <a:cs typeface="Kokila" panose="020B0604020202020204" pitchFamily="34" charset="0"/>
              </a:rPr>
              <a:t> </a:t>
            </a:r>
            <a:r>
              <a:rPr lang="hi-IN" sz="3800" dirty="0">
                <a:solidFill>
                  <a:schemeClr val="tx1"/>
                </a:solidFill>
                <a:latin typeface="Kokila" panose="020B0604020202020204" pitchFamily="34" charset="0"/>
                <a:cs typeface="Kokila" panose="020B0604020202020204" pitchFamily="34" charset="0"/>
              </a:rPr>
              <a:t>जैसे</a:t>
            </a:r>
            <a:r>
              <a:rPr lang="en-IN" sz="3800" dirty="0">
                <a:solidFill>
                  <a:schemeClr val="tx1"/>
                </a:solidFill>
                <a:latin typeface="Kokila" panose="020B0604020202020204" pitchFamily="34" charset="0"/>
                <a:cs typeface="Kokila" panose="020B0604020202020204" pitchFamily="34" charset="0"/>
              </a:rPr>
              <a:t> </a:t>
            </a:r>
            <a:r>
              <a:rPr lang="hi-IN" sz="3800" dirty="0">
                <a:solidFill>
                  <a:schemeClr val="tx1"/>
                </a:solidFill>
                <a:latin typeface="Kokila" panose="020B0604020202020204" pitchFamily="34" charset="0"/>
                <a:cs typeface="Kokila" panose="020B0604020202020204" pitchFamily="34" charset="0"/>
              </a:rPr>
              <a:t>–</a:t>
            </a:r>
            <a:r>
              <a:rPr lang="en-IN" sz="3800" dirty="0">
                <a:solidFill>
                  <a:schemeClr val="tx1"/>
                </a:solidFill>
                <a:latin typeface="Kokila" panose="020B0604020202020204" pitchFamily="34" charset="0"/>
                <a:cs typeface="Kokila" panose="020B0604020202020204" pitchFamily="34" charset="0"/>
              </a:rPr>
              <a:t> </a:t>
            </a:r>
          </a:p>
          <a:p>
            <a:pPr>
              <a:buFont typeface="Arial" panose="020B0604020202020204" pitchFamily="34" charset="0"/>
              <a:buChar char="•"/>
            </a:pPr>
            <a:r>
              <a:rPr lang="hi-IN" sz="3800" dirty="0">
                <a:solidFill>
                  <a:schemeClr val="tx1"/>
                </a:solidFill>
                <a:latin typeface="Kokila" panose="020B0604020202020204" pitchFamily="34" charset="0"/>
                <a:cs typeface="Kokila" panose="020B0604020202020204" pitchFamily="34" charset="0"/>
              </a:rPr>
              <a:t>आन्त्रों में अव्यक्त कूजन, आटोप ( गुड़गुड़ाहट आदि), </a:t>
            </a:r>
            <a:endParaRPr lang="en-IN" sz="3800" dirty="0">
              <a:solidFill>
                <a:schemeClr val="tx1"/>
              </a:solidFill>
              <a:latin typeface="Kokila" panose="020B0604020202020204" pitchFamily="34" charset="0"/>
              <a:cs typeface="Kokila" panose="020B0604020202020204" pitchFamily="34" charset="0"/>
            </a:endParaRPr>
          </a:p>
          <a:p>
            <a:pPr>
              <a:buFont typeface="Arial" panose="020B0604020202020204" pitchFamily="34" charset="0"/>
              <a:buChar char="•"/>
            </a:pPr>
            <a:r>
              <a:rPr lang="hi-IN" sz="3800" dirty="0">
                <a:solidFill>
                  <a:schemeClr val="tx1"/>
                </a:solidFill>
                <a:latin typeface="Kokila" panose="020B0604020202020204" pitchFamily="34" charset="0"/>
                <a:cs typeface="Kokila" panose="020B0604020202020204" pitchFamily="34" charset="0"/>
              </a:rPr>
              <a:t>वातरक्त में सन्धियों और पर्वो का स्फुटन</a:t>
            </a:r>
            <a:r>
              <a:rPr lang="en-IN" sz="3800" dirty="0">
                <a:solidFill>
                  <a:schemeClr val="tx1"/>
                </a:solidFill>
                <a:latin typeface="Kokila" panose="020B0604020202020204" pitchFamily="34" charset="0"/>
                <a:cs typeface="Kokila" panose="020B0604020202020204" pitchFamily="34" charset="0"/>
              </a:rPr>
              <a:t>,</a:t>
            </a:r>
          </a:p>
          <a:p>
            <a:pPr>
              <a:buFont typeface="Arial" panose="020B0604020202020204" pitchFamily="34" charset="0"/>
              <a:buChar char="•"/>
            </a:pPr>
            <a:r>
              <a:rPr lang="hi-IN" sz="3800" dirty="0">
                <a:solidFill>
                  <a:schemeClr val="tx1"/>
                </a:solidFill>
                <a:latin typeface="Kokila" panose="020B0604020202020204" pitchFamily="34" charset="0"/>
                <a:cs typeface="Kokila" panose="020B0604020202020204" pitchFamily="34" charset="0"/>
              </a:rPr>
              <a:t>सन्निपात ज्वर में कण्ठकूजन इत्यादि</a:t>
            </a:r>
            <a:r>
              <a:rPr lang="en-IN" sz="3800" dirty="0">
                <a:solidFill>
                  <a:schemeClr val="tx1"/>
                </a:solidFill>
                <a:latin typeface="Kokila" panose="020B0604020202020204" pitchFamily="34" charset="0"/>
                <a:cs typeface="Kokila" panose="020B0604020202020204" pitchFamily="34" charset="0"/>
              </a:rPr>
              <a:t>,</a:t>
            </a:r>
          </a:p>
          <a:p>
            <a:pPr>
              <a:buFont typeface="Arial" panose="020B0604020202020204" pitchFamily="34" charset="0"/>
              <a:buChar char="•"/>
            </a:pPr>
            <a:r>
              <a:rPr lang="hi-IN" sz="3800" dirty="0">
                <a:solidFill>
                  <a:schemeClr val="tx1"/>
                </a:solidFill>
                <a:latin typeface="Kokila" panose="020B0604020202020204" pitchFamily="34" charset="0"/>
                <a:cs typeface="Kokila" panose="020B0604020202020204" pitchFamily="34" charset="0"/>
              </a:rPr>
              <a:t>कफ की अधिकता से स्वर में भारीपन, </a:t>
            </a:r>
            <a:endParaRPr lang="en-IN" sz="3800" dirty="0">
              <a:solidFill>
                <a:schemeClr val="tx1"/>
              </a:solidFill>
              <a:latin typeface="Kokila" panose="020B0604020202020204" pitchFamily="34" charset="0"/>
              <a:cs typeface="Kokila" panose="020B0604020202020204" pitchFamily="34" charset="0"/>
            </a:endParaRPr>
          </a:p>
          <a:p>
            <a:pPr>
              <a:buFont typeface="Arial" panose="020B0604020202020204" pitchFamily="34" charset="0"/>
              <a:buChar char="•"/>
            </a:pPr>
            <a:r>
              <a:rPr lang="hi-IN" sz="3800" dirty="0">
                <a:solidFill>
                  <a:schemeClr val="tx1"/>
                </a:solidFill>
                <a:latin typeface="Kokila" panose="020B0604020202020204" pitchFamily="34" charset="0"/>
                <a:cs typeface="Kokila" panose="020B0604020202020204" pitchFamily="34" charset="0"/>
              </a:rPr>
              <a:t>पित्त की अधिकता से अस्पष्ट ध्वनि और </a:t>
            </a:r>
            <a:endParaRPr lang="en-IN" sz="3800" dirty="0">
              <a:solidFill>
                <a:schemeClr val="tx1"/>
              </a:solidFill>
              <a:latin typeface="Kokila" panose="020B0604020202020204" pitchFamily="34" charset="0"/>
              <a:cs typeface="Kokila" panose="020B0604020202020204" pitchFamily="34" charset="0"/>
            </a:endParaRPr>
          </a:p>
          <a:p>
            <a:pPr>
              <a:buFont typeface="Arial" panose="020B0604020202020204" pitchFamily="34" charset="0"/>
              <a:buChar char="•"/>
            </a:pPr>
            <a:r>
              <a:rPr lang="hi-IN" sz="3800" dirty="0">
                <a:solidFill>
                  <a:schemeClr val="tx1"/>
                </a:solidFill>
                <a:latin typeface="Kokila" panose="020B0604020202020204" pitchFamily="34" charset="0"/>
                <a:cs typeface="Kokila" panose="020B0604020202020204" pitchFamily="34" charset="0"/>
              </a:rPr>
              <a:t>वात की अधिकता से गद्गद वाणी (हकलाकर बोलना ) आदि विकार होते हैं।</a:t>
            </a:r>
            <a:endParaRPr lang="en-IN" sz="3800" dirty="0">
              <a:solidFill>
                <a:schemeClr val="tx1"/>
              </a:solidFill>
              <a:latin typeface="Kokila" panose="020B0604020202020204" pitchFamily="34" charset="0"/>
              <a:cs typeface="Kokila" panose="020B0604020202020204" pitchFamily="34" charset="0"/>
            </a:endParaRPr>
          </a:p>
        </p:txBody>
      </p:sp>
    </p:spTree>
    <p:extLst>
      <p:ext uri="{BB962C8B-B14F-4D97-AF65-F5344CB8AC3E}">
        <p14:creationId xmlns:p14="http://schemas.microsoft.com/office/powerpoint/2010/main" xmlns="" val="3910732027"/>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8773FB-C40F-D3BA-EE68-59844908A331}"/>
              </a:ext>
            </a:extLst>
          </p:cNvPr>
          <p:cNvSpPr>
            <a:spLocks noGrp="1"/>
          </p:cNvSpPr>
          <p:nvPr>
            <p:ph type="title"/>
          </p:nvPr>
        </p:nvSpPr>
        <p:spPr>
          <a:xfrm>
            <a:off x="1715293" y="210100"/>
            <a:ext cx="8761413" cy="1105597"/>
          </a:xfrm>
        </p:spPr>
        <p:txBody>
          <a:bodyPr>
            <a:normAutofit/>
          </a:bodyPr>
          <a:lstStyle/>
          <a:p>
            <a:pPr algn="ctr"/>
            <a:r>
              <a:rPr lang="hi-IN" sz="6600" b="1" u="sng" dirty="0">
                <a:solidFill>
                  <a:srgbClr val="660033"/>
                </a:solidFill>
                <a:latin typeface="Aparajita" panose="02020603050405020304" pitchFamily="18" charset="0"/>
                <a:cs typeface="Aparajita" panose="02020603050405020304" pitchFamily="18" charset="0"/>
              </a:rPr>
              <a:t>शब्द विकृतिः</a:t>
            </a:r>
            <a:endParaRPr lang="en-IN" sz="6600" b="1" u="sng" dirty="0">
              <a:solidFill>
                <a:srgbClr val="660033"/>
              </a:solidFill>
              <a:latin typeface="Aparajita" panose="02020603050405020304" pitchFamily="18" charset="0"/>
              <a:cs typeface="Aparajita" panose="02020603050405020304" pitchFamily="18" charset="0"/>
            </a:endParaRPr>
          </a:p>
        </p:txBody>
      </p:sp>
      <p:sp>
        <p:nvSpPr>
          <p:cNvPr id="3" name="Content Placeholder 2">
            <a:extLst>
              <a:ext uri="{FF2B5EF4-FFF2-40B4-BE49-F238E27FC236}">
                <a16:creationId xmlns:a16="http://schemas.microsoft.com/office/drawing/2014/main" xmlns="" id="{21408455-023F-F7C7-02B0-324079E3126E}"/>
              </a:ext>
            </a:extLst>
          </p:cNvPr>
          <p:cNvSpPr>
            <a:spLocks noGrp="1"/>
          </p:cNvSpPr>
          <p:nvPr>
            <p:ph idx="1"/>
          </p:nvPr>
        </p:nvSpPr>
        <p:spPr>
          <a:xfrm>
            <a:off x="538898" y="1648631"/>
            <a:ext cx="11114202" cy="3996965"/>
          </a:xfrm>
        </p:spPr>
        <p:txBody>
          <a:bodyPr>
            <a:noAutofit/>
          </a:bodyPr>
          <a:lstStyle/>
          <a:p>
            <a:r>
              <a:rPr lang="hi-IN" sz="3600" dirty="0">
                <a:solidFill>
                  <a:schemeClr val="tx1"/>
                </a:solidFill>
                <a:latin typeface="Kokila" panose="020B0604020202020204" pitchFamily="34" charset="0"/>
                <a:cs typeface="Kokila" panose="020B0604020202020204" pitchFamily="34" charset="0"/>
              </a:rPr>
              <a:t>1. वात-पित्त प्रकोप से प्रलाप बढ़ जाता है ।</a:t>
            </a:r>
            <a:endParaRPr lang="en-IN" sz="3600" dirty="0">
              <a:solidFill>
                <a:schemeClr val="tx1"/>
              </a:solidFill>
              <a:latin typeface="Kokila" panose="020B0604020202020204" pitchFamily="34" charset="0"/>
              <a:cs typeface="Kokila" panose="020B0604020202020204" pitchFamily="34" charset="0"/>
            </a:endParaRPr>
          </a:p>
          <a:p>
            <a:r>
              <a:rPr lang="hi-IN" sz="3600" dirty="0">
                <a:solidFill>
                  <a:schemeClr val="tx1"/>
                </a:solidFill>
                <a:latin typeface="Kokila" panose="020B0604020202020204" pitchFamily="34" charset="0"/>
                <a:cs typeface="Kokila" panose="020B0604020202020204" pitchFamily="34" charset="0"/>
              </a:rPr>
              <a:t>2. शरीर दुर्बल होने पर बोली अस्पष्ट निकलती है।</a:t>
            </a:r>
            <a:endParaRPr lang="en-IN" sz="3600" dirty="0">
              <a:solidFill>
                <a:schemeClr val="tx1"/>
              </a:solidFill>
              <a:latin typeface="Kokila" panose="020B0604020202020204" pitchFamily="34" charset="0"/>
              <a:cs typeface="Kokila" panose="020B0604020202020204" pitchFamily="34" charset="0"/>
            </a:endParaRPr>
          </a:p>
          <a:p>
            <a:r>
              <a:rPr lang="hi-IN" sz="3600" dirty="0">
                <a:solidFill>
                  <a:schemeClr val="tx1"/>
                </a:solidFill>
                <a:latin typeface="Kokila" panose="020B0604020202020204" pitchFamily="34" charset="0"/>
                <a:cs typeface="Kokila" panose="020B0604020202020204" pitchFamily="34" charset="0"/>
              </a:rPr>
              <a:t>3. कण्ठशोथ, स्वरयन्त्रशोथ प्रतिश्याय, कास, कफयुक्त श्वास, क्षय, उपदंश, अर्बुद, वातवह नाड़ियों में विकार होने से स्वर भारी और विकृत हो जाता है। </a:t>
            </a:r>
            <a:endParaRPr lang="en-IN" sz="3600" dirty="0">
              <a:solidFill>
                <a:schemeClr val="tx1"/>
              </a:solidFill>
              <a:latin typeface="Kokila" panose="020B0604020202020204" pitchFamily="34" charset="0"/>
              <a:cs typeface="Kokila" panose="020B0604020202020204" pitchFamily="34" charset="0"/>
            </a:endParaRPr>
          </a:p>
          <a:p>
            <a:r>
              <a:rPr lang="hi-IN" sz="3600" dirty="0">
                <a:solidFill>
                  <a:schemeClr val="tx1"/>
                </a:solidFill>
                <a:latin typeface="Kokila" panose="020B0604020202020204" pitchFamily="34" charset="0"/>
                <a:cs typeface="Kokila" panose="020B0604020202020204" pitchFamily="34" charset="0"/>
              </a:rPr>
              <a:t>4. पक्षाघात और अर्दित में वाणी अस्पष्ट हो जाती है।</a:t>
            </a:r>
            <a:endParaRPr lang="en-IN" sz="3600" dirty="0">
              <a:solidFill>
                <a:schemeClr val="tx1"/>
              </a:solidFill>
              <a:latin typeface="Kokila" panose="020B0604020202020204" pitchFamily="34" charset="0"/>
              <a:cs typeface="Kokila" panose="020B0604020202020204" pitchFamily="34" charset="0"/>
            </a:endParaRPr>
          </a:p>
          <a:p>
            <a:r>
              <a:rPr lang="hi-IN" sz="3600" dirty="0">
                <a:solidFill>
                  <a:schemeClr val="tx1"/>
                </a:solidFill>
                <a:latin typeface="Kokila" panose="020B0604020202020204" pitchFamily="34" charset="0"/>
                <a:cs typeface="Kokila" panose="020B0604020202020204" pitchFamily="34" charset="0"/>
              </a:rPr>
              <a:t>5. नासावरोध से अनुनासिक उच्चारण होता है।</a:t>
            </a:r>
            <a:endParaRPr lang="en-IN" sz="3600" dirty="0">
              <a:solidFill>
                <a:schemeClr val="tx1"/>
              </a:solidFill>
              <a:latin typeface="Kokila" panose="020B0604020202020204" pitchFamily="34" charset="0"/>
              <a:cs typeface="Kokila" panose="020B0604020202020204" pitchFamily="34" charset="0"/>
            </a:endParaRPr>
          </a:p>
        </p:txBody>
      </p:sp>
    </p:spTree>
    <p:extLst>
      <p:ext uri="{BB962C8B-B14F-4D97-AF65-F5344CB8AC3E}">
        <p14:creationId xmlns:p14="http://schemas.microsoft.com/office/powerpoint/2010/main" xmlns="" val="1032900215"/>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4569A5-9157-647D-24F1-0BE5CDADE5CE}"/>
              </a:ext>
            </a:extLst>
          </p:cNvPr>
          <p:cNvSpPr>
            <a:spLocks noGrp="1"/>
          </p:cNvSpPr>
          <p:nvPr>
            <p:ph type="title"/>
          </p:nvPr>
        </p:nvSpPr>
        <p:spPr>
          <a:xfrm>
            <a:off x="1715293" y="302208"/>
            <a:ext cx="8761413" cy="842432"/>
          </a:xfrm>
        </p:spPr>
        <p:txBody>
          <a:bodyPr>
            <a:noAutofit/>
          </a:bodyPr>
          <a:lstStyle/>
          <a:p>
            <a:pPr algn="ctr"/>
            <a:r>
              <a:rPr lang="en-IN" sz="6600" b="1" u="sng" dirty="0">
                <a:solidFill>
                  <a:srgbClr val="660033"/>
                </a:solidFill>
                <a:latin typeface="Aparajita" panose="02020603050405020304" pitchFamily="18" charset="0"/>
                <a:cs typeface="Aparajita" panose="02020603050405020304" pitchFamily="18" charset="0"/>
              </a:rPr>
              <a:t>6. </a:t>
            </a:r>
            <a:r>
              <a:rPr lang="hi-IN" sz="6600" b="1" u="sng" dirty="0">
                <a:solidFill>
                  <a:srgbClr val="660033"/>
                </a:solidFill>
                <a:latin typeface="Aparajita" panose="02020603050405020304" pitchFamily="18" charset="0"/>
                <a:cs typeface="Aparajita" panose="02020603050405020304" pitchFamily="18" charset="0"/>
              </a:rPr>
              <a:t>स्पर्श</a:t>
            </a:r>
            <a:r>
              <a:rPr lang="en-IN" sz="6600" b="1" u="sng" dirty="0">
                <a:solidFill>
                  <a:srgbClr val="660033"/>
                </a:solidFill>
                <a:latin typeface="Aparajita" panose="02020603050405020304" pitchFamily="18" charset="0"/>
                <a:cs typeface="Aparajita" panose="02020603050405020304" pitchFamily="18" charset="0"/>
              </a:rPr>
              <a:t> </a:t>
            </a:r>
            <a:r>
              <a:rPr lang="hi-IN" sz="6600" b="1" u="sng" dirty="0">
                <a:solidFill>
                  <a:srgbClr val="660033"/>
                </a:solidFill>
                <a:latin typeface="Aparajita" panose="02020603050405020304" pitchFamily="18" charset="0"/>
                <a:cs typeface="Aparajita" panose="02020603050405020304" pitchFamily="18" charset="0"/>
              </a:rPr>
              <a:t>परीक्षा</a:t>
            </a:r>
            <a:r>
              <a:rPr lang="en-IN" sz="6600" b="1" u="sng" dirty="0">
                <a:solidFill>
                  <a:srgbClr val="660033"/>
                </a:solidFill>
                <a:latin typeface="Aparajita" panose="02020603050405020304" pitchFamily="18" charset="0"/>
                <a:cs typeface="Aparajita" panose="02020603050405020304" pitchFamily="18" charset="0"/>
              </a:rPr>
              <a:t> :</a:t>
            </a:r>
            <a:endParaRPr lang="en-IN" sz="6600" u="sng" dirty="0">
              <a:solidFill>
                <a:srgbClr val="660033"/>
              </a:solidFill>
              <a:latin typeface="Aparajita" panose="02020603050405020304" pitchFamily="18" charset="0"/>
              <a:cs typeface="Aparajita" panose="02020603050405020304" pitchFamily="18" charset="0"/>
            </a:endParaRPr>
          </a:p>
        </p:txBody>
      </p:sp>
      <p:sp>
        <p:nvSpPr>
          <p:cNvPr id="3" name="Content Placeholder 2">
            <a:extLst>
              <a:ext uri="{FF2B5EF4-FFF2-40B4-BE49-F238E27FC236}">
                <a16:creationId xmlns:a16="http://schemas.microsoft.com/office/drawing/2014/main" xmlns="" id="{EDE154E4-F8D1-C071-17F6-31810DE99FF9}"/>
              </a:ext>
            </a:extLst>
          </p:cNvPr>
          <p:cNvSpPr>
            <a:spLocks noGrp="1"/>
          </p:cNvSpPr>
          <p:nvPr>
            <p:ph idx="1"/>
          </p:nvPr>
        </p:nvSpPr>
        <p:spPr>
          <a:xfrm>
            <a:off x="435833" y="1337310"/>
            <a:ext cx="11320334" cy="3017520"/>
          </a:xfrm>
        </p:spPr>
        <p:txBody>
          <a:bodyPr>
            <a:normAutofit lnSpcReduction="10000"/>
          </a:bodyPr>
          <a:lstStyle/>
          <a:p>
            <a:r>
              <a:rPr lang="hi-IN" sz="3900" dirty="0">
                <a:solidFill>
                  <a:schemeClr val="tx1"/>
                </a:solidFill>
                <a:latin typeface="Kokila" panose="020B0604020202020204" pitchFamily="34" charset="0"/>
                <a:cs typeface="Kokila" panose="020B0604020202020204" pitchFamily="34" charset="0"/>
              </a:rPr>
              <a:t>स्पर्श-परीक्षा का अभिप्राय स्पर्शनेन्द्रिय को स्पर्श कर की जाने वाली परीक्षा से है।</a:t>
            </a:r>
            <a:endParaRPr lang="en-IN" sz="3900" dirty="0">
              <a:solidFill>
                <a:schemeClr val="tx1"/>
              </a:solidFill>
              <a:latin typeface="Kokila" panose="020B0604020202020204" pitchFamily="34" charset="0"/>
              <a:cs typeface="Kokila" panose="020B0604020202020204" pitchFamily="34" charset="0"/>
            </a:endParaRPr>
          </a:p>
          <a:p>
            <a:r>
              <a:rPr lang="hi-IN" sz="4300" b="1" dirty="0">
                <a:solidFill>
                  <a:srgbClr val="FFC000"/>
                </a:solidFill>
                <a:latin typeface="Kokila" panose="020B0604020202020204" pitchFamily="34" charset="0"/>
                <a:cs typeface="Kokila" panose="020B0604020202020204" pitchFamily="34" charset="0"/>
              </a:rPr>
              <a:t>पित्त रोगी भवेदुष्णो वातरोगी च शीतलाः । </a:t>
            </a:r>
            <a:endParaRPr lang="en-IN" sz="4300" b="1" dirty="0">
              <a:solidFill>
                <a:srgbClr val="FFC000"/>
              </a:solidFill>
              <a:latin typeface="Kokila" panose="020B0604020202020204" pitchFamily="34" charset="0"/>
              <a:cs typeface="Kokila" panose="020B0604020202020204" pitchFamily="34" charset="0"/>
            </a:endParaRPr>
          </a:p>
          <a:p>
            <a:pPr marL="0" indent="0">
              <a:buNone/>
            </a:pPr>
            <a:r>
              <a:rPr lang="en-IN" sz="4000" b="1" dirty="0">
                <a:solidFill>
                  <a:srgbClr val="FFC000"/>
                </a:solidFill>
                <a:latin typeface="Kokila" panose="020B0604020202020204" pitchFamily="34" charset="0"/>
                <a:cs typeface="Kokila" panose="020B0604020202020204" pitchFamily="34" charset="0"/>
              </a:rPr>
              <a:t>    </a:t>
            </a:r>
            <a:r>
              <a:rPr lang="hi-IN" sz="4300" b="1" dirty="0">
                <a:solidFill>
                  <a:srgbClr val="FFC000"/>
                </a:solidFill>
                <a:latin typeface="Kokila" panose="020B0604020202020204" pitchFamily="34" charset="0"/>
                <a:cs typeface="Kokila" panose="020B0604020202020204" pitchFamily="34" charset="0"/>
              </a:rPr>
              <a:t>श्लेष्मलः स भवेदाद्रः स्पर्शतश्चैव लक्षयेत् ।।</a:t>
            </a:r>
            <a:endParaRPr lang="en-IN" sz="4300" b="1" dirty="0">
              <a:solidFill>
                <a:srgbClr val="FFC000"/>
              </a:solidFill>
              <a:latin typeface="Kokila" panose="020B0604020202020204" pitchFamily="34" charset="0"/>
              <a:cs typeface="Kokila" panose="020B0604020202020204" pitchFamily="34" charset="0"/>
            </a:endParaRPr>
          </a:p>
          <a:p>
            <a:pPr marL="0" indent="0" algn="r">
              <a:buNone/>
            </a:pPr>
            <a:r>
              <a:rPr lang="hi-IN" sz="3000" b="1" i="1" dirty="0">
                <a:solidFill>
                  <a:srgbClr val="FFC000"/>
                </a:solidFill>
                <a:latin typeface="Kokila" panose="020B0604020202020204" pitchFamily="34" charset="0"/>
                <a:cs typeface="Kokila" panose="020B0604020202020204" pitchFamily="34" charset="0"/>
              </a:rPr>
              <a:t>(योगरत्नाकर 13 )</a:t>
            </a:r>
          </a:p>
        </p:txBody>
      </p:sp>
      <p:pic>
        <p:nvPicPr>
          <p:cNvPr id="6" name="Content Placeholder 5">
            <a:extLst>
              <a:ext uri="{FF2B5EF4-FFF2-40B4-BE49-F238E27FC236}">
                <a16:creationId xmlns:a16="http://schemas.microsoft.com/office/drawing/2014/main" xmlns="" id="{CD5A4707-A231-799E-507A-9922B8AA0184}"/>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948940" y="4354830"/>
            <a:ext cx="6801801" cy="16421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4184566799"/>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91E6E3-8BA1-46ED-3A9B-89A37E75040E}"/>
              </a:ext>
            </a:extLst>
          </p:cNvPr>
          <p:cNvSpPr>
            <a:spLocks noGrp="1"/>
          </p:cNvSpPr>
          <p:nvPr>
            <p:ph type="title"/>
          </p:nvPr>
        </p:nvSpPr>
        <p:spPr>
          <a:xfrm>
            <a:off x="1728740" y="509048"/>
            <a:ext cx="8761413" cy="946266"/>
          </a:xfrm>
        </p:spPr>
        <p:txBody>
          <a:bodyPr>
            <a:noAutofit/>
          </a:bodyPr>
          <a:lstStyle/>
          <a:p>
            <a:pPr algn="ctr"/>
            <a:r>
              <a:rPr lang="hi-IN" sz="6600" b="1" u="sng" dirty="0">
                <a:solidFill>
                  <a:srgbClr val="660033"/>
                </a:solidFill>
                <a:latin typeface="Aparajita" panose="02020603050405020304" pitchFamily="18" charset="0"/>
                <a:cs typeface="Aparajita" panose="02020603050405020304" pitchFamily="18" charset="0"/>
              </a:rPr>
              <a:t>द्विविध परीक्षा</a:t>
            </a:r>
            <a:endParaRPr lang="en-IN" sz="6600" b="1" u="sng" dirty="0">
              <a:solidFill>
                <a:srgbClr val="660033"/>
              </a:solidFill>
            </a:endParaRPr>
          </a:p>
        </p:txBody>
      </p:sp>
      <p:sp>
        <p:nvSpPr>
          <p:cNvPr id="3" name="Content Placeholder 2">
            <a:extLst>
              <a:ext uri="{FF2B5EF4-FFF2-40B4-BE49-F238E27FC236}">
                <a16:creationId xmlns:a16="http://schemas.microsoft.com/office/drawing/2014/main" xmlns="" id="{C84DE9B8-F1D3-27D9-F775-F88B11079D1E}"/>
              </a:ext>
            </a:extLst>
          </p:cNvPr>
          <p:cNvSpPr>
            <a:spLocks noGrp="1"/>
          </p:cNvSpPr>
          <p:nvPr>
            <p:ph idx="1"/>
          </p:nvPr>
        </p:nvSpPr>
        <p:spPr>
          <a:xfrm>
            <a:off x="542365" y="2007077"/>
            <a:ext cx="11107270" cy="4078942"/>
          </a:xfrm>
        </p:spPr>
        <p:txBody>
          <a:bodyPr>
            <a:normAutofit/>
          </a:bodyPr>
          <a:lstStyle/>
          <a:p>
            <a:r>
              <a:rPr lang="hi-IN" sz="4400" b="1" dirty="0">
                <a:solidFill>
                  <a:srgbClr val="FFC000"/>
                </a:solidFill>
                <a:latin typeface="Kokila" panose="020B0604020202020204" pitchFamily="34" charset="0"/>
                <a:cs typeface="Kokila" panose="020B0604020202020204" pitchFamily="34" charset="0"/>
              </a:rPr>
              <a:t>द्विविधां परीक्षा ज्ञानवतां प्रत्यक्षमनुमानञ्च । </a:t>
            </a:r>
            <a:endParaRPr lang="en-IN" sz="4400" b="1" dirty="0">
              <a:solidFill>
                <a:srgbClr val="FFC000"/>
              </a:solidFill>
              <a:latin typeface="Kokila" panose="020B0604020202020204" pitchFamily="34" charset="0"/>
              <a:cs typeface="Kokila" panose="020B0604020202020204" pitchFamily="34" charset="0"/>
            </a:endParaRPr>
          </a:p>
          <a:p>
            <a:pPr marL="0" indent="0" algn="r">
              <a:buNone/>
            </a:pPr>
            <a:r>
              <a:rPr lang="hi-IN" sz="3200" b="1" i="1" dirty="0">
                <a:solidFill>
                  <a:srgbClr val="FFC000"/>
                </a:solidFill>
                <a:latin typeface="Kokila" panose="020B0604020202020204" pitchFamily="34" charset="0"/>
                <a:cs typeface="Kokila" panose="020B0604020202020204" pitchFamily="34" charset="0"/>
              </a:rPr>
              <a:t>(च. वि. 8/83 )</a:t>
            </a:r>
            <a:endParaRPr lang="en-IN" sz="3200" b="1" i="1" dirty="0">
              <a:solidFill>
                <a:srgbClr val="FFC000"/>
              </a:solidFill>
              <a:latin typeface="Kokila" panose="020B0604020202020204" pitchFamily="34" charset="0"/>
              <a:cs typeface="Kokila" panose="020B0604020202020204" pitchFamily="34" charset="0"/>
            </a:endParaRPr>
          </a:p>
          <a:p>
            <a:pPr marL="571500" indent="-571500" algn="ctr">
              <a:buAutoNum type="arabicParenR"/>
            </a:pPr>
            <a:r>
              <a:rPr lang="en-IN" sz="4000" b="1" dirty="0">
                <a:solidFill>
                  <a:schemeClr val="tx1"/>
                </a:solidFill>
                <a:latin typeface="Kokila" panose="020B0604020202020204" pitchFamily="34" charset="0"/>
                <a:cs typeface="Kokila" panose="020B0604020202020204" pitchFamily="34" charset="0"/>
              </a:rPr>
              <a:t>  </a:t>
            </a:r>
            <a:r>
              <a:rPr lang="hi-IN" sz="4000" b="1" dirty="0">
                <a:solidFill>
                  <a:schemeClr val="tx1"/>
                </a:solidFill>
                <a:latin typeface="Kokila" panose="020B0604020202020204" pitchFamily="34" charset="0"/>
                <a:cs typeface="Kokila" panose="020B0604020202020204" pitchFamily="34" charset="0"/>
              </a:rPr>
              <a:t>प्रत्यक्ष</a:t>
            </a:r>
            <a:endParaRPr lang="en-IN" sz="4000" b="1" dirty="0">
              <a:solidFill>
                <a:schemeClr val="tx1"/>
              </a:solidFill>
              <a:latin typeface="Kokila" panose="020B0604020202020204" pitchFamily="34" charset="0"/>
              <a:cs typeface="Kokila" panose="020B0604020202020204" pitchFamily="34" charset="0"/>
            </a:endParaRPr>
          </a:p>
          <a:p>
            <a:pPr marL="571500" indent="-571500" algn="ctr">
              <a:buAutoNum type="arabicParenR"/>
            </a:pPr>
            <a:r>
              <a:rPr lang="hi-IN" sz="4000" b="1" dirty="0">
                <a:solidFill>
                  <a:schemeClr val="tx1"/>
                </a:solidFill>
                <a:latin typeface="Kokila" panose="020B0604020202020204" pitchFamily="34" charset="0"/>
                <a:cs typeface="Kokila" panose="020B0604020202020204" pitchFamily="34" charset="0"/>
              </a:rPr>
              <a:t>अनुमान</a:t>
            </a:r>
            <a:endParaRPr lang="en-IN" sz="4000" b="1" dirty="0">
              <a:solidFill>
                <a:schemeClr val="tx1"/>
              </a:solidFill>
              <a:latin typeface="Kokila" panose="020B0604020202020204" pitchFamily="34" charset="0"/>
              <a:cs typeface="Kokila" panose="020B0604020202020204" pitchFamily="34" charset="0"/>
            </a:endParaRPr>
          </a:p>
        </p:txBody>
      </p:sp>
    </p:spTree>
    <p:extLst>
      <p:ext uri="{BB962C8B-B14F-4D97-AF65-F5344CB8AC3E}">
        <p14:creationId xmlns:p14="http://schemas.microsoft.com/office/powerpoint/2010/main" xmlns="" val="3773933393"/>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7F1E9D-A711-7E7D-0CDE-2BD83EC7D8DE}"/>
              </a:ext>
            </a:extLst>
          </p:cNvPr>
          <p:cNvSpPr>
            <a:spLocks noGrp="1"/>
          </p:cNvSpPr>
          <p:nvPr>
            <p:ph type="title"/>
          </p:nvPr>
        </p:nvSpPr>
        <p:spPr>
          <a:xfrm>
            <a:off x="1715293" y="1"/>
            <a:ext cx="8761413" cy="945340"/>
          </a:xfrm>
        </p:spPr>
        <p:txBody>
          <a:bodyPr>
            <a:noAutofit/>
          </a:bodyPr>
          <a:lstStyle/>
          <a:p>
            <a:pPr algn="ctr"/>
            <a:r>
              <a:rPr lang="en-IN" sz="6400" b="1" u="sng" dirty="0">
                <a:solidFill>
                  <a:srgbClr val="660033"/>
                </a:solidFill>
                <a:latin typeface="Kokila" panose="020B0604020202020204" pitchFamily="34" charset="0"/>
                <a:cs typeface="Kokila" panose="020B0604020202020204" pitchFamily="34" charset="0"/>
              </a:rPr>
              <a:t>7. </a:t>
            </a:r>
            <a:r>
              <a:rPr lang="hi-IN" sz="6400" b="1" u="sng" dirty="0">
                <a:solidFill>
                  <a:srgbClr val="660033"/>
                </a:solidFill>
                <a:latin typeface="Kokila" panose="020B0604020202020204" pitchFamily="34" charset="0"/>
                <a:cs typeface="Kokila" panose="020B0604020202020204" pitchFamily="34" charset="0"/>
              </a:rPr>
              <a:t>दृक् (नेत्र) परीक्षा</a:t>
            </a:r>
            <a:r>
              <a:rPr lang="en-IN" sz="6400" b="1" u="sng" dirty="0">
                <a:solidFill>
                  <a:srgbClr val="660033"/>
                </a:solidFill>
                <a:latin typeface="Kokila" panose="020B0604020202020204" pitchFamily="34" charset="0"/>
                <a:cs typeface="Kokila" panose="020B0604020202020204" pitchFamily="34" charset="0"/>
              </a:rPr>
              <a:t> :</a:t>
            </a:r>
          </a:p>
        </p:txBody>
      </p:sp>
      <p:sp>
        <p:nvSpPr>
          <p:cNvPr id="3" name="Content Placeholder 2">
            <a:extLst>
              <a:ext uri="{FF2B5EF4-FFF2-40B4-BE49-F238E27FC236}">
                <a16:creationId xmlns:a16="http://schemas.microsoft.com/office/drawing/2014/main" xmlns="" id="{BBF22269-47BC-2D8F-6779-1C270B94EA42}"/>
              </a:ext>
            </a:extLst>
          </p:cNvPr>
          <p:cNvSpPr>
            <a:spLocks noGrp="1"/>
          </p:cNvSpPr>
          <p:nvPr>
            <p:ph idx="1"/>
          </p:nvPr>
        </p:nvSpPr>
        <p:spPr>
          <a:xfrm>
            <a:off x="0" y="852056"/>
            <a:ext cx="12192000" cy="6005944"/>
          </a:xfrm>
        </p:spPr>
        <p:txBody>
          <a:bodyPr>
            <a:normAutofit fontScale="47500" lnSpcReduction="20000"/>
          </a:bodyPr>
          <a:lstStyle/>
          <a:p>
            <a:r>
              <a:rPr lang="hi-IN" sz="6500" dirty="0">
                <a:solidFill>
                  <a:schemeClr val="tx1"/>
                </a:solidFill>
                <a:latin typeface="Kokila" panose="020B0604020202020204" pitchFamily="34" charset="0"/>
                <a:cs typeface="Kokila" panose="020B0604020202020204" pitchFamily="34" charset="0"/>
              </a:rPr>
              <a:t>नेत्र परीक्षा का तात्पर्य यहाँ आतुर के नेत्र की परीक्षा से है! नेत्र परीक्षा द्वारा भी कतिपय विशिष्ट व्याधियों व वातादि दोषों का ज्ञान होता है।</a:t>
            </a:r>
            <a:endParaRPr lang="en-IN" sz="6500" dirty="0">
              <a:solidFill>
                <a:schemeClr val="tx1"/>
              </a:solidFill>
              <a:latin typeface="Kokila" panose="020B0604020202020204" pitchFamily="34" charset="0"/>
              <a:cs typeface="Kokila" panose="020B0604020202020204" pitchFamily="34" charset="0"/>
            </a:endParaRPr>
          </a:p>
          <a:p>
            <a:pPr marL="0" indent="0">
              <a:buNone/>
            </a:pPr>
            <a:endParaRPr lang="en-IN" sz="3900" dirty="0">
              <a:solidFill>
                <a:schemeClr val="tx1"/>
              </a:solidFill>
              <a:latin typeface="Kokila" panose="020B0604020202020204" pitchFamily="34" charset="0"/>
              <a:cs typeface="Kokila" panose="020B0604020202020204" pitchFamily="34" charset="0"/>
            </a:endParaRPr>
          </a:p>
          <a:p>
            <a:pPr algn="ctr"/>
            <a:r>
              <a:rPr lang="hi-IN" sz="7200" b="1" dirty="0">
                <a:solidFill>
                  <a:srgbClr val="FFC000"/>
                </a:solidFill>
                <a:latin typeface="Kokila" panose="020B0604020202020204" pitchFamily="34" charset="0"/>
                <a:cs typeface="Kokila" panose="020B0604020202020204" pitchFamily="34" charset="0"/>
              </a:rPr>
              <a:t>रूक्षा धूम्रा तथा रौद्रा चला चान्तर्ज्वलत्यपि। </a:t>
            </a:r>
            <a:endParaRPr lang="en-IN" sz="7200" b="1" dirty="0">
              <a:solidFill>
                <a:srgbClr val="FFC000"/>
              </a:solidFill>
              <a:latin typeface="Kokila" panose="020B0604020202020204" pitchFamily="34" charset="0"/>
              <a:cs typeface="Kokila" panose="020B0604020202020204" pitchFamily="34" charset="0"/>
            </a:endParaRPr>
          </a:p>
          <a:p>
            <a:pPr marL="0" indent="0" algn="ctr">
              <a:buNone/>
            </a:pPr>
            <a:r>
              <a:rPr lang="hi-IN" sz="7200" b="1" dirty="0">
                <a:solidFill>
                  <a:srgbClr val="FFC000"/>
                </a:solidFill>
                <a:latin typeface="Kokila" panose="020B0604020202020204" pitchFamily="34" charset="0"/>
                <a:cs typeface="Kokila" panose="020B0604020202020204" pitchFamily="34" charset="0"/>
              </a:rPr>
              <a:t>दृष्टिर्यदा</a:t>
            </a:r>
            <a:r>
              <a:rPr lang="en-IN" sz="7200" b="1" dirty="0">
                <a:solidFill>
                  <a:srgbClr val="FFC000"/>
                </a:solidFill>
                <a:latin typeface="Kokila" panose="020B0604020202020204" pitchFamily="34" charset="0"/>
                <a:cs typeface="Kokila" panose="020B0604020202020204" pitchFamily="34" charset="0"/>
              </a:rPr>
              <a:t> </a:t>
            </a:r>
            <a:r>
              <a:rPr lang="hi-IN" sz="7200" b="1" dirty="0">
                <a:solidFill>
                  <a:srgbClr val="FFC000"/>
                </a:solidFill>
                <a:latin typeface="Kokila" panose="020B0604020202020204" pitchFamily="34" charset="0"/>
                <a:cs typeface="Kokila" panose="020B0604020202020204" pitchFamily="34" charset="0"/>
              </a:rPr>
              <a:t> तदा </a:t>
            </a:r>
            <a:r>
              <a:rPr lang="en-IN" sz="7200" b="1" dirty="0">
                <a:solidFill>
                  <a:srgbClr val="FFC000"/>
                </a:solidFill>
                <a:latin typeface="Kokila" panose="020B0604020202020204" pitchFamily="34" charset="0"/>
                <a:cs typeface="Kokila" panose="020B0604020202020204" pitchFamily="34" charset="0"/>
              </a:rPr>
              <a:t>  </a:t>
            </a:r>
            <a:r>
              <a:rPr lang="hi-IN" sz="7200" b="1" dirty="0">
                <a:solidFill>
                  <a:srgbClr val="FFC000"/>
                </a:solidFill>
                <a:latin typeface="Kokila" panose="020B0604020202020204" pitchFamily="34" charset="0"/>
                <a:cs typeface="Kokila" panose="020B0604020202020204" pitchFamily="34" charset="0"/>
              </a:rPr>
              <a:t>वातरोगं</a:t>
            </a:r>
            <a:r>
              <a:rPr lang="en-IN" sz="7200" b="1" dirty="0">
                <a:solidFill>
                  <a:srgbClr val="FFC000"/>
                </a:solidFill>
                <a:latin typeface="Kokila" panose="020B0604020202020204" pitchFamily="34" charset="0"/>
                <a:cs typeface="Kokila" panose="020B0604020202020204" pitchFamily="34" charset="0"/>
              </a:rPr>
              <a:t> </a:t>
            </a:r>
            <a:r>
              <a:rPr lang="hi-IN" sz="7200" b="1" dirty="0">
                <a:solidFill>
                  <a:srgbClr val="FFC000"/>
                </a:solidFill>
                <a:latin typeface="Kokila" panose="020B0604020202020204" pitchFamily="34" charset="0"/>
                <a:cs typeface="Kokila" panose="020B0604020202020204" pitchFamily="34" charset="0"/>
              </a:rPr>
              <a:t> रोगविदो </a:t>
            </a:r>
            <a:r>
              <a:rPr lang="en-IN" sz="7200" b="1" dirty="0">
                <a:solidFill>
                  <a:srgbClr val="FFC000"/>
                </a:solidFill>
                <a:latin typeface="Kokila" panose="020B0604020202020204" pitchFamily="34" charset="0"/>
                <a:cs typeface="Kokila" panose="020B0604020202020204" pitchFamily="34" charset="0"/>
              </a:rPr>
              <a:t>  </a:t>
            </a:r>
            <a:r>
              <a:rPr lang="hi-IN" sz="7200" b="1" dirty="0">
                <a:solidFill>
                  <a:srgbClr val="FFC000"/>
                </a:solidFill>
                <a:latin typeface="Kokila" panose="020B0604020202020204" pitchFamily="34" charset="0"/>
                <a:cs typeface="Kokila" panose="020B0604020202020204" pitchFamily="34" charset="0"/>
              </a:rPr>
              <a:t>जगुः ।।</a:t>
            </a:r>
            <a:endParaRPr lang="en-IN" sz="7200" b="1" dirty="0">
              <a:solidFill>
                <a:srgbClr val="FFC000"/>
              </a:solidFill>
              <a:latin typeface="Kokila" panose="020B0604020202020204" pitchFamily="34" charset="0"/>
              <a:cs typeface="Kokila" panose="020B0604020202020204" pitchFamily="34" charset="0"/>
            </a:endParaRPr>
          </a:p>
          <a:p>
            <a:pPr marL="0" indent="0" algn="ctr">
              <a:buNone/>
            </a:pPr>
            <a:r>
              <a:rPr lang="hi-IN" sz="7200" b="1" dirty="0">
                <a:solidFill>
                  <a:srgbClr val="FFC000"/>
                </a:solidFill>
                <a:latin typeface="Kokila" panose="020B0604020202020204" pitchFamily="34" charset="0"/>
                <a:cs typeface="Kokila" panose="020B0604020202020204" pitchFamily="34" charset="0"/>
              </a:rPr>
              <a:t>दीपद्वेषि </a:t>
            </a:r>
            <a:r>
              <a:rPr lang="en-IN" sz="7200" b="1" dirty="0">
                <a:solidFill>
                  <a:srgbClr val="FFC000"/>
                </a:solidFill>
                <a:latin typeface="Kokila" panose="020B0604020202020204" pitchFamily="34" charset="0"/>
                <a:cs typeface="Kokila" panose="020B0604020202020204" pitchFamily="34" charset="0"/>
              </a:rPr>
              <a:t> </a:t>
            </a:r>
            <a:r>
              <a:rPr lang="hi-IN" sz="7200" b="1" dirty="0">
                <a:solidFill>
                  <a:srgbClr val="FFC000"/>
                </a:solidFill>
                <a:latin typeface="Kokila" panose="020B0604020202020204" pitchFamily="34" charset="0"/>
                <a:cs typeface="Kokila" panose="020B0604020202020204" pitchFamily="34" charset="0"/>
              </a:rPr>
              <a:t>च</a:t>
            </a:r>
            <a:r>
              <a:rPr lang="en-IN" sz="7200" b="1" dirty="0">
                <a:solidFill>
                  <a:srgbClr val="FFC000"/>
                </a:solidFill>
                <a:latin typeface="Kokila" panose="020B0604020202020204" pitchFamily="34" charset="0"/>
                <a:cs typeface="Kokila" panose="020B0604020202020204" pitchFamily="34" charset="0"/>
              </a:rPr>
              <a:t> </a:t>
            </a:r>
            <a:r>
              <a:rPr lang="hi-IN" sz="7200" b="1" dirty="0">
                <a:solidFill>
                  <a:srgbClr val="FFC000"/>
                </a:solidFill>
                <a:latin typeface="Kokila" panose="020B0604020202020204" pitchFamily="34" charset="0"/>
                <a:cs typeface="Kokila" panose="020B0604020202020204" pitchFamily="34" charset="0"/>
              </a:rPr>
              <a:t> सन्तप्तं</a:t>
            </a:r>
            <a:r>
              <a:rPr lang="en-IN" sz="7200" b="1" dirty="0">
                <a:solidFill>
                  <a:srgbClr val="FFC000"/>
                </a:solidFill>
                <a:latin typeface="Kokila" panose="020B0604020202020204" pitchFamily="34" charset="0"/>
                <a:cs typeface="Kokila" panose="020B0604020202020204" pitchFamily="34" charset="0"/>
              </a:rPr>
              <a:t> </a:t>
            </a:r>
            <a:r>
              <a:rPr lang="hi-IN" sz="7200" b="1" dirty="0">
                <a:solidFill>
                  <a:srgbClr val="FFC000"/>
                </a:solidFill>
                <a:latin typeface="Kokila" panose="020B0604020202020204" pitchFamily="34" charset="0"/>
                <a:cs typeface="Kokila" panose="020B0604020202020204" pitchFamily="34" charset="0"/>
              </a:rPr>
              <a:t> पीतं </a:t>
            </a:r>
            <a:r>
              <a:rPr lang="en-IN" sz="7200" b="1" dirty="0">
                <a:solidFill>
                  <a:srgbClr val="FFC000"/>
                </a:solidFill>
                <a:latin typeface="Kokila" panose="020B0604020202020204" pitchFamily="34" charset="0"/>
                <a:cs typeface="Kokila" panose="020B0604020202020204" pitchFamily="34" charset="0"/>
              </a:rPr>
              <a:t> </a:t>
            </a:r>
            <a:r>
              <a:rPr lang="hi-IN" sz="7200" b="1" dirty="0">
                <a:solidFill>
                  <a:srgbClr val="FFC000"/>
                </a:solidFill>
                <a:latin typeface="Kokila" panose="020B0604020202020204" pitchFamily="34" charset="0"/>
                <a:cs typeface="Kokila" panose="020B0604020202020204" pitchFamily="34" charset="0"/>
              </a:rPr>
              <a:t>पित्तेन</a:t>
            </a:r>
            <a:r>
              <a:rPr lang="en-IN" sz="7200" b="1" dirty="0">
                <a:solidFill>
                  <a:srgbClr val="FFC000"/>
                </a:solidFill>
                <a:latin typeface="Kokila" panose="020B0604020202020204" pitchFamily="34" charset="0"/>
                <a:cs typeface="Kokila" panose="020B0604020202020204" pitchFamily="34" charset="0"/>
              </a:rPr>
              <a:t> </a:t>
            </a:r>
            <a:r>
              <a:rPr lang="hi-IN" sz="7200" b="1" dirty="0">
                <a:solidFill>
                  <a:srgbClr val="FFC000"/>
                </a:solidFill>
                <a:latin typeface="Kokila" panose="020B0604020202020204" pitchFamily="34" charset="0"/>
                <a:cs typeface="Kokila" panose="020B0604020202020204" pitchFamily="34" charset="0"/>
              </a:rPr>
              <a:t> लोचनम् । </a:t>
            </a:r>
            <a:endParaRPr lang="en-IN" sz="7200" b="1" dirty="0">
              <a:solidFill>
                <a:srgbClr val="FFC000"/>
              </a:solidFill>
              <a:latin typeface="Kokila" panose="020B0604020202020204" pitchFamily="34" charset="0"/>
              <a:cs typeface="Kokila" panose="020B0604020202020204" pitchFamily="34" charset="0"/>
            </a:endParaRPr>
          </a:p>
          <a:p>
            <a:pPr marL="0" indent="0" algn="ctr">
              <a:buNone/>
            </a:pPr>
            <a:r>
              <a:rPr lang="hi-IN" sz="7200" b="1" dirty="0">
                <a:solidFill>
                  <a:srgbClr val="FFC000"/>
                </a:solidFill>
                <a:latin typeface="Kokila" panose="020B0604020202020204" pitchFamily="34" charset="0"/>
                <a:cs typeface="Kokila" panose="020B0604020202020204" pitchFamily="34" charset="0"/>
              </a:rPr>
              <a:t>जलार्द्र ज्योतिषा हीनं स्निग्धं मन्दं  कफेन तत् ॥</a:t>
            </a:r>
            <a:endParaRPr lang="en-IN" sz="7200" b="1" dirty="0">
              <a:solidFill>
                <a:srgbClr val="FFC000"/>
              </a:solidFill>
              <a:latin typeface="Kokila" panose="020B0604020202020204" pitchFamily="34" charset="0"/>
              <a:cs typeface="Kokila" panose="020B0604020202020204" pitchFamily="34" charset="0"/>
            </a:endParaRPr>
          </a:p>
          <a:p>
            <a:pPr marL="0" indent="0" algn="ctr">
              <a:buNone/>
            </a:pPr>
            <a:r>
              <a:rPr lang="hi-IN" sz="7200" b="1" dirty="0">
                <a:solidFill>
                  <a:srgbClr val="FFC000"/>
                </a:solidFill>
                <a:latin typeface="Kokila" panose="020B0604020202020204" pitchFamily="34" charset="0"/>
                <a:cs typeface="Kokila" panose="020B0604020202020204" pitchFamily="34" charset="0"/>
              </a:rPr>
              <a:t>द्वन्द्वदोषे</a:t>
            </a:r>
            <a:r>
              <a:rPr lang="en-IN" sz="7200" b="1" dirty="0">
                <a:solidFill>
                  <a:srgbClr val="FFC000"/>
                </a:solidFill>
                <a:latin typeface="Kokila" panose="020B0604020202020204" pitchFamily="34" charset="0"/>
                <a:cs typeface="Kokila" panose="020B0604020202020204" pitchFamily="34" charset="0"/>
              </a:rPr>
              <a:t> </a:t>
            </a:r>
            <a:r>
              <a:rPr lang="hi-IN" sz="7200" b="1" dirty="0">
                <a:solidFill>
                  <a:srgbClr val="FFC000"/>
                </a:solidFill>
                <a:latin typeface="Kokila" panose="020B0604020202020204" pitchFamily="34" charset="0"/>
                <a:cs typeface="Kokila" panose="020B0604020202020204" pitchFamily="34" charset="0"/>
              </a:rPr>
              <a:t> भवेन्मिश्रं</a:t>
            </a:r>
            <a:r>
              <a:rPr lang="en-IN" sz="7200" b="1" dirty="0">
                <a:solidFill>
                  <a:srgbClr val="FFC000"/>
                </a:solidFill>
                <a:latin typeface="Kokila" panose="020B0604020202020204" pitchFamily="34" charset="0"/>
                <a:cs typeface="Kokila" panose="020B0604020202020204" pitchFamily="34" charset="0"/>
              </a:rPr>
              <a:t> </a:t>
            </a:r>
            <a:r>
              <a:rPr lang="hi-IN" sz="7200" b="1" dirty="0">
                <a:solidFill>
                  <a:srgbClr val="FFC000"/>
                </a:solidFill>
                <a:latin typeface="Kokila" panose="020B0604020202020204" pitchFamily="34" charset="0"/>
                <a:cs typeface="Kokila" panose="020B0604020202020204" pitchFamily="34" charset="0"/>
              </a:rPr>
              <a:t> तूर्णं </a:t>
            </a:r>
            <a:r>
              <a:rPr lang="en-IN" sz="7200" b="1" dirty="0">
                <a:solidFill>
                  <a:srgbClr val="FFC000"/>
                </a:solidFill>
                <a:latin typeface="Kokila" panose="020B0604020202020204" pitchFamily="34" charset="0"/>
                <a:cs typeface="Kokila" panose="020B0604020202020204" pitchFamily="34" charset="0"/>
              </a:rPr>
              <a:t> </a:t>
            </a:r>
            <a:r>
              <a:rPr lang="hi-IN" sz="7200" b="1" dirty="0">
                <a:solidFill>
                  <a:srgbClr val="FFC000"/>
                </a:solidFill>
                <a:latin typeface="Kokila" panose="020B0604020202020204" pitchFamily="34" charset="0"/>
                <a:cs typeface="Kokila" panose="020B0604020202020204" pitchFamily="34" charset="0"/>
              </a:rPr>
              <a:t>तूर्णं </a:t>
            </a:r>
            <a:r>
              <a:rPr lang="en-IN" sz="7200" b="1" dirty="0">
                <a:solidFill>
                  <a:srgbClr val="FFC000"/>
                </a:solidFill>
                <a:latin typeface="Kokila" panose="020B0604020202020204" pitchFamily="34" charset="0"/>
                <a:cs typeface="Kokila" panose="020B0604020202020204" pitchFamily="34" charset="0"/>
              </a:rPr>
              <a:t> </a:t>
            </a:r>
            <a:r>
              <a:rPr lang="hi-IN" sz="7200" b="1" dirty="0">
                <a:solidFill>
                  <a:srgbClr val="FFC000"/>
                </a:solidFill>
                <a:latin typeface="Kokila" panose="020B0604020202020204" pitchFamily="34" charset="0"/>
                <a:cs typeface="Kokila" panose="020B0604020202020204" pitchFamily="34" charset="0"/>
              </a:rPr>
              <a:t>विलोचनम् । </a:t>
            </a:r>
            <a:endParaRPr lang="en-IN" sz="7200" b="1" dirty="0">
              <a:solidFill>
                <a:srgbClr val="FFC000"/>
              </a:solidFill>
              <a:latin typeface="Kokila" panose="020B0604020202020204" pitchFamily="34" charset="0"/>
              <a:cs typeface="Kokila" panose="020B0604020202020204" pitchFamily="34" charset="0"/>
            </a:endParaRPr>
          </a:p>
          <a:p>
            <a:pPr marL="0" indent="0" algn="ctr">
              <a:buNone/>
            </a:pPr>
            <a:r>
              <a:rPr lang="hi-IN" sz="7200" b="1" dirty="0">
                <a:solidFill>
                  <a:srgbClr val="FFC000"/>
                </a:solidFill>
                <a:latin typeface="Kokila" panose="020B0604020202020204" pitchFamily="34" charset="0"/>
                <a:cs typeface="Kokila" panose="020B0604020202020204" pitchFamily="34" charset="0"/>
              </a:rPr>
              <a:t>श्यामवर्णं च निर्भुग्नं तन्द्रामोहसमन्वितम् ।। </a:t>
            </a:r>
            <a:endParaRPr lang="en-IN" sz="7200" b="1" dirty="0">
              <a:solidFill>
                <a:srgbClr val="FFC000"/>
              </a:solidFill>
              <a:latin typeface="Kokila" panose="020B0604020202020204" pitchFamily="34" charset="0"/>
              <a:cs typeface="Kokila" panose="020B0604020202020204" pitchFamily="34" charset="0"/>
            </a:endParaRPr>
          </a:p>
          <a:p>
            <a:pPr marL="0" indent="0" algn="ctr">
              <a:buNone/>
            </a:pPr>
            <a:r>
              <a:rPr lang="hi-IN" sz="7200" b="1" dirty="0">
                <a:solidFill>
                  <a:srgbClr val="FFC000"/>
                </a:solidFill>
                <a:latin typeface="Kokila" panose="020B0604020202020204" pitchFamily="34" charset="0"/>
                <a:cs typeface="Kokila" panose="020B0604020202020204" pitchFamily="34" charset="0"/>
              </a:rPr>
              <a:t>रौद्रं </a:t>
            </a:r>
            <a:r>
              <a:rPr lang="en-IN" sz="7200" b="1" dirty="0">
                <a:solidFill>
                  <a:srgbClr val="FFC000"/>
                </a:solidFill>
                <a:latin typeface="Kokila" panose="020B0604020202020204" pitchFamily="34" charset="0"/>
                <a:cs typeface="Kokila" panose="020B0604020202020204" pitchFamily="34" charset="0"/>
              </a:rPr>
              <a:t>  </a:t>
            </a:r>
            <a:r>
              <a:rPr lang="hi-IN" sz="7200" b="1" dirty="0">
                <a:solidFill>
                  <a:srgbClr val="FFC000"/>
                </a:solidFill>
                <a:latin typeface="Kokila" panose="020B0604020202020204" pitchFamily="34" charset="0"/>
                <a:cs typeface="Kokila" panose="020B0604020202020204" pitchFamily="34" charset="0"/>
              </a:rPr>
              <a:t>च</a:t>
            </a:r>
            <a:r>
              <a:rPr lang="en-IN" sz="7200" b="1" dirty="0">
                <a:solidFill>
                  <a:srgbClr val="FFC000"/>
                </a:solidFill>
                <a:latin typeface="Kokila" panose="020B0604020202020204" pitchFamily="34" charset="0"/>
                <a:cs typeface="Kokila" panose="020B0604020202020204" pitchFamily="34" charset="0"/>
              </a:rPr>
              <a:t>  </a:t>
            </a:r>
            <a:r>
              <a:rPr lang="hi-IN" sz="7200" b="1" dirty="0">
                <a:solidFill>
                  <a:srgbClr val="FFC000"/>
                </a:solidFill>
                <a:latin typeface="Kokila" panose="020B0604020202020204" pitchFamily="34" charset="0"/>
                <a:cs typeface="Kokila" panose="020B0604020202020204" pitchFamily="34" charset="0"/>
              </a:rPr>
              <a:t> रक्तवर्णं </a:t>
            </a:r>
            <a:r>
              <a:rPr lang="en-IN" sz="7200" b="1" dirty="0">
                <a:solidFill>
                  <a:srgbClr val="FFC000"/>
                </a:solidFill>
                <a:latin typeface="Kokila" panose="020B0604020202020204" pitchFamily="34" charset="0"/>
                <a:cs typeface="Kokila" panose="020B0604020202020204" pitchFamily="34" charset="0"/>
              </a:rPr>
              <a:t>  </a:t>
            </a:r>
            <a:r>
              <a:rPr lang="hi-IN" sz="7200" b="1" dirty="0">
                <a:solidFill>
                  <a:srgbClr val="FFC000"/>
                </a:solidFill>
                <a:latin typeface="Kokila" panose="020B0604020202020204" pitchFamily="34" charset="0"/>
                <a:cs typeface="Kokila" panose="020B0604020202020204" pitchFamily="34" charset="0"/>
              </a:rPr>
              <a:t>च </a:t>
            </a:r>
            <a:r>
              <a:rPr lang="en-IN" sz="7200" b="1" dirty="0">
                <a:solidFill>
                  <a:srgbClr val="FFC000"/>
                </a:solidFill>
                <a:latin typeface="Kokila" panose="020B0604020202020204" pitchFamily="34" charset="0"/>
                <a:cs typeface="Kokila" panose="020B0604020202020204" pitchFamily="34" charset="0"/>
              </a:rPr>
              <a:t>  </a:t>
            </a:r>
            <a:r>
              <a:rPr lang="hi-IN" sz="7200" b="1" dirty="0">
                <a:solidFill>
                  <a:srgbClr val="FFC000"/>
                </a:solidFill>
                <a:latin typeface="Kokila" panose="020B0604020202020204" pitchFamily="34" charset="0"/>
                <a:cs typeface="Kokila" panose="020B0604020202020204" pitchFamily="34" charset="0"/>
              </a:rPr>
              <a:t>भवेच्चक्षुस्त्रिदोषतः ।</a:t>
            </a:r>
            <a:endParaRPr lang="en-IN" sz="7200" b="1" dirty="0">
              <a:solidFill>
                <a:srgbClr val="FFC000"/>
              </a:solidFill>
              <a:latin typeface="Kokila" panose="020B0604020202020204" pitchFamily="34" charset="0"/>
              <a:cs typeface="Kokila" panose="020B0604020202020204" pitchFamily="34" charset="0"/>
            </a:endParaRPr>
          </a:p>
          <a:p>
            <a:pPr marL="0" indent="0" algn="r">
              <a:buNone/>
            </a:pPr>
            <a:r>
              <a:rPr lang="en-IN" sz="4000" b="1" dirty="0">
                <a:solidFill>
                  <a:schemeClr val="tx1"/>
                </a:solidFill>
                <a:latin typeface="Kokila" panose="020B0604020202020204" pitchFamily="34" charset="0"/>
                <a:cs typeface="Kokila" panose="020B0604020202020204" pitchFamily="34" charset="0"/>
              </a:rPr>
              <a:t>                 </a:t>
            </a:r>
            <a:r>
              <a:rPr lang="hi-IN" sz="5900" b="1" i="1" dirty="0">
                <a:solidFill>
                  <a:srgbClr val="FFC000"/>
                </a:solidFill>
                <a:latin typeface="Kokila" panose="020B0604020202020204" pitchFamily="34" charset="0"/>
                <a:cs typeface="Kokila" panose="020B0604020202020204" pitchFamily="34" charset="0"/>
              </a:rPr>
              <a:t>(योगरत्नाकर )</a:t>
            </a:r>
            <a:endParaRPr lang="en-IN" sz="5900" b="1" i="1" dirty="0">
              <a:solidFill>
                <a:srgbClr val="FFC000"/>
              </a:solidFill>
              <a:latin typeface="Kokila" panose="020B0604020202020204" pitchFamily="34" charset="0"/>
              <a:cs typeface="Kokila" panose="020B0604020202020204" pitchFamily="34" charset="0"/>
            </a:endParaRPr>
          </a:p>
        </p:txBody>
      </p:sp>
    </p:spTree>
    <p:extLst>
      <p:ext uri="{BB962C8B-B14F-4D97-AF65-F5344CB8AC3E}">
        <p14:creationId xmlns:p14="http://schemas.microsoft.com/office/powerpoint/2010/main" xmlns="" val="638658819"/>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C8CE9E98-ED26-1BA5-42AE-A00C5CC31386}"/>
              </a:ext>
            </a:extLst>
          </p:cNvPr>
          <p:cNvSpPr txBox="1"/>
          <p:nvPr/>
        </p:nvSpPr>
        <p:spPr>
          <a:xfrm>
            <a:off x="3036963" y="258433"/>
            <a:ext cx="6118074" cy="1015663"/>
          </a:xfrm>
          <a:prstGeom prst="rect">
            <a:avLst/>
          </a:prstGeom>
          <a:noFill/>
        </p:spPr>
        <p:txBody>
          <a:bodyPr wrap="square" rtlCol="0">
            <a:spAutoFit/>
          </a:bodyPr>
          <a:lstStyle/>
          <a:p>
            <a:pPr algn="ctr"/>
            <a:r>
              <a:rPr lang="en-IN" sz="6000" b="1" u="sng" dirty="0" err="1">
                <a:solidFill>
                  <a:srgbClr val="660033"/>
                </a:solidFill>
                <a:latin typeface="Cambria" panose="02040503050406030204" pitchFamily="18" charset="0"/>
                <a:ea typeface="Cambria" panose="02040503050406030204" pitchFamily="18" charset="0"/>
              </a:rPr>
              <a:t>Drik</a:t>
            </a:r>
            <a:r>
              <a:rPr lang="en-IN" sz="6000" b="1" u="sng" dirty="0">
                <a:solidFill>
                  <a:srgbClr val="660033"/>
                </a:solidFill>
                <a:latin typeface="Cambria" panose="02040503050406030204" pitchFamily="18" charset="0"/>
                <a:ea typeface="Cambria" panose="02040503050406030204" pitchFamily="18" charset="0"/>
              </a:rPr>
              <a:t> </a:t>
            </a:r>
            <a:r>
              <a:rPr lang="en-IN" sz="6000" b="1" u="sng" dirty="0" err="1">
                <a:solidFill>
                  <a:srgbClr val="660033"/>
                </a:solidFill>
                <a:latin typeface="Cambria" panose="02040503050406030204" pitchFamily="18" charset="0"/>
                <a:ea typeface="Cambria" panose="02040503050406030204" pitchFamily="18" charset="0"/>
              </a:rPr>
              <a:t>Pariksha</a:t>
            </a:r>
            <a:r>
              <a:rPr lang="en-IN" sz="6000" b="1" u="sng" dirty="0">
                <a:solidFill>
                  <a:srgbClr val="660033"/>
                </a:solidFill>
                <a:latin typeface="Cambria" panose="02040503050406030204" pitchFamily="18" charset="0"/>
                <a:ea typeface="Cambria" panose="02040503050406030204" pitchFamily="18" charset="0"/>
              </a:rPr>
              <a:t>:</a:t>
            </a:r>
          </a:p>
        </p:txBody>
      </p:sp>
      <p:pic>
        <p:nvPicPr>
          <p:cNvPr id="5" name="Picture 4">
            <a:extLst>
              <a:ext uri="{FF2B5EF4-FFF2-40B4-BE49-F238E27FC236}">
                <a16:creationId xmlns:a16="http://schemas.microsoft.com/office/drawing/2014/main" xmlns="" id="{9F28BB04-C4AD-F450-3860-6C0085C07805}"/>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40030" y="1924050"/>
            <a:ext cx="11711940" cy="3009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365641722"/>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98738F-3ED9-CA71-BDFA-F4010F3C930B}"/>
              </a:ext>
            </a:extLst>
          </p:cNvPr>
          <p:cNvSpPr>
            <a:spLocks noGrp="1"/>
          </p:cNvSpPr>
          <p:nvPr>
            <p:ph type="title"/>
          </p:nvPr>
        </p:nvSpPr>
        <p:spPr>
          <a:xfrm>
            <a:off x="1723145" y="0"/>
            <a:ext cx="8761413" cy="1049036"/>
          </a:xfrm>
        </p:spPr>
        <p:txBody>
          <a:bodyPr>
            <a:noAutofit/>
          </a:bodyPr>
          <a:lstStyle/>
          <a:p>
            <a:pPr algn="ctr"/>
            <a:r>
              <a:rPr lang="en-IN" sz="6600" b="1" u="sng" dirty="0">
                <a:solidFill>
                  <a:srgbClr val="660033"/>
                </a:solidFill>
                <a:latin typeface="Aparajita" panose="02020603050405020304" pitchFamily="18" charset="0"/>
                <a:cs typeface="Aparajita" panose="02020603050405020304" pitchFamily="18" charset="0"/>
              </a:rPr>
              <a:t>8. </a:t>
            </a:r>
            <a:r>
              <a:rPr lang="hi-IN" sz="6600" b="1" u="sng" dirty="0">
                <a:solidFill>
                  <a:srgbClr val="660033"/>
                </a:solidFill>
                <a:latin typeface="Aparajita" panose="02020603050405020304" pitchFamily="18" charset="0"/>
                <a:cs typeface="Aparajita" panose="02020603050405020304" pitchFamily="18" charset="0"/>
              </a:rPr>
              <a:t>आकृति</a:t>
            </a:r>
            <a:r>
              <a:rPr lang="en-IN" sz="6600" b="1" u="sng" dirty="0">
                <a:solidFill>
                  <a:srgbClr val="660033"/>
                </a:solidFill>
                <a:latin typeface="Aparajita" panose="02020603050405020304" pitchFamily="18" charset="0"/>
                <a:cs typeface="Aparajita" panose="02020603050405020304" pitchFamily="18" charset="0"/>
              </a:rPr>
              <a:t> </a:t>
            </a:r>
            <a:r>
              <a:rPr lang="hi-IN" sz="6600" b="1" u="sng" dirty="0">
                <a:solidFill>
                  <a:srgbClr val="660033"/>
                </a:solidFill>
                <a:latin typeface="Aparajita" panose="02020603050405020304" pitchFamily="18" charset="0"/>
                <a:cs typeface="Aparajita" panose="02020603050405020304" pitchFamily="18" charset="0"/>
              </a:rPr>
              <a:t>परीक्षा</a:t>
            </a:r>
            <a:r>
              <a:rPr lang="en-IN" sz="6600" b="1" u="sng" dirty="0">
                <a:solidFill>
                  <a:srgbClr val="660033"/>
                </a:solidFill>
                <a:latin typeface="Aparajita" panose="02020603050405020304" pitchFamily="18" charset="0"/>
                <a:cs typeface="Aparajita" panose="02020603050405020304" pitchFamily="18" charset="0"/>
              </a:rPr>
              <a:t> :</a:t>
            </a:r>
            <a:endParaRPr lang="en-IN" sz="6600" u="sng" dirty="0">
              <a:solidFill>
                <a:srgbClr val="660033"/>
              </a:solidFill>
              <a:latin typeface="Aparajita" panose="02020603050405020304" pitchFamily="18" charset="0"/>
              <a:cs typeface="Aparajita" panose="02020603050405020304" pitchFamily="18" charset="0"/>
            </a:endParaRPr>
          </a:p>
        </p:txBody>
      </p:sp>
      <p:sp>
        <p:nvSpPr>
          <p:cNvPr id="3" name="Content Placeholder 2">
            <a:extLst>
              <a:ext uri="{FF2B5EF4-FFF2-40B4-BE49-F238E27FC236}">
                <a16:creationId xmlns:a16="http://schemas.microsoft.com/office/drawing/2014/main" xmlns="" id="{40ABC5A3-22C3-6619-49D0-87C178AAD2C2}"/>
              </a:ext>
            </a:extLst>
          </p:cNvPr>
          <p:cNvSpPr>
            <a:spLocks noGrp="1"/>
          </p:cNvSpPr>
          <p:nvPr>
            <p:ph idx="1"/>
          </p:nvPr>
        </p:nvSpPr>
        <p:spPr>
          <a:xfrm>
            <a:off x="0" y="1049036"/>
            <a:ext cx="12192000" cy="3324441"/>
          </a:xfrm>
        </p:spPr>
        <p:txBody>
          <a:bodyPr>
            <a:normAutofit fontScale="92500" lnSpcReduction="20000"/>
          </a:bodyPr>
          <a:lstStyle/>
          <a:p>
            <a:r>
              <a:rPr lang="hi-IN" sz="3600" dirty="0">
                <a:solidFill>
                  <a:schemeClr val="tx1"/>
                </a:solidFill>
                <a:latin typeface="Kokila" panose="020B0604020202020204" pitchFamily="34" charset="0"/>
                <a:cs typeface="Kokila" panose="020B0604020202020204" pitchFamily="34" charset="0"/>
              </a:rPr>
              <a:t>आकृति परीक्षा से तात्पर्य शरीर के स्थूल भावों की आकारिकी परीक्षा से है। इसके अन्तर्गत समान्यतः चक्षु द्वारा देखे जाने वाले सभी स्थूल भावों का समावेश होता है। </a:t>
            </a:r>
            <a:endParaRPr lang="en-IN" sz="3600" dirty="0">
              <a:solidFill>
                <a:schemeClr val="tx1"/>
              </a:solidFill>
              <a:latin typeface="Kokila" panose="020B0604020202020204" pitchFamily="34" charset="0"/>
              <a:cs typeface="Kokila" panose="020B0604020202020204" pitchFamily="34" charset="0"/>
            </a:endParaRPr>
          </a:p>
          <a:p>
            <a:r>
              <a:rPr lang="hi-IN" sz="3600" dirty="0">
                <a:solidFill>
                  <a:schemeClr val="tx1"/>
                </a:solidFill>
                <a:latin typeface="Kokila" panose="020B0604020202020204" pitchFamily="34" charset="0"/>
                <a:cs typeface="Kokila" panose="020B0604020202020204" pitchFamily="34" charset="0"/>
              </a:rPr>
              <a:t>यथा-</a:t>
            </a:r>
            <a:r>
              <a:rPr lang="en-IN" sz="3600" dirty="0">
                <a:solidFill>
                  <a:schemeClr val="tx1"/>
                </a:solidFill>
                <a:latin typeface="Kokila" panose="020B0604020202020204" pitchFamily="34" charset="0"/>
                <a:cs typeface="Kokila" panose="020B0604020202020204" pitchFamily="34" charset="0"/>
              </a:rPr>
              <a:t> </a:t>
            </a:r>
            <a:r>
              <a:rPr lang="hi-IN" sz="3600" dirty="0">
                <a:solidFill>
                  <a:schemeClr val="tx1"/>
                </a:solidFill>
                <a:latin typeface="Kokila" panose="020B0604020202020204" pitchFamily="34" charset="0"/>
                <a:cs typeface="Kokila" panose="020B0604020202020204" pitchFamily="34" charset="0"/>
              </a:rPr>
              <a:t>मुख की आकृति, अंग-प्रत्यंग का संगठन, प्रमाण, वर्णाकृति, शरीराकृति, शोथादि की आकृति, गुल्म, अर्बुद, व्रणादि की आकृति आदि। </a:t>
            </a:r>
            <a:endParaRPr lang="en-IN" sz="3600" dirty="0">
              <a:solidFill>
                <a:schemeClr val="tx1"/>
              </a:solidFill>
              <a:latin typeface="Kokila" panose="020B0604020202020204" pitchFamily="34" charset="0"/>
              <a:cs typeface="Kokila" panose="020B0604020202020204" pitchFamily="34" charset="0"/>
            </a:endParaRPr>
          </a:p>
          <a:p>
            <a:r>
              <a:rPr lang="hi-IN" sz="3600" dirty="0">
                <a:solidFill>
                  <a:schemeClr val="tx1"/>
                </a:solidFill>
                <a:latin typeface="Kokila" panose="020B0604020202020204" pitchFamily="34" charset="0"/>
                <a:cs typeface="Kokila" panose="020B0604020202020204" pitchFamily="34" charset="0"/>
              </a:rPr>
              <a:t>इस प्रकार आकृति-परीक्षा के अन्तर्गत बहुत से भावों का समावेश होता है। </a:t>
            </a:r>
            <a:endParaRPr lang="en-IN" sz="3600" dirty="0">
              <a:solidFill>
                <a:schemeClr val="tx1"/>
              </a:solidFill>
              <a:latin typeface="Kokila" panose="020B0604020202020204" pitchFamily="34" charset="0"/>
              <a:cs typeface="Kokila" panose="020B0604020202020204" pitchFamily="34" charset="0"/>
            </a:endParaRPr>
          </a:p>
          <a:p>
            <a:r>
              <a:rPr lang="hi-IN" sz="3600" dirty="0">
                <a:solidFill>
                  <a:schemeClr val="tx1"/>
                </a:solidFill>
                <a:latin typeface="Kokila" panose="020B0604020202020204" pitchFamily="34" charset="0"/>
                <a:cs typeface="Kokila" panose="020B0604020202020204" pitchFamily="34" charset="0"/>
              </a:rPr>
              <a:t>कतिपय व्याधियों का विनिश्चय आकृति के आधार पर किया जाता है।</a:t>
            </a:r>
            <a:endParaRPr lang="en-IN" sz="3600" dirty="0">
              <a:solidFill>
                <a:schemeClr val="tx1"/>
              </a:solidFill>
              <a:latin typeface="Kokila" panose="020B0604020202020204" pitchFamily="34" charset="0"/>
              <a:cs typeface="Kokila" panose="020B0604020202020204" pitchFamily="34" charset="0"/>
            </a:endParaRPr>
          </a:p>
        </p:txBody>
      </p:sp>
      <p:pic>
        <p:nvPicPr>
          <p:cNvPr id="5" name="Content Placeholder 4">
            <a:extLst>
              <a:ext uri="{FF2B5EF4-FFF2-40B4-BE49-F238E27FC236}">
                <a16:creationId xmlns:a16="http://schemas.microsoft.com/office/drawing/2014/main" xmlns="" id="{B2BD127A-39E5-1FFF-C707-141EF8FB1582}"/>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278255" y="4517207"/>
            <a:ext cx="9635490" cy="21415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1601495982"/>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CB1DAC66-BFA5-0A7A-CB9B-2D4B795DB1BD}"/>
              </a:ext>
            </a:extLst>
          </p:cNvPr>
          <p:cNvGraphicFramePr>
            <a:graphicFrameLocks noGrp="1"/>
          </p:cNvGraphicFramePr>
          <p:nvPr>
            <p:ph idx="1"/>
            <p:extLst>
              <p:ext uri="{D42A27DB-BD31-4B8C-83A1-F6EECF244321}">
                <p14:modId xmlns:p14="http://schemas.microsoft.com/office/powerpoint/2010/main" xmlns="" val="2755767199"/>
              </p:ext>
            </p:extLst>
          </p:nvPr>
        </p:nvGraphicFramePr>
        <p:xfrm>
          <a:off x="0" y="914399"/>
          <a:ext cx="12191999" cy="5860197"/>
        </p:xfrm>
        <a:graphic>
          <a:graphicData uri="http://schemas.openxmlformats.org/drawingml/2006/table">
            <a:tbl>
              <a:tblPr firstRow="1" bandRow="1">
                <a:tableStyleId>{69CF1AB2-1976-4502-BF36-3FF5EA218861}</a:tableStyleId>
              </a:tblPr>
              <a:tblGrid>
                <a:gridCol w="6580093">
                  <a:extLst>
                    <a:ext uri="{9D8B030D-6E8A-4147-A177-3AD203B41FA5}">
                      <a16:colId xmlns:a16="http://schemas.microsoft.com/office/drawing/2014/main" xmlns="" val="12042825"/>
                    </a:ext>
                  </a:extLst>
                </a:gridCol>
                <a:gridCol w="5611906">
                  <a:extLst>
                    <a:ext uri="{9D8B030D-6E8A-4147-A177-3AD203B41FA5}">
                      <a16:colId xmlns:a16="http://schemas.microsoft.com/office/drawing/2014/main" xmlns="" val="3785897893"/>
                    </a:ext>
                  </a:extLst>
                </a:gridCol>
              </a:tblGrid>
              <a:tr h="1864608">
                <a:tc>
                  <a:txBody>
                    <a:bodyPr/>
                    <a:lstStyle/>
                    <a:p>
                      <a:r>
                        <a:rPr lang="hi-IN" sz="2300" b="1" dirty="0">
                          <a:latin typeface="Kokila" panose="020B0604020202020204" pitchFamily="34" charset="0"/>
                          <a:cs typeface="Kokila" panose="020B0604020202020204" pitchFamily="34" charset="0"/>
                        </a:rPr>
                        <a:t>आक्षेप (</a:t>
                      </a:r>
                      <a:r>
                        <a:rPr lang="en-IN" sz="2300" b="1" dirty="0" err="1">
                          <a:latin typeface="Kokila" panose="020B0604020202020204" pitchFamily="34" charset="0"/>
                          <a:cs typeface="Kokila" panose="020B0604020202020204" pitchFamily="34" charset="0"/>
                        </a:rPr>
                        <a:t>Aksepa</a:t>
                      </a:r>
                      <a:r>
                        <a:rPr lang="en-IN" sz="2300" b="1" dirty="0">
                          <a:latin typeface="Kokila" panose="020B0604020202020204" pitchFamily="34" charset="0"/>
                          <a:cs typeface="Kokila" panose="020B0604020202020204" pitchFamily="34" charset="0"/>
                        </a:rPr>
                        <a:t>) Convulsion</a:t>
                      </a:r>
                      <a:endParaRPr lang="en-IN" sz="2300" b="1" dirty="0">
                        <a:latin typeface="Kokila" panose="020B0604020202020204" pitchFamily="34" charset="0"/>
                        <a:ea typeface="Cambria" panose="02040503050406030204" pitchFamily="18" charset="0"/>
                        <a:cs typeface="Kokila" panose="020B0604020202020204" pitchFamily="34" charset="0"/>
                      </a:endParaRPr>
                    </a:p>
                  </a:txBody>
                  <a:tcPr/>
                </a:tc>
                <a:tc>
                  <a:txBody>
                    <a:bodyPr/>
                    <a:lstStyle/>
                    <a:p>
                      <a:r>
                        <a:rPr lang="hi-IN" sz="2300" b="1" dirty="0">
                          <a:latin typeface="Kokila" panose="020B0604020202020204" pitchFamily="34" charset="0"/>
                          <a:cs typeface="Kokila" panose="020B0604020202020204" pitchFamily="34" charset="0"/>
                        </a:rPr>
                        <a:t>आक्षेपक (</a:t>
                      </a:r>
                      <a:r>
                        <a:rPr lang="en-IN" sz="2300" b="1" dirty="0" err="1">
                          <a:latin typeface="Kokila" panose="020B0604020202020204" pitchFamily="34" charset="0"/>
                          <a:cs typeface="Kokila" panose="020B0604020202020204" pitchFamily="34" charset="0"/>
                        </a:rPr>
                        <a:t>Aksepaka</a:t>
                      </a:r>
                      <a:r>
                        <a:rPr lang="en-IN" sz="2300" b="1" dirty="0">
                          <a:latin typeface="Kokila" panose="020B0604020202020204" pitchFamily="34" charset="0"/>
                          <a:cs typeface="Kokila" panose="020B0604020202020204" pitchFamily="34" charset="0"/>
                        </a:rPr>
                        <a:t>)</a:t>
                      </a:r>
                    </a:p>
                    <a:p>
                      <a:r>
                        <a:rPr lang="hi-IN" sz="2300" b="1" dirty="0">
                          <a:latin typeface="Kokila" panose="020B0604020202020204" pitchFamily="34" charset="0"/>
                          <a:cs typeface="Kokila" panose="020B0604020202020204" pitchFamily="34" charset="0"/>
                        </a:rPr>
                        <a:t>अपस्मार (</a:t>
                      </a:r>
                      <a:r>
                        <a:rPr lang="en-IN" sz="2300" b="1" dirty="0" err="1">
                          <a:latin typeface="Kokila" panose="020B0604020202020204" pitchFamily="34" charset="0"/>
                          <a:cs typeface="Kokila" panose="020B0604020202020204" pitchFamily="34" charset="0"/>
                        </a:rPr>
                        <a:t>Apasmāra</a:t>
                      </a:r>
                      <a:r>
                        <a:rPr lang="en-IN" sz="2300" b="1" dirty="0">
                          <a:latin typeface="Kokila" panose="020B0604020202020204" pitchFamily="34" charset="0"/>
                          <a:cs typeface="Kokila" panose="020B0604020202020204" pitchFamily="34" charset="0"/>
                        </a:rPr>
                        <a:t>)</a:t>
                      </a:r>
                    </a:p>
                    <a:p>
                      <a:r>
                        <a:rPr lang="hi-IN" sz="2300" b="1" dirty="0">
                          <a:latin typeface="Kokila" panose="020B0604020202020204" pitchFamily="34" charset="0"/>
                          <a:cs typeface="Kokila" panose="020B0604020202020204" pitchFamily="34" charset="0"/>
                        </a:rPr>
                        <a:t>अपतन्त्रक (</a:t>
                      </a:r>
                      <a:r>
                        <a:rPr lang="en-IN" sz="2300" b="1" dirty="0" err="1">
                          <a:latin typeface="Kokila" panose="020B0604020202020204" pitchFamily="34" charset="0"/>
                          <a:cs typeface="Kokila" panose="020B0604020202020204" pitchFamily="34" charset="0"/>
                        </a:rPr>
                        <a:t>Apatantraka</a:t>
                      </a:r>
                      <a:r>
                        <a:rPr lang="en-IN" sz="2300" b="1" dirty="0">
                          <a:latin typeface="Kokila" panose="020B0604020202020204" pitchFamily="34" charset="0"/>
                          <a:cs typeface="Kokila" panose="020B0604020202020204" pitchFamily="34" charset="0"/>
                        </a:rPr>
                        <a:t>)</a:t>
                      </a:r>
                    </a:p>
                    <a:p>
                      <a:r>
                        <a:rPr lang="hi-IN" sz="2300" b="1" dirty="0">
                          <a:latin typeface="Kokila" panose="020B0604020202020204" pitchFamily="34" charset="0"/>
                          <a:cs typeface="Kokila" panose="020B0604020202020204" pitchFamily="34" charset="0"/>
                        </a:rPr>
                        <a:t>धनुस्तम्भ (</a:t>
                      </a:r>
                      <a:r>
                        <a:rPr lang="en-IN" sz="2300" b="1" dirty="0" err="1">
                          <a:latin typeface="Kokila" panose="020B0604020202020204" pitchFamily="34" charset="0"/>
                          <a:cs typeface="Kokila" panose="020B0604020202020204" pitchFamily="34" charset="0"/>
                        </a:rPr>
                        <a:t>Dhanustambha</a:t>
                      </a:r>
                      <a:r>
                        <a:rPr lang="en-IN" sz="2300" b="1" dirty="0">
                          <a:latin typeface="Kokila" panose="020B0604020202020204" pitchFamily="34" charset="0"/>
                          <a:cs typeface="Kokila" panose="020B0604020202020204" pitchFamily="34" charset="0"/>
                        </a:rPr>
                        <a:t>)</a:t>
                      </a:r>
                    </a:p>
                    <a:p>
                      <a:r>
                        <a:rPr lang="hi-IN" sz="2300" b="1" dirty="0">
                          <a:latin typeface="Kokila" panose="020B0604020202020204" pitchFamily="34" charset="0"/>
                          <a:cs typeface="Kokila" panose="020B0604020202020204" pitchFamily="34" charset="0"/>
                        </a:rPr>
                        <a:t>वातव्याधि (</a:t>
                      </a:r>
                      <a:r>
                        <a:rPr lang="en-IN" sz="2300" b="1" dirty="0" err="1">
                          <a:latin typeface="Kokila" panose="020B0604020202020204" pitchFamily="34" charset="0"/>
                          <a:cs typeface="Kokila" panose="020B0604020202020204" pitchFamily="34" charset="0"/>
                        </a:rPr>
                        <a:t>Vātavyādhi</a:t>
                      </a:r>
                      <a:r>
                        <a:rPr lang="en-IN" sz="2300" b="1" dirty="0">
                          <a:latin typeface="Kokila" panose="020B0604020202020204" pitchFamily="34" charset="0"/>
                          <a:cs typeface="Kokila" panose="020B0604020202020204" pitchFamily="34" charset="0"/>
                        </a:rPr>
                        <a:t>)</a:t>
                      </a:r>
                      <a:endParaRPr lang="en-IN" sz="2300" b="1" dirty="0">
                        <a:latin typeface="Kokila" panose="020B0604020202020204" pitchFamily="34" charset="0"/>
                        <a:ea typeface="Cambria" panose="02040503050406030204" pitchFamily="18" charset="0"/>
                        <a:cs typeface="Kokila" panose="020B0604020202020204" pitchFamily="34" charset="0"/>
                      </a:endParaRPr>
                    </a:p>
                  </a:txBody>
                  <a:tcPr/>
                </a:tc>
                <a:extLst>
                  <a:ext uri="{0D108BD9-81ED-4DB2-BD59-A6C34878D82A}">
                    <a16:rowId xmlns:a16="http://schemas.microsoft.com/office/drawing/2014/main" xmlns="" val="3417696564"/>
                  </a:ext>
                </a:extLst>
              </a:tr>
              <a:tr h="443954">
                <a:tc>
                  <a:txBody>
                    <a:bodyPr/>
                    <a:lstStyle/>
                    <a:p>
                      <a:r>
                        <a:rPr lang="hi-IN" sz="2300" b="1" dirty="0">
                          <a:latin typeface="Kokila" panose="020B0604020202020204" pitchFamily="34" charset="0"/>
                          <a:cs typeface="Kokila" panose="020B0604020202020204" pitchFamily="34" charset="0"/>
                        </a:rPr>
                        <a:t>अंगुलि वक्रता (</a:t>
                      </a:r>
                      <a:r>
                        <a:rPr lang="en-IN" sz="2300" b="1" dirty="0" err="1">
                          <a:latin typeface="Kokila" panose="020B0604020202020204" pitchFamily="34" charset="0"/>
                          <a:cs typeface="Kokila" panose="020B0604020202020204" pitchFamily="34" charset="0"/>
                        </a:rPr>
                        <a:t>Anguli</a:t>
                      </a:r>
                      <a:r>
                        <a:rPr lang="en-IN" sz="2300" b="1" dirty="0">
                          <a:latin typeface="Kokila" panose="020B0604020202020204" pitchFamily="34" charset="0"/>
                          <a:cs typeface="Kokila" panose="020B0604020202020204" pitchFamily="34" charset="0"/>
                        </a:rPr>
                        <a:t> </a:t>
                      </a:r>
                      <a:r>
                        <a:rPr lang="en-IN" sz="2300" b="1" dirty="0" err="1">
                          <a:latin typeface="Kokila" panose="020B0604020202020204" pitchFamily="34" charset="0"/>
                          <a:cs typeface="Kokila" panose="020B0604020202020204" pitchFamily="34" charset="0"/>
                        </a:rPr>
                        <a:t>vakratā</a:t>
                      </a:r>
                      <a:r>
                        <a:rPr lang="en-IN" sz="2300" b="1" dirty="0">
                          <a:latin typeface="Kokila" panose="020B0604020202020204" pitchFamily="34" charset="0"/>
                          <a:cs typeface="Kokila" panose="020B0604020202020204" pitchFamily="34" charset="0"/>
                        </a:rPr>
                        <a:t>) Curved finger</a:t>
                      </a:r>
                      <a:endParaRPr lang="en-IN" sz="2300" b="1" dirty="0">
                        <a:latin typeface="Kokila" panose="020B0604020202020204" pitchFamily="34" charset="0"/>
                        <a:ea typeface="Cambria" panose="02040503050406030204" pitchFamily="18" charset="0"/>
                        <a:cs typeface="Kokila" panose="020B0604020202020204" pitchFamily="34" charset="0"/>
                      </a:endParaRPr>
                    </a:p>
                  </a:txBody>
                  <a:tcPr/>
                </a:tc>
                <a:tc>
                  <a:txBody>
                    <a:bodyPr/>
                    <a:lstStyle/>
                    <a:p>
                      <a:r>
                        <a:rPr lang="hi-IN" sz="2300" b="1" dirty="0">
                          <a:latin typeface="Kokila" panose="020B0604020202020204" pitchFamily="34" charset="0"/>
                          <a:cs typeface="Kokila" panose="020B0604020202020204" pitchFamily="34" charset="0"/>
                        </a:rPr>
                        <a:t>वातरक्त असाध्य लक्षण (</a:t>
                      </a:r>
                      <a:r>
                        <a:rPr lang="en-IN" sz="2300" b="1" dirty="0" err="1">
                          <a:latin typeface="Kokila" panose="020B0604020202020204" pitchFamily="34" charset="0"/>
                          <a:cs typeface="Kokila" panose="020B0604020202020204" pitchFamily="34" charset="0"/>
                        </a:rPr>
                        <a:t>Vātarakta</a:t>
                      </a:r>
                      <a:r>
                        <a:rPr lang="en-IN" sz="2300" b="1" dirty="0">
                          <a:latin typeface="Kokila" panose="020B0604020202020204" pitchFamily="34" charset="0"/>
                          <a:cs typeface="Kokila" panose="020B0604020202020204" pitchFamily="34" charset="0"/>
                        </a:rPr>
                        <a:t> </a:t>
                      </a:r>
                      <a:r>
                        <a:rPr lang="en-IN" sz="2300" b="1" dirty="0" err="1">
                          <a:latin typeface="Kokila" panose="020B0604020202020204" pitchFamily="34" charset="0"/>
                          <a:cs typeface="Kokila" panose="020B0604020202020204" pitchFamily="34" charset="0"/>
                        </a:rPr>
                        <a:t>asādhya</a:t>
                      </a:r>
                      <a:r>
                        <a:rPr lang="en-IN" sz="2300" b="1" dirty="0">
                          <a:latin typeface="Kokila" panose="020B0604020202020204" pitchFamily="34" charset="0"/>
                          <a:cs typeface="Kokila" panose="020B0604020202020204" pitchFamily="34" charset="0"/>
                        </a:rPr>
                        <a:t> </a:t>
                      </a:r>
                      <a:r>
                        <a:rPr lang="en-IN" sz="2300" b="1" dirty="0" err="1">
                          <a:latin typeface="Kokila" panose="020B0604020202020204" pitchFamily="34" charset="0"/>
                          <a:cs typeface="Kokila" panose="020B0604020202020204" pitchFamily="34" charset="0"/>
                        </a:rPr>
                        <a:t>laksana</a:t>
                      </a:r>
                      <a:r>
                        <a:rPr lang="en-IN" sz="2300" b="1" dirty="0">
                          <a:latin typeface="Kokila" panose="020B0604020202020204" pitchFamily="34" charset="0"/>
                          <a:cs typeface="Kokila" panose="020B0604020202020204" pitchFamily="34" charset="0"/>
                        </a:rPr>
                        <a:t>)</a:t>
                      </a:r>
                      <a:endParaRPr lang="en-IN" sz="2300" b="1" dirty="0">
                        <a:latin typeface="Kokila" panose="020B0604020202020204" pitchFamily="34" charset="0"/>
                        <a:ea typeface="Cambria" panose="02040503050406030204" pitchFamily="18" charset="0"/>
                        <a:cs typeface="Kokila" panose="020B0604020202020204" pitchFamily="34" charset="0"/>
                      </a:endParaRPr>
                    </a:p>
                  </a:txBody>
                  <a:tcPr/>
                </a:tc>
                <a:extLst>
                  <a:ext uri="{0D108BD9-81ED-4DB2-BD59-A6C34878D82A}">
                    <a16:rowId xmlns:a16="http://schemas.microsoft.com/office/drawing/2014/main" xmlns="" val="3275996567"/>
                  </a:ext>
                </a:extLst>
              </a:tr>
              <a:tr h="799118">
                <a:tc>
                  <a:txBody>
                    <a:bodyPr/>
                    <a:lstStyle/>
                    <a:p>
                      <a:r>
                        <a:rPr lang="hi-IN" sz="2300" b="1" dirty="0">
                          <a:latin typeface="Kokila" panose="020B0604020202020204" pitchFamily="34" charset="0"/>
                          <a:cs typeface="Kokila" panose="020B0604020202020204" pitchFamily="34" charset="0"/>
                        </a:rPr>
                        <a:t>आसीनोलभते सौख्यम् (</a:t>
                      </a:r>
                      <a:r>
                        <a:rPr lang="en-IN" sz="2300" b="1" dirty="0" err="1">
                          <a:latin typeface="Kokila" panose="020B0604020202020204" pitchFamily="34" charset="0"/>
                          <a:cs typeface="Kokila" panose="020B0604020202020204" pitchFamily="34" charset="0"/>
                        </a:rPr>
                        <a:t>ĀsinolabhateSaukhyam</a:t>
                      </a:r>
                      <a:r>
                        <a:rPr lang="en-IN" sz="2300" b="1" dirty="0">
                          <a:latin typeface="Kokila" panose="020B0604020202020204" pitchFamily="34" charset="0"/>
                          <a:cs typeface="Kokila" panose="020B0604020202020204" pitchFamily="34" charset="0"/>
                        </a:rPr>
                        <a:t>) Comfort on sitting posture</a:t>
                      </a:r>
                      <a:endParaRPr lang="en-IN" sz="2300" b="1" dirty="0">
                        <a:latin typeface="Kokila" panose="020B0604020202020204" pitchFamily="34" charset="0"/>
                        <a:ea typeface="Cambria" panose="02040503050406030204" pitchFamily="18" charset="0"/>
                        <a:cs typeface="Kokila" panose="020B0604020202020204" pitchFamily="34" charset="0"/>
                      </a:endParaRPr>
                    </a:p>
                  </a:txBody>
                  <a:tcPr/>
                </a:tc>
                <a:tc>
                  <a:txBody>
                    <a:bodyPr/>
                    <a:lstStyle/>
                    <a:p>
                      <a:r>
                        <a:rPr lang="hi-IN" sz="2300" b="1" dirty="0">
                          <a:latin typeface="Kokila" panose="020B0604020202020204" pitchFamily="34" charset="0"/>
                          <a:cs typeface="Kokila" panose="020B0604020202020204" pitchFamily="34" charset="0"/>
                        </a:rPr>
                        <a:t>तमकश्वास (</a:t>
                      </a:r>
                      <a:r>
                        <a:rPr lang="en-IN" sz="2300" b="1" dirty="0" err="1">
                          <a:latin typeface="Kokila" panose="020B0604020202020204" pitchFamily="34" charset="0"/>
                          <a:cs typeface="Kokila" panose="020B0604020202020204" pitchFamily="34" charset="0"/>
                        </a:rPr>
                        <a:t>Tamaka</a:t>
                      </a:r>
                      <a:r>
                        <a:rPr lang="en-IN" sz="2300" b="1" dirty="0">
                          <a:latin typeface="Kokila" panose="020B0604020202020204" pitchFamily="34" charset="0"/>
                          <a:cs typeface="Kokila" panose="020B0604020202020204" pitchFamily="34" charset="0"/>
                        </a:rPr>
                        <a:t> </a:t>
                      </a:r>
                      <a:r>
                        <a:rPr lang="en-IN" sz="2300" b="1" dirty="0" err="1">
                          <a:latin typeface="Kokila" panose="020B0604020202020204" pitchFamily="34" charset="0"/>
                          <a:cs typeface="Kokila" panose="020B0604020202020204" pitchFamily="34" charset="0"/>
                        </a:rPr>
                        <a:t>Śvāsa</a:t>
                      </a:r>
                      <a:r>
                        <a:rPr lang="en-IN" sz="2300" b="1" dirty="0">
                          <a:latin typeface="Kokila" panose="020B0604020202020204" pitchFamily="34" charset="0"/>
                          <a:cs typeface="Kokila" panose="020B0604020202020204" pitchFamily="34" charset="0"/>
                        </a:rPr>
                        <a:t>)</a:t>
                      </a:r>
                      <a:endParaRPr lang="en-IN" sz="2300" b="1" dirty="0">
                        <a:latin typeface="Kokila" panose="020B0604020202020204" pitchFamily="34" charset="0"/>
                        <a:ea typeface="Cambria" panose="02040503050406030204" pitchFamily="18" charset="0"/>
                        <a:cs typeface="Kokila" panose="020B0604020202020204" pitchFamily="34" charset="0"/>
                      </a:endParaRPr>
                    </a:p>
                  </a:txBody>
                  <a:tcPr/>
                </a:tc>
                <a:extLst>
                  <a:ext uri="{0D108BD9-81ED-4DB2-BD59-A6C34878D82A}">
                    <a16:rowId xmlns:a16="http://schemas.microsoft.com/office/drawing/2014/main" xmlns="" val="2593699553"/>
                  </a:ext>
                </a:extLst>
              </a:tr>
              <a:tr h="443954">
                <a:tc>
                  <a:txBody>
                    <a:bodyPr/>
                    <a:lstStyle/>
                    <a:p>
                      <a:r>
                        <a:rPr lang="hi-IN" sz="2300" b="1" dirty="0">
                          <a:latin typeface="Kokila" panose="020B0604020202020204" pitchFamily="34" charset="0"/>
                          <a:cs typeface="Kokila" panose="020B0604020202020204" pitchFamily="34" charset="0"/>
                        </a:rPr>
                        <a:t>अवाध्मायते (</a:t>
                      </a:r>
                      <a:r>
                        <a:rPr lang="en-IN" sz="2300" b="1" dirty="0" err="1">
                          <a:latin typeface="Kokila" panose="020B0604020202020204" pitchFamily="34" charset="0"/>
                          <a:cs typeface="Kokila" panose="020B0604020202020204" pitchFamily="34" charset="0"/>
                        </a:rPr>
                        <a:t>Avadhmāyate</a:t>
                      </a:r>
                      <a:r>
                        <a:rPr lang="en-IN" sz="2300" b="1" dirty="0">
                          <a:latin typeface="Kokila" panose="020B0604020202020204" pitchFamily="34" charset="0"/>
                          <a:cs typeface="Kokila" panose="020B0604020202020204" pitchFamily="34" charset="0"/>
                        </a:rPr>
                        <a:t>)Change of posture intermittently</a:t>
                      </a:r>
                      <a:endParaRPr lang="en-IN" sz="2300" b="1" dirty="0">
                        <a:latin typeface="Kokila" panose="020B0604020202020204" pitchFamily="34" charset="0"/>
                        <a:ea typeface="Cambria" panose="02040503050406030204" pitchFamily="18" charset="0"/>
                        <a:cs typeface="Kokila" panose="020B0604020202020204" pitchFamily="34" charset="0"/>
                      </a:endParaRPr>
                    </a:p>
                  </a:txBody>
                  <a:tcPr/>
                </a:tc>
                <a:tc>
                  <a:txBody>
                    <a:bodyPr/>
                    <a:lstStyle/>
                    <a:p>
                      <a:r>
                        <a:rPr lang="hi-IN" sz="2300" b="1" dirty="0">
                          <a:latin typeface="Kokila" panose="020B0604020202020204" pitchFamily="34" charset="0"/>
                          <a:cs typeface="Kokila" panose="020B0604020202020204" pitchFamily="34" charset="0"/>
                        </a:rPr>
                        <a:t>तमकश्वास (</a:t>
                      </a:r>
                      <a:r>
                        <a:rPr lang="en-IN" sz="2300" b="1" dirty="0" err="1">
                          <a:latin typeface="Kokila" panose="020B0604020202020204" pitchFamily="34" charset="0"/>
                          <a:cs typeface="Kokila" panose="020B0604020202020204" pitchFamily="34" charset="0"/>
                        </a:rPr>
                        <a:t>Tamaka</a:t>
                      </a:r>
                      <a:r>
                        <a:rPr lang="en-IN" sz="2300" b="1" dirty="0">
                          <a:latin typeface="Kokila" panose="020B0604020202020204" pitchFamily="34" charset="0"/>
                          <a:cs typeface="Kokila" panose="020B0604020202020204" pitchFamily="34" charset="0"/>
                        </a:rPr>
                        <a:t> </a:t>
                      </a:r>
                      <a:r>
                        <a:rPr lang="en-IN" sz="2300" b="1" dirty="0" err="1">
                          <a:latin typeface="Kokila" panose="020B0604020202020204" pitchFamily="34" charset="0"/>
                          <a:cs typeface="Kokila" panose="020B0604020202020204" pitchFamily="34" charset="0"/>
                        </a:rPr>
                        <a:t>śvāsa</a:t>
                      </a:r>
                      <a:r>
                        <a:rPr lang="en-IN" sz="2300" b="1" dirty="0">
                          <a:latin typeface="Kokila" panose="020B0604020202020204" pitchFamily="34" charset="0"/>
                          <a:cs typeface="Kokila" panose="020B0604020202020204" pitchFamily="34" charset="0"/>
                        </a:rPr>
                        <a:t>)</a:t>
                      </a:r>
                      <a:endParaRPr lang="en-IN" sz="2300" b="1" dirty="0">
                        <a:latin typeface="Kokila" panose="020B0604020202020204" pitchFamily="34" charset="0"/>
                        <a:ea typeface="Cambria" panose="02040503050406030204" pitchFamily="18" charset="0"/>
                        <a:cs typeface="Kokila" panose="020B0604020202020204" pitchFamily="34" charset="0"/>
                      </a:endParaRPr>
                    </a:p>
                  </a:txBody>
                  <a:tcPr/>
                </a:tc>
                <a:extLst>
                  <a:ext uri="{0D108BD9-81ED-4DB2-BD59-A6C34878D82A}">
                    <a16:rowId xmlns:a16="http://schemas.microsoft.com/office/drawing/2014/main" xmlns="" val="867362946"/>
                  </a:ext>
                </a:extLst>
              </a:tr>
              <a:tr h="799118">
                <a:tc>
                  <a:txBody>
                    <a:bodyPr/>
                    <a:lstStyle/>
                    <a:p>
                      <a:r>
                        <a:rPr lang="hi-IN" sz="2300" b="1" dirty="0">
                          <a:latin typeface="Kokila" panose="020B0604020202020204" pitchFamily="34" charset="0"/>
                          <a:cs typeface="Kokila" panose="020B0604020202020204" pitchFamily="34" charset="0"/>
                        </a:rPr>
                        <a:t>आयाम्यते देह (</a:t>
                      </a:r>
                      <a:r>
                        <a:rPr lang="en-IN" sz="2300" b="1" dirty="0" err="1">
                          <a:latin typeface="Kokila" panose="020B0604020202020204" pitchFamily="34" charset="0"/>
                          <a:cs typeface="Kokila" panose="020B0604020202020204" pitchFamily="34" charset="0"/>
                        </a:rPr>
                        <a:t>Ayāmyate</a:t>
                      </a:r>
                      <a:r>
                        <a:rPr lang="en-IN" sz="2300" b="1" dirty="0">
                          <a:latin typeface="Kokila" panose="020B0604020202020204" pitchFamily="34" charset="0"/>
                          <a:cs typeface="Kokila" panose="020B0604020202020204" pitchFamily="34" charset="0"/>
                        </a:rPr>
                        <a:t> </a:t>
                      </a:r>
                      <a:r>
                        <a:rPr lang="en-IN" sz="2300" b="1" dirty="0" err="1">
                          <a:latin typeface="Kokila" panose="020B0604020202020204" pitchFamily="34" charset="0"/>
                          <a:cs typeface="Kokila" panose="020B0604020202020204" pitchFamily="34" charset="0"/>
                        </a:rPr>
                        <a:t>deha</a:t>
                      </a:r>
                      <a:r>
                        <a:rPr lang="en-IN" sz="2300" b="1" dirty="0">
                          <a:latin typeface="Kokila" panose="020B0604020202020204" pitchFamily="34" charset="0"/>
                          <a:cs typeface="Kokila" panose="020B0604020202020204" pitchFamily="34" charset="0"/>
                        </a:rPr>
                        <a:t>)Stretching of body</a:t>
                      </a:r>
                      <a:endParaRPr lang="en-IN" sz="2300" b="1" dirty="0">
                        <a:latin typeface="Kokila" panose="020B0604020202020204" pitchFamily="34" charset="0"/>
                        <a:ea typeface="Cambria" panose="02040503050406030204" pitchFamily="18" charset="0"/>
                        <a:cs typeface="Kokila" panose="020B0604020202020204" pitchFamily="34" charset="0"/>
                      </a:endParaRPr>
                    </a:p>
                  </a:txBody>
                  <a:tcPr/>
                </a:tc>
                <a:tc>
                  <a:txBody>
                    <a:bodyPr/>
                    <a:lstStyle/>
                    <a:p>
                      <a:r>
                        <a:rPr lang="hi-IN" sz="2300" b="1" dirty="0">
                          <a:latin typeface="Kokila" panose="020B0604020202020204" pitchFamily="34" charset="0"/>
                          <a:cs typeface="Kokila" panose="020B0604020202020204" pitchFamily="34" charset="0"/>
                        </a:rPr>
                        <a:t>हिक्का असाध्य लक्षण (</a:t>
                      </a:r>
                      <a:r>
                        <a:rPr lang="en-IN" sz="2300" b="1" dirty="0" err="1">
                          <a:latin typeface="Kokila" panose="020B0604020202020204" pitchFamily="34" charset="0"/>
                          <a:cs typeface="Kokila" panose="020B0604020202020204" pitchFamily="34" charset="0"/>
                        </a:rPr>
                        <a:t>Hikkā</a:t>
                      </a:r>
                      <a:r>
                        <a:rPr lang="en-IN" sz="2300" b="1" dirty="0">
                          <a:latin typeface="Kokila" panose="020B0604020202020204" pitchFamily="34" charset="0"/>
                          <a:cs typeface="Kokila" panose="020B0604020202020204" pitchFamily="34" charset="0"/>
                        </a:rPr>
                        <a:t> </a:t>
                      </a:r>
                      <a:r>
                        <a:rPr lang="en-IN" sz="2300" b="1" dirty="0" err="1">
                          <a:latin typeface="Kokila" panose="020B0604020202020204" pitchFamily="34" charset="0"/>
                          <a:cs typeface="Kokila" panose="020B0604020202020204" pitchFamily="34" charset="0"/>
                        </a:rPr>
                        <a:t>asādhya</a:t>
                      </a:r>
                      <a:r>
                        <a:rPr lang="en-IN" sz="2300" b="1" dirty="0">
                          <a:latin typeface="Kokila" panose="020B0604020202020204" pitchFamily="34" charset="0"/>
                          <a:cs typeface="Kokila" panose="020B0604020202020204" pitchFamily="34" charset="0"/>
                        </a:rPr>
                        <a:t> </a:t>
                      </a:r>
                      <a:r>
                        <a:rPr lang="en-IN" sz="2300" b="1" dirty="0" err="1">
                          <a:latin typeface="Kokila" panose="020B0604020202020204" pitchFamily="34" charset="0"/>
                          <a:cs typeface="Kokila" panose="020B0604020202020204" pitchFamily="34" charset="0"/>
                        </a:rPr>
                        <a:t>laksana</a:t>
                      </a:r>
                      <a:r>
                        <a:rPr lang="en-IN" sz="2300" b="1" dirty="0">
                          <a:latin typeface="Kokila" panose="020B0604020202020204" pitchFamily="34" charset="0"/>
                          <a:cs typeface="Kokila" panose="020B0604020202020204" pitchFamily="34" charset="0"/>
                        </a:rPr>
                        <a:t>)</a:t>
                      </a:r>
                    </a:p>
                    <a:p>
                      <a:r>
                        <a:rPr lang="hi-IN" sz="2300" b="1" dirty="0">
                          <a:latin typeface="Kokila" panose="020B0604020202020204" pitchFamily="34" charset="0"/>
                          <a:cs typeface="Kokila" panose="020B0604020202020204" pitchFamily="34" charset="0"/>
                        </a:rPr>
                        <a:t>स्नायुगत वात (</a:t>
                      </a:r>
                      <a:r>
                        <a:rPr lang="en-IN" sz="2300" b="1" dirty="0" err="1">
                          <a:latin typeface="Kokila" panose="020B0604020202020204" pitchFamily="34" charset="0"/>
                          <a:cs typeface="Kokila" panose="020B0604020202020204" pitchFamily="34" charset="0"/>
                        </a:rPr>
                        <a:t>Snāyugata</a:t>
                      </a:r>
                      <a:r>
                        <a:rPr lang="en-IN" sz="2300" b="1" dirty="0">
                          <a:latin typeface="Kokila" panose="020B0604020202020204" pitchFamily="34" charset="0"/>
                          <a:cs typeface="Kokila" panose="020B0604020202020204" pitchFamily="34" charset="0"/>
                        </a:rPr>
                        <a:t> </a:t>
                      </a:r>
                      <a:r>
                        <a:rPr lang="en-IN" sz="2300" b="1" dirty="0" err="1">
                          <a:latin typeface="Kokila" panose="020B0604020202020204" pitchFamily="34" charset="0"/>
                          <a:cs typeface="Kokila" panose="020B0604020202020204" pitchFamily="34" charset="0"/>
                        </a:rPr>
                        <a:t>vāta</a:t>
                      </a:r>
                      <a:r>
                        <a:rPr lang="en-IN" sz="2300" b="1" dirty="0">
                          <a:latin typeface="Kokila" panose="020B0604020202020204" pitchFamily="34" charset="0"/>
                          <a:cs typeface="Kokila" panose="020B0604020202020204" pitchFamily="34" charset="0"/>
                        </a:rPr>
                        <a:t>)</a:t>
                      </a:r>
                      <a:endParaRPr lang="en-IN" sz="2300" b="1" dirty="0">
                        <a:latin typeface="Kokila" panose="020B0604020202020204" pitchFamily="34" charset="0"/>
                        <a:ea typeface="Cambria" panose="02040503050406030204" pitchFamily="18" charset="0"/>
                        <a:cs typeface="Kokila" panose="020B0604020202020204" pitchFamily="34" charset="0"/>
                      </a:endParaRPr>
                    </a:p>
                  </a:txBody>
                  <a:tcPr/>
                </a:tc>
                <a:extLst>
                  <a:ext uri="{0D108BD9-81ED-4DB2-BD59-A6C34878D82A}">
                    <a16:rowId xmlns:a16="http://schemas.microsoft.com/office/drawing/2014/main" xmlns="" val="605488300"/>
                  </a:ext>
                </a:extLst>
              </a:tr>
              <a:tr h="1509445">
                <a:tc>
                  <a:txBody>
                    <a:bodyPr/>
                    <a:lstStyle/>
                    <a:p>
                      <a:r>
                        <a:rPr lang="hi-IN" sz="2300" b="1" dirty="0">
                          <a:latin typeface="Kokila" panose="020B0604020202020204" pitchFamily="34" charset="0"/>
                          <a:cs typeface="Kokila" panose="020B0604020202020204" pitchFamily="34" charset="0"/>
                        </a:rPr>
                        <a:t>बलक्षय (</a:t>
                      </a:r>
                      <a:r>
                        <a:rPr lang="en-IN" sz="2300" b="1" dirty="0" err="1">
                          <a:latin typeface="Kokila" panose="020B0604020202020204" pitchFamily="34" charset="0"/>
                          <a:cs typeface="Kokila" panose="020B0604020202020204" pitchFamily="34" charset="0"/>
                        </a:rPr>
                        <a:t>Balakşaya</a:t>
                      </a:r>
                      <a:r>
                        <a:rPr lang="en-IN" sz="2300" b="1" dirty="0">
                          <a:latin typeface="Kokila" panose="020B0604020202020204" pitchFamily="34" charset="0"/>
                          <a:cs typeface="Kokila" panose="020B0604020202020204" pitchFamily="34" charset="0"/>
                        </a:rPr>
                        <a:t>)Loss of strength</a:t>
                      </a:r>
                      <a:endParaRPr lang="en-IN" sz="2300" b="1" dirty="0">
                        <a:latin typeface="Kokila" panose="020B0604020202020204" pitchFamily="34" charset="0"/>
                        <a:ea typeface="Cambria" panose="02040503050406030204" pitchFamily="18" charset="0"/>
                        <a:cs typeface="Kokila" panose="020B0604020202020204" pitchFamily="34" charset="0"/>
                      </a:endParaRPr>
                    </a:p>
                  </a:txBody>
                  <a:tcPr/>
                </a:tc>
                <a:tc>
                  <a:txBody>
                    <a:bodyPr/>
                    <a:lstStyle/>
                    <a:p>
                      <a:r>
                        <a:rPr lang="hi-IN" sz="2300" b="1" dirty="0">
                          <a:latin typeface="Kokila" panose="020B0604020202020204" pitchFamily="34" charset="0"/>
                          <a:cs typeface="Kokila" panose="020B0604020202020204" pitchFamily="34" charset="0"/>
                        </a:rPr>
                        <a:t>अस्थिगत वात (</a:t>
                      </a:r>
                      <a:r>
                        <a:rPr lang="en-IN" sz="2300" b="1" dirty="0" err="1">
                          <a:latin typeface="Kokila" panose="020B0604020202020204" pitchFamily="34" charset="0"/>
                          <a:cs typeface="Kokila" panose="020B0604020202020204" pitchFamily="34" charset="0"/>
                        </a:rPr>
                        <a:t>Asthigata</a:t>
                      </a:r>
                      <a:r>
                        <a:rPr lang="en-IN" sz="2300" b="1" dirty="0">
                          <a:latin typeface="Kokila" panose="020B0604020202020204" pitchFamily="34" charset="0"/>
                          <a:cs typeface="Kokila" panose="020B0604020202020204" pitchFamily="34" charset="0"/>
                        </a:rPr>
                        <a:t> </a:t>
                      </a:r>
                      <a:r>
                        <a:rPr lang="en-IN" sz="2300" b="1" dirty="0" err="1">
                          <a:latin typeface="Kokila" panose="020B0604020202020204" pitchFamily="34" charset="0"/>
                          <a:cs typeface="Kokila" panose="020B0604020202020204" pitchFamily="34" charset="0"/>
                        </a:rPr>
                        <a:t>vāta</a:t>
                      </a:r>
                      <a:r>
                        <a:rPr lang="en-IN" sz="2300" b="1" dirty="0">
                          <a:latin typeface="Kokila" panose="020B0604020202020204" pitchFamily="34" charset="0"/>
                          <a:cs typeface="Kokila" panose="020B0604020202020204" pitchFamily="34" charset="0"/>
                        </a:rPr>
                        <a:t>)</a:t>
                      </a:r>
                    </a:p>
                    <a:p>
                      <a:r>
                        <a:rPr lang="hi-IN" sz="2300" b="1" dirty="0">
                          <a:latin typeface="Kokila" panose="020B0604020202020204" pitchFamily="34" charset="0"/>
                          <a:cs typeface="Kokila" panose="020B0604020202020204" pitchFamily="34" charset="0"/>
                        </a:rPr>
                        <a:t>ग्रहणिदोष पूर्वरूप (</a:t>
                      </a:r>
                      <a:r>
                        <a:rPr lang="en-IN" sz="2300" b="1" dirty="0" err="1">
                          <a:latin typeface="Kokila" panose="020B0604020202020204" pitchFamily="34" charset="0"/>
                          <a:cs typeface="Kokila" panose="020B0604020202020204" pitchFamily="34" charset="0"/>
                        </a:rPr>
                        <a:t>Grahani</a:t>
                      </a:r>
                      <a:r>
                        <a:rPr lang="en-IN" sz="2300" b="1" dirty="0">
                          <a:latin typeface="Kokila" panose="020B0604020202020204" pitchFamily="34" charset="0"/>
                          <a:cs typeface="Kokila" panose="020B0604020202020204" pitchFamily="34" charset="0"/>
                        </a:rPr>
                        <a:t> </a:t>
                      </a:r>
                      <a:r>
                        <a:rPr lang="en-IN" sz="2300" b="1" dirty="0" err="1">
                          <a:latin typeface="Kokila" panose="020B0604020202020204" pitchFamily="34" charset="0"/>
                          <a:cs typeface="Kokila" panose="020B0604020202020204" pitchFamily="34" charset="0"/>
                        </a:rPr>
                        <a:t>doșa</a:t>
                      </a:r>
                      <a:r>
                        <a:rPr lang="en-IN" sz="2300" b="1" dirty="0">
                          <a:latin typeface="Kokila" panose="020B0604020202020204" pitchFamily="34" charset="0"/>
                          <a:cs typeface="Kokila" panose="020B0604020202020204" pitchFamily="34" charset="0"/>
                        </a:rPr>
                        <a:t> </a:t>
                      </a:r>
                      <a:r>
                        <a:rPr lang="en-IN" sz="2300" b="1" dirty="0" err="1">
                          <a:latin typeface="Kokila" panose="020B0604020202020204" pitchFamily="34" charset="0"/>
                          <a:cs typeface="Kokila" panose="020B0604020202020204" pitchFamily="34" charset="0"/>
                        </a:rPr>
                        <a:t>pūrvarupa</a:t>
                      </a:r>
                      <a:r>
                        <a:rPr lang="en-IN" sz="2300" b="1" dirty="0">
                          <a:latin typeface="Kokila" panose="020B0604020202020204" pitchFamily="34" charset="0"/>
                          <a:cs typeface="Kokila" panose="020B0604020202020204" pitchFamily="34" charset="0"/>
                        </a:rPr>
                        <a:t>)</a:t>
                      </a:r>
                    </a:p>
                    <a:p>
                      <a:r>
                        <a:rPr lang="hi-IN" sz="2300" b="1" dirty="0">
                          <a:latin typeface="Kokila" panose="020B0604020202020204" pitchFamily="34" charset="0"/>
                          <a:cs typeface="Kokila" panose="020B0604020202020204" pitchFamily="34" charset="0"/>
                        </a:rPr>
                        <a:t>हलिमक (</a:t>
                      </a:r>
                      <a:r>
                        <a:rPr lang="en-IN" sz="2300" b="1" dirty="0" err="1">
                          <a:latin typeface="Kokila" panose="020B0604020202020204" pitchFamily="34" charset="0"/>
                          <a:cs typeface="Kokila" panose="020B0604020202020204" pitchFamily="34" charset="0"/>
                        </a:rPr>
                        <a:t>Halimaka</a:t>
                      </a:r>
                      <a:r>
                        <a:rPr lang="en-IN" sz="2300" b="1" dirty="0">
                          <a:latin typeface="Kokila" panose="020B0604020202020204" pitchFamily="34" charset="0"/>
                          <a:cs typeface="Kokila" panose="020B0604020202020204" pitchFamily="34" charset="0"/>
                        </a:rPr>
                        <a:t>) </a:t>
                      </a:r>
                    </a:p>
                    <a:p>
                      <a:r>
                        <a:rPr lang="hi-IN" sz="2300" b="1" dirty="0">
                          <a:latin typeface="Kokila" panose="020B0604020202020204" pitchFamily="34" charset="0"/>
                          <a:cs typeface="Kokila" panose="020B0604020202020204" pitchFamily="34" charset="0"/>
                        </a:rPr>
                        <a:t>जराशोष (</a:t>
                      </a:r>
                      <a:r>
                        <a:rPr lang="en-IN" sz="2300" b="1" dirty="0" err="1">
                          <a:latin typeface="Kokila" panose="020B0604020202020204" pitchFamily="34" charset="0"/>
                          <a:cs typeface="Kokila" panose="020B0604020202020204" pitchFamily="34" charset="0"/>
                        </a:rPr>
                        <a:t>Jarā</a:t>
                      </a:r>
                      <a:r>
                        <a:rPr lang="en-IN" sz="2300" b="1" dirty="0">
                          <a:latin typeface="Kokila" panose="020B0604020202020204" pitchFamily="34" charset="0"/>
                          <a:cs typeface="Kokila" panose="020B0604020202020204" pitchFamily="34" charset="0"/>
                        </a:rPr>
                        <a:t> </a:t>
                      </a:r>
                      <a:r>
                        <a:rPr lang="en-IN" sz="2300" b="1" dirty="0" err="1">
                          <a:latin typeface="Kokila" panose="020B0604020202020204" pitchFamily="34" charset="0"/>
                          <a:cs typeface="Kokila" panose="020B0604020202020204" pitchFamily="34" charset="0"/>
                        </a:rPr>
                        <a:t>śoșa</a:t>
                      </a:r>
                      <a:endParaRPr lang="en-IN" sz="2300" b="1" dirty="0">
                        <a:latin typeface="Kokila" panose="020B0604020202020204" pitchFamily="34" charset="0"/>
                        <a:ea typeface="Cambria" panose="02040503050406030204" pitchFamily="18" charset="0"/>
                        <a:cs typeface="Kokila" panose="020B0604020202020204" pitchFamily="34" charset="0"/>
                      </a:endParaRPr>
                    </a:p>
                  </a:txBody>
                  <a:tcPr/>
                </a:tc>
                <a:extLst>
                  <a:ext uri="{0D108BD9-81ED-4DB2-BD59-A6C34878D82A}">
                    <a16:rowId xmlns:a16="http://schemas.microsoft.com/office/drawing/2014/main" xmlns="" val="2551487919"/>
                  </a:ext>
                </a:extLst>
              </a:tr>
            </a:tbl>
          </a:graphicData>
        </a:graphic>
      </p:graphicFrame>
      <p:sp>
        <p:nvSpPr>
          <p:cNvPr id="6" name="TextBox 5">
            <a:extLst>
              <a:ext uri="{FF2B5EF4-FFF2-40B4-BE49-F238E27FC236}">
                <a16:creationId xmlns:a16="http://schemas.microsoft.com/office/drawing/2014/main" xmlns="" id="{84513689-D08B-0175-7E5E-06B24459804B}"/>
              </a:ext>
            </a:extLst>
          </p:cNvPr>
          <p:cNvSpPr txBox="1"/>
          <p:nvPr/>
        </p:nvSpPr>
        <p:spPr>
          <a:xfrm>
            <a:off x="2517181" y="83403"/>
            <a:ext cx="7157638" cy="830997"/>
          </a:xfrm>
          <a:prstGeom prst="rect">
            <a:avLst/>
          </a:prstGeom>
          <a:noFill/>
        </p:spPr>
        <p:txBody>
          <a:bodyPr wrap="square" rtlCol="0">
            <a:spAutoFit/>
          </a:bodyPr>
          <a:lstStyle/>
          <a:p>
            <a:r>
              <a:rPr lang="hi-IN" sz="4800" b="1" u="sng" dirty="0">
                <a:solidFill>
                  <a:srgbClr val="660033"/>
                </a:solidFill>
                <a:latin typeface="Aparajita" panose="02020603050405020304" pitchFamily="18" charset="0"/>
                <a:cs typeface="Aparajita" panose="02020603050405020304" pitchFamily="18" charset="0"/>
              </a:rPr>
              <a:t>आकृति परीक्षा (</a:t>
            </a:r>
            <a:r>
              <a:rPr lang="en-IN" sz="4800" b="1" u="sng" dirty="0" err="1">
                <a:solidFill>
                  <a:srgbClr val="660033"/>
                </a:solidFill>
                <a:latin typeface="Aparajita" panose="02020603050405020304" pitchFamily="18" charset="0"/>
                <a:cs typeface="Aparajita" panose="02020603050405020304" pitchFamily="18" charset="0"/>
              </a:rPr>
              <a:t>Akriti</a:t>
            </a:r>
            <a:r>
              <a:rPr lang="en-IN" sz="4800" b="1" u="sng" dirty="0">
                <a:solidFill>
                  <a:srgbClr val="660033"/>
                </a:solidFill>
                <a:latin typeface="Aparajita" panose="02020603050405020304" pitchFamily="18" charset="0"/>
                <a:cs typeface="Aparajita" panose="02020603050405020304" pitchFamily="18" charset="0"/>
              </a:rPr>
              <a:t> </a:t>
            </a:r>
            <a:r>
              <a:rPr lang="en-IN" sz="4800" b="1" u="sng" dirty="0" err="1">
                <a:solidFill>
                  <a:srgbClr val="660033"/>
                </a:solidFill>
                <a:latin typeface="Aparajita" panose="02020603050405020304" pitchFamily="18" charset="0"/>
                <a:cs typeface="Aparajita" panose="02020603050405020304" pitchFamily="18" charset="0"/>
              </a:rPr>
              <a:t>Parīkṣā</a:t>
            </a:r>
            <a:r>
              <a:rPr lang="en-IN" sz="4800" b="1" u="sng" dirty="0">
                <a:solidFill>
                  <a:srgbClr val="660033"/>
                </a:solidFill>
                <a:latin typeface="Aparajita" panose="02020603050405020304" pitchFamily="18" charset="0"/>
                <a:cs typeface="Aparajita" panose="02020603050405020304" pitchFamily="18" charset="0"/>
              </a:rPr>
              <a:t>)</a:t>
            </a:r>
          </a:p>
        </p:txBody>
      </p:sp>
    </p:spTree>
    <p:extLst>
      <p:ext uri="{BB962C8B-B14F-4D97-AF65-F5344CB8AC3E}">
        <p14:creationId xmlns:p14="http://schemas.microsoft.com/office/powerpoint/2010/main" xmlns="" val="3379697554"/>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A467211-A463-136B-4F98-4A99388A5BA2}"/>
              </a:ext>
            </a:extLst>
          </p:cNvPr>
          <p:cNvSpPr txBox="1"/>
          <p:nvPr/>
        </p:nvSpPr>
        <p:spPr>
          <a:xfrm>
            <a:off x="295688" y="173335"/>
            <a:ext cx="11600624" cy="6032421"/>
          </a:xfrm>
          <a:prstGeom prst="rect">
            <a:avLst/>
          </a:prstGeom>
          <a:noFill/>
        </p:spPr>
        <p:txBody>
          <a:bodyPr wrap="square" rtlCol="0">
            <a:spAutoFit/>
          </a:bodyPr>
          <a:lstStyle/>
          <a:p>
            <a:pPr algn="ctr"/>
            <a:r>
              <a:rPr lang="en-US" sz="6600" b="1" u="sng" dirty="0">
                <a:solidFill>
                  <a:srgbClr val="660033"/>
                </a:solidFill>
                <a:latin typeface="Cambria" panose="02040503050406030204" pitchFamily="18" charset="0"/>
                <a:ea typeface="Cambria" panose="02040503050406030204" pitchFamily="18" charset="0"/>
              </a:rPr>
              <a:t>CONCLUSION:</a:t>
            </a:r>
          </a:p>
          <a:p>
            <a:pPr marL="457200" indent="-457200" algn="ctr">
              <a:buFont typeface="Arial" panose="020B0604020202020204" pitchFamily="34" charset="0"/>
              <a:buChar char="•"/>
            </a:pPr>
            <a:endParaRPr lang="en-US" sz="3200" dirty="0">
              <a:solidFill>
                <a:schemeClr val="bg1"/>
              </a:solidFill>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en-US" sz="3200" dirty="0">
                <a:latin typeface="Cambria" panose="02040503050406030204" pitchFamily="18" charset="0"/>
                <a:ea typeface="Cambria" panose="02040503050406030204" pitchFamily="18" charset="0"/>
              </a:rPr>
              <a:t>Before starting the treatment of any disease, diagnosis is the first and most important step. </a:t>
            </a:r>
          </a:p>
          <a:p>
            <a:pPr marL="457200" indent="-457200">
              <a:buFont typeface="Arial" panose="020B0604020202020204" pitchFamily="34" charset="0"/>
              <a:buChar char="•"/>
            </a:pPr>
            <a:r>
              <a:rPr lang="en-US" sz="3200" dirty="0">
                <a:latin typeface="Cambria" panose="02040503050406030204" pitchFamily="18" charset="0"/>
                <a:ea typeface="Cambria" panose="02040503050406030204" pitchFamily="18" charset="0"/>
              </a:rPr>
              <a:t>To diagnose various diseases, </a:t>
            </a:r>
            <a:r>
              <a:rPr lang="en-US" sz="3200" dirty="0" err="1">
                <a:latin typeface="Cambria" panose="02040503050406030204" pitchFamily="18" charset="0"/>
                <a:ea typeface="Cambria" panose="02040503050406030204" pitchFamily="18" charset="0"/>
              </a:rPr>
              <a:t>Ashtavidha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Pariksha</a:t>
            </a:r>
            <a:r>
              <a:rPr lang="en-US" sz="3200" dirty="0">
                <a:latin typeface="Cambria" panose="02040503050406030204" pitchFamily="18" charset="0"/>
                <a:ea typeface="Cambria" panose="02040503050406030204" pitchFamily="18" charset="0"/>
              </a:rPr>
              <a:t> is mentioned as a necessary tool in our different Ayurvedic texts. </a:t>
            </a:r>
          </a:p>
          <a:p>
            <a:pPr marL="457200" indent="-457200">
              <a:buFont typeface="Arial" panose="020B0604020202020204" pitchFamily="34" charset="0"/>
              <a:buChar char="•"/>
            </a:pPr>
            <a:r>
              <a:rPr lang="en-US" sz="3200" dirty="0">
                <a:latin typeface="Cambria" panose="02040503050406030204" pitchFamily="18" charset="0"/>
                <a:ea typeface="Cambria" panose="02040503050406030204" pitchFamily="18" charset="0"/>
              </a:rPr>
              <a:t>On the basis of eight factors mentioned in </a:t>
            </a:r>
            <a:r>
              <a:rPr lang="en-US" sz="3200" dirty="0" err="1">
                <a:latin typeface="Cambria" panose="02040503050406030204" pitchFamily="18" charset="0"/>
                <a:ea typeface="Cambria" panose="02040503050406030204" pitchFamily="18" charset="0"/>
              </a:rPr>
              <a:t>Ashtavidha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Pariksha</a:t>
            </a:r>
            <a:r>
              <a:rPr lang="en-US" sz="3200" dirty="0">
                <a:latin typeface="Cambria" panose="02040503050406030204" pitchFamily="18" charset="0"/>
                <a:ea typeface="Cambria" panose="02040503050406030204" pitchFamily="18" charset="0"/>
              </a:rPr>
              <a:t>, diagnosis can be conclude to a particular disease and then treatment can be done. </a:t>
            </a:r>
          </a:p>
          <a:p>
            <a:pPr marL="457200" indent="-457200">
              <a:buFont typeface="Arial" panose="020B0604020202020204" pitchFamily="34" charset="0"/>
              <a:buChar char="•"/>
            </a:pPr>
            <a:r>
              <a:rPr lang="en-US" sz="3200" dirty="0">
                <a:latin typeface="Cambria" panose="02040503050406030204" pitchFamily="18" charset="0"/>
                <a:ea typeface="Cambria" panose="02040503050406030204" pitchFamily="18" charset="0"/>
              </a:rPr>
              <a:t>These got modified with the advent of time and the additions of things were done according to requirements.</a:t>
            </a:r>
            <a:endParaRPr lang="en-IN"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3657342925"/>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24B1F07-A0C7-2C98-182C-1AA9F44CB246}"/>
              </a:ext>
            </a:extLst>
          </p:cNvPr>
          <p:cNvSpPr txBox="1"/>
          <p:nvPr/>
        </p:nvSpPr>
        <p:spPr>
          <a:xfrm>
            <a:off x="95839" y="0"/>
            <a:ext cx="12000322" cy="6832640"/>
          </a:xfrm>
          <a:prstGeom prst="rect">
            <a:avLst/>
          </a:prstGeom>
          <a:noFill/>
        </p:spPr>
        <p:txBody>
          <a:bodyPr wrap="square" rtlCol="0">
            <a:spAutoFit/>
          </a:bodyPr>
          <a:lstStyle/>
          <a:p>
            <a:pPr algn="ctr"/>
            <a:r>
              <a:rPr lang="en-IN" sz="3600" b="1" u="sng" dirty="0">
                <a:solidFill>
                  <a:srgbClr val="660033"/>
                </a:solidFill>
                <a:latin typeface="Cambria" panose="02040503050406030204" pitchFamily="18" charset="0"/>
                <a:ea typeface="Cambria" panose="02040503050406030204" pitchFamily="18" charset="0"/>
              </a:rPr>
              <a:t>REFERENCES:</a:t>
            </a:r>
          </a:p>
          <a:p>
            <a:pPr algn="ctr"/>
            <a:endParaRPr lang="en-IN" sz="1100" b="1" u="sng" dirty="0">
              <a:solidFill>
                <a:schemeClr val="bg1"/>
              </a:solidFill>
              <a:latin typeface="Cambria" panose="02040503050406030204" pitchFamily="18" charset="0"/>
              <a:ea typeface="Cambria" panose="02040503050406030204" pitchFamily="18" charset="0"/>
            </a:endParaRPr>
          </a:p>
          <a:p>
            <a:pPr marL="514350" indent="-514350">
              <a:buAutoNum type="arabicPeriod"/>
            </a:pPr>
            <a:r>
              <a:rPr lang="en-IN" sz="2300" dirty="0" err="1">
                <a:latin typeface="Cambria" panose="02040503050406030204" pitchFamily="18" charset="0"/>
                <a:ea typeface="Cambria" panose="02040503050406030204" pitchFamily="18" charset="0"/>
              </a:rPr>
              <a:t>Ashtang</a:t>
            </a:r>
            <a:r>
              <a:rPr lang="en-IN" sz="2300" dirty="0">
                <a:latin typeface="Cambria" panose="02040503050406030204" pitchFamily="18" charset="0"/>
                <a:ea typeface="Cambria" panose="02040503050406030204" pitchFamily="18" charset="0"/>
              </a:rPr>
              <a:t> </a:t>
            </a:r>
            <a:r>
              <a:rPr lang="en-IN" sz="2300" dirty="0" err="1">
                <a:latin typeface="Cambria" panose="02040503050406030204" pitchFamily="18" charset="0"/>
                <a:ea typeface="Cambria" panose="02040503050406030204" pitchFamily="18" charset="0"/>
              </a:rPr>
              <a:t>Hridayam</a:t>
            </a:r>
            <a:r>
              <a:rPr lang="en-IN" sz="2300" dirty="0">
                <a:latin typeface="Cambria" panose="02040503050406030204" pitchFamily="18" charset="0"/>
                <a:ea typeface="Cambria" panose="02040503050406030204" pitchFamily="18" charset="0"/>
              </a:rPr>
              <a:t> (By Dr. Ram Tirth Sharma)</a:t>
            </a:r>
          </a:p>
          <a:p>
            <a:pPr marL="514350" indent="-514350">
              <a:buAutoNum type="arabicPeriod"/>
            </a:pPr>
            <a:r>
              <a:rPr lang="en-IN" sz="2300" dirty="0" err="1">
                <a:latin typeface="Cambria" panose="02040503050406030204" pitchFamily="18" charset="0"/>
                <a:ea typeface="Cambria" panose="02040503050406030204" pitchFamily="18" charset="0"/>
              </a:rPr>
              <a:t>Charak</a:t>
            </a:r>
            <a:r>
              <a:rPr lang="en-IN" sz="2300" dirty="0">
                <a:latin typeface="Cambria" panose="02040503050406030204" pitchFamily="18" charset="0"/>
                <a:ea typeface="Cambria" panose="02040503050406030204" pitchFamily="18" charset="0"/>
              </a:rPr>
              <a:t> Samhita (By Pandit Kashinath Pandey Shastri)</a:t>
            </a:r>
          </a:p>
          <a:p>
            <a:pPr marL="514350" indent="-514350">
              <a:buAutoNum type="arabicPeriod"/>
            </a:pPr>
            <a:r>
              <a:rPr lang="en-IN" sz="2300" dirty="0" err="1">
                <a:latin typeface="Cambria" panose="02040503050406030204" pitchFamily="18" charset="0"/>
                <a:ea typeface="Cambria" panose="02040503050406030204" pitchFamily="18" charset="0"/>
              </a:rPr>
              <a:t>Yogratnakar</a:t>
            </a:r>
            <a:r>
              <a:rPr lang="en-IN" sz="2300" dirty="0">
                <a:latin typeface="Cambria" panose="02040503050406030204" pitchFamily="18" charset="0"/>
                <a:ea typeface="Cambria" panose="02040503050406030204" pitchFamily="18" charset="0"/>
              </a:rPr>
              <a:t> (By Vaidya Shri </a:t>
            </a:r>
            <a:r>
              <a:rPr lang="en-IN" sz="2300" dirty="0" err="1">
                <a:latin typeface="Cambria" panose="02040503050406030204" pitchFamily="18" charset="0"/>
                <a:ea typeface="Cambria" panose="02040503050406030204" pitchFamily="18" charset="0"/>
              </a:rPr>
              <a:t>Lakshmipati</a:t>
            </a:r>
            <a:r>
              <a:rPr lang="en-IN" sz="2300" dirty="0">
                <a:latin typeface="Cambria" panose="02040503050406030204" pitchFamily="18" charset="0"/>
                <a:ea typeface="Cambria" panose="02040503050406030204" pitchFamily="18" charset="0"/>
              </a:rPr>
              <a:t> Shastri)</a:t>
            </a:r>
          </a:p>
          <a:p>
            <a:pPr marL="514350" indent="-514350">
              <a:buAutoNum type="arabicPeriod"/>
            </a:pPr>
            <a:r>
              <a:rPr lang="en-IN" sz="2300" dirty="0">
                <a:latin typeface="Cambria" panose="02040503050406030204" pitchFamily="18" charset="0"/>
                <a:ea typeface="Cambria" panose="02040503050406030204" pitchFamily="18" charset="0"/>
              </a:rPr>
              <a:t>Textbook of </a:t>
            </a:r>
            <a:r>
              <a:rPr lang="en-IN" sz="2300" dirty="0" err="1">
                <a:latin typeface="Cambria" panose="02040503050406030204" pitchFamily="18" charset="0"/>
                <a:ea typeface="Cambria" panose="02040503050406030204" pitchFamily="18" charset="0"/>
              </a:rPr>
              <a:t>Ayurvediya</a:t>
            </a:r>
            <a:r>
              <a:rPr lang="en-IN" sz="2300" dirty="0">
                <a:latin typeface="Cambria" panose="02040503050406030204" pitchFamily="18" charset="0"/>
                <a:ea typeface="Cambria" panose="02040503050406030204" pitchFamily="18" charset="0"/>
              </a:rPr>
              <a:t> </a:t>
            </a:r>
            <a:r>
              <a:rPr lang="en-IN" sz="2300" dirty="0" err="1">
                <a:latin typeface="Cambria" panose="02040503050406030204" pitchFamily="18" charset="0"/>
                <a:ea typeface="Cambria" panose="02040503050406030204" pitchFamily="18" charset="0"/>
              </a:rPr>
              <a:t>Vikriti</a:t>
            </a:r>
            <a:r>
              <a:rPr lang="en-IN" sz="2300" dirty="0">
                <a:latin typeface="Cambria" panose="02040503050406030204" pitchFamily="18" charset="0"/>
                <a:ea typeface="Cambria" panose="02040503050406030204" pitchFamily="18" charset="0"/>
              </a:rPr>
              <a:t> </a:t>
            </a:r>
            <a:r>
              <a:rPr lang="en-IN" sz="2300" dirty="0" err="1">
                <a:latin typeface="Cambria" panose="02040503050406030204" pitchFamily="18" charset="0"/>
                <a:ea typeface="Cambria" panose="02040503050406030204" pitchFamily="18" charset="0"/>
              </a:rPr>
              <a:t>Vijnana</a:t>
            </a:r>
            <a:r>
              <a:rPr lang="en-IN" sz="2300" dirty="0">
                <a:latin typeface="Cambria" panose="02040503050406030204" pitchFamily="18" charset="0"/>
                <a:ea typeface="Cambria" panose="02040503050406030204" pitchFamily="18" charset="0"/>
              </a:rPr>
              <a:t> &amp; </a:t>
            </a:r>
            <a:r>
              <a:rPr lang="en-IN" sz="2300" dirty="0" err="1">
                <a:latin typeface="Cambria" panose="02040503050406030204" pitchFamily="18" charset="0"/>
                <a:ea typeface="Cambria" panose="02040503050406030204" pitchFamily="18" charset="0"/>
              </a:rPr>
              <a:t>Roga</a:t>
            </a:r>
            <a:r>
              <a:rPr lang="en-IN" sz="2300" dirty="0">
                <a:latin typeface="Cambria" panose="02040503050406030204" pitchFamily="18" charset="0"/>
                <a:ea typeface="Cambria" panose="02040503050406030204" pitchFamily="18" charset="0"/>
              </a:rPr>
              <a:t> </a:t>
            </a:r>
            <a:r>
              <a:rPr lang="en-IN" sz="2300" dirty="0" err="1">
                <a:latin typeface="Cambria" panose="02040503050406030204" pitchFamily="18" charset="0"/>
                <a:ea typeface="Cambria" panose="02040503050406030204" pitchFamily="18" charset="0"/>
              </a:rPr>
              <a:t>Vijnana</a:t>
            </a:r>
            <a:r>
              <a:rPr lang="en-IN" sz="2300" dirty="0">
                <a:latin typeface="Cambria" panose="02040503050406030204" pitchFamily="18" charset="0"/>
                <a:ea typeface="Cambria" panose="02040503050406030204" pitchFamily="18" charset="0"/>
              </a:rPr>
              <a:t> ( Dr. P.S. </a:t>
            </a:r>
            <a:r>
              <a:rPr lang="en-IN" sz="2300" dirty="0" err="1">
                <a:latin typeface="Cambria" panose="02040503050406030204" pitchFamily="18" charset="0"/>
                <a:ea typeface="Cambria" panose="02040503050406030204" pitchFamily="18" charset="0"/>
              </a:rPr>
              <a:t>Byadgi</a:t>
            </a:r>
            <a:r>
              <a:rPr lang="en-IN" sz="2300" dirty="0">
                <a:latin typeface="Cambria" panose="02040503050406030204" pitchFamily="18" charset="0"/>
                <a:ea typeface="Cambria" panose="02040503050406030204" pitchFamily="18" charset="0"/>
              </a:rPr>
              <a:t>)</a:t>
            </a:r>
          </a:p>
          <a:p>
            <a:pPr marL="514350" indent="-514350">
              <a:buAutoNum type="arabicPeriod"/>
            </a:pPr>
            <a:r>
              <a:rPr lang="en-IN" sz="2300" dirty="0" err="1">
                <a:latin typeface="Cambria" panose="02040503050406030204" pitchFamily="18" charset="0"/>
                <a:ea typeface="Cambria" panose="02040503050406030204" pitchFamily="18" charset="0"/>
              </a:rPr>
              <a:t>Ayurvediya</a:t>
            </a:r>
            <a:r>
              <a:rPr lang="en-IN" sz="2300" dirty="0">
                <a:latin typeface="Cambria" panose="02040503050406030204" pitchFamily="18" charset="0"/>
                <a:ea typeface="Cambria" panose="02040503050406030204" pitchFamily="18" charset="0"/>
              </a:rPr>
              <a:t> </a:t>
            </a:r>
            <a:r>
              <a:rPr lang="en-IN" sz="2300" dirty="0" err="1">
                <a:latin typeface="Cambria" panose="02040503050406030204" pitchFamily="18" charset="0"/>
                <a:ea typeface="Cambria" panose="02040503050406030204" pitchFamily="18" charset="0"/>
              </a:rPr>
              <a:t>Vikriti</a:t>
            </a:r>
            <a:r>
              <a:rPr lang="en-IN" sz="2300" dirty="0">
                <a:latin typeface="Cambria" panose="02040503050406030204" pitchFamily="18" charset="0"/>
                <a:ea typeface="Cambria" panose="02040503050406030204" pitchFamily="18" charset="0"/>
              </a:rPr>
              <a:t> Vigyan (Dr. B.K. Dwivedi)</a:t>
            </a:r>
          </a:p>
          <a:p>
            <a:pPr marL="514350" indent="-514350">
              <a:buAutoNum type="arabicPeriod"/>
            </a:pPr>
            <a:r>
              <a:rPr lang="en-IN" sz="2300" dirty="0" err="1">
                <a:latin typeface="Cambria" panose="02040503050406030204" pitchFamily="18" charset="0"/>
                <a:ea typeface="Cambria" panose="02040503050406030204" pitchFamily="18" charset="0"/>
              </a:rPr>
              <a:t>Ayurvediya</a:t>
            </a:r>
            <a:r>
              <a:rPr lang="en-IN" sz="2300" dirty="0">
                <a:latin typeface="Cambria" panose="02040503050406030204" pitchFamily="18" charset="0"/>
                <a:ea typeface="Cambria" panose="02040503050406030204" pitchFamily="18" charset="0"/>
              </a:rPr>
              <a:t> </a:t>
            </a:r>
            <a:r>
              <a:rPr lang="en-IN" sz="2300" dirty="0" err="1">
                <a:latin typeface="Cambria" panose="02040503050406030204" pitchFamily="18" charset="0"/>
                <a:ea typeface="Cambria" panose="02040503050406030204" pitchFamily="18" charset="0"/>
              </a:rPr>
              <a:t>Vikriti</a:t>
            </a:r>
            <a:r>
              <a:rPr lang="en-IN" sz="2300" dirty="0">
                <a:latin typeface="Cambria" panose="02040503050406030204" pitchFamily="18" charset="0"/>
                <a:ea typeface="Cambria" panose="02040503050406030204" pitchFamily="18" charset="0"/>
              </a:rPr>
              <a:t> Vigyan (Dr. </a:t>
            </a:r>
            <a:r>
              <a:rPr lang="en-IN" sz="2300" dirty="0" err="1">
                <a:latin typeface="Cambria" panose="02040503050406030204" pitchFamily="18" charset="0"/>
                <a:ea typeface="Cambria" panose="02040503050406030204" pitchFamily="18" charset="0"/>
              </a:rPr>
              <a:t>Vidyadhar</a:t>
            </a:r>
            <a:r>
              <a:rPr lang="en-IN" sz="2300" dirty="0">
                <a:latin typeface="Cambria" panose="02040503050406030204" pitchFamily="18" charset="0"/>
                <a:ea typeface="Cambria" panose="02040503050406030204" pitchFamily="18" charset="0"/>
              </a:rPr>
              <a:t> Shukla)</a:t>
            </a:r>
          </a:p>
          <a:p>
            <a:pPr marL="514350" indent="-514350">
              <a:buAutoNum type="arabicPeriod"/>
            </a:pPr>
            <a:r>
              <a:rPr lang="en-US" sz="2300" dirty="0">
                <a:latin typeface="Cambria" panose="02040503050406030204" pitchFamily="18" charset="0"/>
                <a:ea typeface="Cambria" panose="02040503050406030204" pitchFamily="18" charset="0"/>
              </a:rPr>
              <a:t>Applied aspect of </a:t>
            </a:r>
            <a:r>
              <a:rPr lang="en-US" sz="2300" dirty="0" err="1">
                <a:latin typeface="Cambria" panose="02040503050406030204" pitchFamily="18" charset="0"/>
                <a:ea typeface="Cambria" panose="02040503050406030204" pitchFamily="18" charset="0"/>
              </a:rPr>
              <a:t>Ashtasthana</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Pariksha</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w.s.r</a:t>
            </a:r>
            <a:r>
              <a:rPr lang="en-US" sz="2300" dirty="0">
                <a:latin typeface="Cambria" panose="02040503050406030204" pitchFamily="18" charset="0"/>
                <a:ea typeface="Cambria" panose="02040503050406030204" pitchFamily="18" charset="0"/>
              </a:rPr>
              <a:t>. to tools used in current era - </a:t>
            </a:r>
            <a:r>
              <a:rPr lang="en-IN" sz="2300" dirty="0">
                <a:latin typeface="Cambria" panose="02040503050406030204" pitchFamily="18" charset="0"/>
                <a:ea typeface="Cambria" panose="02040503050406030204" pitchFamily="18" charset="0"/>
              </a:rPr>
              <a:t>Neha Yadav, </a:t>
            </a:r>
            <a:r>
              <a:rPr lang="en-IN" sz="2300" dirty="0" err="1">
                <a:latin typeface="Cambria" panose="02040503050406030204" pitchFamily="18" charset="0"/>
                <a:ea typeface="Cambria" panose="02040503050406030204" pitchFamily="18" charset="0"/>
              </a:rPr>
              <a:t>Amarendra</a:t>
            </a:r>
            <a:r>
              <a:rPr lang="en-IN" sz="2300" dirty="0">
                <a:latin typeface="Cambria" panose="02040503050406030204" pitchFamily="18" charset="0"/>
                <a:ea typeface="Cambria" panose="02040503050406030204" pitchFamily="18" charset="0"/>
              </a:rPr>
              <a:t> Kumar Singh, </a:t>
            </a:r>
            <a:r>
              <a:rPr lang="en-US" sz="2300" dirty="0">
                <a:latin typeface="Cambria" panose="02040503050406030204" pitchFamily="18" charset="0"/>
                <a:ea typeface="Cambria" panose="02040503050406030204" pitchFamily="18" charset="0"/>
              </a:rPr>
              <a:t>JAIMS</a:t>
            </a:r>
          </a:p>
          <a:p>
            <a:pPr marL="514350" indent="-514350">
              <a:buFontTx/>
              <a:buAutoNum type="arabicPeriod"/>
            </a:pPr>
            <a:r>
              <a:rPr lang="en-US" sz="2300" b="0" i="0" dirty="0">
                <a:effectLst/>
                <a:latin typeface="Cambria" panose="02040503050406030204" pitchFamily="18" charset="0"/>
                <a:ea typeface="Cambria" panose="02040503050406030204" pitchFamily="18" charset="0"/>
              </a:rPr>
              <a:t>A Review Study of Pulse in Numerous Asian Medical Systems – Sachin Kulkarni, Madhuri P </a:t>
            </a:r>
            <a:r>
              <a:rPr lang="en-US" sz="2300" b="0" i="0" dirty="0" err="1">
                <a:effectLst/>
                <a:latin typeface="Cambria" panose="02040503050406030204" pitchFamily="18" charset="0"/>
                <a:ea typeface="Cambria" panose="02040503050406030204" pitchFamily="18" charset="0"/>
              </a:rPr>
              <a:t>Bhide</a:t>
            </a:r>
            <a:r>
              <a:rPr lang="en-US" sz="2300" b="0" i="0" dirty="0">
                <a:effectLst/>
                <a:latin typeface="Cambria" panose="02040503050406030204" pitchFamily="18" charset="0"/>
                <a:ea typeface="Cambria" panose="02040503050406030204" pitchFamily="18" charset="0"/>
              </a:rPr>
              <a:t>, Savita </a:t>
            </a:r>
            <a:r>
              <a:rPr lang="en-US" sz="2300" b="0" i="0" dirty="0" err="1">
                <a:effectLst/>
                <a:latin typeface="Cambria" panose="02040503050406030204" pitchFamily="18" charset="0"/>
                <a:ea typeface="Cambria" panose="02040503050406030204" pitchFamily="18" charset="0"/>
              </a:rPr>
              <a:t>Nilakhe</a:t>
            </a:r>
            <a:r>
              <a:rPr lang="en-US" sz="2300" b="0" i="0" dirty="0">
                <a:effectLst/>
                <a:latin typeface="Cambria" panose="02040503050406030204" pitchFamily="18" charset="0"/>
                <a:ea typeface="Cambria" panose="02040503050406030204" pitchFamily="18" charset="0"/>
              </a:rPr>
              <a:t>, Bharati Vidyapeeth</a:t>
            </a:r>
          </a:p>
          <a:p>
            <a:pPr marL="514350" indent="-514350">
              <a:buFontTx/>
              <a:buAutoNum type="arabicPeriod"/>
            </a:pPr>
            <a:r>
              <a:rPr lang="en-US" sz="2300" dirty="0">
                <a:latin typeface="Cambria" panose="02040503050406030204" pitchFamily="18" charset="0"/>
                <a:ea typeface="Cambria" panose="02040503050406030204" pitchFamily="18" charset="0"/>
              </a:rPr>
              <a:t>CLINICAL IMPORTANCE OF ASHTAVIDHA PARIKSHA – A DIAGNOSTIC METHOD IN AYURVEDA - </a:t>
            </a:r>
            <a:r>
              <a:rPr lang="en-IN" sz="2300" dirty="0">
                <a:latin typeface="Cambria" panose="02040503050406030204" pitchFamily="18" charset="0"/>
                <a:ea typeface="Cambria" panose="02040503050406030204" pitchFamily="18" charset="0"/>
              </a:rPr>
              <a:t>Dr. Seema </a:t>
            </a:r>
            <a:r>
              <a:rPr lang="en-IN" sz="2300" dirty="0" err="1">
                <a:latin typeface="Cambria" panose="02040503050406030204" pitchFamily="18" charset="0"/>
                <a:ea typeface="Cambria" panose="02040503050406030204" pitchFamily="18" charset="0"/>
              </a:rPr>
              <a:t>Dhabaliya</a:t>
            </a:r>
            <a:r>
              <a:rPr lang="en-IN" sz="2300" dirty="0">
                <a:latin typeface="Cambria" panose="02040503050406030204" pitchFamily="18" charset="0"/>
                <a:ea typeface="Cambria" panose="02040503050406030204" pitchFamily="18" charset="0"/>
              </a:rPr>
              <a:t>, Dr. </a:t>
            </a:r>
            <a:r>
              <a:rPr lang="en-IN" sz="2300" dirty="0" err="1">
                <a:latin typeface="Cambria" panose="02040503050406030204" pitchFamily="18" charset="0"/>
                <a:ea typeface="Cambria" panose="02040503050406030204" pitchFamily="18" charset="0"/>
              </a:rPr>
              <a:t>Pravinkumar</a:t>
            </a:r>
            <a:r>
              <a:rPr lang="en-IN" sz="2300" dirty="0">
                <a:latin typeface="Cambria" panose="02040503050406030204" pitchFamily="18" charset="0"/>
                <a:ea typeface="Cambria" panose="02040503050406030204" pitchFamily="18" charset="0"/>
              </a:rPr>
              <a:t> </a:t>
            </a:r>
            <a:r>
              <a:rPr lang="en-IN" sz="2300" dirty="0" err="1">
                <a:latin typeface="Cambria" panose="02040503050406030204" pitchFamily="18" charset="0"/>
                <a:ea typeface="Cambria" panose="02040503050406030204" pitchFamily="18" charset="0"/>
              </a:rPr>
              <a:t>Kharadi</a:t>
            </a:r>
            <a:r>
              <a:rPr lang="en-IN" sz="2300" dirty="0">
                <a:latin typeface="Cambria" panose="02040503050406030204" pitchFamily="18" charset="0"/>
                <a:ea typeface="Cambria" panose="02040503050406030204" pitchFamily="18" charset="0"/>
              </a:rPr>
              <a:t>, Dr. </a:t>
            </a:r>
            <a:r>
              <a:rPr lang="en-IN" sz="2300" dirty="0" err="1">
                <a:latin typeface="Cambria" panose="02040503050406030204" pitchFamily="18" charset="0"/>
                <a:ea typeface="Cambria" panose="02040503050406030204" pitchFamily="18" charset="0"/>
              </a:rPr>
              <a:t>Devkinandan</a:t>
            </a:r>
            <a:r>
              <a:rPr lang="en-IN" sz="2300" dirty="0">
                <a:latin typeface="Cambria" panose="02040503050406030204" pitchFamily="18" charset="0"/>
                <a:ea typeface="Cambria" panose="02040503050406030204" pitchFamily="18" charset="0"/>
              </a:rPr>
              <a:t> </a:t>
            </a:r>
            <a:r>
              <a:rPr lang="en-IN" sz="2300" dirty="0" err="1">
                <a:latin typeface="Cambria" panose="02040503050406030204" pitchFamily="18" charset="0"/>
                <a:ea typeface="Cambria" panose="02040503050406030204" pitchFamily="18" charset="0"/>
              </a:rPr>
              <a:t>Wagh</a:t>
            </a:r>
            <a:r>
              <a:rPr lang="en-IN" sz="2300" dirty="0">
                <a:latin typeface="Cambria" panose="02040503050406030204" pitchFamily="18" charset="0"/>
                <a:ea typeface="Cambria" panose="02040503050406030204" pitchFamily="18" charset="0"/>
              </a:rPr>
              <a:t> and Dr. Jasmin Gohel</a:t>
            </a:r>
          </a:p>
          <a:p>
            <a:pPr marL="514350" indent="-514350">
              <a:buFontTx/>
              <a:buAutoNum type="arabicPeriod"/>
            </a:pPr>
            <a:r>
              <a:rPr lang="en-IN" sz="2300" dirty="0">
                <a:latin typeface="Cambria" panose="02040503050406030204" pitchFamily="18" charset="0"/>
                <a:ea typeface="Cambria" panose="02040503050406030204" pitchFamily="18" charset="0"/>
              </a:rPr>
              <a:t>A study on </a:t>
            </a:r>
            <a:r>
              <a:rPr lang="en-IN" sz="2300" dirty="0" err="1">
                <a:latin typeface="Cambria" panose="02040503050406030204" pitchFamily="18" charset="0"/>
                <a:ea typeface="Cambria" panose="02040503050406030204" pitchFamily="18" charset="0"/>
              </a:rPr>
              <a:t>Tailabindu</a:t>
            </a:r>
            <a:r>
              <a:rPr lang="en-IN" sz="2300" dirty="0">
                <a:latin typeface="Cambria" panose="02040503050406030204" pitchFamily="18" charset="0"/>
                <a:ea typeface="Cambria" panose="02040503050406030204" pitchFamily="18" charset="0"/>
              </a:rPr>
              <a:t> </a:t>
            </a:r>
            <a:r>
              <a:rPr lang="en-IN" sz="2300" dirty="0" err="1">
                <a:latin typeface="Cambria" panose="02040503050406030204" pitchFamily="18" charset="0"/>
                <a:ea typeface="Cambria" panose="02040503050406030204" pitchFamily="18" charset="0"/>
              </a:rPr>
              <a:t>pariksha</a:t>
            </a:r>
            <a:r>
              <a:rPr lang="en-IN" sz="2300" dirty="0">
                <a:latin typeface="Cambria" panose="02040503050406030204" pitchFamily="18" charset="0"/>
                <a:ea typeface="Cambria" panose="02040503050406030204" pitchFamily="18" charset="0"/>
              </a:rPr>
              <a:t> – An ancient Ayurvedic method of urine examination as a diagnostic and prognostic tool Pavan Kumar Sangu, Vanitha Murali Kumar, Meera Shiv Shekhar, Murali Krishna </a:t>
            </a:r>
            <a:r>
              <a:rPr lang="en-IN" sz="2300" dirty="0" err="1">
                <a:latin typeface="Cambria" panose="02040503050406030204" pitchFamily="18" charset="0"/>
                <a:ea typeface="Cambria" panose="02040503050406030204" pitchFamily="18" charset="0"/>
              </a:rPr>
              <a:t>Chagam</a:t>
            </a:r>
            <a:r>
              <a:rPr lang="en-IN" sz="2300" dirty="0">
                <a:latin typeface="Cambria" panose="02040503050406030204" pitchFamily="18" charset="0"/>
                <a:ea typeface="Cambria" panose="02040503050406030204" pitchFamily="18" charset="0"/>
              </a:rPr>
              <a:t>, </a:t>
            </a:r>
            <a:r>
              <a:rPr lang="en-IN" sz="2300" dirty="0" err="1">
                <a:latin typeface="Cambria" panose="02040503050406030204" pitchFamily="18" charset="0"/>
                <a:ea typeface="Cambria" panose="02040503050406030204" pitchFamily="18" charset="0"/>
              </a:rPr>
              <a:t>Penchala</a:t>
            </a:r>
            <a:r>
              <a:rPr lang="en-IN" sz="2300" dirty="0">
                <a:latin typeface="Cambria" panose="02040503050406030204" pitchFamily="18" charset="0"/>
                <a:ea typeface="Cambria" panose="02040503050406030204" pitchFamily="18" charset="0"/>
              </a:rPr>
              <a:t> Prasad </a:t>
            </a:r>
            <a:r>
              <a:rPr lang="en-IN" sz="2300" dirty="0" err="1">
                <a:latin typeface="Cambria" panose="02040503050406030204" pitchFamily="18" charset="0"/>
                <a:ea typeface="Cambria" panose="02040503050406030204" pitchFamily="18" charset="0"/>
              </a:rPr>
              <a:t>Goli</a:t>
            </a:r>
            <a:r>
              <a:rPr lang="en-IN" sz="2300" dirty="0">
                <a:latin typeface="Cambria" panose="02040503050406030204" pitchFamily="18" charset="0"/>
                <a:ea typeface="Cambria" panose="02040503050406030204" pitchFamily="18" charset="0"/>
              </a:rPr>
              <a:t>, Prasanna Kumar Tirupati.</a:t>
            </a:r>
          </a:p>
          <a:p>
            <a:pPr marL="514350" indent="-514350">
              <a:buFontTx/>
              <a:buAutoNum type="arabicPeriod"/>
            </a:pPr>
            <a:r>
              <a:rPr lang="en-IN" sz="2300" b="0" i="0" dirty="0">
                <a:effectLst/>
                <a:latin typeface="Cambria" panose="02040503050406030204" pitchFamily="18" charset="0"/>
                <a:ea typeface="Cambria" panose="02040503050406030204" pitchFamily="18" charset="0"/>
              </a:rPr>
              <a:t>Workbook of Practical Human Physiology – Komal Marwaha</a:t>
            </a:r>
            <a:endParaRPr lang="en-US" sz="2300" b="0" i="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850697545"/>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B0819D5E-42AD-D5A5-52E9-D0D76D56C8F1}"/>
              </a:ext>
            </a:extLst>
          </p:cNvPr>
          <p:cNvPicPr>
            <a:picLocks noGrp="1" noChangeAspect="1"/>
          </p:cNvPicPr>
          <p:nvPr>
            <p:ph idx="1"/>
          </p:nvPr>
        </p:nvPicPr>
        <p:blipFill>
          <a:blip r:embed="rId2">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tretch>
            <a:fillRect/>
          </a:stretch>
        </p:blipFill>
        <p:spPr>
          <a:xfrm>
            <a:off x="1544425" y="511404"/>
            <a:ext cx="9103150" cy="5835192"/>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1219719533"/>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D68153-EA4F-6067-68F5-4F0CAC616022}"/>
              </a:ext>
            </a:extLst>
          </p:cNvPr>
          <p:cNvSpPr>
            <a:spLocks noGrp="1"/>
          </p:cNvSpPr>
          <p:nvPr>
            <p:ph type="title"/>
          </p:nvPr>
        </p:nvSpPr>
        <p:spPr>
          <a:xfrm>
            <a:off x="1715292" y="223582"/>
            <a:ext cx="8761413" cy="907634"/>
          </a:xfrm>
        </p:spPr>
        <p:txBody>
          <a:bodyPr>
            <a:noAutofit/>
          </a:bodyPr>
          <a:lstStyle/>
          <a:p>
            <a:pPr algn="ctr"/>
            <a:r>
              <a:rPr lang="hi-IN" sz="6600" b="1" u="sng" dirty="0">
                <a:solidFill>
                  <a:srgbClr val="660033"/>
                </a:solidFill>
                <a:latin typeface="Aparajita" panose="02020603050405020304" pitchFamily="18" charset="0"/>
                <a:cs typeface="Aparajita" panose="02020603050405020304" pitchFamily="18" charset="0"/>
              </a:rPr>
              <a:t>त्रिविध परीक्षा</a:t>
            </a:r>
            <a:endParaRPr lang="en-IN" sz="6600" b="1" u="sng" dirty="0">
              <a:solidFill>
                <a:srgbClr val="660033"/>
              </a:solidFill>
              <a:latin typeface="Aparajita" panose="02020603050405020304" pitchFamily="18" charset="0"/>
              <a:cs typeface="Aparajita" panose="02020603050405020304" pitchFamily="18" charset="0"/>
            </a:endParaRPr>
          </a:p>
        </p:txBody>
      </p:sp>
      <p:sp>
        <p:nvSpPr>
          <p:cNvPr id="3" name="Content Placeholder 2">
            <a:extLst>
              <a:ext uri="{FF2B5EF4-FFF2-40B4-BE49-F238E27FC236}">
                <a16:creationId xmlns:a16="http://schemas.microsoft.com/office/drawing/2014/main" xmlns="" id="{D755B3F0-4016-09A8-20CD-A3B5C72BE977}"/>
              </a:ext>
            </a:extLst>
          </p:cNvPr>
          <p:cNvSpPr>
            <a:spLocks noGrp="1"/>
          </p:cNvSpPr>
          <p:nvPr>
            <p:ph idx="1"/>
          </p:nvPr>
        </p:nvSpPr>
        <p:spPr>
          <a:xfrm>
            <a:off x="182841" y="1289420"/>
            <a:ext cx="11826317" cy="5505253"/>
          </a:xfrm>
        </p:spPr>
        <p:txBody>
          <a:bodyPr>
            <a:noAutofit/>
          </a:bodyPr>
          <a:lstStyle/>
          <a:p>
            <a:pPr>
              <a:spcBef>
                <a:spcPts val="0"/>
              </a:spcBef>
            </a:pPr>
            <a:r>
              <a:rPr lang="hi-IN" sz="3400" b="1" dirty="0">
                <a:solidFill>
                  <a:srgbClr val="FFC000"/>
                </a:solidFill>
                <a:latin typeface="Kokila" panose="020B0604020202020204" pitchFamily="34" charset="0"/>
                <a:cs typeface="Kokila" panose="020B0604020202020204" pitchFamily="34" charset="0"/>
              </a:rPr>
              <a:t>त्रिविधं खलु रोगविशेष विज्ञानं भवति; तद्यथा आप्तोपदेशः, प्रत्यक्षम्, अनुमानं चेति । </a:t>
            </a:r>
            <a:endParaRPr lang="en-IN" sz="3400" b="1" dirty="0">
              <a:solidFill>
                <a:srgbClr val="FFC000"/>
              </a:solidFill>
              <a:latin typeface="Kokila" panose="020B0604020202020204" pitchFamily="34" charset="0"/>
              <a:cs typeface="Kokila" panose="020B0604020202020204" pitchFamily="34" charset="0"/>
            </a:endParaRPr>
          </a:p>
          <a:p>
            <a:pPr marL="0" indent="0" algn="r">
              <a:spcBef>
                <a:spcPts val="0"/>
              </a:spcBef>
              <a:buNone/>
            </a:pPr>
            <a:r>
              <a:rPr lang="hi-IN" sz="2800" b="1" i="1" dirty="0">
                <a:solidFill>
                  <a:srgbClr val="FFC000"/>
                </a:solidFill>
                <a:latin typeface="Kokila" panose="020B0604020202020204" pitchFamily="34" charset="0"/>
                <a:cs typeface="Kokila" panose="020B0604020202020204" pitchFamily="34" charset="0"/>
              </a:rPr>
              <a:t>(च. वि.4/3 )</a:t>
            </a:r>
            <a:endParaRPr lang="en-IN" sz="2800" b="1" i="1" dirty="0">
              <a:solidFill>
                <a:srgbClr val="FFC000"/>
              </a:solidFill>
              <a:latin typeface="Kokila" panose="020B0604020202020204" pitchFamily="34" charset="0"/>
              <a:cs typeface="Kokila" panose="020B0604020202020204" pitchFamily="34" charset="0"/>
            </a:endParaRPr>
          </a:p>
          <a:p>
            <a:pPr marL="742950" indent="-742950" algn="ctr">
              <a:spcBef>
                <a:spcPts val="0"/>
              </a:spcBef>
              <a:buFont typeface="+mj-lt"/>
              <a:buAutoNum type="arabicParenR"/>
            </a:pPr>
            <a:r>
              <a:rPr lang="hi-IN" sz="3000" b="1" dirty="0">
                <a:solidFill>
                  <a:schemeClr val="tx1"/>
                </a:solidFill>
                <a:latin typeface="Kokila" panose="020B0604020202020204" pitchFamily="34" charset="0"/>
                <a:cs typeface="Kokila" panose="020B0604020202020204" pitchFamily="34" charset="0"/>
              </a:rPr>
              <a:t>आप्तोपदेश</a:t>
            </a:r>
            <a:r>
              <a:rPr lang="en-IN" sz="3000" b="1" dirty="0">
                <a:solidFill>
                  <a:schemeClr val="tx1"/>
                </a:solidFill>
                <a:latin typeface="Kokila" panose="020B0604020202020204" pitchFamily="34" charset="0"/>
                <a:cs typeface="Kokila" panose="020B0604020202020204" pitchFamily="34" charset="0"/>
              </a:rPr>
              <a:t> </a:t>
            </a:r>
          </a:p>
          <a:p>
            <a:pPr marL="742950" indent="-742950" algn="ctr">
              <a:spcBef>
                <a:spcPts val="0"/>
              </a:spcBef>
              <a:buFont typeface="+mj-lt"/>
              <a:buAutoNum type="arabicParenR"/>
            </a:pPr>
            <a:r>
              <a:rPr lang="hi-IN" sz="3000" b="1" dirty="0">
                <a:solidFill>
                  <a:schemeClr val="tx1"/>
                </a:solidFill>
                <a:latin typeface="Kokila" panose="020B0604020202020204" pitchFamily="34" charset="0"/>
                <a:cs typeface="Kokila" panose="020B0604020202020204" pitchFamily="34" charset="0"/>
              </a:rPr>
              <a:t>प्रत्यक्ष </a:t>
            </a:r>
            <a:endParaRPr lang="en-IN" sz="3000" b="1" dirty="0">
              <a:solidFill>
                <a:schemeClr val="tx1"/>
              </a:solidFill>
              <a:latin typeface="Kokila" panose="020B0604020202020204" pitchFamily="34" charset="0"/>
              <a:cs typeface="Kokila" panose="020B0604020202020204" pitchFamily="34" charset="0"/>
            </a:endParaRPr>
          </a:p>
          <a:p>
            <a:pPr marL="742950" indent="-742950" algn="ctr">
              <a:spcBef>
                <a:spcPts val="0"/>
              </a:spcBef>
              <a:buFont typeface="+mj-lt"/>
              <a:buAutoNum type="arabicParenR"/>
            </a:pPr>
            <a:r>
              <a:rPr lang="hi-IN" sz="3000" b="1" dirty="0">
                <a:solidFill>
                  <a:schemeClr val="tx1"/>
                </a:solidFill>
                <a:latin typeface="Kokila" panose="020B0604020202020204" pitchFamily="34" charset="0"/>
                <a:cs typeface="Kokila" panose="020B0604020202020204" pitchFamily="34" charset="0"/>
              </a:rPr>
              <a:t>अनुमान</a:t>
            </a:r>
            <a:endParaRPr lang="en-IN" sz="3000" b="1" dirty="0">
              <a:solidFill>
                <a:schemeClr val="tx1"/>
              </a:solidFill>
              <a:latin typeface="Kokila" panose="020B0604020202020204" pitchFamily="34" charset="0"/>
              <a:cs typeface="Kokila" panose="020B0604020202020204" pitchFamily="34" charset="0"/>
            </a:endParaRPr>
          </a:p>
          <a:p>
            <a:pPr>
              <a:spcBef>
                <a:spcPts val="0"/>
              </a:spcBef>
            </a:pPr>
            <a:r>
              <a:rPr lang="hi-IN" sz="3400" b="1" dirty="0">
                <a:solidFill>
                  <a:srgbClr val="FFC000"/>
                </a:solidFill>
                <a:latin typeface="Kokila" panose="020B0604020202020204" pitchFamily="34" charset="0"/>
                <a:cs typeface="Kokila" panose="020B0604020202020204" pitchFamily="34" charset="0"/>
              </a:rPr>
              <a:t>दर्शनस्पर्शन प्रश्नैः परीक्षेत च रोगिणाम् । </a:t>
            </a:r>
            <a:endParaRPr lang="en-IN" sz="3400" b="1" dirty="0">
              <a:solidFill>
                <a:srgbClr val="FFC000"/>
              </a:solidFill>
              <a:latin typeface="Kokila" panose="020B0604020202020204" pitchFamily="34" charset="0"/>
              <a:cs typeface="Kokila" panose="020B0604020202020204" pitchFamily="34" charset="0"/>
            </a:endParaRPr>
          </a:p>
          <a:p>
            <a:pPr marL="0" indent="0" algn="r">
              <a:spcBef>
                <a:spcPts val="0"/>
              </a:spcBef>
              <a:buNone/>
            </a:pPr>
            <a:r>
              <a:rPr lang="hi-IN" sz="2800" b="1" i="1" dirty="0">
                <a:solidFill>
                  <a:srgbClr val="FFC000"/>
                </a:solidFill>
                <a:latin typeface="Kokila" panose="020B0604020202020204" pitchFamily="34" charset="0"/>
                <a:cs typeface="Kokila" panose="020B0604020202020204" pitchFamily="34" charset="0"/>
              </a:rPr>
              <a:t>(अ.हृ.सू. 1/22</a:t>
            </a:r>
            <a:r>
              <a:rPr lang="en-IN" sz="2800" b="1" i="1" dirty="0">
                <a:solidFill>
                  <a:srgbClr val="FFC000"/>
                </a:solidFill>
                <a:latin typeface="Kokila" panose="020B0604020202020204" pitchFamily="34" charset="0"/>
                <a:cs typeface="Kokila" panose="020B0604020202020204" pitchFamily="34" charset="0"/>
              </a:rPr>
              <a:t>)</a:t>
            </a:r>
            <a:endParaRPr lang="en-IN" sz="2800" b="1" dirty="0">
              <a:solidFill>
                <a:schemeClr val="bg1"/>
              </a:solidFill>
              <a:latin typeface="Kokila" panose="020B0604020202020204" pitchFamily="34" charset="0"/>
              <a:cs typeface="Kokila" panose="020B0604020202020204" pitchFamily="34" charset="0"/>
            </a:endParaRPr>
          </a:p>
          <a:p>
            <a:pPr marL="742950" indent="-742950" algn="ctr">
              <a:buFont typeface="+mj-lt"/>
              <a:buAutoNum type="arabicParenR"/>
            </a:pPr>
            <a:r>
              <a:rPr lang="hi-IN" sz="3000" b="1" dirty="0">
                <a:solidFill>
                  <a:schemeClr val="tx1"/>
                </a:solidFill>
                <a:latin typeface="Kokila" panose="020B0604020202020204" pitchFamily="34" charset="0"/>
                <a:cs typeface="Kokila" panose="020B0604020202020204" pitchFamily="34" charset="0"/>
              </a:rPr>
              <a:t>दर्शन</a:t>
            </a:r>
            <a:r>
              <a:rPr lang="en-IN" sz="3000" b="1" dirty="0">
                <a:solidFill>
                  <a:schemeClr val="tx1"/>
                </a:solidFill>
                <a:latin typeface="Kokila" panose="020B0604020202020204" pitchFamily="34" charset="0"/>
                <a:cs typeface="Kokila" panose="020B0604020202020204" pitchFamily="34" charset="0"/>
              </a:rPr>
              <a:t> </a:t>
            </a:r>
          </a:p>
          <a:p>
            <a:pPr marL="742950" indent="-742950" algn="ctr">
              <a:buFont typeface="+mj-lt"/>
              <a:buAutoNum type="arabicParenR"/>
            </a:pPr>
            <a:r>
              <a:rPr lang="hi-IN" sz="3000" b="1" dirty="0">
                <a:solidFill>
                  <a:schemeClr val="tx1"/>
                </a:solidFill>
                <a:latin typeface="Kokila" panose="020B0604020202020204" pitchFamily="34" charset="0"/>
                <a:cs typeface="Kokila" panose="020B0604020202020204" pitchFamily="34" charset="0"/>
              </a:rPr>
              <a:t>स्पर्शन</a:t>
            </a:r>
            <a:r>
              <a:rPr lang="en-IN" sz="3000" b="1" dirty="0">
                <a:solidFill>
                  <a:schemeClr val="tx1"/>
                </a:solidFill>
                <a:latin typeface="Kokila" panose="020B0604020202020204" pitchFamily="34" charset="0"/>
                <a:cs typeface="Kokila" panose="020B0604020202020204" pitchFamily="34" charset="0"/>
              </a:rPr>
              <a:t> </a:t>
            </a:r>
          </a:p>
          <a:p>
            <a:pPr marL="742950" indent="-742950" algn="ctr">
              <a:buFont typeface="+mj-lt"/>
              <a:buAutoNum type="arabicParenR"/>
            </a:pPr>
            <a:r>
              <a:rPr lang="hi-IN" sz="3000" b="1" dirty="0">
                <a:solidFill>
                  <a:schemeClr val="tx1"/>
                </a:solidFill>
                <a:latin typeface="Kokila" panose="020B0604020202020204" pitchFamily="34" charset="0"/>
                <a:cs typeface="Kokila" panose="020B0604020202020204" pitchFamily="34" charset="0"/>
              </a:rPr>
              <a:t>प्रश्न</a:t>
            </a:r>
            <a:r>
              <a:rPr lang="en-IN" sz="3000" b="1" dirty="0">
                <a:solidFill>
                  <a:schemeClr val="tx1"/>
                </a:solidFill>
                <a:latin typeface="Kokila" panose="020B0604020202020204" pitchFamily="34" charset="0"/>
                <a:cs typeface="Kokila" panose="020B0604020202020204" pitchFamily="34" charset="0"/>
              </a:rPr>
              <a:t> </a:t>
            </a:r>
            <a:r>
              <a:rPr lang="hi-IN" sz="3000" b="1" dirty="0">
                <a:solidFill>
                  <a:schemeClr val="tx1"/>
                </a:solidFill>
                <a:latin typeface="Kokila" panose="020B0604020202020204" pitchFamily="34" charset="0"/>
                <a:cs typeface="Kokila" panose="020B0604020202020204" pitchFamily="34" charset="0"/>
              </a:rPr>
              <a:t>परीक्षा</a:t>
            </a:r>
            <a:endParaRPr lang="en-IN" sz="3000" b="1" dirty="0">
              <a:solidFill>
                <a:schemeClr val="tx1"/>
              </a:solidFill>
              <a:latin typeface="Kokila" panose="020B0604020202020204" pitchFamily="34" charset="0"/>
              <a:cs typeface="Kokila" panose="020B0604020202020204" pitchFamily="34" charset="0"/>
            </a:endParaRPr>
          </a:p>
        </p:txBody>
      </p:sp>
    </p:spTree>
    <p:extLst>
      <p:ext uri="{BB962C8B-B14F-4D97-AF65-F5344CB8AC3E}">
        <p14:creationId xmlns:p14="http://schemas.microsoft.com/office/powerpoint/2010/main" xmlns="" val="1735628335"/>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40A60A-013D-8B01-CB0D-807E729A5EF5}"/>
              </a:ext>
            </a:extLst>
          </p:cNvPr>
          <p:cNvSpPr>
            <a:spLocks noGrp="1"/>
          </p:cNvSpPr>
          <p:nvPr>
            <p:ph type="title"/>
          </p:nvPr>
        </p:nvSpPr>
        <p:spPr>
          <a:xfrm>
            <a:off x="1715292" y="262777"/>
            <a:ext cx="8761413" cy="908920"/>
          </a:xfrm>
        </p:spPr>
        <p:txBody>
          <a:bodyPr>
            <a:noAutofit/>
          </a:bodyPr>
          <a:lstStyle/>
          <a:p>
            <a:pPr algn="ctr"/>
            <a:r>
              <a:rPr lang="hi-IN" sz="6600" b="1" u="sng" dirty="0">
                <a:solidFill>
                  <a:srgbClr val="660033"/>
                </a:solidFill>
                <a:latin typeface="Aparajita" panose="02020603050405020304" pitchFamily="18" charset="0"/>
                <a:cs typeface="Aparajita" panose="02020603050405020304" pitchFamily="18" charset="0"/>
              </a:rPr>
              <a:t>चतुर्विध परीक्षा</a:t>
            </a:r>
            <a:endParaRPr lang="en-IN" sz="6600" b="1" u="sng" dirty="0">
              <a:solidFill>
                <a:srgbClr val="660033"/>
              </a:solidFill>
            </a:endParaRPr>
          </a:p>
        </p:txBody>
      </p:sp>
      <p:sp>
        <p:nvSpPr>
          <p:cNvPr id="3" name="Content Placeholder 2">
            <a:extLst>
              <a:ext uri="{FF2B5EF4-FFF2-40B4-BE49-F238E27FC236}">
                <a16:creationId xmlns:a16="http://schemas.microsoft.com/office/drawing/2014/main" xmlns="" id="{16FAD64E-4651-BA16-26C1-160A2BB0F74F}"/>
              </a:ext>
            </a:extLst>
          </p:cNvPr>
          <p:cNvSpPr>
            <a:spLocks noGrp="1"/>
          </p:cNvSpPr>
          <p:nvPr>
            <p:ph idx="1"/>
          </p:nvPr>
        </p:nvSpPr>
        <p:spPr>
          <a:xfrm>
            <a:off x="484094" y="1310326"/>
            <a:ext cx="11223811" cy="4873657"/>
          </a:xfrm>
        </p:spPr>
        <p:txBody>
          <a:bodyPr>
            <a:noAutofit/>
          </a:bodyPr>
          <a:lstStyle/>
          <a:p>
            <a:r>
              <a:rPr lang="hi-IN" sz="4000" b="1" dirty="0">
                <a:solidFill>
                  <a:srgbClr val="FFC000"/>
                </a:solidFill>
                <a:latin typeface="Kokila" panose="020B0604020202020204" pitchFamily="34" charset="0"/>
                <a:cs typeface="Kokila" panose="020B0604020202020204" pitchFamily="34" charset="0"/>
              </a:rPr>
              <a:t>द्विविधमेव खलु सर्वं सच्चासच्च । तस्य चतुर्विधा परीक्षा-- आप्तोपदेशः प्रत्यक्षं अनुमानं युक्तिश्चेति । </a:t>
            </a:r>
            <a:endParaRPr lang="en-IN" sz="4000" b="1" dirty="0">
              <a:solidFill>
                <a:srgbClr val="FFC000"/>
              </a:solidFill>
              <a:latin typeface="Kokila" panose="020B0604020202020204" pitchFamily="34" charset="0"/>
              <a:cs typeface="Kokila" panose="020B0604020202020204" pitchFamily="34" charset="0"/>
            </a:endParaRPr>
          </a:p>
          <a:p>
            <a:pPr marL="0" indent="0" algn="r">
              <a:buNone/>
            </a:pPr>
            <a:r>
              <a:rPr lang="hi-IN" sz="3200" b="1" i="1" dirty="0">
                <a:solidFill>
                  <a:srgbClr val="FFC000"/>
                </a:solidFill>
                <a:latin typeface="Kokila" panose="020B0604020202020204" pitchFamily="34" charset="0"/>
                <a:cs typeface="Kokila" panose="020B0604020202020204" pitchFamily="34" charset="0"/>
              </a:rPr>
              <a:t>(च० सू० 11/ 17 )</a:t>
            </a:r>
            <a:endParaRPr lang="en-IN" sz="3200" b="1" i="1" dirty="0">
              <a:solidFill>
                <a:srgbClr val="FFC000"/>
              </a:solidFill>
              <a:latin typeface="Kokila" panose="020B0604020202020204" pitchFamily="34" charset="0"/>
              <a:cs typeface="Kokila" panose="020B0604020202020204" pitchFamily="34" charset="0"/>
            </a:endParaRPr>
          </a:p>
          <a:p>
            <a:pPr marL="742950" indent="-742950" algn="ctr">
              <a:buFont typeface="+mj-lt"/>
              <a:buAutoNum type="arabicParenR"/>
            </a:pPr>
            <a:r>
              <a:rPr lang="hi-IN" sz="3600" b="1" dirty="0">
                <a:solidFill>
                  <a:schemeClr val="tx1"/>
                </a:solidFill>
                <a:latin typeface="Kokila" panose="020B0604020202020204" pitchFamily="34" charset="0"/>
                <a:cs typeface="Kokila" panose="020B0604020202020204" pitchFamily="34" charset="0"/>
              </a:rPr>
              <a:t>आप्तोपदेश</a:t>
            </a:r>
            <a:endParaRPr lang="en-IN" sz="3600" b="1" dirty="0">
              <a:solidFill>
                <a:schemeClr val="tx1"/>
              </a:solidFill>
              <a:latin typeface="Kokila" panose="020B0604020202020204" pitchFamily="34" charset="0"/>
              <a:cs typeface="Kokila" panose="020B0604020202020204" pitchFamily="34" charset="0"/>
            </a:endParaRPr>
          </a:p>
          <a:p>
            <a:pPr marL="742950" indent="-742950" algn="ctr">
              <a:buFont typeface="+mj-lt"/>
              <a:buAutoNum type="arabicParenR"/>
            </a:pPr>
            <a:r>
              <a:rPr lang="hi-IN" sz="3600" b="1" dirty="0">
                <a:solidFill>
                  <a:schemeClr val="tx1"/>
                </a:solidFill>
                <a:latin typeface="Kokila" panose="020B0604020202020204" pitchFamily="34" charset="0"/>
                <a:cs typeface="Kokila" panose="020B0604020202020204" pitchFamily="34" charset="0"/>
              </a:rPr>
              <a:t>प्रत्यक्ष </a:t>
            </a:r>
            <a:endParaRPr lang="en-IN" sz="3600" b="1" dirty="0">
              <a:solidFill>
                <a:schemeClr val="tx1"/>
              </a:solidFill>
              <a:latin typeface="Kokila" panose="020B0604020202020204" pitchFamily="34" charset="0"/>
              <a:cs typeface="Kokila" panose="020B0604020202020204" pitchFamily="34" charset="0"/>
            </a:endParaRPr>
          </a:p>
          <a:p>
            <a:pPr marL="742950" indent="-742950" algn="ctr">
              <a:buFont typeface="+mj-lt"/>
              <a:buAutoNum type="arabicParenR"/>
            </a:pPr>
            <a:r>
              <a:rPr lang="hi-IN" sz="3600" b="1" dirty="0">
                <a:solidFill>
                  <a:schemeClr val="tx1"/>
                </a:solidFill>
                <a:latin typeface="Kokila" panose="020B0604020202020204" pitchFamily="34" charset="0"/>
                <a:cs typeface="Kokila" panose="020B0604020202020204" pitchFamily="34" charset="0"/>
              </a:rPr>
              <a:t>अनुमान</a:t>
            </a:r>
            <a:endParaRPr lang="en-IN" sz="3600" b="1" dirty="0">
              <a:solidFill>
                <a:schemeClr val="tx1"/>
              </a:solidFill>
              <a:latin typeface="Kokila" panose="020B0604020202020204" pitchFamily="34" charset="0"/>
              <a:cs typeface="Kokila" panose="020B0604020202020204" pitchFamily="34" charset="0"/>
            </a:endParaRPr>
          </a:p>
          <a:p>
            <a:pPr marL="742950" indent="-742950" algn="ctr">
              <a:buFont typeface="+mj-lt"/>
              <a:buAutoNum type="arabicParenR"/>
            </a:pPr>
            <a:r>
              <a:rPr lang="hi-IN" sz="3600" b="1" dirty="0">
                <a:solidFill>
                  <a:schemeClr val="tx1"/>
                </a:solidFill>
                <a:latin typeface="Kokila" panose="020B0604020202020204" pitchFamily="34" charset="0"/>
                <a:cs typeface="Kokila" panose="020B0604020202020204" pitchFamily="34" charset="0"/>
              </a:rPr>
              <a:t>युक्ति</a:t>
            </a:r>
            <a:endParaRPr lang="en-IN" sz="3600" b="1" dirty="0">
              <a:solidFill>
                <a:schemeClr val="tx1"/>
              </a:solidFill>
              <a:latin typeface="Kokila" panose="020B0604020202020204" pitchFamily="34" charset="0"/>
              <a:cs typeface="Kokila" panose="020B0604020202020204" pitchFamily="34" charset="0"/>
            </a:endParaRPr>
          </a:p>
        </p:txBody>
      </p:sp>
    </p:spTree>
    <p:extLst>
      <p:ext uri="{BB962C8B-B14F-4D97-AF65-F5344CB8AC3E}">
        <p14:creationId xmlns:p14="http://schemas.microsoft.com/office/powerpoint/2010/main" xmlns="" val="1733019253"/>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xmlns=""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6124</TotalTime>
  <Words>5504</Words>
  <Application>Microsoft Office PowerPoint</Application>
  <PresentationFormat>Custom</PresentationFormat>
  <Paragraphs>583</Paragraphs>
  <Slides>76</Slides>
  <Notes>0</Notes>
  <HiddenSlides>0</HiddenSlides>
  <MMClips>2</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Slice</vt:lpstr>
      <vt:lpstr>Slide 1</vt:lpstr>
      <vt:lpstr>Slide 2</vt:lpstr>
      <vt:lpstr>रोग-परीक्षा </vt:lpstr>
      <vt:lpstr>रोगी-परीक्षा</vt:lpstr>
      <vt:lpstr>Slide 5</vt:lpstr>
      <vt:lpstr>रोगी परीक्षा भेद</vt:lpstr>
      <vt:lpstr>द्विविध परीक्षा</vt:lpstr>
      <vt:lpstr>त्रिविध परीक्षा</vt:lpstr>
      <vt:lpstr>चतुर्विध परीक्षा</vt:lpstr>
      <vt:lpstr>षड्विध परीक्षा</vt:lpstr>
      <vt:lpstr>अष्टविध परीक्षा</vt:lpstr>
      <vt:lpstr>दशविध परीक्षा </vt:lpstr>
      <vt:lpstr>अष्टविध परीक्षा</vt:lpstr>
      <vt:lpstr>1. नाड़ी परीक्षा :</vt:lpstr>
      <vt:lpstr>Slide 15</vt:lpstr>
      <vt:lpstr>Sites of नाड़ी परीक्षा :</vt:lpstr>
      <vt:lpstr>नाड़ी परीक्षा विधि :</vt:lpstr>
      <vt:lpstr>Slide 18</vt:lpstr>
      <vt:lpstr>दोषप्रभाव :</vt:lpstr>
      <vt:lpstr>Slide 20</vt:lpstr>
      <vt:lpstr>Slide 21</vt:lpstr>
      <vt:lpstr>रोगेषु नाड़ीगतिः-</vt:lpstr>
      <vt:lpstr>Slide 23</vt:lpstr>
      <vt:lpstr>Interpretation of Nadi Pariksha for Disease:</vt:lpstr>
      <vt:lpstr>METHOD OF EXAMINATION:</vt:lpstr>
      <vt:lpstr>Slide 26</vt:lpstr>
      <vt:lpstr>SIGNIFICANCE OF PULSE EXAMINATION:</vt:lpstr>
      <vt:lpstr>HIGHER PULSE RATE/HEART RATE IS PRESENT:</vt:lpstr>
      <vt:lpstr>WAVES OF PULSE :</vt:lpstr>
      <vt:lpstr>Slide 30</vt:lpstr>
      <vt:lpstr>Slide 31</vt:lpstr>
      <vt:lpstr>Slide 32</vt:lpstr>
      <vt:lpstr>Slide 33</vt:lpstr>
      <vt:lpstr>Slide 34</vt:lpstr>
      <vt:lpstr>Conclusion:</vt:lpstr>
      <vt:lpstr>2. मूत्र परीक्षा :</vt:lpstr>
      <vt:lpstr>योगरत्नाकर द्वारा वर्णित मूत्र की तेल बिन्दु परीक्षा:</vt:lpstr>
      <vt:lpstr>Slide 38</vt:lpstr>
      <vt:lpstr>Slide 39</vt:lpstr>
      <vt:lpstr>Slide 40</vt:lpstr>
      <vt:lpstr>रोगों के कारण मूत्र के वर्ण में अन्तर :</vt:lpstr>
      <vt:lpstr>Slide 42</vt:lpstr>
      <vt:lpstr>Slide 43</vt:lpstr>
      <vt:lpstr>Slide 44</vt:lpstr>
      <vt:lpstr>Slide 45</vt:lpstr>
      <vt:lpstr>Slide 46</vt:lpstr>
      <vt:lpstr>Slide 47</vt:lpstr>
      <vt:lpstr>Slide 48</vt:lpstr>
      <vt:lpstr>Slide 49</vt:lpstr>
      <vt:lpstr>3. मल परीक्षा :</vt:lpstr>
      <vt:lpstr>Slide 51</vt:lpstr>
      <vt:lpstr>Slide 52</vt:lpstr>
      <vt:lpstr>मल में लाल रंग आने के कारण : </vt:lpstr>
      <vt:lpstr>How to take stool samples:</vt:lpstr>
      <vt:lpstr>STOOL EXAMINATION :</vt:lpstr>
      <vt:lpstr>Slide 56</vt:lpstr>
      <vt:lpstr>Slide 57</vt:lpstr>
      <vt:lpstr>Slide 58</vt:lpstr>
      <vt:lpstr>जिह्वा परीक्षा</vt:lpstr>
      <vt:lpstr>Slide 60</vt:lpstr>
      <vt:lpstr>TECHNIQUE OF THE TONGUE EXAMINATION: </vt:lpstr>
      <vt:lpstr>In general, the examination of the tongue should occur in the following steps:</vt:lpstr>
      <vt:lpstr>Clinical Findings in Tongue Pathology:</vt:lpstr>
      <vt:lpstr>Slide 64</vt:lpstr>
      <vt:lpstr>CONCLUSION:</vt:lpstr>
      <vt:lpstr>5. शब्द परीक्षा : </vt:lpstr>
      <vt:lpstr>Slide 67</vt:lpstr>
      <vt:lpstr>शब्द विकृतिः</vt:lpstr>
      <vt:lpstr>6. स्पर्श परीक्षा :</vt:lpstr>
      <vt:lpstr>7. दृक् (नेत्र) परीक्षा :</vt:lpstr>
      <vt:lpstr>Slide 71</vt:lpstr>
      <vt:lpstr>8. आकृति परीक्षा :</vt:lpstr>
      <vt:lpstr>Slide 73</vt:lpstr>
      <vt:lpstr>Slide 74</vt:lpstr>
      <vt:lpstr>Slide 75</vt:lpstr>
      <vt:lpstr>Slide 76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Praditi Raut</dc:creator>
  <cp:lastModifiedBy>com valley</cp:lastModifiedBy>
  <cp:revision>143</cp:revision>
  <dcterms:created xsi:type="dcterms:W3CDTF">2024-01-31T15:49:19Z</dcterms:created>
  <dcterms:modified xsi:type="dcterms:W3CDTF">2024-03-15T07:06:21Z</dcterms:modified>
</cp:coreProperties>
</file>