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8" r:id="rId1"/>
  </p:sldMasterIdLst>
  <p:notesMasterIdLst>
    <p:notesMasterId r:id="rId52"/>
  </p:notesMasterIdLst>
  <p:sldIdLst>
    <p:sldId id="282" r:id="rId2"/>
    <p:sldId id="257" r:id="rId3"/>
    <p:sldId id="258" r:id="rId4"/>
    <p:sldId id="259" r:id="rId5"/>
    <p:sldId id="311" r:id="rId6"/>
    <p:sldId id="310" r:id="rId7"/>
    <p:sldId id="261" r:id="rId8"/>
    <p:sldId id="262" r:id="rId9"/>
    <p:sldId id="263" r:id="rId10"/>
    <p:sldId id="264" r:id="rId11"/>
    <p:sldId id="265" r:id="rId12"/>
    <p:sldId id="266" r:id="rId13"/>
    <p:sldId id="267" r:id="rId14"/>
    <p:sldId id="268" r:id="rId15"/>
    <p:sldId id="302" r:id="rId16"/>
    <p:sldId id="280" r:id="rId17"/>
    <p:sldId id="281" r:id="rId18"/>
    <p:sldId id="300" r:id="rId19"/>
    <p:sldId id="269" r:id="rId20"/>
    <p:sldId id="301" r:id="rId21"/>
    <p:sldId id="270" r:id="rId22"/>
    <p:sldId id="273" r:id="rId23"/>
    <p:sldId id="274" r:id="rId24"/>
    <p:sldId id="275" r:id="rId25"/>
    <p:sldId id="276" r:id="rId26"/>
    <p:sldId id="277" r:id="rId27"/>
    <p:sldId id="278" r:id="rId28"/>
    <p:sldId id="279" r:id="rId29"/>
    <p:sldId id="303" r:id="rId30"/>
    <p:sldId id="308" r:id="rId31"/>
    <p:sldId id="283" r:id="rId32"/>
    <p:sldId id="284" r:id="rId33"/>
    <p:sldId id="285" r:id="rId34"/>
    <p:sldId id="286" r:id="rId35"/>
    <p:sldId id="289" r:id="rId36"/>
    <p:sldId id="290" r:id="rId37"/>
    <p:sldId id="291" r:id="rId38"/>
    <p:sldId id="292" r:id="rId39"/>
    <p:sldId id="304" r:id="rId40"/>
    <p:sldId id="293" r:id="rId41"/>
    <p:sldId id="294" r:id="rId42"/>
    <p:sldId id="305" r:id="rId43"/>
    <p:sldId id="306" r:id="rId44"/>
    <p:sldId id="295" r:id="rId45"/>
    <p:sldId id="296" r:id="rId46"/>
    <p:sldId id="297" r:id="rId47"/>
    <p:sldId id="298" r:id="rId48"/>
    <p:sldId id="299" r:id="rId49"/>
    <p:sldId id="307"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58CF3EA5-2124-4FD0-AFC8-D4AA61735F24}">
          <p14:sldIdLst>
            <p14:sldId id="282"/>
            <p14:sldId id="257"/>
            <p14:sldId id="258"/>
          </p14:sldIdLst>
        </p14:section>
        <p14:section name="Untitled Section" id="{51047A88-0C81-4AE5-91E0-4FD1AE0FBC54}">
          <p14:sldIdLst>
            <p14:sldId id="259"/>
            <p14:sldId id="311"/>
            <p14:sldId id="310"/>
            <p14:sldId id="261"/>
            <p14:sldId id="262"/>
            <p14:sldId id="263"/>
            <p14:sldId id="264"/>
            <p14:sldId id="265"/>
            <p14:sldId id="266"/>
            <p14:sldId id="267"/>
            <p14:sldId id="268"/>
            <p14:sldId id="302"/>
            <p14:sldId id="280"/>
            <p14:sldId id="281"/>
            <p14:sldId id="300"/>
            <p14:sldId id="269"/>
            <p14:sldId id="301"/>
            <p14:sldId id="270"/>
            <p14:sldId id="273"/>
            <p14:sldId id="274"/>
            <p14:sldId id="275"/>
            <p14:sldId id="276"/>
            <p14:sldId id="277"/>
            <p14:sldId id="278"/>
            <p14:sldId id="279"/>
            <p14:sldId id="303"/>
            <p14:sldId id="308"/>
            <p14:sldId id="283"/>
            <p14:sldId id="284"/>
            <p14:sldId id="285"/>
            <p14:sldId id="286"/>
            <p14:sldId id="289"/>
            <p14:sldId id="290"/>
            <p14:sldId id="291"/>
            <p14:sldId id="292"/>
            <p14:sldId id="304"/>
            <p14:sldId id="293"/>
            <p14:sldId id="294"/>
            <p14:sldId id="305"/>
            <p14:sldId id="306"/>
            <p14:sldId id="295"/>
            <p14:sldId id="296"/>
            <p14:sldId id="297"/>
            <p14:sldId id="298"/>
            <p14:sldId id="299"/>
            <p14:sldId id="307"/>
            <p14:sldId id="30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3F5A4-1F40-47D4-94D1-E3AD43B1D60D}" v="3" dt="2024-09-12T06:48:59.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1775" autoAdjust="0"/>
  </p:normalViewPr>
  <p:slideViewPr>
    <p:cSldViewPr snapToGrid="0">
      <p:cViewPr varScale="1">
        <p:scale>
          <a:sx n="104" d="100"/>
          <a:sy n="104" d="100"/>
        </p:scale>
        <p:origin x="-834" y="-96"/>
      </p:cViewPr>
      <p:guideLst>
        <p:guide orient="horz" pos="2160"/>
        <p:guide pos="3840"/>
      </p:guideLst>
    </p:cSldViewPr>
  </p:slideViewPr>
  <p:outlineViewPr>
    <p:cViewPr>
      <p:scale>
        <a:sx n="33" d="100"/>
        <a:sy n="33" d="100"/>
      </p:scale>
      <p:origin x="0" y="-998"/>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shokraj94@gmail.com" userId="dd64cb4d704a0da8" providerId="LiveId" clId="{37F3F5A4-1F40-47D4-94D1-E3AD43B1D60D}"/>
    <pc:docChg chg="addSld delSld modSld modSection">
      <pc:chgData name="drashokraj94@gmail.com" userId="dd64cb4d704a0da8" providerId="LiveId" clId="{37F3F5A4-1F40-47D4-94D1-E3AD43B1D60D}" dt="2024-09-12T07:27:56.913" v="99"/>
      <pc:docMkLst>
        <pc:docMk/>
      </pc:docMkLst>
      <pc:sldChg chg="modSp mod">
        <pc:chgData name="drashokraj94@gmail.com" userId="dd64cb4d704a0da8" providerId="LiveId" clId="{37F3F5A4-1F40-47D4-94D1-E3AD43B1D60D}" dt="2024-09-12T06:44:00.870" v="3" actId="20577"/>
        <pc:sldMkLst>
          <pc:docMk/>
          <pc:sldMk cId="3700545953" sldId="259"/>
        </pc:sldMkLst>
        <pc:spChg chg="mod">
          <ac:chgData name="drashokraj94@gmail.com" userId="dd64cb4d704a0da8" providerId="LiveId" clId="{37F3F5A4-1F40-47D4-94D1-E3AD43B1D60D}" dt="2024-09-12T06:44:00.870" v="3" actId="20577"/>
          <ac:spMkLst>
            <pc:docMk/>
            <pc:sldMk cId="3700545953" sldId="259"/>
            <ac:spMk id="4" creationId="{047E2F23-E23E-2B87-F6B7-4EB0D9B7A499}"/>
          </ac:spMkLst>
        </pc:spChg>
      </pc:sldChg>
      <pc:sldChg chg="del">
        <pc:chgData name="drashokraj94@gmail.com" userId="dd64cb4d704a0da8" providerId="LiveId" clId="{37F3F5A4-1F40-47D4-94D1-E3AD43B1D60D}" dt="2024-09-12T06:40:45.775" v="0" actId="47"/>
        <pc:sldMkLst>
          <pc:docMk/>
          <pc:sldMk cId="3180494239" sldId="260"/>
        </pc:sldMkLst>
      </pc:sldChg>
      <pc:sldChg chg="modSp mod">
        <pc:chgData name="drashokraj94@gmail.com" userId="dd64cb4d704a0da8" providerId="LiveId" clId="{37F3F5A4-1F40-47D4-94D1-E3AD43B1D60D}" dt="2024-09-12T06:51:18.205" v="66" actId="1036"/>
        <pc:sldMkLst>
          <pc:docMk/>
          <pc:sldMk cId="3205758787" sldId="261"/>
        </pc:sldMkLst>
        <pc:picChg chg="mod">
          <ac:chgData name="drashokraj94@gmail.com" userId="dd64cb4d704a0da8" providerId="LiveId" clId="{37F3F5A4-1F40-47D4-94D1-E3AD43B1D60D}" dt="2024-09-12T06:51:18.205" v="66" actId="1036"/>
          <ac:picMkLst>
            <pc:docMk/>
            <pc:sldMk cId="3205758787" sldId="261"/>
            <ac:picMk id="7" creationId="{6B589BFD-6F60-4B64-F51A-2EA77969E4E2}"/>
          </ac:picMkLst>
        </pc:picChg>
      </pc:sldChg>
      <pc:sldChg chg="modSp mod">
        <pc:chgData name="drashokraj94@gmail.com" userId="dd64cb4d704a0da8" providerId="LiveId" clId="{37F3F5A4-1F40-47D4-94D1-E3AD43B1D60D}" dt="2024-09-12T06:52:31.928" v="67" actId="1076"/>
        <pc:sldMkLst>
          <pc:docMk/>
          <pc:sldMk cId="512594554" sldId="263"/>
        </pc:sldMkLst>
        <pc:picChg chg="mod">
          <ac:chgData name="drashokraj94@gmail.com" userId="dd64cb4d704a0da8" providerId="LiveId" clId="{37F3F5A4-1F40-47D4-94D1-E3AD43B1D60D}" dt="2024-09-12T06:52:31.928" v="67" actId="1076"/>
          <ac:picMkLst>
            <pc:docMk/>
            <pc:sldMk cId="512594554" sldId="263"/>
            <ac:picMk id="4" creationId="{878F5932-9E7A-1A60-4656-83AEDA423105}"/>
          </ac:picMkLst>
        </pc:picChg>
      </pc:sldChg>
      <pc:sldChg chg="modSp mod">
        <pc:chgData name="drashokraj94@gmail.com" userId="dd64cb4d704a0da8" providerId="LiveId" clId="{37F3F5A4-1F40-47D4-94D1-E3AD43B1D60D}" dt="2024-09-12T06:53:44.242" v="69" actId="113"/>
        <pc:sldMkLst>
          <pc:docMk/>
          <pc:sldMk cId="4168478654" sldId="264"/>
        </pc:sldMkLst>
        <pc:spChg chg="mod">
          <ac:chgData name="drashokraj94@gmail.com" userId="dd64cb4d704a0da8" providerId="LiveId" clId="{37F3F5A4-1F40-47D4-94D1-E3AD43B1D60D}" dt="2024-09-12T06:53:44.242" v="69" actId="113"/>
          <ac:spMkLst>
            <pc:docMk/>
            <pc:sldMk cId="4168478654" sldId="264"/>
            <ac:spMk id="3" creationId="{2CB3617B-0AF9-CF28-0FC4-A97B4A957988}"/>
          </ac:spMkLst>
        </pc:spChg>
      </pc:sldChg>
      <pc:sldChg chg="modSp mod">
        <pc:chgData name="drashokraj94@gmail.com" userId="dd64cb4d704a0da8" providerId="LiveId" clId="{37F3F5A4-1F40-47D4-94D1-E3AD43B1D60D}" dt="2024-09-12T06:59:09.821" v="83" actId="20577"/>
        <pc:sldMkLst>
          <pc:docMk/>
          <pc:sldMk cId="3245468917" sldId="267"/>
        </pc:sldMkLst>
        <pc:spChg chg="mod">
          <ac:chgData name="drashokraj94@gmail.com" userId="dd64cb4d704a0da8" providerId="LiveId" clId="{37F3F5A4-1F40-47D4-94D1-E3AD43B1D60D}" dt="2024-09-12T06:59:09.821" v="83" actId="20577"/>
          <ac:spMkLst>
            <pc:docMk/>
            <pc:sldMk cId="3245468917" sldId="267"/>
            <ac:spMk id="5" creationId="{F205914F-333D-B020-615B-AB5461B53B38}"/>
          </ac:spMkLst>
        </pc:spChg>
      </pc:sldChg>
      <pc:sldChg chg="modSp mod">
        <pc:chgData name="drashokraj94@gmail.com" userId="dd64cb4d704a0da8" providerId="LiveId" clId="{37F3F5A4-1F40-47D4-94D1-E3AD43B1D60D}" dt="2024-09-12T07:00:48.960" v="87" actId="20577"/>
        <pc:sldMkLst>
          <pc:docMk/>
          <pc:sldMk cId="140297841" sldId="268"/>
        </pc:sldMkLst>
        <pc:spChg chg="mod">
          <ac:chgData name="drashokraj94@gmail.com" userId="dd64cb4d704a0da8" providerId="LiveId" clId="{37F3F5A4-1F40-47D4-94D1-E3AD43B1D60D}" dt="2024-09-12T07:00:48.960" v="87" actId="20577"/>
          <ac:spMkLst>
            <pc:docMk/>
            <pc:sldMk cId="140297841" sldId="268"/>
            <ac:spMk id="3" creationId="{D828DF4A-2CB3-7ABC-2111-B728FF84EFF1}"/>
          </ac:spMkLst>
        </pc:spChg>
      </pc:sldChg>
      <pc:sldChg chg="modSp mod">
        <pc:chgData name="drashokraj94@gmail.com" userId="dd64cb4d704a0da8" providerId="LiveId" clId="{37F3F5A4-1F40-47D4-94D1-E3AD43B1D60D}" dt="2024-09-12T07:19:37.925" v="91" actId="20577"/>
        <pc:sldMkLst>
          <pc:docMk/>
          <pc:sldMk cId="669551109" sldId="285"/>
        </pc:sldMkLst>
        <pc:spChg chg="mod">
          <ac:chgData name="drashokraj94@gmail.com" userId="dd64cb4d704a0da8" providerId="LiveId" clId="{37F3F5A4-1F40-47D4-94D1-E3AD43B1D60D}" dt="2024-09-12T07:19:37.925" v="91" actId="20577"/>
          <ac:spMkLst>
            <pc:docMk/>
            <pc:sldMk cId="669551109" sldId="285"/>
            <ac:spMk id="3" creationId="{DDB434D6-4BC9-6740-847F-D18835C78A68}"/>
          </ac:spMkLst>
        </pc:spChg>
      </pc:sldChg>
      <pc:sldChg chg="modSp mod">
        <pc:chgData name="drashokraj94@gmail.com" userId="dd64cb4d704a0da8" providerId="LiveId" clId="{37F3F5A4-1F40-47D4-94D1-E3AD43B1D60D}" dt="2024-09-12T07:21:23.603" v="93" actId="20577"/>
        <pc:sldMkLst>
          <pc:docMk/>
          <pc:sldMk cId="727227120" sldId="290"/>
        </pc:sldMkLst>
        <pc:spChg chg="mod">
          <ac:chgData name="drashokraj94@gmail.com" userId="dd64cb4d704a0da8" providerId="LiveId" clId="{37F3F5A4-1F40-47D4-94D1-E3AD43B1D60D}" dt="2024-09-12T07:21:23.603" v="93" actId="20577"/>
          <ac:spMkLst>
            <pc:docMk/>
            <pc:sldMk cId="727227120" sldId="290"/>
            <ac:spMk id="3" creationId="{EC51958B-B616-4317-EF34-7E67D70458A8}"/>
          </ac:spMkLst>
        </pc:spChg>
      </pc:sldChg>
      <pc:sldChg chg="modSp mod">
        <pc:chgData name="drashokraj94@gmail.com" userId="dd64cb4d704a0da8" providerId="LiveId" clId="{37F3F5A4-1F40-47D4-94D1-E3AD43B1D60D}" dt="2024-09-12T07:27:56.913" v="99"/>
        <pc:sldMkLst>
          <pc:docMk/>
          <pc:sldMk cId="73901915" sldId="299"/>
        </pc:sldMkLst>
        <pc:spChg chg="mod">
          <ac:chgData name="drashokraj94@gmail.com" userId="dd64cb4d704a0da8" providerId="LiveId" clId="{37F3F5A4-1F40-47D4-94D1-E3AD43B1D60D}" dt="2024-09-12T07:27:56.913" v="99"/>
          <ac:spMkLst>
            <pc:docMk/>
            <pc:sldMk cId="73901915" sldId="299"/>
            <ac:spMk id="3" creationId="{4EEA96CF-9C57-1775-3E8E-C7FA41EA43A7}"/>
          </ac:spMkLst>
        </pc:spChg>
      </pc:sldChg>
      <pc:sldChg chg="addSp modSp mod">
        <pc:chgData name="drashokraj94@gmail.com" userId="dd64cb4d704a0da8" providerId="LiveId" clId="{37F3F5A4-1F40-47D4-94D1-E3AD43B1D60D}" dt="2024-09-12T06:50:10.247" v="62" actId="1036"/>
        <pc:sldMkLst>
          <pc:docMk/>
          <pc:sldMk cId="2372234005" sldId="310"/>
        </pc:sldMkLst>
        <pc:spChg chg="add mod">
          <ac:chgData name="drashokraj94@gmail.com" userId="dd64cb4d704a0da8" providerId="LiveId" clId="{37F3F5A4-1F40-47D4-94D1-E3AD43B1D60D}" dt="2024-09-12T06:49:36.191" v="61" actId="1076"/>
          <ac:spMkLst>
            <pc:docMk/>
            <pc:sldMk cId="2372234005" sldId="310"/>
            <ac:spMk id="2" creationId="{61A2403C-96A2-EF08-CF81-C6FE533E694C}"/>
          </ac:spMkLst>
        </pc:spChg>
        <pc:picChg chg="mod">
          <ac:chgData name="drashokraj94@gmail.com" userId="dd64cb4d704a0da8" providerId="LiveId" clId="{37F3F5A4-1F40-47D4-94D1-E3AD43B1D60D}" dt="2024-09-12T06:50:10.247" v="62" actId="1036"/>
          <ac:picMkLst>
            <pc:docMk/>
            <pc:sldMk cId="2372234005" sldId="310"/>
            <ac:picMk id="5" creationId="{D470F0EE-B5C5-1143-C244-2034C8915314}"/>
          </ac:picMkLst>
        </pc:picChg>
      </pc:sldChg>
      <pc:sldChg chg="addSp modSp new mod">
        <pc:chgData name="drashokraj94@gmail.com" userId="dd64cb4d704a0da8" providerId="LiveId" clId="{37F3F5A4-1F40-47D4-94D1-E3AD43B1D60D}" dt="2024-09-12T06:47:25.817" v="34" actId="113"/>
        <pc:sldMkLst>
          <pc:docMk/>
          <pc:sldMk cId="922860404" sldId="311"/>
        </pc:sldMkLst>
        <pc:spChg chg="add mod">
          <ac:chgData name="drashokraj94@gmail.com" userId="dd64cb4d704a0da8" providerId="LiveId" clId="{37F3F5A4-1F40-47D4-94D1-E3AD43B1D60D}" dt="2024-09-12T06:47:25.817" v="34" actId="113"/>
          <ac:spMkLst>
            <pc:docMk/>
            <pc:sldMk cId="922860404" sldId="311"/>
            <ac:spMk id="3" creationId="{277E0B76-91B6-BC0E-A04A-62CFF2EF4CA2}"/>
          </ac:spMkLst>
        </pc:spChg>
        <pc:picChg chg="add mod">
          <ac:chgData name="drashokraj94@gmail.com" userId="dd64cb4d704a0da8" providerId="LiveId" clId="{37F3F5A4-1F40-47D4-94D1-E3AD43B1D60D}" dt="2024-09-12T06:46:27.405" v="8" actId="14100"/>
          <ac:picMkLst>
            <pc:docMk/>
            <pc:sldMk cId="922860404" sldId="311"/>
            <ac:picMk id="2" creationId="{01D3B575-3868-980D-A272-F1CBAA9023F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1.png"/><Relationship Id="rId7" Type="http://schemas.openxmlformats.org/officeDocument/2006/relationships/image" Target="../media/image111.png"/><Relationship Id="rId2" Type="http://schemas.openxmlformats.org/officeDocument/2006/relationships/image" Target="../media/image6.svg"/><Relationship Id="rId1" Type="http://schemas.openxmlformats.org/officeDocument/2006/relationships/image" Target="../media/image51.png"/><Relationship Id="rId6" Type="http://schemas.openxmlformats.org/officeDocument/2006/relationships/image" Target="../media/image10.svg"/><Relationship Id="rId5" Type="http://schemas.openxmlformats.org/officeDocument/2006/relationships/image" Target="../media/image91.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6FEF7-6ADE-446F-B90B-FA606AC9F6D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7EE54A-227F-4361-B674-E0695D8ECEA7}">
      <dgm:prSet/>
      <dgm:spPr/>
      <dgm:t>
        <a:bodyPr/>
        <a:lstStyle/>
        <a:p>
          <a:pPr>
            <a:lnSpc>
              <a:spcPct val="100000"/>
            </a:lnSpc>
          </a:pPr>
          <a:r>
            <a:rPr lang="en-US"/>
            <a:t>The total number of people with diabetes is projected to rise from 285 million in 2010 to 439 million in 2030.</a:t>
          </a:r>
        </a:p>
      </dgm:t>
    </dgm:pt>
    <dgm:pt modelId="{5A4D31FB-3897-48FF-B8C5-B54926BE8DD5}" type="parTrans" cxnId="{BFAFEED6-1D4F-4740-8E08-7D9CA0BDD523}">
      <dgm:prSet/>
      <dgm:spPr/>
      <dgm:t>
        <a:bodyPr/>
        <a:lstStyle/>
        <a:p>
          <a:endParaRPr lang="en-US"/>
        </a:p>
      </dgm:t>
    </dgm:pt>
    <dgm:pt modelId="{F85D51B0-D1E3-4202-9D3C-4BDCF21ACDA1}" type="sibTrans" cxnId="{BFAFEED6-1D4F-4740-8E08-7D9CA0BDD523}">
      <dgm:prSet/>
      <dgm:spPr/>
      <dgm:t>
        <a:bodyPr/>
        <a:lstStyle/>
        <a:p>
          <a:endParaRPr lang="en-US"/>
        </a:p>
      </dgm:t>
    </dgm:pt>
    <dgm:pt modelId="{D50670D8-9A72-406B-A611-63C48875AA36}">
      <dgm:prSet/>
      <dgm:spPr/>
      <dgm:t>
        <a:bodyPr/>
        <a:lstStyle/>
        <a:p>
          <a:pPr>
            <a:lnSpc>
              <a:spcPct val="100000"/>
            </a:lnSpc>
          </a:pPr>
          <a:r>
            <a:rPr lang="en-US"/>
            <a:t>Diabetes remains a leading cause of legal blindness between the ages of 25-65 years in the western world.</a:t>
          </a:r>
        </a:p>
      </dgm:t>
    </dgm:pt>
    <dgm:pt modelId="{FE3CA31F-CC3E-47D6-A9D3-B692442C81F4}" type="parTrans" cxnId="{E1F7F4A2-E5FE-4764-B015-4D440CD160E0}">
      <dgm:prSet/>
      <dgm:spPr/>
      <dgm:t>
        <a:bodyPr/>
        <a:lstStyle/>
        <a:p>
          <a:endParaRPr lang="en-US"/>
        </a:p>
      </dgm:t>
    </dgm:pt>
    <dgm:pt modelId="{9E7B7CF9-C114-42E3-B6E8-2E9E7ABBC861}" type="sibTrans" cxnId="{E1F7F4A2-E5FE-4764-B015-4D440CD160E0}">
      <dgm:prSet/>
      <dgm:spPr/>
      <dgm:t>
        <a:bodyPr/>
        <a:lstStyle/>
        <a:p>
          <a:endParaRPr lang="en-US"/>
        </a:p>
      </dgm:t>
    </dgm:pt>
    <dgm:pt modelId="{A0B564F0-CAA9-4046-A5CF-F4664C6A3C59}">
      <dgm:prSet/>
      <dgm:spPr/>
      <dgm:t>
        <a:bodyPr/>
        <a:lstStyle/>
        <a:p>
          <a:pPr>
            <a:lnSpc>
              <a:spcPct val="100000"/>
            </a:lnSpc>
          </a:pPr>
          <a:r>
            <a:rPr lang="en-US"/>
            <a:t>It is responsible for 1.8 million of the 37 million cases of blindness throughout the world (4.9%).</a:t>
          </a:r>
        </a:p>
      </dgm:t>
    </dgm:pt>
    <dgm:pt modelId="{4DAD2F65-2C85-46C2-8645-9E53DF44A011}" type="parTrans" cxnId="{42DC8FB1-179C-4E27-B285-F347C8537843}">
      <dgm:prSet/>
      <dgm:spPr/>
      <dgm:t>
        <a:bodyPr/>
        <a:lstStyle/>
        <a:p>
          <a:endParaRPr lang="en-US"/>
        </a:p>
      </dgm:t>
    </dgm:pt>
    <dgm:pt modelId="{3873ED07-8C66-4852-A129-27FC36847320}" type="sibTrans" cxnId="{42DC8FB1-179C-4E27-B285-F347C8537843}">
      <dgm:prSet/>
      <dgm:spPr/>
      <dgm:t>
        <a:bodyPr/>
        <a:lstStyle/>
        <a:p>
          <a:endParaRPr lang="en-US"/>
        </a:p>
      </dgm:t>
    </dgm:pt>
    <dgm:pt modelId="{161547F8-A91D-4C41-A2EE-4F2395A6E1A7}">
      <dgm:prSet/>
      <dgm:spPr/>
      <dgm:t>
        <a:bodyPr/>
        <a:lstStyle/>
        <a:p>
          <a:pPr>
            <a:lnSpc>
              <a:spcPct val="100000"/>
            </a:lnSpc>
          </a:pPr>
          <a:r>
            <a:rPr lang="en-US"/>
            <a:t>33% of patients with diabetes have signs of diabetic retinopathy.</a:t>
          </a:r>
        </a:p>
      </dgm:t>
    </dgm:pt>
    <dgm:pt modelId="{37FB3A4D-3A7D-4800-BE7C-C22DBAA48079}" type="parTrans" cxnId="{194B3193-4565-4D40-BCEB-1FEA99994BCF}">
      <dgm:prSet/>
      <dgm:spPr/>
      <dgm:t>
        <a:bodyPr/>
        <a:lstStyle/>
        <a:p>
          <a:endParaRPr lang="en-US"/>
        </a:p>
      </dgm:t>
    </dgm:pt>
    <dgm:pt modelId="{5FF1228B-F3A0-44C8-B214-4C03AC1CDB5C}" type="sibTrans" cxnId="{194B3193-4565-4D40-BCEB-1FEA99994BCF}">
      <dgm:prSet/>
      <dgm:spPr/>
      <dgm:t>
        <a:bodyPr/>
        <a:lstStyle/>
        <a:p>
          <a:endParaRPr lang="en-US"/>
        </a:p>
      </dgm:t>
    </dgm:pt>
    <dgm:pt modelId="{973D820C-9483-4C68-95C2-9290F5AF7AEA}" type="pres">
      <dgm:prSet presAssocID="{94F6FEF7-6ADE-446F-B90B-FA606AC9F6D2}" presName="root" presStyleCnt="0">
        <dgm:presLayoutVars>
          <dgm:dir/>
          <dgm:resizeHandles val="exact"/>
        </dgm:presLayoutVars>
      </dgm:prSet>
      <dgm:spPr/>
      <dgm:t>
        <a:bodyPr/>
        <a:lstStyle/>
        <a:p>
          <a:endParaRPr lang="en-US"/>
        </a:p>
      </dgm:t>
    </dgm:pt>
    <dgm:pt modelId="{F414596D-5097-44EA-8E95-2438B8434A46}" type="pres">
      <dgm:prSet presAssocID="{A07EE54A-227F-4361-B674-E0695D8ECEA7}" presName="compNode" presStyleCnt="0"/>
      <dgm:spPr/>
    </dgm:pt>
    <dgm:pt modelId="{EC552AED-CA43-42D6-A4E4-FCDE66CDE045}" type="pres">
      <dgm:prSet presAssocID="{A07EE54A-227F-4361-B674-E0695D8ECEA7}" presName="bgRect" presStyleLbl="bgShp" presStyleIdx="0" presStyleCnt="4"/>
      <dgm:spPr/>
    </dgm:pt>
    <dgm:pt modelId="{E301430B-8EB0-4163-B311-308724139FDD}" type="pres">
      <dgm:prSet presAssocID="{A07EE54A-227F-4361-B674-E0695D8ECE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xmlns="" id="0" name="" descr="Group"/>
        </a:ext>
      </dgm:extLst>
    </dgm:pt>
    <dgm:pt modelId="{407E2986-A99F-4D85-B8FF-DF186D8B9CF3}" type="pres">
      <dgm:prSet presAssocID="{A07EE54A-227F-4361-B674-E0695D8ECEA7}" presName="spaceRect" presStyleCnt="0"/>
      <dgm:spPr/>
    </dgm:pt>
    <dgm:pt modelId="{BCA67C9E-6092-478A-8095-F257E30CFE58}" type="pres">
      <dgm:prSet presAssocID="{A07EE54A-227F-4361-B674-E0695D8ECEA7}" presName="parTx" presStyleLbl="revTx" presStyleIdx="0" presStyleCnt="4">
        <dgm:presLayoutVars>
          <dgm:chMax val="0"/>
          <dgm:chPref val="0"/>
        </dgm:presLayoutVars>
      </dgm:prSet>
      <dgm:spPr/>
      <dgm:t>
        <a:bodyPr/>
        <a:lstStyle/>
        <a:p>
          <a:endParaRPr lang="en-US"/>
        </a:p>
      </dgm:t>
    </dgm:pt>
    <dgm:pt modelId="{68A27841-EC59-40EA-9C3A-F4BDDEED5097}" type="pres">
      <dgm:prSet presAssocID="{F85D51B0-D1E3-4202-9D3C-4BDCF21ACDA1}" presName="sibTrans" presStyleCnt="0"/>
      <dgm:spPr/>
    </dgm:pt>
    <dgm:pt modelId="{437D3DC1-0AF2-45C4-A3B4-35D044A160DB}" type="pres">
      <dgm:prSet presAssocID="{D50670D8-9A72-406B-A611-63C48875AA36}" presName="compNode" presStyleCnt="0"/>
      <dgm:spPr/>
    </dgm:pt>
    <dgm:pt modelId="{A459E8C9-0837-4AE6-BC99-C45772E8228E}" type="pres">
      <dgm:prSet presAssocID="{D50670D8-9A72-406B-A611-63C48875AA36}" presName="bgRect" presStyleLbl="bgShp" presStyleIdx="1" presStyleCnt="4"/>
      <dgm:spPr/>
    </dgm:pt>
    <dgm:pt modelId="{BC570283-8CED-4C08-BE6B-65A09296C296}" type="pres">
      <dgm:prSet presAssocID="{D50670D8-9A72-406B-A611-63C48875AA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xmlns="" id="0" name="" descr="Kidney"/>
        </a:ext>
      </dgm:extLst>
    </dgm:pt>
    <dgm:pt modelId="{C0FD67DB-0054-4CCD-BD37-80E870ECB797}" type="pres">
      <dgm:prSet presAssocID="{D50670D8-9A72-406B-A611-63C48875AA36}" presName="spaceRect" presStyleCnt="0"/>
      <dgm:spPr/>
    </dgm:pt>
    <dgm:pt modelId="{7F2610B3-3E56-4D26-9C5F-89E3029B2E03}" type="pres">
      <dgm:prSet presAssocID="{D50670D8-9A72-406B-A611-63C48875AA36}" presName="parTx" presStyleLbl="revTx" presStyleIdx="1" presStyleCnt="4">
        <dgm:presLayoutVars>
          <dgm:chMax val="0"/>
          <dgm:chPref val="0"/>
        </dgm:presLayoutVars>
      </dgm:prSet>
      <dgm:spPr/>
      <dgm:t>
        <a:bodyPr/>
        <a:lstStyle/>
        <a:p>
          <a:endParaRPr lang="en-US"/>
        </a:p>
      </dgm:t>
    </dgm:pt>
    <dgm:pt modelId="{2699CF21-043F-4C77-8F85-583A2E0802F8}" type="pres">
      <dgm:prSet presAssocID="{9E7B7CF9-C114-42E3-B6E8-2E9E7ABBC861}" presName="sibTrans" presStyleCnt="0"/>
      <dgm:spPr/>
    </dgm:pt>
    <dgm:pt modelId="{8193FE0B-8201-4A20-A098-69EF9D7D8065}" type="pres">
      <dgm:prSet presAssocID="{A0B564F0-CAA9-4046-A5CF-F4664C6A3C59}" presName="compNode" presStyleCnt="0"/>
      <dgm:spPr/>
    </dgm:pt>
    <dgm:pt modelId="{3EA4237E-CF3E-4FA4-942C-2E71FFCE1145}" type="pres">
      <dgm:prSet presAssocID="{A0B564F0-CAA9-4046-A5CF-F4664C6A3C59}" presName="bgRect" presStyleLbl="bgShp" presStyleIdx="2" presStyleCnt="4"/>
      <dgm:spPr/>
    </dgm:pt>
    <dgm:pt modelId="{025D3540-E842-454C-9CB1-445542517D8F}" type="pres">
      <dgm:prSet presAssocID="{A0B564F0-CAA9-4046-A5CF-F4664C6A3C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xmlns="" id="0" name="" descr="Blind"/>
        </a:ext>
      </dgm:extLst>
    </dgm:pt>
    <dgm:pt modelId="{1C88D185-1A71-48C4-981A-D6B649E61342}" type="pres">
      <dgm:prSet presAssocID="{A0B564F0-CAA9-4046-A5CF-F4664C6A3C59}" presName="spaceRect" presStyleCnt="0"/>
      <dgm:spPr/>
    </dgm:pt>
    <dgm:pt modelId="{25FD23C0-54BA-4648-8201-1C183ED77B08}" type="pres">
      <dgm:prSet presAssocID="{A0B564F0-CAA9-4046-A5CF-F4664C6A3C59}" presName="parTx" presStyleLbl="revTx" presStyleIdx="2" presStyleCnt="4">
        <dgm:presLayoutVars>
          <dgm:chMax val="0"/>
          <dgm:chPref val="0"/>
        </dgm:presLayoutVars>
      </dgm:prSet>
      <dgm:spPr/>
      <dgm:t>
        <a:bodyPr/>
        <a:lstStyle/>
        <a:p>
          <a:endParaRPr lang="en-US"/>
        </a:p>
      </dgm:t>
    </dgm:pt>
    <dgm:pt modelId="{43D318EB-1A0B-4A83-A9E0-05EB9F4D4104}" type="pres">
      <dgm:prSet presAssocID="{3873ED07-8C66-4852-A129-27FC36847320}" presName="sibTrans" presStyleCnt="0"/>
      <dgm:spPr/>
    </dgm:pt>
    <dgm:pt modelId="{66BC121F-2349-4831-8B68-47853BFC73B3}" type="pres">
      <dgm:prSet presAssocID="{161547F8-A91D-4C41-A2EE-4F2395A6E1A7}" presName="compNode" presStyleCnt="0"/>
      <dgm:spPr/>
    </dgm:pt>
    <dgm:pt modelId="{99715097-3A40-49DC-83DC-3C641E2356FF}" type="pres">
      <dgm:prSet presAssocID="{161547F8-A91D-4C41-A2EE-4F2395A6E1A7}" presName="bgRect" presStyleLbl="bgShp" presStyleIdx="3" presStyleCnt="4"/>
      <dgm:spPr/>
    </dgm:pt>
    <dgm:pt modelId="{8F30A97D-B6AA-4442-A057-D7C680BFD884}" type="pres">
      <dgm:prSet presAssocID="{161547F8-A91D-4C41-A2EE-4F2395A6E1A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xmlns="" id="0" name="" descr="Needle"/>
        </a:ext>
      </dgm:extLst>
    </dgm:pt>
    <dgm:pt modelId="{D7912C5D-D3C3-47C0-A9A8-91D9843ACEB4}" type="pres">
      <dgm:prSet presAssocID="{161547F8-A91D-4C41-A2EE-4F2395A6E1A7}" presName="spaceRect" presStyleCnt="0"/>
      <dgm:spPr/>
    </dgm:pt>
    <dgm:pt modelId="{C7B4E7E1-F60D-4141-986B-DCACF6CB7DE4}" type="pres">
      <dgm:prSet presAssocID="{161547F8-A91D-4C41-A2EE-4F2395A6E1A7}" presName="parTx" presStyleLbl="revTx" presStyleIdx="3" presStyleCnt="4">
        <dgm:presLayoutVars>
          <dgm:chMax val="0"/>
          <dgm:chPref val="0"/>
        </dgm:presLayoutVars>
      </dgm:prSet>
      <dgm:spPr/>
      <dgm:t>
        <a:bodyPr/>
        <a:lstStyle/>
        <a:p>
          <a:endParaRPr lang="en-US"/>
        </a:p>
      </dgm:t>
    </dgm:pt>
  </dgm:ptLst>
  <dgm:cxnLst>
    <dgm:cxn modelId="{D43B4330-FFAC-4CBC-8E97-2623A2653ABC}" type="presOf" srcId="{A0B564F0-CAA9-4046-A5CF-F4664C6A3C59}" destId="{25FD23C0-54BA-4648-8201-1C183ED77B08}" srcOrd="0" destOrd="0" presId="urn:microsoft.com/office/officeart/2018/2/layout/IconVerticalSolidList"/>
    <dgm:cxn modelId="{47479552-1C19-49EF-B6EB-462CA0394216}" type="presOf" srcId="{D50670D8-9A72-406B-A611-63C48875AA36}" destId="{7F2610B3-3E56-4D26-9C5F-89E3029B2E03}" srcOrd="0" destOrd="0" presId="urn:microsoft.com/office/officeart/2018/2/layout/IconVerticalSolidList"/>
    <dgm:cxn modelId="{194B3193-4565-4D40-BCEB-1FEA99994BCF}" srcId="{94F6FEF7-6ADE-446F-B90B-FA606AC9F6D2}" destId="{161547F8-A91D-4C41-A2EE-4F2395A6E1A7}" srcOrd="3" destOrd="0" parTransId="{37FB3A4D-3A7D-4800-BE7C-C22DBAA48079}" sibTransId="{5FF1228B-F3A0-44C8-B214-4C03AC1CDB5C}"/>
    <dgm:cxn modelId="{42DC8FB1-179C-4E27-B285-F347C8537843}" srcId="{94F6FEF7-6ADE-446F-B90B-FA606AC9F6D2}" destId="{A0B564F0-CAA9-4046-A5CF-F4664C6A3C59}" srcOrd="2" destOrd="0" parTransId="{4DAD2F65-2C85-46C2-8645-9E53DF44A011}" sibTransId="{3873ED07-8C66-4852-A129-27FC36847320}"/>
    <dgm:cxn modelId="{41A8936A-4178-4E6C-BE77-27C5123545EE}" type="presOf" srcId="{161547F8-A91D-4C41-A2EE-4F2395A6E1A7}" destId="{C7B4E7E1-F60D-4141-986B-DCACF6CB7DE4}" srcOrd="0" destOrd="0" presId="urn:microsoft.com/office/officeart/2018/2/layout/IconVerticalSolidList"/>
    <dgm:cxn modelId="{BFAFEED6-1D4F-4740-8E08-7D9CA0BDD523}" srcId="{94F6FEF7-6ADE-446F-B90B-FA606AC9F6D2}" destId="{A07EE54A-227F-4361-B674-E0695D8ECEA7}" srcOrd="0" destOrd="0" parTransId="{5A4D31FB-3897-48FF-B8C5-B54926BE8DD5}" sibTransId="{F85D51B0-D1E3-4202-9D3C-4BDCF21ACDA1}"/>
    <dgm:cxn modelId="{9C3A47A6-D765-4064-A405-8C1773B1A100}" type="presOf" srcId="{A07EE54A-227F-4361-B674-E0695D8ECEA7}" destId="{BCA67C9E-6092-478A-8095-F257E30CFE58}" srcOrd="0" destOrd="0" presId="urn:microsoft.com/office/officeart/2018/2/layout/IconVerticalSolidList"/>
    <dgm:cxn modelId="{E1F7F4A2-E5FE-4764-B015-4D440CD160E0}" srcId="{94F6FEF7-6ADE-446F-B90B-FA606AC9F6D2}" destId="{D50670D8-9A72-406B-A611-63C48875AA36}" srcOrd="1" destOrd="0" parTransId="{FE3CA31F-CC3E-47D6-A9D3-B692442C81F4}" sibTransId="{9E7B7CF9-C114-42E3-B6E8-2E9E7ABBC861}"/>
    <dgm:cxn modelId="{931D561B-CD22-4E2E-9BAE-2A8B129CE0BA}" type="presOf" srcId="{94F6FEF7-6ADE-446F-B90B-FA606AC9F6D2}" destId="{973D820C-9483-4C68-95C2-9290F5AF7AEA}" srcOrd="0" destOrd="0" presId="urn:microsoft.com/office/officeart/2018/2/layout/IconVerticalSolidList"/>
    <dgm:cxn modelId="{C11D069D-6BBA-4CDE-8A2C-E109B6725F11}" type="presParOf" srcId="{973D820C-9483-4C68-95C2-9290F5AF7AEA}" destId="{F414596D-5097-44EA-8E95-2438B8434A46}" srcOrd="0" destOrd="0" presId="urn:microsoft.com/office/officeart/2018/2/layout/IconVerticalSolidList"/>
    <dgm:cxn modelId="{43F3416E-964A-4CFF-8D7C-D814DA58EB6B}" type="presParOf" srcId="{F414596D-5097-44EA-8E95-2438B8434A46}" destId="{EC552AED-CA43-42D6-A4E4-FCDE66CDE045}" srcOrd="0" destOrd="0" presId="urn:microsoft.com/office/officeart/2018/2/layout/IconVerticalSolidList"/>
    <dgm:cxn modelId="{46267D40-E139-4C7C-ABEB-6C2E0076A551}" type="presParOf" srcId="{F414596D-5097-44EA-8E95-2438B8434A46}" destId="{E301430B-8EB0-4163-B311-308724139FDD}" srcOrd="1" destOrd="0" presId="urn:microsoft.com/office/officeart/2018/2/layout/IconVerticalSolidList"/>
    <dgm:cxn modelId="{7F02CBF1-7FE4-4676-BA75-D83F55013BA2}" type="presParOf" srcId="{F414596D-5097-44EA-8E95-2438B8434A46}" destId="{407E2986-A99F-4D85-B8FF-DF186D8B9CF3}" srcOrd="2" destOrd="0" presId="urn:microsoft.com/office/officeart/2018/2/layout/IconVerticalSolidList"/>
    <dgm:cxn modelId="{B2062F6C-29A7-413D-BB29-DA13155F32EC}" type="presParOf" srcId="{F414596D-5097-44EA-8E95-2438B8434A46}" destId="{BCA67C9E-6092-478A-8095-F257E30CFE58}" srcOrd="3" destOrd="0" presId="urn:microsoft.com/office/officeart/2018/2/layout/IconVerticalSolidList"/>
    <dgm:cxn modelId="{722A9D73-5E01-42F5-A10B-58EE5CF8DC5F}" type="presParOf" srcId="{973D820C-9483-4C68-95C2-9290F5AF7AEA}" destId="{68A27841-EC59-40EA-9C3A-F4BDDEED5097}" srcOrd="1" destOrd="0" presId="urn:microsoft.com/office/officeart/2018/2/layout/IconVerticalSolidList"/>
    <dgm:cxn modelId="{3184644E-2B8D-47D0-8334-5469A7CA39C1}" type="presParOf" srcId="{973D820C-9483-4C68-95C2-9290F5AF7AEA}" destId="{437D3DC1-0AF2-45C4-A3B4-35D044A160DB}" srcOrd="2" destOrd="0" presId="urn:microsoft.com/office/officeart/2018/2/layout/IconVerticalSolidList"/>
    <dgm:cxn modelId="{997DEA47-D534-4A8A-BFE9-80E6FCED4C2F}" type="presParOf" srcId="{437D3DC1-0AF2-45C4-A3B4-35D044A160DB}" destId="{A459E8C9-0837-4AE6-BC99-C45772E8228E}" srcOrd="0" destOrd="0" presId="urn:microsoft.com/office/officeart/2018/2/layout/IconVerticalSolidList"/>
    <dgm:cxn modelId="{E32DA618-9BA1-43FE-ABA3-536D5E04B129}" type="presParOf" srcId="{437D3DC1-0AF2-45C4-A3B4-35D044A160DB}" destId="{BC570283-8CED-4C08-BE6B-65A09296C296}" srcOrd="1" destOrd="0" presId="urn:microsoft.com/office/officeart/2018/2/layout/IconVerticalSolidList"/>
    <dgm:cxn modelId="{BA26F5CC-8968-48F8-87B0-C9DED5B99A6C}" type="presParOf" srcId="{437D3DC1-0AF2-45C4-A3B4-35D044A160DB}" destId="{C0FD67DB-0054-4CCD-BD37-80E870ECB797}" srcOrd="2" destOrd="0" presId="urn:microsoft.com/office/officeart/2018/2/layout/IconVerticalSolidList"/>
    <dgm:cxn modelId="{B6187B5E-632B-4748-861C-DB8A670B1250}" type="presParOf" srcId="{437D3DC1-0AF2-45C4-A3B4-35D044A160DB}" destId="{7F2610B3-3E56-4D26-9C5F-89E3029B2E03}" srcOrd="3" destOrd="0" presId="urn:microsoft.com/office/officeart/2018/2/layout/IconVerticalSolidList"/>
    <dgm:cxn modelId="{BEE78205-93F9-48C1-92D9-585C78CA8E94}" type="presParOf" srcId="{973D820C-9483-4C68-95C2-9290F5AF7AEA}" destId="{2699CF21-043F-4C77-8F85-583A2E0802F8}" srcOrd="3" destOrd="0" presId="urn:microsoft.com/office/officeart/2018/2/layout/IconVerticalSolidList"/>
    <dgm:cxn modelId="{D1BE28A9-C378-40EF-962B-8A1D64191297}" type="presParOf" srcId="{973D820C-9483-4C68-95C2-9290F5AF7AEA}" destId="{8193FE0B-8201-4A20-A098-69EF9D7D8065}" srcOrd="4" destOrd="0" presId="urn:microsoft.com/office/officeart/2018/2/layout/IconVerticalSolidList"/>
    <dgm:cxn modelId="{9DD60D7A-EADC-4630-9544-ECE7C16B4D37}" type="presParOf" srcId="{8193FE0B-8201-4A20-A098-69EF9D7D8065}" destId="{3EA4237E-CF3E-4FA4-942C-2E71FFCE1145}" srcOrd="0" destOrd="0" presId="urn:microsoft.com/office/officeart/2018/2/layout/IconVerticalSolidList"/>
    <dgm:cxn modelId="{31DCF8E9-9FA3-4E3F-910F-0A5DC96F5360}" type="presParOf" srcId="{8193FE0B-8201-4A20-A098-69EF9D7D8065}" destId="{025D3540-E842-454C-9CB1-445542517D8F}" srcOrd="1" destOrd="0" presId="urn:microsoft.com/office/officeart/2018/2/layout/IconVerticalSolidList"/>
    <dgm:cxn modelId="{ECC2EEBC-A934-4F8B-92A6-A94FD3650FAD}" type="presParOf" srcId="{8193FE0B-8201-4A20-A098-69EF9D7D8065}" destId="{1C88D185-1A71-48C4-981A-D6B649E61342}" srcOrd="2" destOrd="0" presId="urn:microsoft.com/office/officeart/2018/2/layout/IconVerticalSolidList"/>
    <dgm:cxn modelId="{6C92084D-8CB7-4411-B908-CCFCD6F5691C}" type="presParOf" srcId="{8193FE0B-8201-4A20-A098-69EF9D7D8065}" destId="{25FD23C0-54BA-4648-8201-1C183ED77B08}" srcOrd="3" destOrd="0" presId="urn:microsoft.com/office/officeart/2018/2/layout/IconVerticalSolidList"/>
    <dgm:cxn modelId="{3077516E-7E72-4E95-BF5E-199EE823191B}" type="presParOf" srcId="{973D820C-9483-4C68-95C2-9290F5AF7AEA}" destId="{43D318EB-1A0B-4A83-A9E0-05EB9F4D4104}" srcOrd="5" destOrd="0" presId="urn:microsoft.com/office/officeart/2018/2/layout/IconVerticalSolidList"/>
    <dgm:cxn modelId="{8419351B-4B59-4DA3-B364-413FBDC98419}" type="presParOf" srcId="{973D820C-9483-4C68-95C2-9290F5AF7AEA}" destId="{66BC121F-2349-4831-8B68-47853BFC73B3}" srcOrd="6" destOrd="0" presId="urn:microsoft.com/office/officeart/2018/2/layout/IconVerticalSolidList"/>
    <dgm:cxn modelId="{CC52041E-3CFD-449D-B037-2E9208FD4962}" type="presParOf" srcId="{66BC121F-2349-4831-8B68-47853BFC73B3}" destId="{99715097-3A40-49DC-83DC-3C641E2356FF}" srcOrd="0" destOrd="0" presId="urn:microsoft.com/office/officeart/2018/2/layout/IconVerticalSolidList"/>
    <dgm:cxn modelId="{16C0549A-9A55-4253-AFAD-7F5C4A51C3F3}" type="presParOf" srcId="{66BC121F-2349-4831-8B68-47853BFC73B3}" destId="{8F30A97D-B6AA-4442-A057-D7C680BFD884}" srcOrd="1" destOrd="0" presId="urn:microsoft.com/office/officeart/2018/2/layout/IconVerticalSolidList"/>
    <dgm:cxn modelId="{144EB6CD-79DD-4CBF-AD1B-836454669211}" type="presParOf" srcId="{66BC121F-2349-4831-8B68-47853BFC73B3}" destId="{D7912C5D-D3C3-47C0-A9A8-91D9843ACEB4}" srcOrd="2" destOrd="0" presId="urn:microsoft.com/office/officeart/2018/2/layout/IconVerticalSolidList"/>
    <dgm:cxn modelId="{36557938-A580-45B6-8018-194618E1768E}" type="presParOf" srcId="{66BC121F-2349-4831-8B68-47853BFC73B3}" destId="{C7B4E7E1-F60D-4141-986B-DCACF6CB7DE4}"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52AED-CA43-42D6-A4E4-FCDE66CDE045}">
      <dsp:nvSpPr>
        <dsp:cNvPr id="0" name=""/>
        <dsp:cNvSpPr/>
      </dsp:nvSpPr>
      <dsp:spPr>
        <a:xfrm>
          <a:off x="0" y="1826"/>
          <a:ext cx="8845967" cy="925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1430B-8EB0-4163-B311-308724139FDD}">
      <dsp:nvSpPr>
        <dsp:cNvPr id="0" name=""/>
        <dsp:cNvSpPr/>
      </dsp:nvSpPr>
      <dsp:spPr>
        <a:xfrm>
          <a:off x="280054" y="210131"/>
          <a:ext cx="509190" cy="5091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67C9E-6092-478A-8095-F257E30CFE58}">
      <dsp:nvSpPr>
        <dsp:cNvPr id="0" name=""/>
        <dsp:cNvSpPr/>
      </dsp:nvSpPr>
      <dsp:spPr>
        <a:xfrm>
          <a:off x="1069299" y="1826"/>
          <a:ext cx="7776667" cy="92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81" tIns="97981" rIns="97981" bIns="97981" numCol="1" spcCol="1270" anchor="ctr" anchorCtr="0">
          <a:noAutofit/>
        </a:bodyPr>
        <a:lstStyle/>
        <a:p>
          <a:pPr marL="0" lvl="0" indent="0" algn="l" defTabSz="977900">
            <a:lnSpc>
              <a:spcPct val="100000"/>
            </a:lnSpc>
            <a:spcBef>
              <a:spcPct val="0"/>
            </a:spcBef>
            <a:spcAft>
              <a:spcPct val="35000"/>
            </a:spcAft>
            <a:buNone/>
          </a:pPr>
          <a:r>
            <a:rPr lang="en-US" sz="2200" kern="1200"/>
            <a:t>The total number of people with diabetes is projected to rise from 285 million in 2010 to 439 million in 2030.</a:t>
          </a:r>
        </a:p>
      </dsp:txBody>
      <dsp:txXfrm>
        <a:off x="1069299" y="1826"/>
        <a:ext cx="7776667" cy="925800"/>
      </dsp:txXfrm>
    </dsp:sp>
    <dsp:sp modelId="{A459E8C9-0837-4AE6-BC99-C45772E8228E}">
      <dsp:nvSpPr>
        <dsp:cNvPr id="0" name=""/>
        <dsp:cNvSpPr/>
      </dsp:nvSpPr>
      <dsp:spPr>
        <a:xfrm>
          <a:off x="0" y="1159077"/>
          <a:ext cx="8845967" cy="925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570283-8CED-4C08-BE6B-65A09296C296}">
      <dsp:nvSpPr>
        <dsp:cNvPr id="0" name=""/>
        <dsp:cNvSpPr/>
      </dsp:nvSpPr>
      <dsp:spPr>
        <a:xfrm>
          <a:off x="280054" y="1367382"/>
          <a:ext cx="509190" cy="5091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610B3-3E56-4D26-9C5F-89E3029B2E03}">
      <dsp:nvSpPr>
        <dsp:cNvPr id="0" name=""/>
        <dsp:cNvSpPr/>
      </dsp:nvSpPr>
      <dsp:spPr>
        <a:xfrm>
          <a:off x="1069299" y="1159077"/>
          <a:ext cx="7776667" cy="92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81" tIns="97981" rIns="97981" bIns="97981" numCol="1" spcCol="1270" anchor="ctr" anchorCtr="0">
          <a:noAutofit/>
        </a:bodyPr>
        <a:lstStyle/>
        <a:p>
          <a:pPr marL="0" lvl="0" indent="0" algn="l" defTabSz="977900">
            <a:lnSpc>
              <a:spcPct val="100000"/>
            </a:lnSpc>
            <a:spcBef>
              <a:spcPct val="0"/>
            </a:spcBef>
            <a:spcAft>
              <a:spcPct val="35000"/>
            </a:spcAft>
            <a:buNone/>
          </a:pPr>
          <a:r>
            <a:rPr lang="en-US" sz="2200" kern="1200"/>
            <a:t>Diabetes remains a leading cause of legal blindness between the ages of 25-65 years in the western world.</a:t>
          </a:r>
        </a:p>
      </dsp:txBody>
      <dsp:txXfrm>
        <a:off x="1069299" y="1159077"/>
        <a:ext cx="7776667" cy="925800"/>
      </dsp:txXfrm>
    </dsp:sp>
    <dsp:sp modelId="{3EA4237E-CF3E-4FA4-942C-2E71FFCE1145}">
      <dsp:nvSpPr>
        <dsp:cNvPr id="0" name=""/>
        <dsp:cNvSpPr/>
      </dsp:nvSpPr>
      <dsp:spPr>
        <a:xfrm>
          <a:off x="0" y="2316327"/>
          <a:ext cx="8845967" cy="925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D3540-E842-454C-9CB1-445542517D8F}">
      <dsp:nvSpPr>
        <dsp:cNvPr id="0" name=""/>
        <dsp:cNvSpPr/>
      </dsp:nvSpPr>
      <dsp:spPr>
        <a:xfrm>
          <a:off x="280054" y="2524632"/>
          <a:ext cx="509190" cy="5091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FD23C0-54BA-4648-8201-1C183ED77B08}">
      <dsp:nvSpPr>
        <dsp:cNvPr id="0" name=""/>
        <dsp:cNvSpPr/>
      </dsp:nvSpPr>
      <dsp:spPr>
        <a:xfrm>
          <a:off x="1069299" y="2316327"/>
          <a:ext cx="7776667" cy="92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81" tIns="97981" rIns="97981" bIns="97981" numCol="1" spcCol="1270" anchor="ctr" anchorCtr="0">
          <a:noAutofit/>
        </a:bodyPr>
        <a:lstStyle/>
        <a:p>
          <a:pPr marL="0" lvl="0" indent="0" algn="l" defTabSz="977900">
            <a:lnSpc>
              <a:spcPct val="100000"/>
            </a:lnSpc>
            <a:spcBef>
              <a:spcPct val="0"/>
            </a:spcBef>
            <a:spcAft>
              <a:spcPct val="35000"/>
            </a:spcAft>
            <a:buNone/>
          </a:pPr>
          <a:r>
            <a:rPr lang="en-US" sz="2200" kern="1200"/>
            <a:t>It is responsible for 1.8 million of the 37 million cases of blindness throughout the world (4.9%).</a:t>
          </a:r>
        </a:p>
      </dsp:txBody>
      <dsp:txXfrm>
        <a:off x="1069299" y="2316327"/>
        <a:ext cx="7776667" cy="925800"/>
      </dsp:txXfrm>
    </dsp:sp>
    <dsp:sp modelId="{99715097-3A40-49DC-83DC-3C641E2356FF}">
      <dsp:nvSpPr>
        <dsp:cNvPr id="0" name=""/>
        <dsp:cNvSpPr/>
      </dsp:nvSpPr>
      <dsp:spPr>
        <a:xfrm>
          <a:off x="0" y="3473577"/>
          <a:ext cx="8845967" cy="925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0A97D-B6AA-4442-A057-D7C680BFD884}">
      <dsp:nvSpPr>
        <dsp:cNvPr id="0" name=""/>
        <dsp:cNvSpPr/>
      </dsp:nvSpPr>
      <dsp:spPr>
        <a:xfrm>
          <a:off x="280054" y="3681883"/>
          <a:ext cx="509190" cy="5091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B4E7E1-F60D-4141-986B-DCACF6CB7DE4}">
      <dsp:nvSpPr>
        <dsp:cNvPr id="0" name=""/>
        <dsp:cNvSpPr/>
      </dsp:nvSpPr>
      <dsp:spPr>
        <a:xfrm>
          <a:off x="1069299" y="3473577"/>
          <a:ext cx="7776667" cy="92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81" tIns="97981" rIns="97981" bIns="97981" numCol="1" spcCol="1270" anchor="ctr" anchorCtr="0">
          <a:noAutofit/>
        </a:bodyPr>
        <a:lstStyle/>
        <a:p>
          <a:pPr marL="0" lvl="0" indent="0" algn="l" defTabSz="977900">
            <a:lnSpc>
              <a:spcPct val="100000"/>
            </a:lnSpc>
            <a:spcBef>
              <a:spcPct val="0"/>
            </a:spcBef>
            <a:spcAft>
              <a:spcPct val="35000"/>
            </a:spcAft>
            <a:buNone/>
          </a:pPr>
          <a:r>
            <a:rPr lang="en-US" sz="2200" kern="1200"/>
            <a:t>33% of patients with diabetes have signs of diabetic retinopathy.</a:t>
          </a:r>
        </a:p>
      </dsp:txBody>
      <dsp:txXfrm>
        <a:off x="1069299" y="3473577"/>
        <a:ext cx="7776667" cy="9258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88BB1-373E-4E29-ABC9-6EFB3AB6C56D}" type="datetimeFigureOut">
              <a:rPr lang="en-IN" smtClean="0"/>
              <a:pPr/>
              <a:t>06-10-2024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EB4F2-20BB-4930-8EED-D63DB14EC997}" type="slidenum">
              <a:rPr lang="en-IN" smtClean="0"/>
              <a:pPr/>
              <a:t>‹#›</a:t>
            </a:fld>
            <a:endParaRPr lang="en-IN"/>
          </a:p>
        </p:txBody>
      </p:sp>
    </p:spTree>
    <p:extLst>
      <p:ext uri="{BB962C8B-B14F-4D97-AF65-F5344CB8AC3E}">
        <p14:creationId xmlns:p14="http://schemas.microsoft.com/office/powerpoint/2010/main" xmlns="" val="313720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F5EB4F2-20BB-4930-8EED-D63DB14EC997}" type="slidenum">
              <a:rPr lang="en-IN" smtClean="0"/>
              <a:pPr/>
              <a:t>8</a:t>
            </a:fld>
            <a:endParaRPr lang="en-IN"/>
          </a:p>
        </p:txBody>
      </p:sp>
    </p:spTree>
    <p:extLst>
      <p:ext uri="{BB962C8B-B14F-4D97-AF65-F5344CB8AC3E}">
        <p14:creationId xmlns:p14="http://schemas.microsoft.com/office/powerpoint/2010/main" xmlns="" val="45354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E225D-BA88-95AF-6975-20583E3799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EEC92FEC-2F03-C37A-EBB5-8410198DDD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B6772337-507B-51B1-BF1F-D77B568EDB8B}"/>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5" name="Footer Placeholder 4">
            <a:extLst>
              <a:ext uri="{FF2B5EF4-FFF2-40B4-BE49-F238E27FC236}">
                <a16:creationId xmlns:a16="http://schemas.microsoft.com/office/drawing/2014/main" xmlns="" id="{C9E3E87C-8003-B8BD-C875-02D157F2C7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4004A10-D4AE-D154-9D62-3271A14D6D63}"/>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395975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261F0-1F84-36A7-3495-4DDD92121C6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A045FAE0-0D7D-6A6D-6CD7-6B9C627040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C956218-1373-2FAB-53B5-6F7FC97EADAB}"/>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5" name="Footer Placeholder 4">
            <a:extLst>
              <a:ext uri="{FF2B5EF4-FFF2-40B4-BE49-F238E27FC236}">
                <a16:creationId xmlns:a16="http://schemas.microsoft.com/office/drawing/2014/main" xmlns="" id="{21A2A744-5693-D8E0-137D-30C1727381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3663361-DD28-5D82-D9D9-40E62FAB50A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184166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B26323-4272-0C00-8C3B-0D4D2731A7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213893F2-2D53-ED75-8656-FBBF6F2D33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21C08C5-F7C0-0435-C4A5-4C2360E4BF42}"/>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5" name="Footer Placeholder 4">
            <a:extLst>
              <a:ext uri="{FF2B5EF4-FFF2-40B4-BE49-F238E27FC236}">
                <a16:creationId xmlns:a16="http://schemas.microsoft.com/office/drawing/2014/main" xmlns="" id="{121FF5EE-A9AA-9FAA-C86F-938E5A8514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897554E-B96A-C74A-6FC0-946ECE40487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108134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260FA0-28E2-D672-B566-8DABD22DD49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5361B229-0A82-DBD6-E767-03B3C7838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85C5656-1E5D-CBFB-55D7-A2A251DC10B3}"/>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5" name="Footer Placeholder 4">
            <a:extLst>
              <a:ext uri="{FF2B5EF4-FFF2-40B4-BE49-F238E27FC236}">
                <a16:creationId xmlns:a16="http://schemas.microsoft.com/office/drawing/2014/main" xmlns="" id="{DDDF64BB-671C-F5DD-AE41-75FD85662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DB5C740-444F-4002-038C-1BF5FB4CA0B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133578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84B51-4DF0-8E2D-3E34-73ECE14A92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616E0A2-B47E-84EE-1165-16BA4A8FA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75510A9-A519-B492-A38D-15026363CB0A}"/>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5" name="Footer Placeholder 4">
            <a:extLst>
              <a:ext uri="{FF2B5EF4-FFF2-40B4-BE49-F238E27FC236}">
                <a16:creationId xmlns:a16="http://schemas.microsoft.com/office/drawing/2014/main" xmlns="" id="{01AADDF3-6233-C36C-B2CD-B35368FE71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222BE94-8377-FAE5-33D7-3B2F683A209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31003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87133A-41AE-9058-0C81-2F722A404D1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7E6F120-A37F-1F7E-76A3-82210E14FD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1B0B1F73-D481-5326-DC97-5AEB44F5EF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90039536-80C0-BA59-A0CC-70A732462EA6}"/>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6" name="Footer Placeholder 5">
            <a:extLst>
              <a:ext uri="{FF2B5EF4-FFF2-40B4-BE49-F238E27FC236}">
                <a16:creationId xmlns:a16="http://schemas.microsoft.com/office/drawing/2014/main" xmlns="" id="{552F2A27-F377-B05B-B83F-764931D449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8D42270-5F71-D2C9-AF1B-9C439B47AB62}"/>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69194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089F3A-0193-5779-335A-0780C9FD867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2DCD613-098B-6596-7E57-EB4E3429C3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CA84652-E1EA-57A2-C3D1-67394D07FC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0670141E-EBE9-A5E6-0ED3-E2A5905805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BD5A25-3611-C2E0-A165-08EA563811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EB9CE2BD-8051-ABA0-C56D-F30815413955}"/>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8" name="Footer Placeholder 7">
            <a:extLst>
              <a:ext uri="{FF2B5EF4-FFF2-40B4-BE49-F238E27FC236}">
                <a16:creationId xmlns:a16="http://schemas.microsoft.com/office/drawing/2014/main" xmlns="" id="{738DA0DA-9581-3C59-03D8-CFAE1603CA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65068E0A-61FC-F4E6-89DB-591FF380488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330260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AF166-ED00-FDA7-8F7F-9EBBF89E188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006BEB0F-9975-4531-5389-5D97E6A43674}"/>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4" name="Footer Placeholder 3">
            <a:extLst>
              <a:ext uri="{FF2B5EF4-FFF2-40B4-BE49-F238E27FC236}">
                <a16:creationId xmlns:a16="http://schemas.microsoft.com/office/drawing/2014/main" xmlns="" id="{A06B2BA5-0025-880C-D505-BD00AB766D5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8A24A267-C277-9D20-254B-1D69EE812282}"/>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800161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F89D205-2EAC-46CA-7EAB-3E9EA815A212}"/>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3" name="Footer Placeholder 2">
            <a:extLst>
              <a:ext uri="{FF2B5EF4-FFF2-40B4-BE49-F238E27FC236}">
                <a16:creationId xmlns:a16="http://schemas.microsoft.com/office/drawing/2014/main" xmlns="" id="{F4A86FD3-0E84-B397-202D-2AA12AF9E20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3815F0-6C6C-ABA2-F0C3-7430025A2916}"/>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1346702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DC65E-6153-10FC-AA33-E1015E9DE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0EFBA20-7442-8A8E-038F-C70CEC53A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C3246CC2-8736-AD6E-0059-C0FAF2100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A702DE-CEAC-9CF9-E599-273DDF764A67}"/>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6" name="Footer Placeholder 5">
            <a:extLst>
              <a:ext uri="{FF2B5EF4-FFF2-40B4-BE49-F238E27FC236}">
                <a16:creationId xmlns:a16="http://schemas.microsoft.com/office/drawing/2014/main" xmlns="" id="{29EA6171-6960-FA65-DDF2-B629FB22EC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DDA0328D-D11D-EDA7-3034-82608712807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51792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376DA-93A1-74B8-96F5-88C35AD2F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A686B946-D1C8-A3A8-4D75-3186593209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661B5FDE-16F0-35B2-9A8E-7F9DD42C3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FAB2B8-0ACE-5093-589D-6A787BDFD85E}"/>
              </a:ext>
            </a:extLst>
          </p:cNvPr>
          <p:cNvSpPr>
            <a:spLocks noGrp="1"/>
          </p:cNvSpPr>
          <p:nvPr>
            <p:ph type="dt" sz="half" idx="10"/>
          </p:nvPr>
        </p:nvSpPr>
        <p:spPr/>
        <p:txBody>
          <a:bodyPr/>
          <a:lstStyle/>
          <a:p>
            <a:fld id="{C764DE79-268F-4C1A-8933-263129D2AF90}" type="datetimeFigureOut">
              <a:rPr lang="en-US" smtClean="0"/>
              <a:pPr/>
              <a:t>10/6/2024</a:t>
            </a:fld>
            <a:endParaRPr lang="en-US" dirty="0"/>
          </a:p>
        </p:txBody>
      </p:sp>
      <p:sp>
        <p:nvSpPr>
          <p:cNvPr id="6" name="Footer Placeholder 5">
            <a:extLst>
              <a:ext uri="{FF2B5EF4-FFF2-40B4-BE49-F238E27FC236}">
                <a16:creationId xmlns:a16="http://schemas.microsoft.com/office/drawing/2014/main" xmlns="" id="{EF7329CA-1CD3-E7DA-907D-D78EA122A3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D4315A-330F-E5D9-BE41-1D648988F5FA}"/>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44681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7B2750-5952-4CC2-2A43-94BDE8408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580F01A-B5B0-4B12-FCB2-D1FC7DED1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75313DF2-A2D0-EBB5-9DC3-5D00C9C09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pPr/>
              <a:t>10/6/2024</a:t>
            </a:fld>
            <a:endParaRPr lang="en-US" dirty="0"/>
          </a:p>
        </p:txBody>
      </p:sp>
      <p:sp>
        <p:nvSpPr>
          <p:cNvPr id="5" name="Footer Placeholder 4">
            <a:extLst>
              <a:ext uri="{FF2B5EF4-FFF2-40B4-BE49-F238E27FC236}">
                <a16:creationId xmlns:a16="http://schemas.microsoft.com/office/drawing/2014/main" xmlns="" id="{C9165318-A86B-F991-C36D-2D2E7B93C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21ACEB7-483F-BC00-F3CB-3C09121F4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645813818"/>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B91E21-5E4A-7AF3-69C9-73607D4814FF}"/>
              </a:ext>
            </a:extLst>
          </p:cNvPr>
          <p:cNvPicPr>
            <a:picLocks noChangeAspect="1"/>
          </p:cNvPicPr>
          <p:nvPr/>
        </p:nvPicPr>
        <p:blipFill>
          <a:blip r:embed="rId3" cstate="print"/>
          <a:stretch>
            <a:fillRect/>
          </a:stretch>
        </p:blipFill>
        <p:spPr>
          <a:xfrm>
            <a:off x="-24836" y="0"/>
            <a:ext cx="1725817" cy="1325563"/>
          </a:xfrm>
          <a:prstGeom prst="rect">
            <a:avLst/>
          </a:prstGeom>
        </p:spPr>
      </p:pic>
      <p:sp>
        <p:nvSpPr>
          <p:cNvPr id="2" name="Title 1">
            <a:extLst>
              <a:ext uri="{FF2B5EF4-FFF2-40B4-BE49-F238E27FC236}">
                <a16:creationId xmlns:a16="http://schemas.microsoft.com/office/drawing/2014/main" xmlns="" id="{6D520FA7-03B3-7DDF-11D5-896C3CA26D10}"/>
              </a:ext>
            </a:extLst>
          </p:cNvPr>
          <p:cNvSpPr>
            <a:spLocks noGrp="1"/>
          </p:cNvSpPr>
          <p:nvPr>
            <p:ph type="title"/>
          </p:nvPr>
        </p:nvSpPr>
        <p:spPr>
          <a:xfrm>
            <a:off x="1612490" y="118139"/>
            <a:ext cx="10579510" cy="1214051"/>
          </a:xfrm>
        </p:spPr>
        <p:txBody>
          <a:bodyPr>
            <a:normAutofit fontScale="90000"/>
          </a:bodyPr>
          <a:lstStyle/>
          <a:p>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a:solidFill>
                  <a:schemeClr val="accent4">
                    <a:lumMod val="60000"/>
                    <a:lumOff val="40000"/>
                  </a:schemeClr>
                </a:solidFill>
                <a:latin typeface="Times New Roman" panose="02020603050405020304" pitchFamily="18" charset="0"/>
                <a:cs typeface="Times New Roman" panose="02020603050405020304" pitchFamily="18" charset="0"/>
              </a:rPr>
              <a:t>JEEVAK AYURVED MEDICAL COLLEGE    </a:t>
            </a:r>
            <a:br>
              <a:rPr lang="en-US" sz="3600" b="1" dirty="0">
                <a:solidFill>
                  <a:schemeClr val="accent4">
                    <a:lumMod val="60000"/>
                    <a:lumOff val="40000"/>
                  </a:schemeClr>
                </a:solidFill>
                <a:latin typeface="Times New Roman" panose="02020603050405020304" pitchFamily="18" charset="0"/>
                <a:cs typeface="Times New Roman" panose="02020603050405020304" pitchFamily="18" charset="0"/>
              </a:rPr>
            </a:br>
            <a:r>
              <a:rPr lang="en-US" sz="3600" b="1" dirty="0">
                <a:solidFill>
                  <a:schemeClr val="accent4">
                    <a:lumMod val="60000"/>
                    <a:lumOff val="40000"/>
                  </a:schemeClr>
                </a:solidFill>
                <a:latin typeface="Times New Roman" panose="02020603050405020304" pitchFamily="18" charset="0"/>
                <a:cs typeface="Times New Roman" panose="02020603050405020304" pitchFamily="18" charset="0"/>
              </a:rPr>
              <a:t>      HOSPITAL </a:t>
            </a:r>
            <a:r>
              <a:rPr lang="en-US" sz="4000" b="1" dirty="0">
                <a:solidFill>
                  <a:schemeClr val="accent4">
                    <a:lumMod val="60000"/>
                    <a:lumOff val="40000"/>
                  </a:schemeClr>
                </a:solidFill>
                <a:latin typeface="Times New Roman" panose="02020603050405020304" pitchFamily="18" charset="0"/>
                <a:cs typeface="Times New Roman" panose="02020603050405020304" pitchFamily="18" charset="0"/>
              </a:rPr>
              <a:t>&amp;RESEARCH CENTRE</a:t>
            </a:r>
            <a:br>
              <a:rPr lang="en-US" sz="4000" b="1" dirty="0">
                <a:solidFill>
                  <a:schemeClr val="accent4">
                    <a:lumMod val="60000"/>
                    <a:lumOff val="40000"/>
                  </a:schemeClr>
                </a:solidFill>
                <a:latin typeface="Times New Roman" panose="02020603050405020304" pitchFamily="18" charset="0"/>
                <a:cs typeface="Times New Roman" panose="02020603050405020304" pitchFamily="18" charset="0"/>
              </a:rPr>
            </a:br>
            <a:r>
              <a:rPr lang="en-US" sz="36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2700" b="1" dirty="0">
                <a:solidFill>
                  <a:schemeClr val="accent4">
                    <a:lumMod val="60000"/>
                    <a:lumOff val="40000"/>
                  </a:schemeClr>
                </a:solidFill>
                <a:latin typeface="Times New Roman" panose="02020603050405020304" pitchFamily="18" charset="0"/>
                <a:cs typeface="Times New Roman" panose="02020603050405020304" pitchFamily="18" charset="0"/>
              </a:rPr>
              <a:t>KAMLAPUR ,AKAUNI CHANDAULI(U.P)</a:t>
            </a:r>
            <a:endParaRPr lang="en-IN" sz="27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4BAA387E-0BA2-A05E-A205-1FE8D6B602FA}"/>
              </a:ext>
            </a:extLst>
          </p:cNvPr>
          <p:cNvSpPr>
            <a:spLocks noGrp="1"/>
          </p:cNvSpPr>
          <p:nvPr>
            <p:ph idx="1"/>
          </p:nvPr>
        </p:nvSpPr>
        <p:spPr>
          <a:xfrm>
            <a:off x="3911510" y="1933565"/>
            <a:ext cx="8563897" cy="966736"/>
          </a:xfrm>
        </p:spPr>
        <p:txBody>
          <a:bodyPr>
            <a:normAutofit fontScale="25000" lnSpcReduction="20000"/>
          </a:bodyPr>
          <a:lstStyle/>
          <a:p>
            <a:pPr marL="0" indent="0">
              <a:buNone/>
            </a:pPr>
            <a:r>
              <a:rPr lang="en-US" sz="16000" dirty="0"/>
              <a:t>                           </a:t>
            </a:r>
            <a:r>
              <a:rPr lang="en-US" sz="16000" dirty="0">
                <a:solidFill>
                  <a:schemeClr val="bg1"/>
                </a:solidFill>
                <a:latin typeface="Bodoni MT Black" panose="02070A03080606020203" pitchFamily="18" charset="0"/>
              </a:rPr>
              <a:t> </a:t>
            </a:r>
          </a:p>
          <a:p>
            <a:pPr marL="0" indent="0">
              <a:buNone/>
            </a:pPr>
            <a:r>
              <a:rPr lang="en-US" sz="16000" dirty="0">
                <a:solidFill>
                  <a:schemeClr val="bg1"/>
                </a:solidFill>
                <a:latin typeface="Arial Black" panose="020B0A04020102020204" pitchFamily="34" charset="0"/>
              </a:rPr>
              <a:t>       </a:t>
            </a:r>
            <a:r>
              <a:rPr lang="en-US" sz="16000" dirty="0">
                <a:solidFill>
                  <a:schemeClr val="accent2">
                    <a:lumMod val="75000"/>
                  </a:schemeClr>
                </a:solidFill>
                <a:effectLst>
                  <a:outerShdw blurRad="38100" dist="38100" dir="2700000" algn="tl">
                    <a:srgbClr val="000000">
                      <a:alpha val="43137"/>
                    </a:srgbClr>
                  </a:outerShdw>
                </a:effectLst>
                <a:highlight>
                  <a:srgbClr val="C0C0C0"/>
                </a:highlight>
                <a:latin typeface="Cooper Black" panose="0208090404030B020404" pitchFamily="18" charset="0"/>
              </a:rPr>
              <a:t>DIABETIC RETINOPATHY</a:t>
            </a:r>
            <a:r>
              <a:rPr lang="en-US" sz="16000" dirty="0">
                <a:solidFill>
                  <a:schemeClr val="accent2">
                    <a:lumMod val="75000"/>
                  </a:schemeClr>
                </a:solidFill>
                <a:effectLst>
                  <a:outerShdw blurRad="38100" dist="38100" dir="2700000" algn="tl">
                    <a:srgbClr val="000000">
                      <a:alpha val="43137"/>
                    </a:srgbClr>
                  </a:outerShdw>
                </a:effectLst>
                <a:highlight>
                  <a:srgbClr val="C0C0C0"/>
                </a:highlight>
                <a:latin typeface="Arial Black" panose="020B0A04020102020204" pitchFamily="34" charset="0"/>
              </a:rPr>
              <a:t> </a:t>
            </a:r>
          </a:p>
          <a:p>
            <a:pPr marL="0" indent="0">
              <a:buNone/>
            </a:pPr>
            <a:r>
              <a:rPr lang="en-US" sz="7600" dirty="0">
                <a:solidFill>
                  <a:schemeClr val="bg1"/>
                </a:solidFill>
                <a:latin typeface="Arial Black" panose="020B0A04020102020204" pitchFamily="34" charset="0"/>
              </a:rPr>
              <a:t>                                 AS AYURVEDA &amp; MODERN</a:t>
            </a:r>
            <a:endParaRPr lang="en-IN" sz="7600" dirty="0">
              <a:solidFill>
                <a:schemeClr val="bg1"/>
              </a:solidFill>
              <a:latin typeface="Arial Black" panose="020B0A04020102020204" pitchFamily="34" charset="0"/>
            </a:endParaRPr>
          </a:p>
        </p:txBody>
      </p:sp>
      <p:sp>
        <p:nvSpPr>
          <p:cNvPr id="7" name="TextBox 6">
            <a:extLst>
              <a:ext uri="{FF2B5EF4-FFF2-40B4-BE49-F238E27FC236}">
                <a16:creationId xmlns:a16="http://schemas.microsoft.com/office/drawing/2014/main" xmlns="" id="{CDDCF017-0211-096D-61F7-5933E64BA03D}"/>
              </a:ext>
            </a:extLst>
          </p:cNvPr>
          <p:cNvSpPr txBox="1"/>
          <p:nvPr/>
        </p:nvSpPr>
        <p:spPr>
          <a:xfrm>
            <a:off x="186813" y="5838322"/>
            <a:ext cx="2212259" cy="1015663"/>
          </a:xfrm>
          <a:prstGeom prst="rect">
            <a:avLst/>
          </a:prstGeom>
          <a:noFill/>
        </p:spPr>
        <p:txBody>
          <a:bodyPr wrap="square" rtlCol="0">
            <a:spAutoFit/>
          </a:bodyPr>
          <a:lstStyle/>
          <a:p>
            <a:r>
              <a:rPr lang="en-US" sz="2000" b="1" dirty="0">
                <a:solidFill>
                  <a:schemeClr val="bg1"/>
                </a:solidFill>
              </a:rPr>
              <a:t>PRESENTED BY -</a:t>
            </a:r>
          </a:p>
          <a:p>
            <a:r>
              <a:rPr lang="en-US" sz="2000" b="1" dirty="0">
                <a:solidFill>
                  <a:schemeClr val="bg1"/>
                </a:solidFill>
              </a:rPr>
              <a:t>DEEPIKA</a:t>
            </a:r>
          </a:p>
          <a:p>
            <a:r>
              <a:rPr lang="en-US" sz="2000" b="1" dirty="0">
                <a:solidFill>
                  <a:schemeClr val="bg1"/>
                </a:solidFill>
              </a:rPr>
              <a:t>VARTIKA SHAH</a:t>
            </a:r>
          </a:p>
        </p:txBody>
      </p:sp>
      <p:sp>
        <p:nvSpPr>
          <p:cNvPr id="8" name="TextBox 7">
            <a:extLst>
              <a:ext uri="{FF2B5EF4-FFF2-40B4-BE49-F238E27FC236}">
                <a16:creationId xmlns:a16="http://schemas.microsoft.com/office/drawing/2014/main" xmlns="" id="{F2A2260B-E14E-945B-5970-4A8380FCB3F6}"/>
              </a:ext>
            </a:extLst>
          </p:cNvPr>
          <p:cNvSpPr txBox="1"/>
          <p:nvPr/>
        </p:nvSpPr>
        <p:spPr>
          <a:xfrm>
            <a:off x="9555226" y="5612181"/>
            <a:ext cx="3667433" cy="1323439"/>
          </a:xfrm>
          <a:prstGeom prst="rect">
            <a:avLst/>
          </a:prstGeom>
          <a:noFill/>
        </p:spPr>
        <p:txBody>
          <a:bodyPr wrap="square" rtlCol="0">
            <a:spAutoFit/>
          </a:bodyPr>
          <a:lstStyle/>
          <a:p>
            <a:r>
              <a:rPr lang="en-US" sz="2000" b="1" dirty="0">
                <a:solidFill>
                  <a:schemeClr val="bg1"/>
                </a:solidFill>
              </a:rPr>
              <a:t>GUIDED BY -</a:t>
            </a:r>
          </a:p>
          <a:p>
            <a:r>
              <a:rPr lang="en-US" sz="2000" b="1" dirty="0">
                <a:solidFill>
                  <a:schemeClr val="bg1"/>
                </a:solidFill>
              </a:rPr>
              <a:t>DR. RAJIV TRIPATHI</a:t>
            </a:r>
          </a:p>
          <a:p>
            <a:r>
              <a:rPr lang="en-US" sz="2000" b="1" dirty="0">
                <a:solidFill>
                  <a:schemeClr val="bg1"/>
                </a:solidFill>
              </a:rPr>
              <a:t>DR. UMESH</a:t>
            </a:r>
          </a:p>
          <a:p>
            <a:r>
              <a:rPr lang="en-US" sz="2000" b="1" dirty="0">
                <a:solidFill>
                  <a:schemeClr val="bg1"/>
                </a:solidFill>
              </a:rPr>
              <a:t>DR. RANJAN TYAGI</a:t>
            </a:r>
            <a:endParaRPr lang="en-IN" sz="2000" b="1" dirty="0">
              <a:solidFill>
                <a:schemeClr val="bg1"/>
              </a:solidFill>
            </a:endParaRPr>
          </a:p>
        </p:txBody>
      </p:sp>
      <p:sp>
        <p:nvSpPr>
          <p:cNvPr id="9" name="TextBox 8">
            <a:extLst>
              <a:ext uri="{FF2B5EF4-FFF2-40B4-BE49-F238E27FC236}">
                <a16:creationId xmlns:a16="http://schemas.microsoft.com/office/drawing/2014/main" xmlns="" id="{EE5CB6EE-D3E3-C575-FB32-15F60681E32E}"/>
              </a:ext>
            </a:extLst>
          </p:cNvPr>
          <p:cNvSpPr txBox="1"/>
          <p:nvPr/>
        </p:nvSpPr>
        <p:spPr>
          <a:xfrm>
            <a:off x="7334865" y="1691148"/>
            <a:ext cx="2733368" cy="646331"/>
          </a:xfrm>
          <a:prstGeom prst="rect">
            <a:avLst/>
          </a:prstGeom>
          <a:noFill/>
        </p:spPr>
        <p:txBody>
          <a:bodyPr wrap="square" rtlCol="0">
            <a:spAutoFit/>
          </a:bodyPr>
          <a:lstStyle/>
          <a:p>
            <a:r>
              <a:rPr lang="en-US" sz="3600" dirty="0">
                <a:solidFill>
                  <a:schemeClr val="bg1"/>
                </a:solidFill>
                <a:latin typeface="Bodoni MT Black" panose="02070A03080606020203" pitchFamily="18" charset="0"/>
              </a:rPr>
              <a:t>TOPIC</a:t>
            </a:r>
            <a:endParaRPr lang="en-IN" sz="36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xmlns="" val="387333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337780-A00F-0560-7575-C7A45ED8698E}"/>
              </a:ext>
            </a:extLst>
          </p:cNvPr>
          <p:cNvPicPr>
            <a:picLocks noChangeAspect="1"/>
          </p:cNvPicPr>
          <p:nvPr/>
        </p:nvPicPr>
        <p:blipFill>
          <a:blip r:embed="rId2" cstate="print"/>
          <a:stretch>
            <a:fillRect/>
          </a:stretch>
        </p:blipFill>
        <p:spPr>
          <a:xfrm>
            <a:off x="7972144" y="267626"/>
            <a:ext cx="3876311" cy="2885793"/>
          </a:xfrm>
          <a:prstGeom prst="rect">
            <a:avLst/>
          </a:prstGeom>
        </p:spPr>
      </p:pic>
      <p:pic>
        <p:nvPicPr>
          <p:cNvPr id="4" name="Picture 3">
            <a:extLst>
              <a:ext uri="{FF2B5EF4-FFF2-40B4-BE49-F238E27FC236}">
                <a16:creationId xmlns:a16="http://schemas.microsoft.com/office/drawing/2014/main" xmlns="" id="{C610924A-9FCE-BF86-6F96-88CDD165EDF5}"/>
              </a:ext>
            </a:extLst>
          </p:cNvPr>
          <p:cNvPicPr>
            <a:picLocks noChangeAspect="1"/>
          </p:cNvPicPr>
          <p:nvPr/>
        </p:nvPicPr>
        <p:blipFill>
          <a:blip r:embed="rId3"/>
          <a:stretch>
            <a:fillRect/>
          </a:stretch>
        </p:blipFill>
        <p:spPr>
          <a:xfrm>
            <a:off x="7976167" y="3936896"/>
            <a:ext cx="3868262" cy="2802158"/>
          </a:xfrm>
          <a:prstGeom prst="rect">
            <a:avLst/>
          </a:prstGeom>
        </p:spPr>
      </p:pic>
      <p:sp>
        <p:nvSpPr>
          <p:cNvPr id="3" name="TextBox 2">
            <a:extLst>
              <a:ext uri="{FF2B5EF4-FFF2-40B4-BE49-F238E27FC236}">
                <a16:creationId xmlns:a16="http://schemas.microsoft.com/office/drawing/2014/main" xmlns="" id="{2CB3617B-0AF9-CF28-0FC4-A97B4A957988}"/>
              </a:ext>
            </a:extLst>
          </p:cNvPr>
          <p:cNvSpPr txBox="1"/>
          <p:nvPr/>
        </p:nvSpPr>
        <p:spPr>
          <a:xfrm>
            <a:off x="98385" y="122799"/>
            <a:ext cx="10935599" cy="6334243"/>
          </a:xfrm>
          <a:prstGeom prst="rect">
            <a:avLst/>
          </a:prstGeom>
        </p:spPr>
        <p:txBody>
          <a:bodyPr vert="horz" lIns="91440" tIns="45720" rIns="91440" bIns="45720" rtlCol="0" anchor="t">
            <a:noAutofit/>
          </a:bodyPr>
          <a:lstStyle/>
          <a:p>
            <a:pPr marL="114300">
              <a:lnSpc>
                <a:spcPct val="90000"/>
              </a:lnSpc>
              <a:spcAft>
                <a:spcPts val="600"/>
              </a:spcAft>
            </a:pPr>
            <a:r>
              <a:rPr lang="en-US" sz="3200" dirty="0">
                <a:solidFill>
                  <a:schemeClr val="accent2">
                    <a:lumMod val="49000"/>
                  </a:schemeClr>
                </a:solidFill>
                <a:latin typeface="Arial Black"/>
              </a:rPr>
              <a:t>Cotton-wool spot</a:t>
            </a:r>
            <a:endParaRPr lang="en-US" sz="3200" dirty="0">
              <a:solidFill>
                <a:schemeClr val="accent2">
                  <a:lumMod val="49000"/>
                </a:schemeClr>
              </a:solidFill>
              <a:latin typeface="Arial Black"/>
              <a:ea typeface="Calibri" panose="020F0502020204030204"/>
              <a:cs typeface="Calibri" panose="020F0502020204030204"/>
            </a:endParaRPr>
          </a:p>
          <a:p>
            <a:pPr marL="114300">
              <a:lnSpc>
                <a:spcPct val="90000"/>
              </a:lnSpc>
              <a:spcAft>
                <a:spcPts val="600"/>
              </a:spcAft>
            </a:pPr>
            <a:r>
              <a:rPr lang="en-US" sz="3200" dirty="0">
                <a:solidFill>
                  <a:schemeClr val="accent2">
                    <a:lumMod val="49000"/>
                  </a:schemeClr>
                </a:solidFill>
                <a:latin typeface="Arial Black"/>
              </a:rPr>
              <a:t> (soft exudates)</a:t>
            </a:r>
            <a:endParaRPr lang="en-US" sz="3200" dirty="0">
              <a:solidFill>
                <a:schemeClr val="accent2">
                  <a:lumMod val="49000"/>
                </a:schemeClr>
              </a:solidFill>
              <a:latin typeface="Arial Black"/>
              <a:ea typeface="Calibri" panose="020F0502020204030204"/>
              <a:cs typeface="Calibri" panose="020F0502020204030204"/>
            </a:endParaRPr>
          </a:p>
          <a:p>
            <a:pPr>
              <a:lnSpc>
                <a:spcPct val="90000"/>
              </a:lnSpc>
              <a:spcAft>
                <a:spcPts val="600"/>
              </a:spcAft>
            </a:pPr>
            <a:r>
              <a:rPr lang="en-US" sz="2800" dirty="0"/>
              <a:t>1. These are white fluffy lesion in nerve  </a:t>
            </a:r>
            <a:endParaRPr lang="en-US" sz="2800" dirty="0">
              <a:ea typeface="Calibri"/>
              <a:cs typeface="Calibri"/>
            </a:endParaRPr>
          </a:p>
          <a:p>
            <a:pPr>
              <a:lnSpc>
                <a:spcPct val="90000"/>
              </a:lnSpc>
              <a:spcAft>
                <a:spcPts val="600"/>
              </a:spcAft>
            </a:pPr>
            <a:r>
              <a:rPr lang="en-US" sz="2800" dirty="0"/>
              <a:t>     </a:t>
            </a:r>
            <a:r>
              <a:rPr lang="en-US" sz="2800" dirty="0" err="1"/>
              <a:t>fibre</a:t>
            </a:r>
            <a:r>
              <a:rPr lang="en-US" sz="2800" dirty="0"/>
              <a:t> layer.</a:t>
            </a:r>
            <a:endParaRPr lang="en-US" sz="2800" dirty="0">
              <a:ea typeface="Calibri"/>
              <a:cs typeface="Calibri"/>
            </a:endParaRPr>
          </a:p>
          <a:p>
            <a:pPr>
              <a:lnSpc>
                <a:spcPct val="90000"/>
              </a:lnSpc>
              <a:spcAft>
                <a:spcPts val="600"/>
              </a:spcAft>
            </a:pPr>
            <a:r>
              <a:rPr lang="en-US" sz="2800" dirty="0"/>
              <a:t>2. These represent areas of nerve </a:t>
            </a:r>
            <a:r>
              <a:rPr lang="en-US" sz="2800" dirty="0" err="1"/>
              <a:t>fibres</a:t>
            </a:r>
            <a:endParaRPr lang="en-US" sz="2800" dirty="0" err="1">
              <a:ea typeface="Calibri"/>
              <a:cs typeface="Calibri"/>
            </a:endParaRPr>
          </a:p>
          <a:p>
            <a:pPr>
              <a:lnSpc>
                <a:spcPct val="90000"/>
              </a:lnSpc>
              <a:spcAft>
                <a:spcPts val="600"/>
              </a:spcAft>
            </a:pPr>
            <a:r>
              <a:rPr lang="en-US" sz="2800" dirty="0"/>
              <a:t>     infarcts.</a:t>
            </a:r>
            <a:endParaRPr lang="en-US" sz="2800" dirty="0">
              <a:ea typeface="Calibri"/>
              <a:cs typeface="Calibri"/>
            </a:endParaRPr>
          </a:p>
          <a:p>
            <a:pPr indent="-228600">
              <a:lnSpc>
                <a:spcPct val="90000"/>
              </a:lnSpc>
              <a:spcAft>
                <a:spcPts val="600"/>
              </a:spcAft>
              <a:buFont typeface="Arial" panose="020B0604020202020204" pitchFamily="34" charset="0"/>
              <a:buChar char="•"/>
            </a:pPr>
            <a:endParaRPr lang="en-US" sz="2800" dirty="0">
              <a:solidFill>
                <a:srgbClr val="595959"/>
              </a:solidFill>
              <a:ea typeface="Calibri"/>
              <a:cs typeface="Calibri"/>
            </a:endParaRPr>
          </a:p>
          <a:p>
            <a:pPr>
              <a:lnSpc>
                <a:spcPct val="90000"/>
              </a:lnSpc>
              <a:spcAft>
                <a:spcPts val="600"/>
              </a:spcAft>
            </a:pPr>
            <a:r>
              <a:rPr lang="en-US" sz="3200" dirty="0">
                <a:solidFill>
                  <a:schemeClr val="accent2">
                    <a:lumMod val="49000"/>
                  </a:schemeClr>
                </a:solidFill>
                <a:latin typeface="Arial Black"/>
              </a:rPr>
              <a:t>Intraretinal microvascular abnormality(IRMA)</a:t>
            </a:r>
            <a:endParaRPr lang="en-US" sz="3200" dirty="0">
              <a:solidFill>
                <a:schemeClr val="accent2">
                  <a:lumMod val="49000"/>
                </a:schemeClr>
              </a:solidFill>
              <a:latin typeface="Arial Black"/>
              <a:ea typeface="Calibri" panose="020F0502020204030204"/>
              <a:cs typeface="Calibri" panose="020F0502020204030204"/>
            </a:endParaRPr>
          </a:p>
          <a:p>
            <a:pPr>
              <a:lnSpc>
                <a:spcPct val="90000"/>
              </a:lnSpc>
              <a:spcAft>
                <a:spcPts val="600"/>
              </a:spcAft>
            </a:pPr>
            <a:endParaRPr lang="en-US" sz="3200" dirty="0">
              <a:solidFill>
                <a:schemeClr val="accent2">
                  <a:lumMod val="49000"/>
                </a:schemeClr>
              </a:solidFill>
              <a:latin typeface="Arial Black"/>
            </a:endParaRPr>
          </a:p>
          <a:p>
            <a:pPr>
              <a:lnSpc>
                <a:spcPct val="90000"/>
              </a:lnSpc>
              <a:spcAft>
                <a:spcPts val="600"/>
              </a:spcAft>
            </a:pPr>
            <a:r>
              <a:rPr lang="en-US" sz="2800" dirty="0"/>
              <a:t>1. Abnormal dilated, tortuous retinal</a:t>
            </a:r>
            <a:endParaRPr lang="en-US" sz="2800" dirty="0">
              <a:ea typeface="Calibri"/>
              <a:cs typeface="Calibri"/>
            </a:endParaRPr>
          </a:p>
          <a:p>
            <a:pPr>
              <a:lnSpc>
                <a:spcPct val="90000"/>
              </a:lnSpc>
              <a:spcAft>
                <a:spcPts val="600"/>
              </a:spcAft>
            </a:pPr>
            <a:r>
              <a:rPr lang="en-US" sz="2800" dirty="0"/>
              <a:t>    capillaries that act as a shunt b/w</a:t>
            </a:r>
            <a:endParaRPr lang="en-US" sz="2800" dirty="0">
              <a:ea typeface="Calibri"/>
              <a:cs typeface="Calibri"/>
            </a:endParaRPr>
          </a:p>
          <a:p>
            <a:pPr>
              <a:lnSpc>
                <a:spcPct val="90000"/>
              </a:lnSpc>
              <a:spcAft>
                <a:spcPts val="600"/>
              </a:spcAft>
            </a:pPr>
            <a:r>
              <a:rPr lang="en-US" sz="2800" dirty="0"/>
              <a:t>    arterioles &amp; Venules.  </a:t>
            </a:r>
            <a:endParaRPr lang="en-US" sz="2800" dirty="0">
              <a:ea typeface="Calibri" panose="020F0502020204030204"/>
              <a:cs typeface="Calibri" panose="020F0502020204030204"/>
            </a:endParaRPr>
          </a:p>
          <a:p>
            <a:pPr>
              <a:lnSpc>
                <a:spcPct val="90000"/>
              </a:lnSpc>
              <a:spcAft>
                <a:spcPts val="600"/>
              </a:spcAft>
            </a:pPr>
            <a:r>
              <a:rPr lang="en-US" sz="2800" dirty="0"/>
              <a:t>2. It's within the internal limiting membrane.</a:t>
            </a:r>
            <a:endParaRPr lang="en-US" sz="2800" dirty="0">
              <a:ea typeface="Calibri"/>
              <a:cs typeface="Calibri"/>
            </a:endParaRPr>
          </a:p>
        </p:txBody>
      </p:sp>
    </p:spTree>
    <p:extLst>
      <p:ext uri="{BB962C8B-B14F-4D97-AF65-F5344CB8AC3E}">
        <p14:creationId xmlns:p14="http://schemas.microsoft.com/office/powerpoint/2010/main" xmlns="" val="416847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80D992-0D02-65F6-D362-228C07C384F8}"/>
              </a:ext>
            </a:extLst>
          </p:cNvPr>
          <p:cNvSpPr txBox="1"/>
          <p:nvPr/>
        </p:nvSpPr>
        <p:spPr>
          <a:xfrm>
            <a:off x="578840" y="301733"/>
            <a:ext cx="10767586" cy="1877437"/>
          </a:xfrm>
          <a:prstGeom prst="rect">
            <a:avLst/>
          </a:prstGeom>
          <a:noFill/>
        </p:spPr>
        <p:txBody>
          <a:bodyPr wrap="square" lIns="91440" tIns="45720" rIns="91440" bIns="45720" anchor="t">
            <a:spAutoFit/>
          </a:bodyPr>
          <a:lstStyle/>
          <a:p>
            <a:r>
              <a:rPr lang="en-IN" sz="2800" dirty="0">
                <a:latin typeface="Arial Black"/>
              </a:rPr>
              <a:t>                            </a:t>
            </a:r>
            <a:r>
              <a:rPr lang="en-IN" sz="3200" dirty="0">
                <a:solidFill>
                  <a:schemeClr val="accent2">
                    <a:lumMod val="49000"/>
                  </a:schemeClr>
                </a:solidFill>
                <a:latin typeface="Arial Black"/>
              </a:rPr>
              <a:t>Venous changes</a:t>
            </a:r>
          </a:p>
          <a:p>
            <a:endParaRPr lang="en-IN" sz="2800" dirty="0">
              <a:solidFill>
                <a:schemeClr val="accent2">
                  <a:lumMod val="49000"/>
                </a:schemeClr>
              </a:solidFill>
              <a:latin typeface="Arial Black" panose="020B0A04020102020204" pitchFamily="34" charset="0"/>
            </a:endParaRPr>
          </a:p>
          <a:p>
            <a:r>
              <a:rPr lang="en-IN" sz="2800" dirty="0"/>
              <a:t>In the form of Beading, Looping &amp; severe segmentation due venous stagnation.</a:t>
            </a:r>
          </a:p>
        </p:txBody>
      </p:sp>
      <p:pic>
        <p:nvPicPr>
          <p:cNvPr id="2" name="Picture 1" descr="Diabetic Retinopathy:... - Ophthalmology-Notes And Synopses | Facebook">
            <a:extLst>
              <a:ext uri="{FF2B5EF4-FFF2-40B4-BE49-F238E27FC236}">
                <a16:creationId xmlns:a16="http://schemas.microsoft.com/office/drawing/2014/main" xmlns="" id="{AFE835F4-1D5E-F194-5684-310178C457F2}"/>
              </a:ext>
            </a:extLst>
          </p:cNvPr>
          <p:cNvPicPr>
            <a:picLocks noChangeAspect="1"/>
          </p:cNvPicPr>
          <p:nvPr/>
        </p:nvPicPr>
        <p:blipFill>
          <a:blip r:embed="rId2"/>
          <a:stretch>
            <a:fillRect/>
          </a:stretch>
        </p:blipFill>
        <p:spPr>
          <a:xfrm>
            <a:off x="7041879" y="3127801"/>
            <a:ext cx="3042655" cy="3055664"/>
          </a:xfrm>
          <a:prstGeom prst="rect">
            <a:avLst/>
          </a:prstGeom>
        </p:spPr>
      </p:pic>
      <p:pic>
        <p:nvPicPr>
          <p:cNvPr id="4" name="Picture 3" descr="Diabetic Retinopathy ...">
            <a:extLst>
              <a:ext uri="{FF2B5EF4-FFF2-40B4-BE49-F238E27FC236}">
                <a16:creationId xmlns:a16="http://schemas.microsoft.com/office/drawing/2014/main" xmlns="" id="{1B7943FD-0201-D412-5374-A3AC1CB8C5BF}"/>
              </a:ext>
            </a:extLst>
          </p:cNvPr>
          <p:cNvPicPr>
            <a:picLocks noChangeAspect="1"/>
          </p:cNvPicPr>
          <p:nvPr/>
        </p:nvPicPr>
        <p:blipFill>
          <a:blip r:embed="rId3"/>
          <a:stretch>
            <a:fillRect/>
          </a:stretch>
        </p:blipFill>
        <p:spPr>
          <a:xfrm>
            <a:off x="1725535" y="3124200"/>
            <a:ext cx="3044514" cy="3044282"/>
          </a:xfrm>
          <a:prstGeom prst="rect">
            <a:avLst/>
          </a:prstGeom>
        </p:spPr>
      </p:pic>
    </p:spTree>
    <p:extLst>
      <p:ext uri="{BB962C8B-B14F-4D97-AF65-F5344CB8AC3E}">
        <p14:creationId xmlns:p14="http://schemas.microsoft.com/office/powerpoint/2010/main" xmlns="" val="126059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E6A919-01E4-6402-4F88-FA4DF537EA3C}"/>
              </a:ext>
            </a:extLst>
          </p:cNvPr>
          <p:cNvSpPr txBox="1"/>
          <p:nvPr/>
        </p:nvSpPr>
        <p:spPr>
          <a:xfrm>
            <a:off x="4090220" y="-56548"/>
            <a:ext cx="4542503" cy="646331"/>
          </a:xfrm>
          <a:prstGeom prst="rect">
            <a:avLst/>
          </a:prstGeom>
          <a:noFill/>
        </p:spPr>
        <p:txBody>
          <a:bodyPr wrap="square" rtlCol="0">
            <a:spAutoFit/>
          </a:bodyPr>
          <a:lstStyle/>
          <a:p>
            <a:r>
              <a:rPr lang="en-US" sz="3600" b="1" i="1" u="sng" dirty="0">
                <a:latin typeface="Algerian" panose="04020705040A02060702" pitchFamily="82" charset="0"/>
              </a:rPr>
              <a:t>CLASSIFICATION</a:t>
            </a:r>
            <a:endParaRPr lang="en-IN" sz="3600" b="1" i="1" u="sng" dirty="0">
              <a:latin typeface="Algerian" panose="04020705040A02060702" pitchFamily="82" charset="0"/>
            </a:endParaRPr>
          </a:p>
        </p:txBody>
      </p:sp>
      <p:sp>
        <p:nvSpPr>
          <p:cNvPr id="4" name="TextBox 3">
            <a:extLst>
              <a:ext uri="{FF2B5EF4-FFF2-40B4-BE49-F238E27FC236}">
                <a16:creationId xmlns:a16="http://schemas.microsoft.com/office/drawing/2014/main" xmlns="" id="{63861EA3-C4C1-D9B8-6831-2D0CCA3E0383}"/>
              </a:ext>
            </a:extLst>
          </p:cNvPr>
          <p:cNvSpPr txBox="1"/>
          <p:nvPr/>
        </p:nvSpPr>
        <p:spPr>
          <a:xfrm>
            <a:off x="167149" y="1080304"/>
            <a:ext cx="11621728" cy="3539430"/>
          </a:xfrm>
          <a:prstGeom prst="rect">
            <a:avLst/>
          </a:prstGeom>
          <a:noFill/>
        </p:spPr>
        <p:txBody>
          <a:bodyPr wrap="square" lIns="91440" tIns="45720" rIns="91440" bIns="45720" anchor="t">
            <a:spAutoFit/>
          </a:bodyPr>
          <a:lstStyle/>
          <a:p>
            <a:r>
              <a:rPr lang="en-IN" sz="2800" dirty="0"/>
              <a:t>Diabetic retinopathy has been variously classified -</a:t>
            </a:r>
          </a:p>
          <a:p>
            <a:r>
              <a:rPr lang="en-IN" sz="2800" dirty="0"/>
              <a:t> </a:t>
            </a:r>
          </a:p>
          <a:p>
            <a:r>
              <a:rPr lang="en-IN" sz="2800" dirty="0"/>
              <a:t>Presently followed classification is as follows:</a:t>
            </a:r>
          </a:p>
          <a:p>
            <a:r>
              <a:rPr lang="en-IN" sz="2800" dirty="0"/>
              <a:t> </a:t>
            </a:r>
            <a:r>
              <a:rPr lang="en-IN" sz="2800" b="1" dirty="0">
                <a:solidFill>
                  <a:schemeClr val="accent5">
                    <a:lumMod val="49000"/>
                  </a:schemeClr>
                </a:solidFill>
              </a:rPr>
              <a:t>I. Non-proliferative diabetic retinopathy (NPDR)</a:t>
            </a:r>
          </a:p>
          <a:p>
            <a:r>
              <a:rPr lang="en-IN" sz="2800" dirty="0"/>
              <a:t>      • Mild NPDR</a:t>
            </a:r>
          </a:p>
          <a:p>
            <a:r>
              <a:rPr lang="en-IN" sz="2800" dirty="0"/>
              <a:t>      • Moderate NPDR</a:t>
            </a:r>
          </a:p>
          <a:p>
            <a:r>
              <a:rPr lang="en-IN" sz="2800" dirty="0"/>
              <a:t>      • Severe NPDR</a:t>
            </a:r>
          </a:p>
          <a:p>
            <a:r>
              <a:rPr lang="en-IN" sz="2800" dirty="0"/>
              <a:t>      • Very severe NPDR</a:t>
            </a:r>
          </a:p>
        </p:txBody>
      </p:sp>
      <p:sp>
        <p:nvSpPr>
          <p:cNvPr id="6" name="TextBox 5">
            <a:extLst>
              <a:ext uri="{FF2B5EF4-FFF2-40B4-BE49-F238E27FC236}">
                <a16:creationId xmlns:a16="http://schemas.microsoft.com/office/drawing/2014/main" xmlns="" id="{054E49A0-76F0-B368-E2C2-EACEE837188E}"/>
              </a:ext>
            </a:extLst>
          </p:cNvPr>
          <p:cNvSpPr txBox="1"/>
          <p:nvPr/>
        </p:nvSpPr>
        <p:spPr>
          <a:xfrm>
            <a:off x="167149" y="4554335"/>
            <a:ext cx="10982632" cy="523220"/>
          </a:xfrm>
          <a:prstGeom prst="rect">
            <a:avLst/>
          </a:prstGeom>
          <a:noFill/>
        </p:spPr>
        <p:txBody>
          <a:bodyPr wrap="square" lIns="91440" tIns="45720" rIns="91440" bIns="45720" anchor="t">
            <a:spAutoFit/>
          </a:bodyPr>
          <a:lstStyle/>
          <a:p>
            <a:r>
              <a:rPr lang="en-IN" sz="2800" b="1" dirty="0">
                <a:solidFill>
                  <a:schemeClr val="accent5">
                    <a:lumMod val="49000"/>
                  </a:schemeClr>
                </a:solidFill>
              </a:rPr>
              <a:t>II. Proliferative diabetic retinopathy (PDR)</a:t>
            </a:r>
          </a:p>
        </p:txBody>
      </p:sp>
      <p:sp>
        <p:nvSpPr>
          <p:cNvPr id="8" name="TextBox 7">
            <a:extLst>
              <a:ext uri="{FF2B5EF4-FFF2-40B4-BE49-F238E27FC236}">
                <a16:creationId xmlns:a16="http://schemas.microsoft.com/office/drawing/2014/main" xmlns="" id="{D58E1E28-D119-4EEE-2811-C4F971DD0715}"/>
              </a:ext>
            </a:extLst>
          </p:cNvPr>
          <p:cNvSpPr txBox="1"/>
          <p:nvPr/>
        </p:nvSpPr>
        <p:spPr>
          <a:xfrm>
            <a:off x="167149" y="5077555"/>
            <a:ext cx="6096000" cy="523220"/>
          </a:xfrm>
          <a:prstGeom prst="rect">
            <a:avLst/>
          </a:prstGeom>
          <a:noFill/>
        </p:spPr>
        <p:txBody>
          <a:bodyPr wrap="square" lIns="91440" tIns="45720" rIns="91440" bIns="45720" anchor="t">
            <a:spAutoFit/>
          </a:bodyPr>
          <a:lstStyle/>
          <a:p>
            <a:r>
              <a:rPr lang="en-IN" sz="2800" b="1" dirty="0">
                <a:solidFill>
                  <a:schemeClr val="accent5">
                    <a:lumMod val="49000"/>
                  </a:schemeClr>
                </a:solidFill>
              </a:rPr>
              <a:t>III. Diabetic maculopathy</a:t>
            </a:r>
          </a:p>
        </p:txBody>
      </p:sp>
      <p:sp>
        <p:nvSpPr>
          <p:cNvPr id="10" name="TextBox 9">
            <a:extLst>
              <a:ext uri="{FF2B5EF4-FFF2-40B4-BE49-F238E27FC236}">
                <a16:creationId xmlns:a16="http://schemas.microsoft.com/office/drawing/2014/main" xmlns="" id="{AA1614DE-9FC8-7914-4346-F2C07EDBF260}"/>
              </a:ext>
            </a:extLst>
          </p:cNvPr>
          <p:cNvSpPr txBox="1"/>
          <p:nvPr/>
        </p:nvSpPr>
        <p:spPr>
          <a:xfrm>
            <a:off x="167149" y="5600775"/>
            <a:ext cx="11366090" cy="523220"/>
          </a:xfrm>
          <a:prstGeom prst="rect">
            <a:avLst/>
          </a:prstGeom>
          <a:noFill/>
        </p:spPr>
        <p:txBody>
          <a:bodyPr wrap="square" lIns="91440" tIns="45720" rIns="91440" bIns="45720" anchor="t">
            <a:spAutoFit/>
          </a:bodyPr>
          <a:lstStyle/>
          <a:p>
            <a:r>
              <a:rPr lang="en-IN" sz="2800" b="1" dirty="0">
                <a:solidFill>
                  <a:schemeClr val="accent5">
                    <a:lumMod val="49000"/>
                  </a:schemeClr>
                </a:solidFill>
              </a:rPr>
              <a:t>IV. Advanced diabetic eye disease (ADED)</a:t>
            </a:r>
          </a:p>
        </p:txBody>
      </p:sp>
    </p:spTree>
    <p:extLst>
      <p:ext uri="{BB962C8B-B14F-4D97-AF65-F5344CB8AC3E}">
        <p14:creationId xmlns:p14="http://schemas.microsoft.com/office/powerpoint/2010/main" xmlns="" val="1042237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205914F-333D-B020-615B-AB5461B53B38}"/>
              </a:ext>
            </a:extLst>
          </p:cNvPr>
          <p:cNvSpPr txBox="1"/>
          <p:nvPr/>
        </p:nvSpPr>
        <p:spPr>
          <a:xfrm>
            <a:off x="186813" y="576316"/>
            <a:ext cx="12378813" cy="6186309"/>
          </a:xfrm>
          <a:prstGeom prst="rect">
            <a:avLst/>
          </a:prstGeom>
          <a:noFill/>
        </p:spPr>
        <p:txBody>
          <a:bodyPr wrap="square" lIns="91440" tIns="45720" rIns="91440" bIns="45720" anchor="t">
            <a:spAutoFit/>
          </a:bodyPr>
          <a:lstStyle/>
          <a:p>
            <a:r>
              <a:rPr lang="en-IN" sz="3200" b="1" dirty="0">
                <a:solidFill>
                  <a:schemeClr val="accent5">
                    <a:lumMod val="49000"/>
                  </a:schemeClr>
                </a:solidFill>
                <a:latin typeface="Cambria" panose="02040503050406030204" pitchFamily="18" charset="0"/>
                <a:ea typeface="Cambria" panose="02040503050406030204" pitchFamily="18" charset="0"/>
              </a:rPr>
              <a:t>ETDRS CLASSIFICATION: </a:t>
            </a:r>
            <a:r>
              <a:rPr lang="en-IN" sz="2400" b="1" dirty="0">
                <a:solidFill>
                  <a:schemeClr val="accent5">
                    <a:lumMod val="49000"/>
                  </a:schemeClr>
                </a:solidFill>
                <a:latin typeface="Cambria" panose="02040503050406030204" pitchFamily="18" charset="0"/>
                <a:ea typeface="Cambria" panose="02040503050406030204" pitchFamily="18" charset="0"/>
              </a:rPr>
              <a:t>NON PROLIFERATIVE DIABETIC</a:t>
            </a:r>
            <a:r>
              <a:rPr lang="en-IN" sz="2400" b="1" dirty="0">
                <a:latin typeface="Cambria" panose="02040503050406030204" pitchFamily="18" charset="0"/>
                <a:ea typeface="Cambria" panose="02040503050406030204" pitchFamily="18" charset="0"/>
              </a:rPr>
              <a:t> </a:t>
            </a:r>
            <a:r>
              <a:rPr lang="en-IN" sz="2400" b="1" dirty="0">
                <a:solidFill>
                  <a:schemeClr val="accent5">
                    <a:lumMod val="49000"/>
                  </a:schemeClr>
                </a:solidFill>
                <a:latin typeface="Cambria" panose="02040503050406030204" pitchFamily="18" charset="0"/>
                <a:ea typeface="Cambria" panose="02040503050406030204" pitchFamily="18" charset="0"/>
              </a:rPr>
              <a:t>RETINOPATHY</a:t>
            </a:r>
          </a:p>
          <a:p>
            <a:endParaRPr lang="en-IN" sz="2800" dirty="0">
              <a:solidFill>
                <a:schemeClr val="accent5">
                  <a:lumMod val="49000"/>
                </a:schemeClr>
              </a:solidFill>
              <a:latin typeface="Cambria" panose="02040503050406030204" pitchFamily="18" charset="0"/>
              <a:ea typeface="Cambria" panose="02040503050406030204" pitchFamily="18" charset="0"/>
            </a:endParaRPr>
          </a:p>
          <a:p>
            <a:r>
              <a:rPr lang="en-IN" sz="2800" b="1" dirty="0">
                <a:latin typeface="Cambria" panose="02040503050406030204" pitchFamily="18" charset="0"/>
                <a:ea typeface="Cambria" panose="02040503050406030204" pitchFamily="18" charset="0"/>
              </a:rPr>
              <a:t>MILD NPDR  -  </a:t>
            </a:r>
            <a:r>
              <a:rPr lang="en-IN" sz="2800" dirty="0">
                <a:latin typeface="Cambria" panose="02040503050406030204" pitchFamily="18" charset="0"/>
                <a:ea typeface="Cambria" panose="02040503050406030204" pitchFamily="18" charset="0"/>
              </a:rPr>
              <a:t>MA, retinal haemorrhage, hard exudates.</a:t>
            </a:r>
          </a:p>
          <a:p>
            <a:endParaRPr lang="en-IN" sz="2800" dirty="0">
              <a:latin typeface="Cambria" panose="02040503050406030204" pitchFamily="18" charset="0"/>
              <a:ea typeface="Cambria" panose="02040503050406030204" pitchFamily="18" charset="0"/>
            </a:endParaRPr>
          </a:p>
          <a:p>
            <a:r>
              <a:rPr lang="en-IN" sz="2800" b="1" dirty="0">
                <a:latin typeface="Cambria" panose="02040503050406030204" pitchFamily="18" charset="0"/>
                <a:ea typeface="Cambria" panose="02040503050406030204" pitchFamily="18" charset="0"/>
              </a:rPr>
              <a:t>MODERATE NPDR  -  </a:t>
            </a:r>
            <a:r>
              <a:rPr lang="en-IN" sz="2800" dirty="0">
                <a:latin typeface="Cambria" panose="02040503050406030204" pitchFamily="18" charset="0"/>
                <a:ea typeface="Cambria" panose="02040503050406030204" pitchFamily="18" charset="0"/>
              </a:rPr>
              <a:t>Mild NPDR ,plus cotton wool spots, venous changes &amp; IRMA ( </a:t>
            </a:r>
            <a:r>
              <a:rPr lang="en-US" sz="2800" dirty="0"/>
              <a:t>Intraretinal microvascular abnormality )</a:t>
            </a:r>
            <a:endParaRPr lang="en-IN" sz="2800" dirty="0">
              <a:ea typeface="Cambria" panose="02040503050406030204" pitchFamily="18" charset="0"/>
            </a:endParaRPr>
          </a:p>
          <a:p>
            <a:endParaRPr lang="en-IN" sz="2800" dirty="0">
              <a:ea typeface="Cambria" panose="02040503050406030204" pitchFamily="18" charset="0"/>
            </a:endParaRPr>
          </a:p>
          <a:p>
            <a:r>
              <a:rPr lang="en-IN" sz="2800" b="1" dirty="0">
                <a:latin typeface="Cambria" panose="02040503050406030204" pitchFamily="18" charset="0"/>
                <a:ea typeface="Cambria" panose="02040503050406030204" pitchFamily="18" charset="0"/>
              </a:rPr>
              <a:t>SEVERE NPDR -  </a:t>
            </a:r>
            <a:r>
              <a:rPr lang="en-IN" sz="2800" dirty="0">
                <a:latin typeface="Cambria" panose="02040503050406030204" pitchFamily="18" charset="0"/>
                <a:ea typeface="Cambria" panose="02040503050406030204" pitchFamily="18" charset="0"/>
              </a:rPr>
              <a:t>Moderate NPDR plus one of -</a:t>
            </a:r>
          </a:p>
          <a:p>
            <a:r>
              <a:rPr lang="en-IN" sz="2800" dirty="0">
                <a:latin typeface="Cambria" panose="02040503050406030204" pitchFamily="18" charset="0"/>
                <a:ea typeface="Cambria" panose="02040503050406030204" pitchFamily="18" charset="0"/>
              </a:rPr>
              <a:t> </a:t>
            </a:r>
            <a:r>
              <a:rPr lang="en-IN" sz="2800" b="1" dirty="0">
                <a:latin typeface="Cambria" panose="02040503050406030204" pitchFamily="18" charset="0"/>
                <a:ea typeface="Cambria" panose="02040503050406030204" pitchFamily="18" charset="0"/>
              </a:rPr>
              <a:t>(4:2:1) RULE     </a:t>
            </a:r>
            <a:r>
              <a:rPr lang="en-IN" sz="2800" dirty="0">
                <a:latin typeface="Cambria" panose="02040503050406030204" pitchFamily="18" charset="0"/>
                <a:ea typeface="Cambria" panose="02040503050406030204" pitchFamily="18" charset="0"/>
              </a:rPr>
              <a:t>•MA, retinal haemorrhage in all four quadrants.</a:t>
            </a:r>
          </a:p>
          <a:p>
            <a:r>
              <a:rPr lang="en-IN" sz="2800" dirty="0">
                <a:latin typeface="Cambria" panose="02040503050406030204" pitchFamily="18" charset="0"/>
                <a:ea typeface="Cambria" panose="02040503050406030204" pitchFamily="18" charset="0"/>
              </a:rPr>
              <a:t>                            •Venous changes in 2 / more quadrants.</a:t>
            </a:r>
          </a:p>
          <a:p>
            <a:r>
              <a:rPr lang="en-IN" sz="2800" dirty="0">
                <a:latin typeface="Cambria" panose="02040503050406030204" pitchFamily="18" charset="0"/>
                <a:ea typeface="Cambria" panose="02040503050406030204" pitchFamily="18" charset="0"/>
              </a:rPr>
              <a:t>                            •IRMA </a:t>
            </a:r>
            <a:r>
              <a:rPr lang="en-IN" sz="2800" dirty="0" err="1">
                <a:latin typeface="Cambria" panose="02040503050406030204" pitchFamily="18" charset="0"/>
                <a:ea typeface="Cambria" panose="02040503050406030204" pitchFamily="18" charset="0"/>
              </a:rPr>
              <a:t>atleast</a:t>
            </a:r>
            <a:r>
              <a:rPr lang="en-IN" sz="2800" dirty="0">
                <a:latin typeface="Cambria" panose="02040503050406030204" pitchFamily="18" charset="0"/>
                <a:ea typeface="Cambria" panose="02040503050406030204" pitchFamily="18" charset="0"/>
              </a:rPr>
              <a:t> in 1 quadrant.</a:t>
            </a:r>
          </a:p>
          <a:p>
            <a:endParaRPr lang="en-IN" sz="2800" dirty="0">
              <a:latin typeface="Cambria" panose="02040503050406030204" pitchFamily="18" charset="0"/>
              <a:ea typeface="Cambria" panose="02040503050406030204" pitchFamily="18" charset="0"/>
            </a:endParaRPr>
          </a:p>
          <a:p>
            <a:r>
              <a:rPr lang="en-IN" sz="2800" b="1" dirty="0">
                <a:latin typeface="Cambria" panose="02040503050406030204" pitchFamily="18" charset="0"/>
                <a:ea typeface="Cambria" panose="02040503050406030204" pitchFamily="18" charset="0"/>
              </a:rPr>
              <a:t>VERY SEVERE NPDR -  </a:t>
            </a:r>
            <a:r>
              <a:rPr lang="en-IN" sz="2800" dirty="0">
                <a:latin typeface="Cambria" panose="02040503050406030204" pitchFamily="18" charset="0"/>
                <a:ea typeface="Cambria" panose="02040503050406030204" pitchFamily="18" charset="0"/>
              </a:rPr>
              <a:t>Two or more of the above features on severe NPDR</a:t>
            </a:r>
          </a:p>
          <a:p>
            <a:r>
              <a:rPr lang="en-IN" sz="2800" dirty="0">
                <a:latin typeface="Cambria" panose="02040503050406030204" pitchFamily="18" charset="0"/>
                <a:ea typeface="Cambria" panose="02040503050406030204" pitchFamily="18" charset="0"/>
              </a:rPr>
              <a:t>       </a:t>
            </a:r>
            <a:r>
              <a:rPr lang="en-IN" sz="2800" b="1" dirty="0">
                <a:latin typeface="Cambria" panose="02040503050406030204" pitchFamily="18" charset="0"/>
                <a:ea typeface="Cambria" panose="02040503050406030204" pitchFamily="18" charset="0"/>
              </a:rPr>
              <a:t>(4:2:1) </a:t>
            </a:r>
          </a:p>
        </p:txBody>
      </p:sp>
    </p:spTree>
    <p:extLst>
      <p:ext uri="{BB962C8B-B14F-4D97-AF65-F5344CB8AC3E}">
        <p14:creationId xmlns:p14="http://schemas.microsoft.com/office/powerpoint/2010/main" xmlns="" val="324546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828DF4A-2CB3-7ABC-2111-B728FF84EFF1}"/>
              </a:ext>
            </a:extLst>
          </p:cNvPr>
          <p:cNvSpPr txBox="1"/>
          <p:nvPr/>
        </p:nvSpPr>
        <p:spPr>
          <a:xfrm>
            <a:off x="216309" y="508338"/>
            <a:ext cx="11759381" cy="5755422"/>
          </a:xfrm>
          <a:prstGeom prst="rect">
            <a:avLst/>
          </a:prstGeom>
          <a:noFill/>
        </p:spPr>
        <p:txBody>
          <a:bodyPr wrap="square" lIns="91440" tIns="45720" rIns="91440" bIns="45720" anchor="t">
            <a:spAutoFit/>
          </a:bodyPr>
          <a:lstStyle/>
          <a:p>
            <a:r>
              <a:rPr lang="en-US" sz="3200" dirty="0">
                <a:solidFill>
                  <a:schemeClr val="accent5">
                    <a:lumMod val="49000"/>
                  </a:schemeClr>
                </a:solidFill>
                <a:latin typeface="Arial Black"/>
              </a:rPr>
              <a:t>Proliferative diabetic retinopathy :</a:t>
            </a:r>
          </a:p>
          <a:p>
            <a:endParaRPr lang="en-US" sz="2800" dirty="0">
              <a:latin typeface="Arial Black" panose="020B0A04020102020204" pitchFamily="34" charset="0"/>
            </a:endParaRPr>
          </a:p>
          <a:p>
            <a:r>
              <a:rPr lang="en-US" sz="2800" dirty="0"/>
              <a:t>*early/mild/non - high risk PDR</a:t>
            </a:r>
          </a:p>
          <a:p>
            <a:r>
              <a:rPr lang="en-US" sz="2800" dirty="0"/>
              <a:t>*High risk:</a:t>
            </a:r>
          </a:p>
          <a:p>
            <a:pPr marL="457200" indent="-457200">
              <a:buFont typeface="Wingdings" panose="05000000000000000000" pitchFamily="2" charset="2"/>
              <a:buChar char="Ø"/>
            </a:pPr>
            <a:r>
              <a:rPr lang="en-US" sz="2800" dirty="0"/>
              <a:t> New vessel on Disc:</a:t>
            </a:r>
          </a:p>
          <a:p>
            <a:r>
              <a:rPr lang="en-US" sz="2800" dirty="0"/>
              <a:t>                     • More than 1/3rd of Optic disc diameter with/without </a:t>
            </a:r>
            <a:r>
              <a:rPr lang="en-US" sz="2800" dirty="0" err="1"/>
              <a:t>haemorrage</a:t>
            </a:r>
            <a:r>
              <a:rPr lang="en-US" sz="2800" dirty="0"/>
              <a:t>.</a:t>
            </a:r>
          </a:p>
          <a:p>
            <a:r>
              <a:rPr lang="en-US" sz="2800" dirty="0"/>
              <a:t>                     • Less than 1/3rd of optic disc diameter with </a:t>
            </a:r>
            <a:r>
              <a:rPr lang="en-US" sz="2800" dirty="0" err="1"/>
              <a:t>haemorrhage</a:t>
            </a:r>
            <a:r>
              <a:rPr lang="en-US" sz="2800" dirty="0"/>
              <a:t>.      </a:t>
            </a:r>
          </a:p>
          <a:p>
            <a:r>
              <a:rPr lang="en-US" sz="2800" dirty="0"/>
              <a:t>                       (preretinal &amp; vitreous </a:t>
            </a:r>
            <a:r>
              <a:rPr lang="en-US" sz="2800" dirty="0" err="1"/>
              <a:t>haemorrhage</a:t>
            </a:r>
            <a:r>
              <a:rPr lang="en-US" sz="2800" dirty="0"/>
              <a:t>)</a:t>
            </a:r>
          </a:p>
          <a:p>
            <a:endParaRPr lang="en-US" sz="2800" dirty="0"/>
          </a:p>
          <a:p>
            <a:pPr marL="457200" indent="-457200">
              <a:buFont typeface="Wingdings" panose="05000000000000000000" pitchFamily="2" charset="2"/>
              <a:buChar char="Ø"/>
            </a:pPr>
            <a:r>
              <a:rPr lang="en-US" sz="2800" dirty="0"/>
              <a:t> New vessel elsewhere in fundus:</a:t>
            </a:r>
          </a:p>
          <a:p>
            <a:r>
              <a:rPr lang="en-US" sz="2800" dirty="0"/>
              <a:t>                       • More than 1½ of Optic disc diameter with/without </a:t>
            </a:r>
            <a:r>
              <a:rPr lang="en-US" sz="2800" dirty="0" err="1"/>
              <a:t>haemorrage</a:t>
            </a:r>
            <a:r>
              <a:rPr lang="en-US" sz="2800" dirty="0"/>
              <a:t>.</a:t>
            </a:r>
          </a:p>
          <a:p>
            <a:r>
              <a:rPr lang="en-US" sz="2800" dirty="0"/>
              <a:t>                       • Less than 1½ of Optic disc diameter with </a:t>
            </a:r>
            <a:r>
              <a:rPr lang="en-US" sz="2800" dirty="0" err="1"/>
              <a:t>haemorrhage</a:t>
            </a:r>
            <a:r>
              <a:rPr lang="en-US" sz="2800" dirty="0"/>
              <a:t>. </a:t>
            </a:r>
          </a:p>
          <a:p>
            <a:r>
              <a:rPr lang="en-US" sz="2800" dirty="0"/>
              <a:t>                         (preretinal &amp; vitreous </a:t>
            </a:r>
            <a:r>
              <a:rPr lang="en-US" sz="2800" dirty="0" err="1"/>
              <a:t>haemorrhage</a:t>
            </a:r>
            <a:r>
              <a:rPr lang="en-US" sz="2800" dirty="0"/>
              <a:t>)</a:t>
            </a:r>
            <a:endParaRPr lang="en-IN" sz="2800" dirty="0"/>
          </a:p>
        </p:txBody>
      </p:sp>
    </p:spTree>
    <p:extLst>
      <p:ext uri="{BB962C8B-B14F-4D97-AF65-F5344CB8AC3E}">
        <p14:creationId xmlns:p14="http://schemas.microsoft.com/office/powerpoint/2010/main" xmlns="" val="14029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JMS | Free Full-Text | Novel Cell-Based and Tissue Engineering Approaches  for Induction of Angiogenesis as an Alternative Therapy for Diabetic  Retinopathy">
            <a:extLst>
              <a:ext uri="{FF2B5EF4-FFF2-40B4-BE49-F238E27FC236}">
                <a16:creationId xmlns:a16="http://schemas.microsoft.com/office/drawing/2014/main" xmlns="" id="{86E0E919-7ADC-A04D-E38F-90953E23DAF3}"/>
              </a:ext>
            </a:extLst>
          </p:cNvPr>
          <p:cNvPicPr>
            <a:picLocks noChangeAspect="1"/>
          </p:cNvPicPr>
          <p:nvPr/>
        </p:nvPicPr>
        <p:blipFill>
          <a:blip r:embed="rId2"/>
          <a:stretch>
            <a:fillRect/>
          </a:stretch>
        </p:blipFill>
        <p:spPr>
          <a:xfrm>
            <a:off x="1937958" y="907316"/>
            <a:ext cx="8186727" cy="5041139"/>
          </a:xfrm>
          <a:prstGeom prst="rect">
            <a:avLst/>
          </a:prstGeom>
        </p:spPr>
      </p:pic>
    </p:spTree>
    <p:extLst>
      <p:ext uri="{BB962C8B-B14F-4D97-AF65-F5344CB8AC3E}">
        <p14:creationId xmlns:p14="http://schemas.microsoft.com/office/powerpoint/2010/main" xmlns="" val="280253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42B89E-D9FB-B3BC-7C60-B0BAEFB1508A}"/>
              </a:ext>
            </a:extLst>
          </p:cNvPr>
          <p:cNvSpPr txBox="1"/>
          <p:nvPr/>
        </p:nvSpPr>
        <p:spPr>
          <a:xfrm>
            <a:off x="211391" y="688959"/>
            <a:ext cx="8129311" cy="3662541"/>
          </a:xfrm>
          <a:prstGeom prst="rect">
            <a:avLst/>
          </a:prstGeom>
          <a:noFill/>
        </p:spPr>
        <p:txBody>
          <a:bodyPr wrap="square" lIns="91440" tIns="45720" rIns="91440" bIns="45720" anchor="t">
            <a:spAutoFit/>
          </a:bodyPr>
          <a:lstStyle/>
          <a:p>
            <a:r>
              <a:rPr lang="en-IN" sz="3200" dirty="0">
                <a:solidFill>
                  <a:schemeClr val="accent5">
                    <a:lumMod val="49000"/>
                  </a:schemeClr>
                </a:solidFill>
                <a:latin typeface="Arial Black"/>
              </a:rPr>
              <a:t>Diabetic maculopathy :</a:t>
            </a:r>
          </a:p>
          <a:p>
            <a:endParaRPr lang="en-IN" sz="3200" dirty="0">
              <a:latin typeface="Arial Black" panose="020B0A04020102020204" pitchFamily="34" charset="0"/>
            </a:endParaRPr>
          </a:p>
          <a:p>
            <a:r>
              <a:rPr lang="en-IN" sz="2800" dirty="0">
                <a:latin typeface="Aptos" panose="020B0004020202020204" pitchFamily="34" charset="0"/>
              </a:rPr>
              <a:t>Changes in macular region need special mention, due to their effect on vision. The diabetic macular oedema (DME) occurs due to increased permeability of the retinal capillaries.</a:t>
            </a:r>
          </a:p>
          <a:p>
            <a:endParaRPr lang="en-IN" sz="2800" dirty="0">
              <a:latin typeface="Aptos" panose="020B0004020202020204" pitchFamily="34" charset="0"/>
            </a:endParaRPr>
          </a:p>
          <a:p>
            <a:r>
              <a:rPr lang="en-IN" sz="2800" b="1" dirty="0">
                <a:latin typeface="Aptos" panose="020B0004020202020204" pitchFamily="34" charset="0"/>
              </a:rPr>
              <a:t>Clinically significant macular oedema (CSME)</a:t>
            </a:r>
          </a:p>
        </p:txBody>
      </p:sp>
      <p:sp>
        <p:nvSpPr>
          <p:cNvPr id="5" name="TextBox 4">
            <a:extLst>
              <a:ext uri="{FF2B5EF4-FFF2-40B4-BE49-F238E27FC236}">
                <a16:creationId xmlns:a16="http://schemas.microsoft.com/office/drawing/2014/main" xmlns="" id="{A0FABA03-6B90-ED3D-7296-8BCDC0E1E415}"/>
              </a:ext>
            </a:extLst>
          </p:cNvPr>
          <p:cNvSpPr txBox="1"/>
          <p:nvPr/>
        </p:nvSpPr>
        <p:spPr>
          <a:xfrm>
            <a:off x="2172929" y="3246792"/>
            <a:ext cx="8908026" cy="369332"/>
          </a:xfrm>
          <a:prstGeom prst="rect">
            <a:avLst/>
          </a:prstGeom>
          <a:noFill/>
        </p:spPr>
        <p:txBody>
          <a:bodyPr wrap="square">
            <a:spAutoFit/>
          </a:bodyPr>
          <a:lstStyle/>
          <a:p>
            <a:endParaRPr lang="en-IN" dirty="0"/>
          </a:p>
        </p:txBody>
      </p:sp>
      <p:sp>
        <p:nvSpPr>
          <p:cNvPr id="7" name="TextBox 6">
            <a:extLst>
              <a:ext uri="{FF2B5EF4-FFF2-40B4-BE49-F238E27FC236}">
                <a16:creationId xmlns:a16="http://schemas.microsoft.com/office/drawing/2014/main" xmlns="" id="{274E451A-1C89-FEAF-CE4E-8DB41B252D04}"/>
              </a:ext>
            </a:extLst>
          </p:cNvPr>
          <p:cNvSpPr txBox="1"/>
          <p:nvPr/>
        </p:nvSpPr>
        <p:spPr>
          <a:xfrm>
            <a:off x="211391" y="4592484"/>
            <a:ext cx="11265311" cy="1384995"/>
          </a:xfrm>
          <a:prstGeom prst="rect">
            <a:avLst/>
          </a:prstGeom>
          <a:noFill/>
        </p:spPr>
        <p:txBody>
          <a:bodyPr wrap="square">
            <a:spAutoFit/>
          </a:bodyPr>
          <a:lstStyle/>
          <a:p>
            <a:r>
              <a:rPr lang="en-US" sz="2800" dirty="0"/>
              <a:t>• Thickening of the retina at or within 500 micron of the center of the fovea.</a:t>
            </a:r>
          </a:p>
          <a:p>
            <a:r>
              <a:rPr lang="en-US" sz="2800" dirty="0"/>
              <a:t>Hard exudates at or within 500 micron of the center of fovea associated with adjacent retinal' thickening.</a:t>
            </a:r>
          </a:p>
        </p:txBody>
      </p:sp>
      <p:pic>
        <p:nvPicPr>
          <p:cNvPr id="2" name="Picture 1" descr="Lasers Treatment | Diabetic Maculopathy">
            <a:extLst>
              <a:ext uri="{FF2B5EF4-FFF2-40B4-BE49-F238E27FC236}">
                <a16:creationId xmlns:a16="http://schemas.microsoft.com/office/drawing/2014/main" xmlns="" id="{1371086F-C3E5-6D4C-981A-C4DE6AB2AB63}"/>
              </a:ext>
            </a:extLst>
          </p:cNvPr>
          <p:cNvPicPr>
            <a:picLocks noChangeAspect="1"/>
          </p:cNvPicPr>
          <p:nvPr/>
        </p:nvPicPr>
        <p:blipFill>
          <a:blip r:embed="rId2"/>
          <a:stretch>
            <a:fillRect/>
          </a:stretch>
        </p:blipFill>
        <p:spPr>
          <a:xfrm>
            <a:off x="8168640" y="695431"/>
            <a:ext cx="3799840" cy="3018577"/>
          </a:xfrm>
          <a:prstGeom prst="rect">
            <a:avLst/>
          </a:prstGeom>
        </p:spPr>
      </p:pic>
    </p:spTree>
    <p:extLst>
      <p:ext uri="{BB962C8B-B14F-4D97-AF65-F5344CB8AC3E}">
        <p14:creationId xmlns:p14="http://schemas.microsoft.com/office/powerpoint/2010/main" xmlns="" val="28427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6C49E17-7620-9097-FE78-4A2C03D570D1}"/>
              </a:ext>
            </a:extLst>
          </p:cNvPr>
          <p:cNvSpPr txBox="1"/>
          <p:nvPr/>
        </p:nvSpPr>
        <p:spPr>
          <a:xfrm>
            <a:off x="285135" y="2563595"/>
            <a:ext cx="11179280" cy="2677656"/>
          </a:xfrm>
          <a:prstGeom prst="rect">
            <a:avLst/>
          </a:prstGeom>
          <a:noFill/>
        </p:spPr>
        <p:txBody>
          <a:bodyPr wrap="square">
            <a:spAutoFit/>
          </a:bodyPr>
          <a:lstStyle/>
          <a:p>
            <a:r>
              <a:rPr lang="en-US" sz="2800" b="1" dirty="0"/>
              <a:t>OCT classification of diabetic macular oedema.</a:t>
            </a:r>
          </a:p>
          <a:p>
            <a:endParaRPr lang="en-US" sz="2800" b="1" dirty="0"/>
          </a:p>
          <a:p>
            <a:r>
              <a:rPr lang="en-US" sz="2800" dirty="0"/>
              <a:t>On the basis of OCT examination the diabetic macular oedema (DME) has been classified as below:</a:t>
            </a:r>
          </a:p>
          <a:p>
            <a:pPr lvl="1"/>
            <a:r>
              <a:rPr lang="en-US" sz="2800" dirty="0"/>
              <a:t>                                       1. Non-tractional</a:t>
            </a:r>
          </a:p>
          <a:p>
            <a:pPr lvl="1"/>
            <a:r>
              <a:rPr lang="en-US" sz="2800" dirty="0"/>
              <a:t>                                       2. Tractional DME. </a:t>
            </a:r>
            <a:endParaRPr lang="en-IN" sz="2800" dirty="0"/>
          </a:p>
        </p:txBody>
      </p:sp>
      <p:sp>
        <p:nvSpPr>
          <p:cNvPr id="4" name="TextBox 3">
            <a:extLst>
              <a:ext uri="{FF2B5EF4-FFF2-40B4-BE49-F238E27FC236}">
                <a16:creationId xmlns:a16="http://schemas.microsoft.com/office/drawing/2014/main" xmlns="" id="{A1A0534F-BEAA-7B7A-3FA4-BB35331C5998}"/>
              </a:ext>
            </a:extLst>
          </p:cNvPr>
          <p:cNvSpPr txBox="1"/>
          <p:nvPr/>
        </p:nvSpPr>
        <p:spPr>
          <a:xfrm>
            <a:off x="285135" y="907094"/>
            <a:ext cx="11621729" cy="954107"/>
          </a:xfrm>
          <a:prstGeom prst="rect">
            <a:avLst/>
          </a:prstGeom>
          <a:noFill/>
        </p:spPr>
        <p:txBody>
          <a:bodyPr wrap="square">
            <a:spAutoFit/>
          </a:bodyPr>
          <a:lstStyle/>
          <a:p>
            <a:r>
              <a:rPr lang="en-US" sz="2800" dirty="0"/>
              <a:t>• Development of a zone of retinal thickening one disc diameter or larger in size, at least a part of which is within one disc diameter of the foveal center.</a:t>
            </a:r>
          </a:p>
        </p:txBody>
      </p:sp>
    </p:spTree>
    <p:extLst>
      <p:ext uri="{BB962C8B-B14F-4D97-AF65-F5344CB8AC3E}">
        <p14:creationId xmlns:p14="http://schemas.microsoft.com/office/powerpoint/2010/main" xmlns="" val="1420655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5B0A37-6032-8891-5D3A-9C89A5D61C27}"/>
              </a:ext>
            </a:extLst>
          </p:cNvPr>
          <p:cNvSpPr txBox="1"/>
          <p:nvPr/>
        </p:nvSpPr>
        <p:spPr>
          <a:xfrm>
            <a:off x="363793" y="753296"/>
            <a:ext cx="11830173" cy="3170099"/>
          </a:xfrm>
          <a:prstGeom prst="rect">
            <a:avLst/>
          </a:prstGeom>
          <a:noFill/>
        </p:spPr>
        <p:txBody>
          <a:bodyPr wrap="square" lIns="91440" tIns="45720" rIns="91440" bIns="45720" anchor="t">
            <a:spAutoFit/>
          </a:bodyPr>
          <a:lstStyle/>
          <a:p>
            <a:r>
              <a:rPr lang="en-US" sz="3200" dirty="0">
                <a:solidFill>
                  <a:schemeClr val="accent5">
                    <a:lumMod val="49000"/>
                  </a:schemeClr>
                </a:solidFill>
                <a:latin typeface="Arial Black"/>
              </a:rPr>
              <a:t>Advanced diabetic eye disease</a:t>
            </a:r>
          </a:p>
          <a:p>
            <a:endParaRPr lang="en-US" sz="2800" dirty="0"/>
          </a:p>
          <a:p>
            <a:r>
              <a:rPr lang="en-US" sz="2800" dirty="0"/>
              <a:t>It is the end result of uncontrolled proliferative diabetic retinopathy. It is marked by complications such as: </a:t>
            </a:r>
            <a:endParaRPr lang="en-US" sz="2800" dirty="0">
              <a:ea typeface="Calibri"/>
              <a:cs typeface="Calibri"/>
            </a:endParaRPr>
          </a:p>
          <a:p>
            <a:r>
              <a:rPr lang="en-US" sz="2800" dirty="0"/>
              <a:t>  (a)  Persistent vitreous </a:t>
            </a:r>
            <a:r>
              <a:rPr lang="en-US" sz="2800" dirty="0" err="1"/>
              <a:t>haemorrhage</a:t>
            </a:r>
            <a:r>
              <a:rPr lang="en-US" sz="2800" dirty="0"/>
              <a:t>,</a:t>
            </a:r>
          </a:p>
          <a:p>
            <a:r>
              <a:rPr lang="en-US" sz="2800" dirty="0"/>
              <a:t>  (b)  Tractional retinal detachment, and</a:t>
            </a:r>
            <a:endParaRPr lang="en-US" sz="2800" dirty="0">
              <a:ea typeface="Calibri"/>
              <a:cs typeface="Calibri"/>
            </a:endParaRPr>
          </a:p>
          <a:p>
            <a:r>
              <a:rPr lang="en-US" sz="2800" dirty="0"/>
              <a:t>  (c)   Neovascular glaucoma.</a:t>
            </a:r>
            <a:endParaRPr lang="en-IN" sz="2800" dirty="0"/>
          </a:p>
        </p:txBody>
      </p:sp>
      <p:pic>
        <p:nvPicPr>
          <p:cNvPr id="2" name="Picture 1" descr="Moran CORE | Vitreous Hemorrhage">
            <a:extLst>
              <a:ext uri="{FF2B5EF4-FFF2-40B4-BE49-F238E27FC236}">
                <a16:creationId xmlns:a16="http://schemas.microsoft.com/office/drawing/2014/main" xmlns="" id="{C7FE23F5-1C66-6E6B-21D0-F77607F52483}"/>
              </a:ext>
            </a:extLst>
          </p:cNvPr>
          <p:cNvPicPr>
            <a:picLocks noChangeAspect="1"/>
          </p:cNvPicPr>
          <p:nvPr/>
        </p:nvPicPr>
        <p:blipFill>
          <a:blip r:embed="rId2" cstate="print"/>
          <a:stretch>
            <a:fillRect/>
          </a:stretch>
        </p:blipFill>
        <p:spPr>
          <a:xfrm>
            <a:off x="528320" y="4339424"/>
            <a:ext cx="2600960" cy="2385391"/>
          </a:xfrm>
          <a:prstGeom prst="rect">
            <a:avLst/>
          </a:prstGeom>
        </p:spPr>
      </p:pic>
      <p:pic>
        <p:nvPicPr>
          <p:cNvPr id="4" name="Picture 3" descr="Retinal Detachment | Canadian Association of Optometrists">
            <a:extLst>
              <a:ext uri="{FF2B5EF4-FFF2-40B4-BE49-F238E27FC236}">
                <a16:creationId xmlns:a16="http://schemas.microsoft.com/office/drawing/2014/main" xmlns="" id="{566603FF-7C8B-8945-011A-89F53161C1FF}"/>
              </a:ext>
            </a:extLst>
          </p:cNvPr>
          <p:cNvPicPr>
            <a:picLocks noChangeAspect="1"/>
          </p:cNvPicPr>
          <p:nvPr/>
        </p:nvPicPr>
        <p:blipFill>
          <a:blip r:embed="rId3" cstate="print"/>
          <a:stretch>
            <a:fillRect/>
          </a:stretch>
        </p:blipFill>
        <p:spPr>
          <a:xfrm>
            <a:off x="4287520" y="4231640"/>
            <a:ext cx="3759200" cy="2499360"/>
          </a:xfrm>
          <a:prstGeom prst="rect">
            <a:avLst/>
          </a:prstGeom>
        </p:spPr>
      </p:pic>
      <p:pic>
        <p:nvPicPr>
          <p:cNvPr id="5" name="Picture 4" descr="Community Eye Health Journal » Neovascular glaucoma: prevention and  treatment">
            <a:extLst>
              <a:ext uri="{FF2B5EF4-FFF2-40B4-BE49-F238E27FC236}">
                <a16:creationId xmlns:a16="http://schemas.microsoft.com/office/drawing/2014/main" xmlns="" id="{2DAB9979-4B85-9EC1-1B39-95D3179603CA}"/>
              </a:ext>
            </a:extLst>
          </p:cNvPr>
          <p:cNvPicPr>
            <a:picLocks noChangeAspect="1"/>
          </p:cNvPicPr>
          <p:nvPr/>
        </p:nvPicPr>
        <p:blipFill>
          <a:blip r:embed="rId4"/>
          <a:stretch>
            <a:fillRect/>
          </a:stretch>
        </p:blipFill>
        <p:spPr>
          <a:xfrm>
            <a:off x="8686800" y="4239260"/>
            <a:ext cx="2976880" cy="2382520"/>
          </a:xfrm>
          <a:prstGeom prst="rect">
            <a:avLst/>
          </a:prstGeom>
        </p:spPr>
      </p:pic>
      <p:sp>
        <p:nvSpPr>
          <p:cNvPr id="6" name="TextBox 5">
            <a:extLst>
              <a:ext uri="{FF2B5EF4-FFF2-40B4-BE49-F238E27FC236}">
                <a16:creationId xmlns:a16="http://schemas.microsoft.com/office/drawing/2014/main" xmlns="" id="{5FA8D8FC-248D-08EE-9D7D-CAB1386BE409}"/>
              </a:ext>
            </a:extLst>
          </p:cNvPr>
          <p:cNvSpPr txBox="1"/>
          <p:nvPr/>
        </p:nvSpPr>
        <p:spPr>
          <a:xfrm>
            <a:off x="121920" y="4439920"/>
            <a:ext cx="281432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Calibri"/>
                <a:cs typeface="Calibri"/>
              </a:rPr>
              <a:t>(a)</a:t>
            </a:r>
            <a:endParaRPr lang="en-US" dirty="0"/>
          </a:p>
        </p:txBody>
      </p:sp>
      <p:sp>
        <p:nvSpPr>
          <p:cNvPr id="7" name="TextBox 6">
            <a:extLst>
              <a:ext uri="{FF2B5EF4-FFF2-40B4-BE49-F238E27FC236}">
                <a16:creationId xmlns:a16="http://schemas.microsoft.com/office/drawing/2014/main" xmlns="" id="{5A018C6E-7091-F25A-D8FF-35ADAFDDE01D}"/>
              </a:ext>
            </a:extLst>
          </p:cNvPr>
          <p:cNvSpPr txBox="1"/>
          <p:nvPr/>
        </p:nvSpPr>
        <p:spPr>
          <a:xfrm>
            <a:off x="3769360" y="443992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Calibri"/>
                <a:cs typeface="Calibri"/>
              </a:rPr>
              <a:t>(b)</a:t>
            </a:r>
            <a:endParaRPr lang="en-US" dirty="0"/>
          </a:p>
        </p:txBody>
      </p:sp>
      <p:sp>
        <p:nvSpPr>
          <p:cNvPr id="8" name="TextBox 7">
            <a:extLst>
              <a:ext uri="{FF2B5EF4-FFF2-40B4-BE49-F238E27FC236}">
                <a16:creationId xmlns:a16="http://schemas.microsoft.com/office/drawing/2014/main" xmlns="" id="{7F7B6630-2B75-BB1C-769A-E171DA18749F}"/>
              </a:ext>
            </a:extLst>
          </p:cNvPr>
          <p:cNvSpPr txBox="1"/>
          <p:nvPr/>
        </p:nvSpPr>
        <p:spPr>
          <a:xfrm flipH="1">
            <a:off x="8280400" y="4439919"/>
            <a:ext cx="609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Calibri"/>
                <a:cs typeface="Calibri"/>
              </a:rPr>
              <a:t>(c)</a:t>
            </a:r>
            <a:endParaRPr lang="en-US" dirty="0"/>
          </a:p>
        </p:txBody>
      </p:sp>
    </p:spTree>
    <p:extLst>
      <p:ext uri="{BB962C8B-B14F-4D97-AF65-F5344CB8AC3E}">
        <p14:creationId xmlns:p14="http://schemas.microsoft.com/office/powerpoint/2010/main" xmlns="" val="18545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1F7D72A-8536-73CC-A5B1-979AE6CB07B7}"/>
              </a:ext>
            </a:extLst>
          </p:cNvPr>
          <p:cNvSpPr txBox="1"/>
          <p:nvPr/>
        </p:nvSpPr>
        <p:spPr>
          <a:xfrm>
            <a:off x="4021393" y="0"/>
            <a:ext cx="3716593" cy="646331"/>
          </a:xfrm>
          <a:prstGeom prst="rect">
            <a:avLst/>
          </a:prstGeom>
          <a:noFill/>
        </p:spPr>
        <p:txBody>
          <a:bodyPr wrap="square" rtlCol="0">
            <a:spAutoFit/>
          </a:bodyPr>
          <a:lstStyle/>
          <a:p>
            <a:r>
              <a:rPr lang="en-US" sz="3600" b="1" i="1" u="sng" dirty="0">
                <a:latin typeface="Algerian" panose="04020705040A02060702" pitchFamily="82" charset="0"/>
              </a:rPr>
              <a:t>MANEGEMENT</a:t>
            </a:r>
            <a:endParaRPr lang="en-IN" sz="3600" b="1" i="1" u="sng" dirty="0">
              <a:latin typeface="Algerian" panose="04020705040A02060702" pitchFamily="82" charset="0"/>
            </a:endParaRPr>
          </a:p>
        </p:txBody>
      </p:sp>
      <p:sp>
        <p:nvSpPr>
          <p:cNvPr id="4" name="TextBox 3">
            <a:extLst>
              <a:ext uri="{FF2B5EF4-FFF2-40B4-BE49-F238E27FC236}">
                <a16:creationId xmlns:a16="http://schemas.microsoft.com/office/drawing/2014/main" xmlns="" id="{FFDF1157-D5C0-7037-9C25-7C9AC38A92D6}"/>
              </a:ext>
            </a:extLst>
          </p:cNvPr>
          <p:cNvSpPr txBox="1"/>
          <p:nvPr/>
        </p:nvSpPr>
        <p:spPr>
          <a:xfrm>
            <a:off x="481780" y="1458675"/>
            <a:ext cx="7367639" cy="5755422"/>
          </a:xfrm>
          <a:prstGeom prst="rect">
            <a:avLst/>
          </a:prstGeom>
          <a:noFill/>
        </p:spPr>
        <p:txBody>
          <a:bodyPr wrap="square" lIns="91440" tIns="45720" rIns="91440" bIns="45720" anchor="t">
            <a:spAutoFit/>
          </a:bodyPr>
          <a:lstStyle/>
          <a:p>
            <a:r>
              <a:rPr lang="en-US" sz="2800" dirty="0"/>
              <a:t>Management of diabetic retinopathy includes its </a:t>
            </a:r>
            <a:r>
              <a:rPr lang="en-US" sz="2800" i="1" dirty="0"/>
              <a:t>screening, investigation</a:t>
            </a:r>
            <a:r>
              <a:rPr lang="en-US" sz="2800" dirty="0"/>
              <a:t> and </a:t>
            </a:r>
            <a:r>
              <a:rPr lang="en-US" sz="2800" i="1" dirty="0"/>
              <a:t>treatment</a:t>
            </a:r>
            <a:r>
              <a:rPr lang="en-US" sz="2800" dirty="0"/>
              <a:t>.</a:t>
            </a:r>
            <a:endParaRPr lang="en-US" sz="2800" dirty="0">
              <a:ea typeface="Calibri"/>
              <a:cs typeface="Calibri"/>
            </a:endParaRPr>
          </a:p>
          <a:p>
            <a:endParaRPr lang="en-US" sz="2800" dirty="0"/>
          </a:p>
          <a:p>
            <a:r>
              <a:rPr lang="en-US" sz="3200" dirty="0">
                <a:solidFill>
                  <a:srgbClr val="0066FF"/>
                </a:solidFill>
              </a:rPr>
              <a:t>Screening for diabetic retinopathy</a:t>
            </a:r>
          </a:p>
          <a:p>
            <a:endParaRPr lang="en-US" sz="2800" b="1" dirty="0"/>
          </a:p>
          <a:p>
            <a:r>
              <a:rPr lang="en-US" sz="2800" dirty="0"/>
              <a:t>To prevent visual loss occurring from diabetic retinopathy a periodic follow-up is very important for a timely intervention. The recommendations for periodic fundus examination are as follows:</a:t>
            </a:r>
          </a:p>
          <a:p>
            <a:endParaRPr lang="en-US" sz="2800" dirty="0"/>
          </a:p>
          <a:p>
            <a:endParaRPr lang="en-US" sz="2800" dirty="0"/>
          </a:p>
          <a:p>
            <a:endParaRPr lang="en-US" sz="2800" dirty="0"/>
          </a:p>
        </p:txBody>
      </p:sp>
      <p:pic>
        <p:nvPicPr>
          <p:cNvPr id="3" name="Picture 2" descr="15 Types of Eye Tests That Are Part of Maintaining Healthy Vision">
            <a:extLst>
              <a:ext uri="{FF2B5EF4-FFF2-40B4-BE49-F238E27FC236}">
                <a16:creationId xmlns:a16="http://schemas.microsoft.com/office/drawing/2014/main" xmlns="" id="{3EF0916E-1AF2-BFF9-82BC-F40B25E672CA}"/>
              </a:ext>
            </a:extLst>
          </p:cNvPr>
          <p:cNvPicPr>
            <a:picLocks noChangeAspect="1"/>
          </p:cNvPicPr>
          <p:nvPr/>
        </p:nvPicPr>
        <p:blipFill>
          <a:blip r:embed="rId2">
            <a:alphaModFix/>
          </a:blip>
          <a:stretch>
            <a:fillRect/>
          </a:stretch>
        </p:blipFill>
        <p:spPr>
          <a:xfrm>
            <a:off x="8016240" y="1711584"/>
            <a:ext cx="4094479" cy="371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39801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4EA9F49-5651-093A-2630-7698EC797DD4}"/>
              </a:ext>
            </a:extLst>
          </p:cNvPr>
          <p:cNvSpPr txBox="1"/>
          <p:nvPr/>
        </p:nvSpPr>
        <p:spPr>
          <a:xfrm>
            <a:off x="4109884" y="0"/>
            <a:ext cx="4628911" cy="646331"/>
          </a:xfrm>
          <a:prstGeom prst="rect">
            <a:avLst/>
          </a:prstGeom>
          <a:noFill/>
        </p:spPr>
        <p:txBody>
          <a:bodyPr wrap="square" rtlCol="0">
            <a:spAutoFit/>
          </a:bodyPr>
          <a:lstStyle/>
          <a:p>
            <a:r>
              <a:rPr lang="en-US" dirty="0"/>
              <a:t>     </a:t>
            </a:r>
            <a:r>
              <a:rPr lang="en-US" sz="3600" b="1" i="1" u="sng" dirty="0">
                <a:latin typeface="Algerian" panose="04020705040A02060702" pitchFamily="82" charset="0"/>
              </a:rPr>
              <a:t>INTRODUCTION</a:t>
            </a:r>
            <a:endParaRPr lang="en-IN" sz="3600" b="1" i="1" u="sng" dirty="0">
              <a:latin typeface="Algerian" panose="04020705040A02060702" pitchFamily="82" charset="0"/>
            </a:endParaRPr>
          </a:p>
        </p:txBody>
      </p:sp>
      <p:sp>
        <p:nvSpPr>
          <p:cNvPr id="8" name="TextBox 7">
            <a:extLst>
              <a:ext uri="{FF2B5EF4-FFF2-40B4-BE49-F238E27FC236}">
                <a16:creationId xmlns:a16="http://schemas.microsoft.com/office/drawing/2014/main" xmlns="" id="{EC2AAEF1-05FE-8310-8D4C-80E8D63BA968}"/>
              </a:ext>
            </a:extLst>
          </p:cNvPr>
          <p:cNvSpPr txBox="1"/>
          <p:nvPr/>
        </p:nvSpPr>
        <p:spPr>
          <a:xfrm>
            <a:off x="861855" y="1086863"/>
            <a:ext cx="9759558" cy="1631216"/>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latin typeface="Arial" panose="020B0604020202020204" pitchFamily="34" charset="0"/>
                <a:cs typeface="Arial" panose="020B0604020202020204" pitchFamily="34" charset="0"/>
              </a:rPr>
              <a:t>Diabetic Retinopathy refers to retinal changes seen in patients with diabetes mellitus.   </a:t>
            </a:r>
          </a:p>
          <a:p>
            <a:pPr marL="285750" indent="-285750">
              <a:buFont typeface="Wingdings" panose="05000000000000000000" pitchFamily="2" charset="2"/>
              <a:buChar char="§"/>
            </a:pPr>
            <a:r>
              <a:rPr lang="en-IN" sz="2000" b="1" dirty="0">
                <a:latin typeface="Arial" panose="020B0604020202020204" pitchFamily="34" charset="0"/>
                <a:cs typeface="Arial" panose="020B0604020202020204" pitchFamily="34" charset="0"/>
              </a:rPr>
              <a:t>With increase in life expectancy of diabetes , the incidence of Diabetic retinopathy increased.</a:t>
            </a:r>
          </a:p>
          <a:p>
            <a:pPr marL="285750" indent="-285750">
              <a:buFont typeface="Wingdings" panose="05000000000000000000" pitchFamily="2" charset="2"/>
              <a:buChar char="§"/>
            </a:pPr>
            <a:r>
              <a:rPr lang="en-IN" sz="2000" b="1" dirty="0">
                <a:latin typeface="Arial" panose="020B0604020202020204" pitchFamily="34" charset="0"/>
                <a:cs typeface="Arial" panose="020B0604020202020204" pitchFamily="34" charset="0"/>
              </a:rPr>
              <a:t>DR is leading cause of blindness.</a:t>
            </a:r>
          </a:p>
        </p:txBody>
      </p:sp>
    </p:spTree>
    <p:extLst>
      <p:ext uri="{BB962C8B-B14F-4D97-AF65-F5344CB8AC3E}">
        <p14:creationId xmlns:p14="http://schemas.microsoft.com/office/powerpoint/2010/main" xmlns="" val="86670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D83268C-4541-008B-C9A8-C4B37267835A}"/>
              </a:ext>
            </a:extLst>
          </p:cNvPr>
          <p:cNvSpPr txBox="1"/>
          <p:nvPr/>
        </p:nvSpPr>
        <p:spPr>
          <a:xfrm>
            <a:off x="353961" y="990119"/>
            <a:ext cx="11484078" cy="4401205"/>
          </a:xfrm>
          <a:prstGeom prst="rect">
            <a:avLst/>
          </a:prstGeom>
          <a:noFill/>
        </p:spPr>
        <p:txBody>
          <a:bodyPr wrap="square">
            <a:spAutoFit/>
          </a:bodyPr>
          <a:lstStyle/>
          <a:p>
            <a:pPr marL="457200" indent="-457200">
              <a:buFont typeface="Wingdings" panose="05000000000000000000" pitchFamily="2" charset="2"/>
              <a:buChar char="§"/>
            </a:pPr>
            <a:r>
              <a:rPr lang="en-US" sz="2800" dirty="0"/>
              <a:t>First examination, 5 years after diagnosis of type 1 DM and at the time of diagnosis in type 2 DM.</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Every year, till there is no diabetic retinopathy or there is mild NPDR.</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Every 6 months, in moderate NPDR.</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Every 3 months, in severe NPDR.</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 Every 2 months , in PDR with no high-risk characteristics.</a:t>
            </a:r>
          </a:p>
        </p:txBody>
      </p:sp>
    </p:spTree>
    <p:extLst>
      <p:ext uri="{BB962C8B-B14F-4D97-AF65-F5344CB8AC3E}">
        <p14:creationId xmlns:p14="http://schemas.microsoft.com/office/powerpoint/2010/main" xmlns="" val="286071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5233BF-FE79-D404-AF5C-91F74D5D2BF8}"/>
              </a:ext>
            </a:extLst>
          </p:cNvPr>
          <p:cNvSpPr txBox="1"/>
          <p:nvPr/>
        </p:nvSpPr>
        <p:spPr>
          <a:xfrm>
            <a:off x="4139381" y="137652"/>
            <a:ext cx="3972232" cy="646331"/>
          </a:xfrm>
          <a:prstGeom prst="rect">
            <a:avLst/>
          </a:prstGeom>
          <a:noFill/>
        </p:spPr>
        <p:txBody>
          <a:bodyPr wrap="square" rtlCol="0">
            <a:spAutoFit/>
          </a:bodyPr>
          <a:lstStyle/>
          <a:p>
            <a:r>
              <a:rPr lang="en-US" sz="3600" b="1" i="1" u="sng" dirty="0">
                <a:latin typeface="Algerian" panose="04020705040A02060702" pitchFamily="82" charset="0"/>
              </a:rPr>
              <a:t>INVESTIGATION</a:t>
            </a:r>
            <a:endParaRPr lang="en-IN" sz="3600" b="1" i="1" u="sng" dirty="0">
              <a:latin typeface="Algerian" panose="04020705040A02060702" pitchFamily="82" charset="0"/>
            </a:endParaRPr>
          </a:p>
        </p:txBody>
      </p:sp>
      <p:sp>
        <p:nvSpPr>
          <p:cNvPr id="4" name="TextBox 3">
            <a:extLst>
              <a:ext uri="{FF2B5EF4-FFF2-40B4-BE49-F238E27FC236}">
                <a16:creationId xmlns:a16="http://schemas.microsoft.com/office/drawing/2014/main" xmlns="" id="{9CE75F5C-3796-93C8-EEFA-A1DE5A43FB4D}"/>
              </a:ext>
            </a:extLst>
          </p:cNvPr>
          <p:cNvSpPr txBox="1"/>
          <p:nvPr/>
        </p:nvSpPr>
        <p:spPr>
          <a:xfrm>
            <a:off x="92987" y="1230794"/>
            <a:ext cx="8595613" cy="5232202"/>
          </a:xfrm>
          <a:prstGeom prst="rect">
            <a:avLst/>
          </a:prstGeom>
          <a:noFill/>
        </p:spPr>
        <p:txBody>
          <a:bodyPr wrap="square" lIns="91440" tIns="45720" rIns="91440" bIns="45720" anchor="t">
            <a:spAutoFit/>
          </a:bodyPr>
          <a:lstStyle/>
          <a:p>
            <a:endParaRPr lang="en-IN" dirty="0"/>
          </a:p>
          <a:p>
            <a:pPr marL="457200" indent="-457200">
              <a:buFont typeface="Wingdings" panose="05000000000000000000" pitchFamily="2" charset="2"/>
              <a:buChar char="Ø"/>
            </a:pPr>
            <a:r>
              <a:rPr lang="en-IN" sz="3200" dirty="0">
                <a:solidFill>
                  <a:srgbClr val="0066FF"/>
                </a:solidFill>
              </a:rPr>
              <a:t>Laboratory test:  </a:t>
            </a:r>
          </a:p>
          <a:p>
            <a:r>
              <a:rPr lang="en-IN" sz="2800" dirty="0"/>
              <a:t>                               * Blood sugar estimation</a:t>
            </a:r>
          </a:p>
          <a:p>
            <a:r>
              <a:rPr lang="en-IN" sz="2800" dirty="0"/>
              <a:t>                               * Serum lipid profile</a:t>
            </a:r>
          </a:p>
          <a:p>
            <a:r>
              <a:rPr lang="en-IN" sz="2800" dirty="0"/>
              <a:t>                               * Medical evaluation of HbA1c</a:t>
            </a:r>
          </a:p>
          <a:p>
            <a:r>
              <a:rPr lang="en-IN" sz="2800" dirty="0"/>
              <a:t>                               * Urine examination </a:t>
            </a:r>
          </a:p>
          <a:p>
            <a:r>
              <a:rPr lang="en-IN" sz="2800" dirty="0"/>
              <a:t>                               * </a:t>
            </a:r>
            <a:r>
              <a:rPr lang="en-IN" sz="2800" dirty="0" err="1"/>
              <a:t>Heamogram</a:t>
            </a:r>
            <a:endParaRPr lang="en-IN" sz="2800" dirty="0"/>
          </a:p>
          <a:p>
            <a:r>
              <a:rPr lang="en-IN" sz="2800" dirty="0"/>
              <a:t>                               * Renal function test</a:t>
            </a:r>
          </a:p>
          <a:p>
            <a:pPr marL="457200" indent="-457200">
              <a:buFont typeface="Wingdings" panose="05000000000000000000" pitchFamily="2" charset="2"/>
              <a:buChar char="Ø"/>
            </a:pPr>
            <a:r>
              <a:rPr lang="en-IN" sz="3200" dirty="0">
                <a:solidFill>
                  <a:srgbClr val="0066FF"/>
                </a:solidFill>
              </a:rPr>
              <a:t>Ancillary test:</a:t>
            </a:r>
          </a:p>
          <a:p>
            <a:r>
              <a:rPr lang="en-IN" sz="2800" dirty="0"/>
              <a:t>                               * Colour fundus photograph</a:t>
            </a:r>
          </a:p>
          <a:p>
            <a:r>
              <a:rPr lang="en-IN" sz="2800" dirty="0"/>
              <a:t>                               * Fundus Fluorescein Angiography</a:t>
            </a:r>
          </a:p>
          <a:p>
            <a:r>
              <a:rPr lang="en-IN" sz="2800" dirty="0"/>
              <a:t>                               * OCT (optical coherence tomography)</a:t>
            </a:r>
          </a:p>
        </p:txBody>
      </p:sp>
      <p:pic>
        <p:nvPicPr>
          <p:cNvPr id="3" name="Picture 2" descr="LabProvider : Blood Test, MRI, CT Scan, RT PCR and other lab test like LFT,  KFT, CBC in Lucknow">
            <a:extLst>
              <a:ext uri="{FF2B5EF4-FFF2-40B4-BE49-F238E27FC236}">
                <a16:creationId xmlns:a16="http://schemas.microsoft.com/office/drawing/2014/main" xmlns="" id="{76D9A342-619A-E92B-2F90-A00E6E63B0EF}"/>
              </a:ext>
            </a:extLst>
          </p:cNvPr>
          <p:cNvPicPr>
            <a:picLocks noChangeAspect="1"/>
          </p:cNvPicPr>
          <p:nvPr/>
        </p:nvPicPr>
        <p:blipFill>
          <a:blip r:embed="rId2"/>
          <a:stretch>
            <a:fillRect/>
          </a:stretch>
        </p:blipFill>
        <p:spPr>
          <a:xfrm>
            <a:off x="8116230" y="1714836"/>
            <a:ext cx="4072051" cy="3920843"/>
          </a:xfrm>
          <a:prstGeom prst="rect">
            <a:avLst/>
          </a:prstGeom>
        </p:spPr>
      </p:pic>
    </p:spTree>
    <p:extLst>
      <p:ext uri="{BB962C8B-B14F-4D97-AF65-F5344CB8AC3E}">
        <p14:creationId xmlns:p14="http://schemas.microsoft.com/office/powerpoint/2010/main" xmlns="" val="3895788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4C3519-EFA1-608E-B33C-5944A05E856A}"/>
              </a:ext>
            </a:extLst>
          </p:cNvPr>
          <p:cNvSpPr txBox="1"/>
          <p:nvPr/>
        </p:nvSpPr>
        <p:spPr>
          <a:xfrm>
            <a:off x="4444182" y="88491"/>
            <a:ext cx="2829608" cy="646331"/>
          </a:xfrm>
          <a:prstGeom prst="rect">
            <a:avLst/>
          </a:prstGeom>
          <a:noFill/>
        </p:spPr>
        <p:txBody>
          <a:bodyPr wrap="square" rtlCol="0">
            <a:spAutoFit/>
          </a:bodyPr>
          <a:lstStyle/>
          <a:p>
            <a:r>
              <a:rPr lang="en-US" sz="3600" b="1" i="1" u="sng" dirty="0">
                <a:latin typeface="Algerian" panose="04020705040A02060702" pitchFamily="82" charset="0"/>
              </a:rPr>
              <a:t>Treatment</a:t>
            </a:r>
            <a:endParaRPr lang="en-IN" sz="3600" b="1" i="1" u="sng" dirty="0">
              <a:latin typeface="Algerian" panose="04020705040A02060702" pitchFamily="82" charset="0"/>
            </a:endParaRPr>
          </a:p>
        </p:txBody>
      </p:sp>
      <p:sp>
        <p:nvSpPr>
          <p:cNvPr id="4" name="TextBox 3">
            <a:extLst>
              <a:ext uri="{FF2B5EF4-FFF2-40B4-BE49-F238E27FC236}">
                <a16:creationId xmlns:a16="http://schemas.microsoft.com/office/drawing/2014/main" xmlns="" id="{54748C9A-C63C-5DE5-12D9-A1573D33C065}"/>
              </a:ext>
            </a:extLst>
          </p:cNvPr>
          <p:cNvSpPr txBox="1"/>
          <p:nvPr/>
        </p:nvSpPr>
        <p:spPr>
          <a:xfrm>
            <a:off x="304800" y="947569"/>
            <a:ext cx="11582400" cy="5447645"/>
          </a:xfrm>
          <a:prstGeom prst="rect">
            <a:avLst/>
          </a:prstGeom>
          <a:noFill/>
        </p:spPr>
        <p:txBody>
          <a:bodyPr wrap="square" lIns="91440" tIns="45720" rIns="91440" bIns="45720" anchor="t">
            <a:spAutoFit/>
          </a:bodyPr>
          <a:lstStyle/>
          <a:p>
            <a:r>
              <a:rPr lang="en-IN" sz="3200" dirty="0">
                <a:solidFill>
                  <a:srgbClr val="0066FF"/>
                </a:solidFill>
              </a:rPr>
              <a:t>Treatment modalities for diabetic retinopathy include –</a:t>
            </a:r>
          </a:p>
          <a:p>
            <a:r>
              <a:rPr lang="en-IN" sz="2800" b="1" dirty="0"/>
              <a:t> </a:t>
            </a:r>
          </a:p>
          <a:p>
            <a:pPr marL="457200" indent="-457200">
              <a:buFont typeface="Arial" panose="020B0604020202020204" pitchFamily="34" charset="0"/>
              <a:buChar char="•"/>
            </a:pPr>
            <a:r>
              <a:rPr lang="en-IN" sz="2800" dirty="0"/>
              <a:t>Metabolic control of DM and associated risk factors</a:t>
            </a:r>
          </a:p>
          <a:p>
            <a:pPr marL="457200" indent="-457200">
              <a:buFont typeface="Arial" panose="020B0604020202020204" pitchFamily="34" charset="0"/>
              <a:buChar char="•"/>
            </a:pPr>
            <a:endParaRPr lang="en-IN" sz="2800" dirty="0"/>
          </a:p>
          <a:p>
            <a:pPr marL="457200" indent="-457200">
              <a:buFont typeface="Arial" panose="020B0604020202020204" pitchFamily="34" charset="0"/>
              <a:buChar char="•"/>
            </a:pPr>
            <a:r>
              <a:rPr lang="en-IN" sz="2800" dirty="0"/>
              <a:t>Intravitreal anti-VEGF drugs</a:t>
            </a:r>
          </a:p>
          <a:p>
            <a:pPr marL="457200" indent="-457200">
              <a:buFont typeface="Arial" panose="020B0604020202020204" pitchFamily="34" charset="0"/>
              <a:buChar char="•"/>
            </a:pPr>
            <a:endParaRPr lang="en-IN" sz="2800" dirty="0"/>
          </a:p>
          <a:p>
            <a:pPr marL="457200" indent="-457200">
              <a:buFont typeface="Arial" panose="020B0604020202020204" pitchFamily="34" charset="0"/>
              <a:buChar char="•"/>
            </a:pPr>
            <a:r>
              <a:rPr lang="en-IN" sz="2800" dirty="0"/>
              <a:t>Intravitreal steroids</a:t>
            </a:r>
          </a:p>
          <a:p>
            <a:pPr marL="457200" indent="-457200">
              <a:buFont typeface="Arial" panose="020B0604020202020204" pitchFamily="34" charset="0"/>
              <a:buChar char="•"/>
            </a:pPr>
            <a:endParaRPr lang="en-IN" sz="2800" dirty="0"/>
          </a:p>
          <a:p>
            <a:pPr marL="457200" indent="-457200">
              <a:buFont typeface="Arial" panose="020B0604020202020204" pitchFamily="34" charset="0"/>
              <a:buChar char="•"/>
            </a:pPr>
            <a:r>
              <a:rPr lang="en-IN" sz="2800" dirty="0"/>
              <a:t>Laser therapy</a:t>
            </a:r>
          </a:p>
          <a:p>
            <a:pPr marL="457200" indent="-457200">
              <a:buFont typeface="Arial" panose="020B0604020202020204" pitchFamily="34" charset="0"/>
              <a:buChar char="•"/>
            </a:pPr>
            <a:endParaRPr lang="en-IN" sz="2800" dirty="0"/>
          </a:p>
          <a:p>
            <a:pPr marL="457200" indent="-457200">
              <a:buFont typeface="Arial" panose="020B0604020202020204" pitchFamily="34" charset="0"/>
              <a:buChar char="•"/>
            </a:pPr>
            <a:r>
              <a:rPr lang="en-IN" sz="2800" dirty="0"/>
              <a:t>Pars plana vitrectomy/Surgical treatment</a:t>
            </a:r>
          </a:p>
          <a:p>
            <a:r>
              <a:rPr lang="en-IN" dirty="0"/>
              <a:t> </a:t>
            </a:r>
          </a:p>
          <a:p>
            <a:endParaRPr lang="en-IN" dirty="0"/>
          </a:p>
        </p:txBody>
      </p:sp>
    </p:spTree>
    <p:extLst>
      <p:ext uri="{BB962C8B-B14F-4D97-AF65-F5344CB8AC3E}">
        <p14:creationId xmlns:p14="http://schemas.microsoft.com/office/powerpoint/2010/main" xmlns="" val="2076442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7ACA7A6-0D07-2286-3469-F552917299A6}"/>
              </a:ext>
            </a:extLst>
          </p:cNvPr>
          <p:cNvSpPr txBox="1"/>
          <p:nvPr/>
        </p:nvSpPr>
        <p:spPr>
          <a:xfrm>
            <a:off x="373626" y="945196"/>
            <a:ext cx="7179516" cy="1077218"/>
          </a:xfrm>
          <a:prstGeom prst="rect">
            <a:avLst/>
          </a:prstGeom>
          <a:noFill/>
        </p:spPr>
        <p:txBody>
          <a:bodyPr wrap="square">
            <a:spAutoFit/>
          </a:bodyPr>
          <a:lstStyle/>
          <a:p>
            <a:r>
              <a:rPr lang="en-IN" sz="3200" b="1" dirty="0"/>
              <a:t>1. Metabolic control of diabetes mellitus and associated risk factors - </a:t>
            </a:r>
          </a:p>
        </p:txBody>
      </p:sp>
      <p:sp>
        <p:nvSpPr>
          <p:cNvPr id="5" name="TextBox 4">
            <a:extLst>
              <a:ext uri="{FF2B5EF4-FFF2-40B4-BE49-F238E27FC236}">
                <a16:creationId xmlns:a16="http://schemas.microsoft.com/office/drawing/2014/main" xmlns="" id="{5AC92AF5-667A-906C-7B71-558EBD5C489C}"/>
              </a:ext>
            </a:extLst>
          </p:cNvPr>
          <p:cNvSpPr txBox="1"/>
          <p:nvPr/>
        </p:nvSpPr>
        <p:spPr>
          <a:xfrm>
            <a:off x="373626" y="2408508"/>
            <a:ext cx="10520517" cy="2677656"/>
          </a:xfrm>
          <a:prstGeom prst="rect">
            <a:avLst/>
          </a:prstGeom>
          <a:noFill/>
        </p:spPr>
        <p:txBody>
          <a:bodyPr wrap="square">
            <a:spAutoFit/>
          </a:bodyPr>
          <a:lstStyle/>
          <a:p>
            <a:pPr marL="457200" indent="-457200">
              <a:buFont typeface="Arial" panose="020B0604020202020204" pitchFamily="34" charset="0"/>
              <a:buChar char="•"/>
            </a:pPr>
            <a:r>
              <a:rPr lang="en-US" sz="2800" dirty="0"/>
              <a:t>Control of glycaemia.</a:t>
            </a:r>
          </a:p>
          <a:p>
            <a:pPr marL="457200" indent="-457200">
              <a:buFont typeface="Arial" panose="020B0604020202020204" pitchFamily="34" charset="0"/>
              <a:buChar char="•"/>
            </a:pPr>
            <a:r>
              <a:rPr lang="en-US" sz="2800" dirty="0"/>
              <a:t>Control of </a:t>
            </a:r>
            <a:r>
              <a:rPr lang="en-US" sz="2800" dirty="0" err="1"/>
              <a:t>dyslipidaemia</a:t>
            </a:r>
            <a:r>
              <a:rPr lang="en-US" sz="2800" dirty="0"/>
              <a:t>. </a:t>
            </a:r>
          </a:p>
          <a:p>
            <a:pPr marL="457200" indent="-457200">
              <a:buFont typeface="Arial" panose="020B0604020202020204" pitchFamily="34" charset="0"/>
              <a:buChar char="•"/>
            </a:pPr>
            <a:r>
              <a:rPr lang="en-US" sz="2800" dirty="0"/>
              <a:t>Renal function tests. </a:t>
            </a:r>
          </a:p>
          <a:p>
            <a:pPr marL="457200" indent="-457200">
              <a:buFont typeface="Arial" panose="020B0604020202020204" pitchFamily="34" charset="0"/>
              <a:buChar char="•"/>
            </a:pPr>
            <a:r>
              <a:rPr lang="en-US" sz="2800" dirty="0"/>
              <a:t>Control of associated </a:t>
            </a:r>
            <a:r>
              <a:rPr lang="en-US" sz="2800" dirty="0" err="1"/>
              <a:t>anaemia</a:t>
            </a:r>
            <a:r>
              <a:rPr lang="en-US" sz="2800" dirty="0"/>
              <a:t>.</a:t>
            </a:r>
          </a:p>
          <a:p>
            <a:pPr marL="457200" indent="-457200">
              <a:buFont typeface="Arial" panose="020B0604020202020204" pitchFamily="34" charset="0"/>
              <a:buChar char="•"/>
            </a:pPr>
            <a:r>
              <a:rPr lang="en-US" sz="2800" dirty="0"/>
              <a:t>Control of associated hypertension.</a:t>
            </a:r>
          </a:p>
          <a:p>
            <a:pPr marL="457200" indent="-457200">
              <a:buFont typeface="Arial" panose="020B0604020202020204" pitchFamily="34" charset="0"/>
              <a:buChar char="•"/>
            </a:pPr>
            <a:r>
              <a:rPr lang="en-US" sz="2800" dirty="0"/>
              <a:t>Life style changes.</a:t>
            </a:r>
            <a:endParaRPr lang="en-IN" sz="2800" dirty="0"/>
          </a:p>
        </p:txBody>
      </p:sp>
      <p:pic>
        <p:nvPicPr>
          <p:cNvPr id="2" name="Picture 1" descr="Dia Mundial do Diabetes: tudo o que você precisa saber / Blog Jaleko">
            <a:extLst>
              <a:ext uri="{FF2B5EF4-FFF2-40B4-BE49-F238E27FC236}">
                <a16:creationId xmlns:a16="http://schemas.microsoft.com/office/drawing/2014/main" xmlns="" id="{1F2B23A7-B561-60F4-697D-D782F01F1BD2}"/>
              </a:ext>
            </a:extLst>
          </p:cNvPr>
          <p:cNvPicPr>
            <a:picLocks noChangeAspect="1"/>
          </p:cNvPicPr>
          <p:nvPr/>
        </p:nvPicPr>
        <p:blipFill>
          <a:blip r:embed="rId2"/>
          <a:stretch>
            <a:fillRect/>
          </a:stretch>
        </p:blipFill>
        <p:spPr>
          <a:xfrm>
            <a:off x="7752080" y="1137310"/>
            <a:ext cx="4064000" cy="3953459"/>
          </a:xfrm>
          <a:prstGeom prst="rect">
            <a:avLst/>
          </a:prstGeom>
        </p:spPr>
      </p:pic>
    </p:spTree>
    <p:extLst>
      <p:ext uri="{BB962C8B-B14F-4D97-AF65-F5344CB8AC3E}">
        <p14:creationId xmlns:p14="http://schemas.microsoft.com/office/powerpoint/2010/main" xmlns="" val="2294032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3989D06-AC86-A514-B1DD-71A9EFCD7066}"/>
              </a:ext>
            </a:extLst>
          </p:cNvPr>
          <p:cNvSpPr txBox="1"/>
          <p:nvPr/>
        </p:nvSpPr>
        <p:spPr>
          <a:xfrm>
            <a:off x="147483" y="645989"/>
            <a:ext cx="11897033" cy="5324535"/>
          </a:xfrm>
          <a:prstGeom prst="rect">
            <a:avLst/>
          </a:prstGeom>
          <a:noFill/>
        </p:spPr>
        <p:txBody>
          <a:bodyPr wrap="square">
            <a:spAutoFit/>
          </a:bodyPr>
          <a:lstStyle/>
          <a:p>
            <a:r>
              <a:rPr lang="en-IN" sz="3200" b="1" dirty="0"/>
              <a:t>2. Intravitreal anti-VEGF drugs </a:t>
            </a:r>
            <a:r>
              <a:rPr lang="en-IN" sz="2800" b="1" dirty="0"/>
              <a:t>- </a:t>
            </a:r>
          </a:p>
          <a:p>
            <a:endParaRPr lang="en-IN" sz="2800" b="1" dirty="0"/>
          </a:p>
          <a:p>
            <a:r>
              <a:rPr lang="en-IN" sz="2800" dirty="0"/>
              <a:t>Vascular endothelial growth factor (VEGF) plays a pivotal role in the etiopathogenesis of diabetic maculopathy and retinopathy.</a:t>
            </a:r>
          </a:p>
          <a:p>
            <a:r>
              <a:rPr lang="en-IN" sz="2800" dirty="0"/>
              <a:t> Anti-VEGFs, e.g., </a:t>
            </a:r>
            <a:r>
              <a:rPr lang="en-IN" sz="2800" dirty="0">
                <a:latin typeface="Bahnschrift" panose="020B0502040204020203" pitchFamily="34" charset="0"/>
              </a:rPr>
              <a:t>Bevacizumab (1.25 mg)</a:t>
            </a:r>
            <a:r>
              <a:rPr lang="en-IN" sz="2800" dirty="0"/>
              <a:t> and </a:t>
            </a:r>
            <a:r>
              <a:rPr lang="en-IN" sz="2800" dirty="0">
                <a:latin typeface="Bahnschrift" panose="020B0502040204020203" pitchFamily="34" charset="0"/>
              </a:rPr>
              <a:t>Ranibizumab (0.5 mg</a:t>
            </a:r>
            <a:r>
              <a:rPr lang="en-IN" sz="2800" dirty="0"/>
              <a:t>)</a:t>
            </a:r>
          </a:p>
          <a:p>
            <a:endParaRPr lang="en-IN" sz="2800" dirty="0"/>
          </a:p>
          <a:p>
            <a:r>
              <a:rPr lang="en-IN" sz="2800" dirty="0"/>
              <a:t> These drugs should be preferred over laser therapy particularly in patients with :</a:t>
            </a:r>
          </a:p>
          <a:p>
            <a:r>
              <a:rPr lang="en-IN" sz="2800" dirty="0"/>
              <a:t> </a:t>
            </a:r>
          </a:p>
          <a:p>
            <a:r>
              <a:rPr lang="en-IN" sz="2800" dirty="0"/>
              <a:t>         • Focal CME involving centre of fovea</a:t>
            </a:r>
          </a:p>
          <a:p>
            <a:r>
              <a:rPr lang="en-IN" sz="2800" dirty="0"/>
              <a:t>         • Diffuse DME (diabetic macular </a:t>
            </a:r>
            <a:r>
              <a:rPr lang="en-IN" sz="2800" dirty="0" err="1"/>
              <a:t>edema</a:t>
            </a:r>
            <a:r>
              <a:rPr lang="en-IN" sz="2800" dirty="0"/>
              <a:t>)</a:t>
            </a:r>
          </a:p>
          <a:p>
            <a:r>
              <a:rPr lang="en-IN" sz="2800" dirty="0"/>
              <a:t>         • Diabetic CME ( cystoid macular </a:t>
            </a:r>
            <a:r>
              <a:rPr lang="en-IN" sz="2800" dirty="0" err="1"/>
              <a:t>edema</a:t>
            </a:r>
            <a:r>
              <a:rPr lang="en-IN" sz="2800" dirty="0"/>
              <a:t>)</a:t>
            </a:r>
          </a:p>
          <a:p>
            <a:r>
              <a:rPr lang="en-IN" sz="2800" dirty="0"/>
              <a:t>         • DME with neurosensory detachment</a:t>
            </a:r>
          </a:p>
        </p:txBody>
      </p:sp>
    </p:spTree>
    <p:extLst>
      <p:ext uri="{BB962C8B-B14F-4D97-AF65-F5344CB8AC3E}">
        <p14:creationId xmlns:p14="http://schemas.microsoft.com/office/powerpoint/2010/main" xmlns="" val="68843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931457A-43BD-5F2B-87A9-D36D13836B42}"/>
              </a:ext>
            </a:extLst>
          </p:cNvPr>
          <p:cNvSpPr txBox="1"/>
          <p:nvPr/>
        </p:nvSpPr>
        <p:spPr>
          <a:xfrm>
            <a:off x="363793" y="628020"/>
            <a:ext cx="10864646" cy="2739211"/>
          </a:xfrm>
          <a:prstGeom prst="rect">
            <a:avLst/>
          </a:prstGeom>
          <a:noFill/>
        </p:spPr>
        <p:txBody>
          <a:bodyPr wrap="square">
            <a:spAutoFit/>
          </a:bodyPr>
          <a:lstStyle/>
          <a:p>
            <a:r>
              <a:rPr lang="en-US" sz="3200" b="1" dirty="0"/>
              <a:t>3. Intravitreal steroids </a:t>
            </a:r>
            <a:r>
              <a:rPr lang="en-US" sz="2800" b="1" dirty="0"/>
              <a:t>-</a:t>
            </a:r>
          </a:p>
          <a:p>
            <a:endParaRPr lang="en-US" sz="2800" b="1" dirty="0"/>
          </a:p>
          <a:p>
            <a:r>
              <a:rPr lang="en-US" sz="2800" dirty="0"/>
              <a:t> </a:t>
            </a:r>
            <a:r>
              <a:rPr lang="en-US" sz="2800" dirty="0">
                <a:latin typeface="Bahnschrift" panose="020B0502040204020203" pitchFamily="34" charset="0"/>
              </a:rPr>
              <a:t>Intravitreal triamcinolone acetonide (IVTA) (20 mg)</a:t>
            </a:r>
            <a:r>
              <a:rPr lang="en-US" sz="2800" dirty="0"/>
              <a:t> is another drug which is being tried. It restores inner retinal barrier and has some anti-VEGF effects as well. However, risk of glaucoma, steroid induced cataract, and increased vulnerability to endophthalmitis restrict its use.</a:t>
            </a:r>
            <a:endParaRPr lang="en-IN" sz="2800" dirty="0"/>
          </a:p>
        </p:txBody>
      </p:sp>
      <p:sp>
        <p:nvSpPr>
          <p:cNvPr id="7" name="TextBox 6">
            <a:extLst>
              <a:ext uri="{FF2B5EF4-FFF2-40B4-BE49-F238E27FC236}">
                <a16:creationId xmlns:a16="http://schemas.microsoft.com/office/drawing/2014/main" xmlns="" id="{00EEF4AE-9500-22AC-0786-74538742BA38}"/>
              </a:ext>
            </a:extLst>
          </p:cNvPr>
          <p:cNvSpPr txBox="1"/>
          <p:nvPr/>
        </p:nvSpPr>
        <p:spPr>
          <a:xfrm>
            <a:off x="491611" y="3583859"/>
            <a:ext cx="11297265" cy="1877437"/>
          </a:xfrm>
          <a:prstGeom prst="rect">
            <a:avLst/>
          </a:prstGeom>
          <a:noFill/>
        </p:spPr>
        <p:txBody>
          <a:bodyPr wrap="square">
            <a:spAutoFit/>
          </a:bodyPr>
          <a:lstStyle/>
          <a:p>
            <a:r>
              <a:rPr lang="en-US" sz="3200" b="1" dirty="0"/>
              <a:t>4. Laser therapy </a:t>
            </a:r>
            <a:r>
              <a:rPr lang="en-US" sz="2800" b="1" dirty="0"/>
              <a:t>- </a:t>
            </a:r>
          </a:p>
          <a:p>
            <a:endParaRPr lang="en-US" sz="2800" b="1" dirty="0"/>
          </a:p>
          <a:p>
            <a:r>
              <a:rPr lang="en-US" sz="2800" dirty="0"/>
              <a:t>Laser helps possibly by stimulating the RPE pump mechanism and by inhibiting VEGF release.</a:t>
            </a:r>
            <a:endParaRPr lang="en-IN" sz="2800" dirty="0"/>
          </a:p>
        </p:txBody>
      </p:sp>
      <p:sp>
        <p:nvSpPr>
          <p:cNvPr id="9" name="TextBox 8">
            <a:extLst>
              <a:ext uri="{FF2B5EF4-FFF2-40B4-BE49-F238E27FC236}">
                <a16:creationId xmlns:a16="http://schemas.microsoft.com/office/drawing/2014/main" xmlns="" id="{58B1A774-E89B-C4DB-B10D-9606DC995F4B}"/>
              </a:ext>
            </a:extLst>
          </p:cNvPr>
          <p:cNvSpPr txBox="1"/>
          <p:nvPr/>
        </p:nvSpPr>
        <p:spPr>
          <a:xfrm>
            <a:off x="491611" y="5399741"/>
            <a:ext cx="10736827" cy="954107"/>
          </a:xfrm>
          <a:prstGeom prst="rect">
            <a:avLst/>
          </a:prstGeom>
          <a:noFill/>
        </p:spPr>
        <p:txBody>
          <a:bodyPr wrap="square">
            <a:spAutoFit/>
          </a:bodyPr>
          <a:lstStyle/>
          <a:p>
            <a:r>
              <a:rPr lang="en-US" sz="2800" dirty="0"/>
              <a:t>However with the introduction of anti VEGF drugs which also improve vision. The role of laser therapy has become limited.</a:t>
            </a:r>
            <a:endParaRPr lang="en-IN" sz="2800" dirty="0"/>
          </a:p>
        </p:txBody>
      </p:sp>
    </p:spTree>
    <p:extLst>
      <p:ext uri="{BB962C8B-B14F-4D97-AF65-F5344CB8AC3E}">
        <p14:creationId xmlns:p14="http://schemas.microsoft.com/office/powerpoint/2010/main" xmlns="" val="1151206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5C42B75-F77E-4F84-2AB2-34D46E934999}"/>
              </a:ext>
            </a:extLst>
          </p:cNvPr>
          <p:cNvSpPr txBox="1"/>
          <p:nvPr/>
        </p:nvSpPr>
        <p:spPr>
          <a:xfrm>
            <a:off x="294966" y="756379"/>
            <a:ext cx="11513576" cy="5693866"/>
          </a:xfrm>
          <a:prstGeom prst="rect">
            <a:avLst/>
          </a:prstGeom>
          <a:noFill/>
        </p:spPr>
        <p:txBody>
          <a:bodyPr wrap="square" lIns="91440" tIns="45720" rIns="91440" bIns="45720" anchor="t">
            <a:spAutoFit/>
          </a:bodyPr>
          <a:lstStyle/>
          <a:p>
            <a:r>
              <a:rPr lang="en-US" sz="2800" dirty="0"/>
              <a:t>Laser therapy is performed using double frequency YAG laser 532 nm or argon green laser, or diode laser. Protocols for laser therapy as far now are as below:</a:t>
            </a:r>
          </a:p>
          <a:p>
            <a:endParaRPr lang="en-US" sz="2800" dirty="0"/>
          </a:p>
          <a:p>
            <a:endParaRPr lang="en-US" sz="2800" dirty="0"/>
          </a:p>
          <a:p>
            <a:r>
              <a:rPr lang="en-US" sz="2800" b="1" dirty="0"/>
              <a:t>a. Macular Photocoagulation –</a:t>
            </a:r>
          </a:p>
          <a:p>
            <a:pPr marL="514350" indent="-514350">
              <a:buAutoNum type="romanUcPeriod"/>
            </a:pPr>
            <a:endParaRPr lang="en-US" sz="2800" b="1" dirty="0">
              <a:ea typeface="Calibri" panose="020F0502020204030204"/>
              <a:cs typeface="Calibri" panose="020F0502020204030204"/>
            </a:endParaRPr>
          </a:p>
          <a:p>
            <a:r>
              <a:rPr lang="en-US" sz="2800" dirty="0"/>
              <a:t>    It is of two types:</a:t>
            </a:r>
          </a:p>
          <a:p>
            <a:pPr marL="514350" indent="-514350">
              <a:buAutoNum type="romanUcPeriod"/>
            </a:pPr>
            <a:r>
              <a:rPr lang="en-US" sz="2800" dirty="0"/>
              <a:t>Focal photocoagulation - It is the treatment of choice for focal DME not involving the </a:t>
            </a:r>
            <a:r>
              <a:rPr lang="en-US" sz="2800" dirty="0" err="1"/>
              <a:t>centre</a:t>
            </a:r>
            <a:r>
              <a:rPr lang="en-US" sz="2800" dirty="0"/>
              <a:t> of fovea.</a:t>
            </a:r>
            <a:endParaRPr lang="en-US" sz="2800" dirty="0">
              <a:ea typeface="Calibri" panose="020F0502020204030204"/>
              <a:cs typeface="Calibri" panose="020F0502020204030204"/>
            </a:endParaRPr>
          </a:p>
          <a:p>
            <a:pPr marL="514350" indent="-514350">
              <a:buAutoNum type="romanUcPeriod"/>
            </a:pPr>
            <a:endParaRPr lang="en-US" sz="2800" dirty="0"/>
          </a:p>
          <a:p>
            <a:pPr marL="514350" indent="-514350">
              <a:buAutoNum type="romanUcPeriod"/>
            </a:pPr>
            <a:r>
              <a:rPr lang="en-US" sz="2800" dirty="0"/>
              <a:t>Grid photocoagulation -  It is no more the treatment of choice for diffuse DME. It may be considered only for recalcitrant cases not responding to anti-VEGFs and intravitreal steroids.</a:t>
            </a:r>
            <a:endParaRPr lang="en-IN" sz="2800">
              <a:ea typeface="Calibri" panose="020F0502020204030204"/>
              <a:cs typeface="Calibri" panose="020F0502020204030204"/>
            </a:endParaRPr>
          </a:p>
        </p:txBody>
      </p:sp>
    </p:spTree>
    <p:extLst>
      <p:ext uri="{BB962C8B-B14F-4D97-AF65-F5344CB8AC3E}">
        <p14:creationId xmlns:p14="http://schemas.microsoft.com/office/powerpoint/2010/main" xmlns="" val="3414692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F0496C-CB8A-3576-2350-B1AFE1009B07}"/>
              </a:ext>
            </a:extLst>
          </p:cNvPr>
          <p:cNvSpPr txBox="1"/>
          <p:nvPr/>
        </p:nvSpPr>
        <p:spPr>
          <a:xfrm>
            <a:off x="382146" y="688980"/>
            <a:ext cx="6475525" cy="3539430"/>
          </a:xfrm>
          <a:prstGeom prst="rect">
            <a:avLst/>
          </a:prstGeom>
          <a:noFill/>
        </p:spPr>
        <p:txBody>
          <a:bodyPr wrap="square">
            <a:spAutoFit/>
          </a:bodyPr>
          <a:lstStyle/>
          <a:p>
            <a:r>
              <a:rPr lang="en-US" sz="2800" b="1" dirty="0"/>
              <a:t>b. </a:t>
            </a:r>
            <a:r>
              <a:rPr lang="en-US" sz="2800" b="1" dirty="0" err="1"/>
              <a:t>Panretinal</a:t>
            </a:r>
            <a:r>
              <a:rPr lang="en-US" sz="2800" b="1" dirty="0"/>
              <a:t> photocoagulation (PRP)</a:t>
            </a:r>
            <a:r>
              <a:rPr lang="en-US" sz="2800" dirty="0"/>
              <a:t> </a:t>
            </a:r>
            <a:r>
              <a:rPr lang="en-US" sz="2800" b="1" dirty="0"/>
              <a:t>- </a:t>
            </a:r>
          </a:p>
          <a:p>
            <a:endParaRPr lang="en-US" sz="2800" dirty="0"/>
          </a:p>
          <a:p>
            <a:r>
              <a:rPr lang="en-US" sz="2800" dirty="0"/>
              <a:t>PRP or scatter Laser burns are applied outside the temporal arcades and on nasal side one disc diameter from the disc </a:t>
            </a:r>
            <a:r>
              <a:rPr lang="en-US" sz="2800" dirty="0" err="1"/>
              <a:t>upto</a:t>
            </a:r>
            <a:r>
              <a:rPr lang="en-US" sz="2800" dirty="0"/>
              <a:t> the equator. PRP produces destruction of hypoxic retina which is responsible for the production of </a:t>
            </a:r>
            <a:r>
              <a:rPr lang="en-US" sz="2800" dirty="0" err="1"/>
              <a:t>vasoformative</a:t>
            </a:r>
            <a:r>
              <a:rPr lang="en-US" sz="2800" dirty="0"/>
              <a:t> factors.</a:t>
            </a:r>
            <a:endParaRPr lang="en-IN" sz="2800" dirty="0"/>
          </a:p>
        </p:txBody>
      </p:sp>
      <p:pic>
        <p:nvPicPr>
          <p:cNvPr id="2" name="Picture 1" descr="PPT - ADVANCES IN LASER &amp;amp; EYE PowerPoint Presentation, free download -  ID:3735857">
            <a:extLst>
              <a:ext uri="{FF2B5EF4-FFF2-40B4-BE49-F238E27FC236}">
                <a16:creationId xmlns:a16="http://schemas.microsoft.com/office/drawing/2014/main" xmlns="" id="{841642CE-5D86-1E8A-073C-46A06882093D}"/>
              </a:ext>
            </a:extLst>
          </p:cNvPr>
          <p:cNvPicPr>
            <a:picLocks noChangeAspect="1"/>
          </p:cNvPicPr>
          <p:nvPr/>
        </p:nvPicPr>
        <p:blipFill>
          <a:blip r:embed="rId2"/>
          <a:srcRect t="29703" b="10396"/>
          <a:stretch/>
        </p:blipFill>
        <p:spPr>
          <a:xfrm>
            <a:off x="7081520" y="916940"/>
            <a:ext cx="5008880" cy="2837686"/>
          </a:xfrm>
          <a:prstGeom prst="rect">
            <a:avLst/>
          </a:prstGeom>
        </p:spPr>
      </p:pic>
      <p:pic>
        <p:nvPicPr>
          <p:cNvPr id="4" name="Picture 3" descr="RETINAL LASERS - Bathia Eye Care">
            <a:extLst>
              <a:ext uri="{FF2B5EF4-FFF2-40B4-BE49-F238E27FC236}">
                <a16:creationId xmlns:a16="http://schemas.microsoft.com/office/drawing/2014/main" xmlns="" id="{AEDEA5BE-43B4-B6E9-D888-1F5E348F8D02}"/>
              </a:ext>
            </a:extLst>
          </p:cNvPr>
          <p:cNvPicPr>
            <a:picLocks noChangeAspect="1"/>
          </p:cNvPicPr>
          <p:nvPr/>
        </p:nvPicPr>
        <p:blipFill>
          <a:blip r:embed="rId3"/>
          <a:stretch>
            <a:fillRect/>
          </a:stretch>
        </p:blipFill>
        <p:spPr>
          <a:xfrm>
            <a:off x="2397761" y="4225727"/>
            <a:ext cx="9560558" cy="2450225"/>
          </a:xfrm>
          <a:prstGeom prst="rect">
            <a:avLst/>
          </a:prstGeom>
        </p:spPr>
      </p:pic>
    </p:spTree>
    <p:extLst>
      <p:ext uri="{BB962C8B-B14F-4D97-AF65-F5344CB8AC3E}">
        <p14:creationId xmlns:p14="http://schemas.microsoft.com/office/powerpoint/2010/main" xmlns="" val="1292419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EC0F5F2-FA6B-C9A9-9EBF-C3009ECEF0B4}"/>
              </a:ext>
            </a:extLst>
          </p:cNvPr>
          <p:cNvSpPr txBox="1"/>
          <p:nvPr/>
        </p:nvSpPr>
        <p:spPr>
          <a:xfrm>
            <a:off x="422787" y="717359"/>
            <a:ext cx="10632089" cy="1446550"/>
          </a:xfrm>
          <a:prstGeom prst="rect">
            <a:avLst/>
          </a:prstGeom>
          <a:noFill/>
        </p:spPr>
        <p:txBody>
          <a:bodyPr wrap="square" lIns="91440" tIns="45720" rIns="91440" bIns="45720" anchor="t">
            <a:spAutoFit/>
          </a:bodyPr>
          <a:lstStyle/>
          <a:p>
            <a:r>
              <a:rPr lang="en-US" sz="3200" b="1" dirty="0"/>
              <a:t>5. Pars plana vitrectomy/Surgical treatment </a:t>
            </a:r>
            <a:r>
              <a:rPr lang="en-US" sz="2800" b="1" dirty="0"/>
              <a:t>– </a:t>
            </a:r>
          </a:p>
          <a:p>
            <a:endParaRPr lang="en-US" sz="2800" b="1" dirty="0"/>
          </a:p>
          <a:p>
            <a:endParaRPr lang="en-US" sz="2800" dirty="0">
              <a:ea typeface="Calibri"/>
              <a:cs typeface="Calibri"/>
            </a:endParaRPr>
          </a:p>
        </p:txBody>
      </p:sp>
      <p:pic>
        <p:nvPicPr>
          <p:cNvPr id="2" name="Picture 1" descr="Vitrectomy Surgery: Pros, Cons, Effectiveness and Risks">
            <a:extLst>
              <a:ext uri="{FF2B5EF4-FFF2-40B4-BE49-F238E27FC236}">
                <a16:creationId xmlns:a16="http://schemas.microsoft.com/office/drawing/2014/main" xmlns="" id="{ECABD7F4-6D74-6FFA-73AC-BE6A10A065AC}"/>
              </a:ext>
            </a:extLst>
          </p:cNvPr>
          <p:cNvPicPr>
            <a:picLocks noChangeAspect="1"/>
          </p:cNvPicPr>
          <p:nvPr/>
        </p:nvPicPr>
        <p:blipFill>
          <a:blip r:embed="rId2"/>
          <a:srcRect t="34783" r="-339" b="-290"/>
          <a:stretch/>
        </p:blipFill>
        <p:spPr>
          <a:xfrm>
            <a:off x="3051718" y="2076734"/>
            <a:ext cx="5874838" cy="4395676"/>
          </a:xfrm>
          <a:prstGeom prst="rect">
            <a:avLst/>
          </a:prstGeom>
        </p:spPr>
      </p:pic>
    </p:spTree>
    <p:extLst>
      <p:ext uri="{BB962C8B-B14F-4D97-AF65-F5344CB8AC3E}">
        <p14:creationId xmlns:p14="http://schemas.microsoft.com/office/powerpoint/2010/main" xmlns="" val="2885453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659746-4086-1BF7-8921-F2FBDE06148F}"/>
              </a:ext>
            </a:extLst>
          </p:cNvPr>
          <p:cNvSpPr txBox="1"/>
          <p:nvPr/>
        </p:nvSpPr>
        <p:spPr>
          <a:xfrm>
            <a:off x="375920" y="605995"/>
            <a:ext cx="1081024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Arial"/>
              </a:rPr>
              <a:t>Is indicated in following cases : ​</a:t>
            </a:r>
          </a:p>
          <a:p>
            <a:pPr marL="457200" indent="-457200">
              <a:buFont typeface="Arial,Sans-Serif"/>
              <a:buChar char="•"/>
            </a:pPr>
            <a:r>
              <a:rPr lang="en-US" sz="2800">
                <a:cs typeface="Arial"/>
              </a:rPr>
              <a:t>Tractional DME with NPDR.​</a:t>
            </a:r>
          </a:p>
          <a:p>
            <a:pPr marL="457200" indent="-457200">
              <a:buFont typeface="Arial,Sans-Serif"/>
              <a:buChar char="•"/>
            </a:pPr>
            <a:r>
              <a:rPr lang="en-US" sz="2800">
                <a:cs typeface="Arial"/>
              </a:rPr>
              <a:t>Advanced PDR with dense vitreous haemorrhage. ​</a:t>
            </a:r>
          </a:p>
          <a:p>
            <a:pPr marL="457200" indent="-457200">
              <a:buFont typeface="Arial,Sans-Serif"/>
              <a:buChar char="•"/>
            </a:pPr>
            <a:r>
              <a:rPr lang="en-US" sz="2800">
                <a:cs typeface="Arial"/>
              </a:rPr>
              <a:t>Advanced PDR with extensive fibrovascular epiretinal membrane.</a:t>
            </a:r>
            <a:r>
              <a:rPr lang="en-IN" sz="2800">
                <a:cs typeface="Arial"/>
              </a:rPr>
              <a:t>​</a:t>
            </a:r>
          </a:p>
        </p:txBody>
      </p:sp>
      <p:sp>
        <p:nvSpPr>
          <p:cNvPr id="3" name="TextBox 2">
            <a:extLst>
              <a:ext uri="{FF2B5EF4-FFF2-40B4-BE49-F238E27FC236}">
                <a16:creationId xmlns:a16="http://schemas.microsoft.com/office/drawing/2014/main" xmlns="" id="{86A9CF72-AE4D-5B6C-A098-CACF8B3F36E9}"/>
              </a:ext>
            </a:extLst>
          </p:cNvPr>
          <p:cNvSpPr txBox="1"/>
          <p:nvPr/>
        </p:nvSpPr>
        <p:spPr>
          <a:xfrm>
            <a:off x="375920" y="2313202"/>
            <a:ext cx="109931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Sans-Serif"/>
              <a:buChar char="•"/>
            </a:pPr>
            <a:r>
              <a:rPr lang="en-US" sz="2800" dirty="0">
                <a:cs typeface="Arial"/>
              </a:rPr>
              <a:t>Advanced PDR with tractional retinal detachment.</a:t>
            </a:r>
            <a:r>
              <a:rPr lang="en-IN" sz="2800" dirty="0">
                <a:cs typeface="Arial"/>
              </a:rPr>
              <a:t>​</a:t>
            </a:r>
          </a:p>
        </p:txBody>
      </p:sp>
    </p:spTree>
    <p:extLst>
      <p:ext uri="{BB962C8B-B14F-4D97-AF65-F5344CB8AC3E}">
        <p14:creationId xmlns:p14="http://schemas.microsoft.com/office/powerpoint/2010/main" xmlns="" val="2266503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499" name="TextBox 1498">
            <a:extLst>
              <a:ext uri="{FF2B5EF4-FFF2-40B4-BE49-F238E27FC236}">
                <a16:creationId xmlns:a16="http://schemas.microsoft.com/office/drawing/2014/main" xmlns="" id="{789A7889-D243-161F-5916-C59A2105CD36}"/>
              </a:ext>
            </a:extLst>
          </p:cNvPr>
          <p:cNvSpPr txBox="1"/>
          <p:nvPr/>
        </p:nvSpPr>
        <p:spPr>
          <a:xfrm>
            <a:off x="4395921" y="127819"/>
            <a:ext cx="3134409" cy="646331"/>
          </a:xfrm>
          <a:prstGeom prst="rect">
            <a:avLst/>
          </a:prstGeom>
          <a:noFill/>
        </p:spPr>
        <p:txBody>
          <a:bodyPr wrap="square" rtlCol="0">
            <a:spAutoFit/>
          </a:bodyPr>
          <a:lstStyle/>
          <a:p>
            <a:r>
              <a:rPr lang="en-US" sz="3600" b="1" i="1" u="sng" dirty="0">
                <a:latin typeface="Algerian" panose="04020705040A02060702" pitchFamily="82" charset="0"/>
              </a:rPr>
              <a:t>PREVALENCE</a:t>
            </a:r>
            <a:endParaRPr lang="en-IN" sz="3600" b="1" i="1" u="sng" dirty="0">
              <a:latin typeface="Algerian" panose="04020705040A02060702" pitchFamily="82" charset="0"/>
            </a:endParaRPr>
          </a:p>
        </p:txBody>
      </p:sp>
      <p:pic>
        <p:nvPicPr>
          <p:cNvPr id="7" name="Picture 6">
            <a:extLst>
              <a:ext uri="{FF2B5EF4-FFF2-40B4-BE49-F238E27FC236}">
                <a16:creationId xmlns:a16="http://schemas.microsoft.com/office/drawing/2014/main" xmlns="" id="{D95747DD-73DE-2F96-AEBF-19A7E021B93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18475" y="4058920"/>
            <a:ext cx="3545840" cy="2947670"/>
          </a:xfrm>
          <a:prstGeom prst="rect">
            <a:avLst/>
          </a:prstGeom>
        </p:spPr>
      </p:pic>
      <p:graphicFrame>
        <p:nvGraphicFramePr>
          <p:cNvPr id="1505" name="TextBox 1497">
            <a:extLst>
              <a:ext uri="{FF2B5EF4-FFF2-40B4-BE49-F238E27FC236}">
                <a16:creationId xmlns:a16="http://schemas.microsoft.com/office/drawing/2014/main" xmlns="" id="{819A261D-C2A1-CD95-F3A6-FD8C1DEFCEA8}"/>
              </a:ext>
            </a:extLst>
          </p:cNvPr>
          <p:cNvGraphicFramePr/>
          <p:nvPr/>
        </p:nvGraphicFramePr>
        <p:xfrm>
          <a:off x="130885" y="1615243"/>
          <a:ext cx="8845967"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823926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6E33C8C-EA9F-6E60-83B0-BFB05ACF8749}"/>
              </a:ext>
            </a:extLst>
          </p:cNvPr>
          <p:cNvSpPr txBox="1"/>
          <p:nvPr/>
        </p:nvSpPr>
        <p:spPr>
          <a:xfrm>
            <a:off x="570269" y="982829"/>
            <a:ext cx="9861755" cy="3970318"/>
          </a:xfrm>
          <a:prstGeom prst="rect">
            <a:avLst/>
          </a:prstGeom>
          <a:noFill/>
        </p:spPr>
        <p:txBody>
          <a:bodyPr wrap="square">
            <a:spAutoFit/>
          </a:bodyPr>
          <a:lstStyle/>
          <a:p>
            <a:endParaRPr lang="en-US" sz="2800" dirty="0"/>
          </a:p>
          <a:p>
            <a:pPr marL="342900" indent="-342900">
              <a:buAutoNum type="arabicPeriod"/>
            </a:pPr>
            <a:r>
              <a:rPr lang="en-US" sz="2800" dirty="0"/>
              <a:t>Prevention of diabetes.</a:t>
            </a:r>
          </a:p>
          <a:p>
            <a:r>
              <a:rPr lang="en-US" sz="2800" dirty="0"/>
              <a:t>2. Prevention of diabetic retinopathy . </a:t>
            </a:r>
          </a:p>
          <a:p>
            <a:endParaRPr lang="en-US" sz="2800" dirty="0"/>
          </a:p>
          <a:p>
            <a:r>
              <a:rPr lang="en-US" sz="2800" b="1" dirty="0"/>
              <a:t>Lifestyle modification</a:t>
            </a:r>
          </a:p>
          <a:p>
            <a:r>
              <a:rPr lang="en-US" sz="2800" b="1" dirty="0"/>
              <a:t> </a:t>
            </a:r>
          </a:p>
          <a:p>
            <a:pPr marL="342900" indent="-342900">
              <a:buAutoNum type="arabicPeriod"/>
            </a:pPr>
            <a:r>
              <a:rPr lang="en-US" sz="2800" dirty="0"/>
              <a:t>Avoidance of smoking and alcohol</a:t>
            </a:r>
          </a:p>
          <a:p>
            <a:r>
              <a:rPr lang="en-US" sz="2800" dirty="0"/>
              <a:t>2. Yoga , pranayama etc. can benefit the patient .</a:t>
            </a:r>
          </a:p>
          <a:p>
            <a:r>
              <a:rPr lang="en-US" sz="2800" dirty="0"/>
              <a:t>3. Moderate amount of exercise are necessary.</a:t>
            </a:r>
            <a:endParaRPr lang="en-IN" sz="2800" dirty="0"/>
          </a:p>
        </p:txBody>
      </p:sp>
      <p:sp>
        <p:nvSpPr>
          <p:cNvPr id="4" name="TextBox 3">
            <a:extLst>
              <a:ext uri="{FF2B5EF4-FFF2-40B4-BE49-F238E27FC236}">
                <a16:creationId xmlns:a16="http://schemas.microsoft.com/office/drawing/2014/main" xmlns="" id="{7E972114-C1BD-99F4-3982-28D8BCD551E7}"/>
              </a:ext>
            </a:extLst>
          </p:cNvPr>
          <p:cNvSpPr txBox="1"/>
          <p:nvPr/>
        </p:nvSpPr>
        <p:spPr>
          <a:xfrm>
            <a:off x="4611328" y="68826"/>
            <a:ext cx="3549445" cy="646331"/>
          </a:xfrm>
          <a:prstGeom prst="rect">
            <a:avLst/>
          </a:prstGeom>
          <a:noFill/>
        </p:spPr>
        <p:txBody>
          <a:bodyPr wrap="square" rtlCol="0">
            <a:spAutoFit/>
          </a:bodyPr>
          <a:lstStyle/>
          <a:p>
            <a:r>
              <a:rPr lang="en-US" sz="3600" b="1" i="1" u="sng" dirty="0">
                <a:latin typeface="Algerian" panose="04020705040A02060702" pitchFamily="82" charset="0"/>
              </a:rPr>
              <a:t>Prevention</a:t>
            </a:r>
            <a:endParaRPr lang="en-IN" sz="3600" b="1" i="1" u="sng" dirty="0">
              <a:latin typeface="Algerian" panose="04020705040A02060702" pitchFamily="82" charset="0"/>
            </a:endParaRPr>
          </a:p>
        </p:txBody>
      </p:sp>
    </p:spTree>
    <p:extLst>
      <p:ext uri="{BB962C8B-B14F-4D97-AF65-F5344CB8AC3E}">
        <p14:creationId xmlns:p14="http://schemas.microsoft.com/office/powerpoint/2010/main" xmlns="" val="418921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47FC27B-4DE6-EF3B-B635-01B04AC1BD65}"/>
              </a:ext>
            </a:extLst>
          </p:cNvPr>
          <p:cNvSpPr txBox="1"/>
          <p:nvPr/>
        </p:nvSpPr>
        <p:spPr>
          <a:xfrm>
            <a:off x="585019" y="5466252"/>
            <a:ext cx="11021962"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On the basis </a:t>
            </a:r>
            <a:r>
              <a:rPr lang="en-US" sz="2800">
                <a:latin typeface="Arial" panose="020B0604020202020204" pitchFamily="34" charset="0"/>
                <a:cs typeface="Arial" panose="020B0604020202020204" pitchFamily="34" charset="0"/>
              </a:rPr>
              <a:t>of symptoms </a:t>
            </a:r>
            <a:r>
              <a:rPr lang="en-US" sz="2800" dirty="0">
                <a:latin typeface="Arial" panose="020B0604020202020204" pitchFamily="34" charset="0"/>
                <a:cs typeface="Arial" panose="020B0604020202020204" pitchFamily="34" charset="0"/>
              </a:rPr>
              <a:t>of diabetic retinopathy we can  correlate this topic with TIMIRA ROGA as per Ayurveda aspect.</a:t>
            </a:r>
            <a:endParaRPr lang="en-IN"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DCF5833B-CF15-0023-7DD4-00914F2E7F84}"/>
              </a:ext>
            </a:extLst>
          </p:cNvPr>
          <p:cNvSpPr txBox="1"/>
          <p:nvPr/>
        </p:nvSpPr>
        <p:spPr>
          <a:xfrm>
            <a:off x="3785420" y="108155"/>
            <a:ext cx="5289755" cy="646331"/>
          </a:xfrm>
          <a:prstGeom prst="rect">
            <a:avLst/>
          </a:prstGeom>
          <a:noFill/>
        </p:spPr>
        <p:txBody>
          <a:bodyPr wrap="square" rtlCol="0">
            <a:spAutoFit/>
          </a:bodyPr>
          <a:lstStyle/>
          <a:p>
            <a:r>
              <a:rPr lang="en-US" sz="3600" b="1" i="1" u="sng" dirty="0">
                <a:latin typeface="Algerian" panose="04020705040A02060702" pitchFamily="82" charset="0"/>
              </a:rPr>
              <a:t>AYURVEDA ASPECT</a:t>
            </a:r>
            <a:endParaRPr lang="en-IN" sz="3600" b="1" i="1" u="sng" dirty="0">
              <a:latin typeface="Algerian" panose="04020705040A02060702" pitchFamily="82" charset="0"/>
            </a:endParaRPr>
          </a:p>
        </p:txBody>
      </p:sp>
      <p:pic>
        <p:nvPicPr>
          <p:cNvPr id="8" name="Picture 7">
            <a:extLst>
              <a:ext uri="{FF2B5EF4-FFF2-40B4-BE49-F238E27FC236}">
                <a16:creationId xmlns:a16="http://schemas.microsoft.com/office/drawing/2014/main" xmlns="" id="{597FE8D4-3901-B486-0EF5-E9CB4B48C80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24979" y="1139739"/>
            <a:ext cx="5053781" cy="4326513"/>
          </a:xfrm>
          <a:prstGeom prst="rect">
            <a:avLst/>
          </a:prstGeom>
        </p:spPr>
      </p:pic>
    </p:spTree>
    <p:extLst>
      <p:ext uri="{BB962C8B-B14F-4D97-AF65-F5344CB8AC3E}">
        <p14:creationId xmlns:p14="http://schemas.microsoft.com/office/powerpoint/2010/main" xmlns="" val="242491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65CB325-3E3C-B1F3-028B-2CFA3DD951DD}"/>
              </a:ext>
            </a:extLst>
          </p:cNvPr>
          <p:cNvSpPr txBox="1"/>
          <p:nvPr/>
        </p:nvSpPr>
        <p:spPr>
          <a:xfrm>
            <a:off x="501445" y="983935"/>
            <a:ext cx="11493910" cy="3916457"/>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hi-IN" sz="2800" dirty="0"/>
              <a:t>दृष्टि का अर्थ है देखने की शक्ति अर्थात् </a:t>
            </a:r>
            <a:r>
              <a:rPr lang="en-IN" sz="2800" dirty="0"/>
              <a:t>Power of vision। </a:t>
            </a:r>
            <a:r>
              <a:rPr lang="hi-IN" sz="2800" dirty="0"/>
              <a:t>दर्शनशक्ति चक्षु इन्द्रिय में निहित होती है। </a:t>
            </a:r>
            <a:endParaRPr lang="en-US" sz="2800" dirty="0"/>
          </a:p>
          <a:p>
            <a:pPr marL="457200" indent="-457200">
              <a:lnSpc>
                <a:spcPct val="150000"/>
              </a:lnSpc>
              <a:buFont typeface="Wingdings" panose="05000000000000000000" pitchFamily="2" charset="2"/>
              <a:buChar char="q"/>
            </a:pPr>
            <a:r>
              <a:rPr lang="hi-IN" sz="2800" dirty="0"/>
              <a:t>आयुर्वेद के अनुसार सभी ज्ञानेन्द्रियाँ पाञ्चभौतिक होती हैं, अतः चक्षुइन्द्रिय भी पाञ्चभौतिक होती है। परन्तु सूक्ष्म होने के कारण यह अदृश्य एवं अनुमानगम्य है, अतः इसमें स्थित दर्शनशक्ति (दृष्टि) भी अदृश्य एवं अनुमानगम्य होती है।</a:t>
            </a:r>
            <a:endParaRPr lang="en-IN" sz="2800" dirty="0"/>
          </a:p>
        </p:txBody>
      </p:sp>
      <p:sp>
        <p:nvSpPr>
          <p:cNvPr id="5" name="TextBox 4">
            <a:extLst>
              <a:ext uri="{FF2B5EF4-FFF2-40B4-BE49-F238E27FC236}">
                <a16:creationId xmlns:a16="http://schemas.microsoft.com/office/drawing/2014/main" xmlns="" id="{B9772684-43CC-E029-9795-8214D15736EE}"/>
              </a:ext>
            </a:extLst>
          </p:cNvPr>
          <p:cNvSpPr txBox="1"/>
          <p:nvPr/>
        </p:nvSpPr>
        <p:spPr>
          <a:xfrm>
            <a:off x="501445" y="4745675"/>
            <a:ext cx="11307097" cy="1331134"/>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hi-IN" sz="2800" dirty="0"/>
              <a:t>तिमिर आयुर्वेदिक में वर्णित दृष्टिगत रोगों में से एक है जिसका अर्थ है दृश्य तंत्र में बढ़ी हुई नमी।</a:t>
            </a:r>
            <a:endParaRPr lang="en-IN" sz="2800" dirty="0"/>
          </a:p>
        </p:txBody>
      </p:sp>
      <p:sp>
        <p:nvSpPr>
          <p:cNvPr id="7" name="TextBox 6">
            <a:extLst>
              <a:ext uri="{FF2B5EF4-FFF2-40B4-BE49-F238E27FC236}">
                <a16:creationId xmlns:a16="http://schemas.microsoft.com/office/drawing/2014/main" xmlns="" id="{25A4066B-6105-4AA0-59C0-5F9327466C3E}"/>
              </a:ext>
            </a:extLst>
          </p:cNvPr>
          <p:cNvSpPr txBox="1"/>
          <p:nvPr/>
        </p:nvSpPr>
        <p:spPr>
          <a:xfrm>
            <a:off x="4778477" y="164466"/>
            <a:ext cx="6096000" cy="707886"/>
          </a:xfrm>
          <a:prstGeom prst="rect">
            <a:avLst/>
          </a:prstGeom>
          <a:noFill/>
        </p:spPr>
        <p:txBody>
          <a:bodyPr wrap="square">
            <a:spAutoFit/>
          </a:bodyPr>
          <a:lstStyle/>
          <a:p>
            <a:r>
              <a:rPr lang="hi-IN" sz="4000" b="1" i="1" u="sng" dirty="0">
                <a:latin typeface="Algerian" panose="04020705040A02060702" pitchFamily="82" charset="0"/>
              </a:rPr>
              <a:t>परिचय</a:t>
            </a:r>
            <a:endParaRPr lang="en-IN" sz="4000" b="1" i="1" u="sng" dirty="0">
              <a:latin typeface="Algerian" panose="04020705040A02060702" pitchFamily="82" charset="0"/>
            </a:endParaRPr>
          </a:p>
        </p:txBody>
      </p:sp>
    </p:spTree>
    <p:extLst>
      <p:ext uri="{BB962C8B-B14F-4D97-AF65-F5344CB8AC3E}">
        <p14:creationId xmlns:p14="http://schemas.microsoft.com/office/powerpoint/2010/main" xmlns="" val="1936858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DB434D6-4BC9-6740-847F-D18835C78A68}"/>
              </a:ext>
            </a:extLst>
          </p:cNvPr>
          <p:cNvSpPr txBox="1"/>
          <p:nvPr/>
        </p:nvSpPr>
        <p:spPr>
          <a:xfrm>
            <a:off x="108158" y="502246"/>
            <a:ext cx="11779042" cy="1331134"/>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hi-IN" sz="2800" dirty="0"/>
              <a:t>दृष्टि आश्रित 6 प्रकार के लिंगनाश एवं 6 प्रकार के अन्य रोग, कुल बारह प्रकार के दृष्टिगत रोग होते है।</a:t>
            </a:r>
            <a:endParaRPr lang="en-IN" sz="2800" dirty="0"/>
          </a:p>
        </p:txBody>
      </p:sp>
      <p:sp>
        <p:nvSpPr>
          <p:cNvPr id="5" name="TextBox 4">
            <a:extLst>
              <a:ext uri="{FF2B5EF4-FFF2-40B4-BE49-F238E27FC236}">
                <a16:creationId xmlns:a16="http://schemas.microsoft.com/office/drawing/2014/main" xmlns="" id="{8541365F-A390-8B76-93DD-67B8CA21E50F}"/>
              </a:ext>
            </a:extLst>
          </p:cNvPr>
          <p:cNvSpPr txBox="1"/>
          <p:nvPr/>
        </p:nvSpPr>
        <p:spPr>
          <a:xfrm>
            <a:off x="162234" y="2005388"/>
            <a:ext cx="11779041" cy="3270126"/>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hi-IN" sz="2800" dirty="0"/>
              <a:t>(वाग्भट (अ.हृ.) के अनुसार दृष्टिगत रोग 27 प्रकार के होते हैं </a:t>
            </a:r>
            <a:r>
              <a:rPr lang="en-US" sz="2800" dirty="0"/>
              <a:t>-</a:t>
            </a:r>
          </a:p>
          <a:p>
            <a:pPr marL="457200" indent="-457200">
              <a:lnSpc>
                <a:spcPct val="150000"/>
              </a:lnSpc>
              <a:buFont typeface="Wingdings" panose="05000000000000000000" pitchFamily="2" charset="2"/>
              <a:buChar char="ü"/>
            </a:pPr>
            <a:r>
              <a:rPr lang="hi-IN" sz="2800" dirty="0"/>
              <a:t>6 प्रकार के तिमिर </a:t>
            </a:r>
            <a:endParaRPr lang="en-US" sz="2800" dirty="0"/>
          </a:p>
          <a:p>
            <a:pPr marL="457200" indent="-457200">
              <a:lnSpc>
                <a:spcPct val="150000"/>
              </a:lnSpc>
              <a:buFont typeface="Wingdings" panose="05000000000000000000" pitchFamily="2" charset="2"/>
              <a:buChar char="ü"/>
            </a:pPr>
            <a:r>
              <a:rPr lang="en-US" sz="2800" dirty="0"/>
              <a:t> 6</a:t>
            </a:r>
            <a:r>
              <a:rPr lang="hi-IN" sz="2800" dirty="0"/>
              <a:t> प्रकार के काच </a:t>
            </a:r>
            <a:endParaRPr lang="en-US" sz="2800" dirty="0"/>
          </a:p>
          <a:p>
            <a:pPr marL="457200" indent="-457200">
              <a:lnSpc>
                <a:spcPct val="150000"/>
              </a:lnSpc>
              <a:buFont typeface="Wingdings" panose="05000000000000000000" pitchFamily="2" charset="2"/>
              <a:buChar char="ü"/>
            </a:pPr>
            <a:r>
              <a:rPr lang="hi-IN" sz="2800" dirty="0"/>
              <a:t>7</a:t>
            </a:r>
            <a:r>
              <a:rPr lang="en-US" sz="2800" dirty="0"/>
              <a:t> </a:t>
            </a:r>
            <a:r>
              <a:rPr lang="hi-IN" sz="2800" dirty="0"/>
              <a:t>प्रकार के लिङ्गनाश</a:t>
            </a:r>
            <a:endParaRPr lang="en-US" sz="2800" dirty="0"/>
          </a:p>
          <a:p>
            <a:pPr marL="457200" indent="-457200">
              <a:lnSpc>
                <a:spcPct val="150000"/>
              </a:lnSpc>
              <a:buFont typeface="Wingdings" panose="05000000000000000000" pitchFamily="2" charset="2"/>
              <a:buChar char="ü"/>
            </a:pPr>
            <a:r>
              <a:rPr lang="hi-IN" sz="2800" dirty="0"/>
              <a:t>8 प्रकार के अन्य रोग</a:t>
            </a:r>
            <a:endParaRPr lang="en-IN" sz="2800" dirty="0"/>
          </a:p>
        </p:txBody>
      </p:sp>
      <p:sp>
        <p:nvSpPr>
          <p:cNvPr id="7" name="TextBox 6">
            <a:extLst>
              <a:ext uri="{FF2B5EF4-FFF2-40B4-BE49-F238E27FC236}">
                <a16:creationId xmlns:a16="http://schemas.microsoft.com/office/drawing/2014/main" xmlns="" id="{EC22E1EC-050D-51DA-9248-9DEB54AD83F6}"/>
              </a:ext>
            </a:extLst>
          </p:cNvPr>
          <p:cNvSpPr txBox="1"/>
          <p:nvPr/>
        </p:nvSpPr>
        <p:spPr>
          <a:xfrm>
            <a:off x="0" y="5457354"/>
            <a:ext cx="11779041" cy="1331134"/>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hi-IN" sz="2800" dirty="0"/>
              <a:t>सुश्रुत के अनुसार तिमिर, लिङ्गनाश की प्रारम्भिक अवस्था है जबकि वाग्भट इन सभी अवस्थाओं को अलग-अलग रोग मानते हैं।</a:t>
            </a:r>
            <a:endParaRPr lang="en-IN" sz="2800" dirty="0"/>
          </a:p>
        </p:txBody>
      </p:sp>
    </p:spTree>
    <p:extLst>
      <p:ext uri="{BB962C8B-B14F-4D97-AF65-F5344CB8AC3E}">
        <p14:creationId xmlns:p14="http://schemas.microsoft.com/office/powerpoint/2010/main" xmlns="" val="669551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A4A66A-09AD-0D5D-14FC-129D6C12F8FB}"/>
              </a:ext>
            </a:extLst>
          </p:cNvPr>
          <p:cNvSpPr txBox="1"/>
          <p:nvPr/>
        </p:nvSpPr>
        <p:spPr>
          <a:xfrm>
            <a:off x="167148" y="546818"/>
            <a:ext cx="11887200" cy="5855449"/>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hi-IN" sz="2800" dirty="0"/>
              <a:t>सुश्रुतसंहिता में दृष्टि पटलों</a:t>
            </a:r>
            <a:r>
              <a:rPr lang="en-US" sz="2800" dirty="0"/>
              <a:t>  </a:t>
            </a:r>
            <a:r>
              <a:rPr lang="hi-IN" sz="2800" dirty="0"/>
              <a:t>का</a:t>
            </a:r>
            <a:r>
              <a:rPr lang="en-US" sz="2800" dirty="0"/>
              <a:t>  </a:t>
            </a:r>
            <a:r>
              <a:rPr lang="hi-IN" sz="2800" dirty="0"/>
              <a:t>वर्णन</a:t>
            </a:r>
            <a:r>
              <a:rPr lang="en-US" sz="2800" dirty="0"/>
              <a:t>  </a:t>
            </a:r>
            <a:r>
              <a:rPr lang="hi-IN" sz="2800" dirty="0"/>
              <a:t>बाहर से अन्दर के क्रम में निम्नवत किया गया है।</a:t>
            </a:r>
            <a:endParaRPr lang="en-US" sz="2800" dirty="0"/>
          </a:p>
          <a:p>
            <a:endParaRPr lang="en-US" sz="2800" dirty="0"/>
          </a:p>
          <a:p>
            <a:endParaRPr lang="en-US" sz="2800" dirty="0"/>
          </a:p>
          <a:p>
            <a:r>
              <a:rPr lang="en-US" sz="2800" dirty="0"/>
              <a:t>    </a:t>
            </a:r>
            <a:r>
              <a:rPr lang="hi-IN" sz="2800" b="1" dirty="0"/>
              <a:t>तैलोजलाश्रितं बाह्यं तेषु अन्यत् पिशिताश्रितम्। मेदस्तृतीयं पटलम् आश्रितं </a:t>
            </a:r>
            <a:endParaRPr lang="en-US" sz="2800" b="1" dirty="0"/>
          </a:p>
          <a:p>
            <a:r>
              <a:rPr lang="en-US" sz="2800" b="1" dirty="0"/>
              <a:t>     </a:t>
            </a:r>
            <a:r>
              <a:rPr lang="hi-IN" sz="2800" b="1" dirty="0"/>
              <a:t>तु</a:t>
            </a:r>
            <a:r>
              <a:rPr lang="en-US" sz="2800" b="1" dirty="0"/>
              <a:t> </a:t>
            </a:r>
            <a:r>
              <a:rPr lang="hi-IN" sz="2800" b="1" dirty="0"/>
              <a:t>अस्थि चापरम्।।</a:t>
            </a:r>
            <a:endParaRPr lang="en-US" sz="2800" b="1" dirty="0"/>
          </a:p>
          <a:p>
            <a:r>
              <a:rPr lang="en-US" sz="2800" b="1" dirty="0"/>
              <a:t>                                                                                                               </a:t>
            </a:r>
            <a:r>
              <a:rPr lang="hi-IN" sz="2800" b="1" dirty="0"/>
              <a:t> </a:t>
            </a:r>
            <a:r>
              <a:rPr lang="en-US" sz="2800" b="1" dirty="0"/>
              <a:t>(</a:t>
            </a:r>
            <a:r>
              <a:rPr lang="hi-IN" sz="2800" b="1" dirty="0"/>
              <a:t>सु.उ.1/18)</a:t>
            </a:r>
            <a:endParaRPr lang="en-US" sz="2800" b="1" dirty="0"/>
          </a:p>
          <a:p>
            <a:endParaRPr lang="en-US" sz="2800" b="1" dirty="0"/>
          </a:p>
          <a:p>
            <a:pPr>
              <a:lnSpc>
                <a:spcPct val="150000"/>
              </a:lnSpc>
            </a:pPr>
            <a:r>
              <a:rPr lang="hi-IN" sz="2800" dirty="0"/>
              <a:t>अर्थात् बाह्य पटल (प्रथम पटल) तेजोजलाश्रित होता है, इसके अन्दर मांसाश्रित पटल होता है। तृतीय पटल मेदाश्रित पटल होता है एवं सबसे अन्दर की ओर अर्थात् दृष्टि के पास अस्थि आश्रित चतुर्थ पटल होता है।</a:t>
            </a:r>
            <a:endParaRPr lang="en-IN" sz="2800" dirty="0"/>
          </a:p>
        </p:txBody>
      </p:sp>
    </p:spTree>
    <p:extLst>
      <p:ext uri="{BB962C8B-B14F-4D97-AF65-F5344CB8AC3E}">
        <p14:creationId xmlns:p14="http://schemas.microsoft.com/office/powerpoint/2010/main" xmlns="" val="1797942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5E83A1E-9B82-1352-BE44-C9C9384F3383}"/>
              </a:ext>
            </a:extLst>
          </p:cNvPr>
          <p:cNvSpPr txBox="1"/>
          <p:nvPr/>
        </p:nvSpPr>
        <p:spPr>
          <a:xfrm>
            <a:off x="226142" y="1402311"/>
            <a:ext cx="11739716" cy="1977464"/>
          </a:xfrm>
          <a:prstGeom prst="rect">
            <a:avLst/>
          </a:prstGeom>
          <a:noFill/>
        </p:spPr>
        <p:txBody>
          <a:bodyPr wrap="square">
            <a:spAutoFit/>
          </a:bodyPr>
          <a:lstStyle/>
          <a:p>
            <a:pPr>
              <a:lnSpc>
                <a:spcPct val="150000"/>
              </a:lnSpc>
            </a:pPr>
            <a:r>
              <a:rPr lang="en-US" sz="2800" b="1" dirty="0"/>
              <a:t>1.  </a:t>
            </a:r>
            <a:r>
              <a:rPr lang="hi-IN" sz="2800" b="1" dirty="0"/>
              <a:t>प्रथम पटलगत दोष के लक्षण</a:t>
            </a:r>
            <a:r>
              <a:rPr lang="en-US" sz="2800" b="1" dirty="0"/>
              <a:t> - </a:t>
            </a:r>
          </a:p>
          <a:p>
            <a:pPr>
              <a:lnSpc>
                <a:spcPct val="150000"/>
              </a:lnSpc>
            </a:pPr>
            <a:r>
              <a:rPr lang="hi-IN" sz="2800" dirty="0"/>
              <a:t> जिस व्यक्ति की दृष्टि के प्रथम पटल में दोष स्थित हो जाते है तो वह रोगी सभी वस्तुओं को अस्पष्ट देखता है। </a:t>
            </a:r>
            <a:endParaRPr lang="en-IN" sz="2800" dirty="0"/>
          </a:p>
        </p:txBody>
      </p:sp>
      <p:sp>
        <p:nvSpPr>
          <p:cNvPr id="5" name="TextBox 4">
            <a:extLst>
              <a:ext uri="{FF2B5EF4-FFF2-40B4-BE49-F238E27FC236}">
                <a16:creationId xmlns:a16="http://schemas.microsoft.com/office/drawing/2014/main" xmlns="" id="{9FDB9E34-DE1A-856F-7F9E-B756DAEB9A87}"/>
              </a:ext>
            </a:extLst>
          </p:cNvPr>
          <p:cNvSpPr txBox="1"/>
          <p:nvPr/>
        </p:nvSpPr>
        <p:spPr>
          <a:xfrm>
            <a:off x="1848464" y="110302"/>
            <a:ext cx="9045678" cy="584775"/>
          </a:xfrm>
          <a:prstGeom prst="rect">
            <a:avLst/>
          </a:prstGeom>
          <a:noFill/>
        </p:spPr>
        <p:txBody>
          <a:bodyPr wrap="square">
            <a:spAutoFit/>
          </a:bodyPr>
          <a:lstStyle/>
          <a:p>
            <a:r>
              <a:rPr lang="hi-IN" sz="3200" b="1" u="sng" dirty="0"/>
              <a:t>पटलों के दूषित होने से उत्पन्न होने वाले लक्षण</a:t>
            </a:r>
          </a:p>
        </p:txBody>
      </p:sp>
    </p:spTree>
    <p:extLst>
      <p:ext uri="{BB962C8B-B14F-4D97-AF65-F5344CB8AC3E}">
        <p14:creationId xmlns:p14="http://schemas.microsoft.com/office/powerpoint/2010/main" xmlns="" val="3866398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51958B-B616-4317-EF34-7E67D70458A8}"/>
              </a:ext>
            </a:extLst>
          </p:cNvPr>
          <p:cNvSpPr txBox="1"/>
          <p:nvPr/>
        </p:nvSpPr>
        <p:spPr>
          <a:xfrm>
            <a:off x="216310" y="356220"/>
            <a:ext cx="11759380" cy="5855449"/>
          </a:xfrm>
          <a:prstGeom prst="rect">
            <a:avLst/>
          </a:prstGeom>
          <a:noFill/>
        </p:spPr>
        <p:txBody>
          <a:bodyPr wrap="square">
            <a:spAutoFit/>
          </a:bodyPr>
          <a:lstStyle/>
          <a:p>
            <a:pPr>
              <a:lnSpc>
                <a:spcPct val="150000"/>
              </a:lnSpc>
            </a:pPr>
            <a:r>
              <a:rPr lang="hi-IN" sz="2800" b="1" dirty="0"/>
              <a:t>द्वितीय पटलगत दोष के लक्षण </a:t>
            </a:r>
            <a:r>
              <a:rPr lang="en-US" sz="2800" b="1" dirty="0"/>
              <a:t>- </a:t>
            </a:r>
          </a:p>
          <a:p>
            <a:pPr marL="571500" indent="-571500">
              <a:lnSpc>
                <a:spcPct val="150000"/>
              </a:lnSpc>
              <a:buFont typeface="+mj-lt"/>
              <a:buAutoNum type="romanLcPeriod"/>
            </a:pPr>
            <a:r>
              <a:rPr lang="hi-IN" sz="2800" dirty="0"/>
              <a:t>रोगी मक्खी, मच्छर, बाल (केश), जाल, मण्डल, ध्वजा, मरीचिका अथवा कुण्डल का मिथ्या दर्शन करता है।</a:t>
            </a:r>
            <a:endParaRPr lang="en-US" sz="2800" dirty="0"/>
          </a:p>
          <a:p>
            <a:pPr marL="571500" indent="-571500">
              <a:lnSpc>
                <a:spcPct val="150000"/>
              </a:lnSpc>
              <a:buFont typeface="+mj-lt"/>
              <a:buAutoNum type="romanLcPeriod"/>
            </a:pPr>
            <a:r>
              <a:rPr lang="hi-IN" sz="2800" dirty="0"/>
              <a:t>रोगी को तारों के समान चमकते बिन्दु, वर्षा, बादल अथवा अंधकार जैसा दिखाई देता है।</a:t>
            </a:r>
            <a:endParaRPr lang="en-US" sz="2800" dirty="0"/>
          </a:p>
          <a:p>
            <a:pPr marL="571500" indent="-571500">
              <a:lnSpc>
                <a:spcPct val="150000"/>
              </a:lnSpc>
              <a:buFont typeface="+mj-lt"/>
              <a:buAutoNum type="romanLcPeriod"/>
            </a:pPr>
            <a:r>
              <a:rPr lang="hi-IN" sz="2800" dirty="0"/>
              <a:t>रोगी दूर की वस्तुओं को समीप अथवा समीप की वस्तुओं को दूर स्थित देखता है।</a:t>
            </a:r>
            <a:endParaRPr lang="en-US" sz="2800" dirty="0"/>
          </a:p>
          <a:p>
            <a:pPr marL="571500" indent="-571500">
              <a:lnSpc>
                <a:spcPct val="150000"/>
              </a:lnSpc>
              <a:buFont typeface="+mj-lt"/>
              <a:buAutoNum type="romanLcPeriod"/>
            </a:pPr>
            <a:r>
              <a:rPr lang="hi-IN" sz="2800" dirty="0"/>
              <a:t>दृष्टि इन्द्रियार्थ विभ्रम (दृष्टे: गोचरविभ्रमात्) से रोगी सुई के छिद्र को नहीं देख सकता है।</a:t>
            </a:r>
            <a:endParaRPr lang="en-IN" sz="2800" dirty="0"/>
          </a:p>
        </p:txBody>
      </p:sp>
    </p:spTree>
    <p:extLst>
      <p:ext uri="{BB962C8B-B14F-4D97-AF65-F5344CB8AC3E}">
        <p14:creationId xmlns:p14="http://schemas.microsoft.com/office/powerpoint/2010/main" xmlns="" val="727227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74486A9-B982-7CDE-0FED-4FC284CF66FF}"/>
              </a:ext>
            </a:extLst>
          </p:cNvPr>
          <p:cNvSpPr txBox="1"/>
          <p:nvPr/>
        </p:nvSpPr>
        <p:spPr>
          <a:xfrm>
            <a:off x="176980" y="342037"/>
            <a:ext cx="11631561" cy="5209118"/>
          </a:xfrm>
          <a:prstGeom prst="rect">
            <a:avLst/>
          </a:prstGeom>
          <a:noFill/>
        </p:spPr>
        <p:txBody>
          <a:bodyPr wrap="square">
            <a:spAutoFit/>
          </a:bodyPr>
          <a:lstStyle/>
          <a:p>
            <a:pPr>
              <a:lnSpc>
                <a:spcPct val="150000"/>
              </a:lnSpc>
            </a:pPr>
            <a:r>
              <a:rPr lang="en-US" sz="2800" b="1" dirty="0"/>
              <a:t>3.  </a:t>
            </a:r>
            <a:r>
              <a:rPr lang="hi-IN" sz="2800" b="1" dirty="0"/>
              <a:t>तृतीय पटलगत दोष के लक्षण –</a:t>
            </a:r>
            <a:r>
              <a:rPr lang="en-US" sz="2800" b="1" dirty="0"/>
              <a:t> </a:t>
            </a:r>
          </a:p>
          <a:p>
            <a:pPr>
              <a:lnSpc>
                <a:spcPct val="150000"/>
              </a:lnSpc>
            </a:pPr>
            <a:endParaRPr lang="en-US" sz="2800" b="1" dirty="0"/>
          </a:p>
          <a:p>
            <a:pPr marL="571500" indent="-571500">
              <a:lnSpc>
                <a:spcPct val="150000"/>
              </a:lnSpc>
              <a:buFont typeface="+mj-lt"/>
              <a:buAutoNum type="romanLcPeriod"/>
            </a:pPr>
            <a:r>
              <a:rPr lang="hi-IN" sz="2800" dirty="0"/>
              <a:t>रोगी दृष्टिक्षेत्र में ऊपर स्थित वस्तुओं को देख सकता है परन्तु नीचे स्थित वस्तुओं को नहीं देख सकता है।</a:t>
            </a:r>
            <a:endParaRPr lang="en-US" sz="2800" dirty="0"/>
          </a:p>
          <a:p>
            <a:pPr marL="571500" indent="-571500">
              <a:lnSpc>
                <a:spcPct val="150000"/>
              </a:lnSpc>
              <a:buFont typeface="+mj-lt"/>
              <a:buAutoNum type="romanLcPeriod"/>
            </a:pPr>
            <a:r>
              <a:rPr lang="hi-IN" sz="2800" dirty="0"/>
              <a:t>बड़ी वस्तुएँ भी कपड़े से ढकी हुई सी दिखती है।</a:t>
            </a:r>
            <a:endParaRPr lang="en-US" sz="2800" dirty="0"/>
          </a:p>
          <a:p>
            <a:pPr marL="571500" indent="-571500">
              <a:lnSpc>
                <a:spcPct val="150000"/>
              </a:lnSpc>
              <a:buFont typeface="+mj-lt"/>
              <a:buAutoNum type="romanLcPeriod"/>
            </a:pPr>
            <a:r>
              <a:rPr lang="hi-IN" sz="2800" dirty="0"/>
              <a:t>कर्ण, नासा एवं नेत्र से युक्त व्यदित उन अंगो से रहित दिखाई देता है</a:t>
            </a:r>
            <a:r>
              <a:rPr lang="en-US" sz="2800" dirty="0"/>
              <a:t> </a:t>
            </a:r>
            <a:r>
              <a:rPr lang="hi-IN" sz="2800" dirty="0"/>
              <a:t>।</a:t>
            </a:r>
            <a:endParaRPr lang="en-US" sz="2800" dirty="0"/>
          </a:p>
          <a:p>
            <a:pPr marL="571500" indent="-571500">
              <a:lnSpc>
                <a:spcPct val="150000"/>
              </a:lnSpc>
              <a:buFont typeface="+mj-lt"/>
              <a:buAutoNum type="romanLcPeriod"/>
            </a:pPr>
            <a:r>
              <a:rPr lang="hi-IN" sz="2800" dirty="0"/>
              <a:t> दोषों के बलवान होने पर वह जहाँ स्थित होते हैं वहाँ दृष्टिमण्डल का रञ्जन हो जाता है।</a:t>
            </a:r>
            <a:endParaRPr lang="en-IN" sz="2800" dirty="0"/>
          </a:p>
        </p:txBody>
      </p:sp>
    </p:spTree>
    <p:extLst>
      <p:ext uri="{BB962C8B-B14F-4D97-AF65-F5344CB8AC3E}">
        <p14:creationId xmlns:p14="http://schemas.microsoft.com/office/powerpoint/2010/main" xmlns="" val="653779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9ABB3CA-C67A-B343-DEAB-45CA7024FCFE}"/>
              </a:ext>
            </a:extLst>
          </p:cNvPr>
          <p:cNvSpPr txBox="1"/>
          <p:nvPr/>
        </p:nvSpPr>
        <p:spPr>
          <a:xfrm>
            <a:off x="304800" y="629716"/>
            <a:ext cx="11582400" cy="2623795"/>
          </a:xfrm>
          <a:prstGeom prst="rect">
            <a:avLst/>
          </a:prstGeom>
          <a:noFill/>
        </p:spPr>
        <p:txBody>
          <a:bodyPr wrap="square">
            <a:spAutoFit/>
          </a:bodyPr>
          <a:lstStyle/>
          <a:p>
            <a:pPr>
              <a:lnSpc>
                <a:spcPct val="150000"/>
              </a:lnSpc>
            </a:pPr>
            <a:r>
              <a:rPr lang="en-US" sz="2800" b="1" dirty="0"/>
              <a:t>4.  </a:t>
            </a:r>
            <a:r>
              <a:rPr lang="hi-IN" sz="2800" b="1" dirty="0"/>
              <a:t>चतुर्थ पटलगत दोष के लक्षण –</a:t>
            </a:r>
            <a:endParaRPr lang="en-US" sz="2800" b="1" dirty="0"/>
          </a:p>
          <a:p>
            <a:pPr>
              <a:lnSpc>
                <a:spcPct val="150000"/>
              </a:lnSpc>
            </a:pPr>
            <a:endParaRPr lang="en-US" sz="2800" b="1" dirty="0"/>
          </a:p>
          <a:p>
            <a:pPr>
              <a:lnSpc>
                <a:spcPct val="150000"/>
              </a:lnSpc>
            </a:pPr>
            <a:r>
              <a:rPr lang="hi-IN" sz="2800" dirty="0"/>
              <a:t>जब वही दोष (तिमिर को उत्पन्न करने वाले दोष) चतुर्थ पटल में पहुँच कर दृष्टि को सभी ओर से अवरुद्ध कर देते हैं तो उसे लिङ्गनाश कहते हैं।</a:t>
            </a:r>
            <a:endParaRPr lang="en-IN" sz="2800" dirty="0"/>
          </a:p>
        </p:txBody>
      </p:sp>
    </p:spTree>
    <p:extLst>
      <p:ext uri="{BB962C8B-B14F-4D97-AF65-F5344CB8AC3E}">
        <p14:creationId xmlns:p14="http://schemas.microsoft.com/office/powerpoint/2010/main" xmlns="" val="2833696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B930B0E-1400-1514-D668-0C6EF9F71028}"/>
              </a:ext>
            </a:extLst>
          </p:cNvPr>
          <p:cNvSpPr txBox="1"/>
          <p:nvPr/>
        </p:nvSpPr>
        <p:spPr>
          <a:xfrm>
            <a:off x="619432" y="1228397"/>
            <a:ext cx="9763432" cy="4401205"/>
          </a:xfrm>
          <a:prstGeom prst="rect">
            <a:avLst/>
          </a:prstGeom>
          <a:noFill/>
        </p:spPr>
        <p:txBody>
          <a:bodyPr wrap="square">
            <a:spAutoFit/>
          </a:bodyPr>
          <a:lstStyle/>
          <a:p>
            <a:r>
              <a:rPr lang="hi-IN" sz="2800" b="1" dirty="0"/>
              <a:t>तिमिर के भेद</a:t>
            </a:r>
            <a:r>
              <a:rPr lang="en-US" sz="2800" b="1" dirty="0"/>
              <a:t>-</a:t>
            </a:r>
          </a:p>
          <a:p>
            <a:endParaRPr lang="en-US" sz="2800" dirty="0"/>
          </a:p>
          <a:p>
            <a:r>
              <a:rPr lang="hi-IN" sz="2800" dirty="0"/>
              <a:t>तिमिर रोग छः प्रकार के होते हैं</a:t>
            </a:r>
            <a:r>
              <a:rPr lang="en-US" sz="2800" dirty="0"/>
              <a:t> </a:t>
            </a:r>
            <a:r>
              <a:rPr lang="hi-IN" sz="2800" dirty="0"/>
              <a:t>।</a:t>
            </a:r>
            <a:endParaRPr lang="en-US" sz="2800" dirty="0"/>
          </a:p>
          <a:p>
            <a:endParaRPr lang="en-US" sz="2800" dirty="0"/>
          </a:p>
          <a:p>
            <a:r>
              <a:rPr lang="en-US" sz="2800" dirty="0"/>
              <a:t>1. </a:t>
            </a:r>
            <a:r>
              <a:rPr lang="hi-IN" sz="2800" dirty="0"/>
              <a:t>वातज तिमिर  </a:t>
            </a:r>
            <a:endParaRPr lang="en-US" sz="2800" dirty="0"/>
          </a:p>
          <a:p>
            <a:r>
              <a:rPr lang="hi-IN" sz="2800" dirty="0"/>
              <a:t>2.</a:t>
            </a:r>
            <a:r>
              <a:rPr lang="en-US" sz="2800" dirty="0"/>
              <a:t> </a:t>
            </a:r>
            <a:r>
              <a:rPr lang="hi-IN" sz="2800" dirty="0"/>
              <a:t>पित्तज तिमिर </a:t>
            </a:r>
            <a:endParaRPr lang="en-US" sz="2800" dirty="0"/>
          </a:p>
          <a:p>
            <a:r>
              <a:rPr lang="hi-IN" sz="2800" dirty="0"/>
              <a:t>3.</a:t>
            </a:r>
            <a:r>
              <a:rPr lang="en-US" sz="2800" dirty="0"/>
              <a:t> </a:t>
            </a:r>
            <a:r>
              <a:rPr lang="hi-IN" sz="2800" dirty="0"/>
              <a:t>कफज तिमिर </a:t>
            </a:r>
            <a:endParaRPr lang="en-US" sz="2800" dirty="0"/>
          </a:p>
          <a:p>
            <a:r>
              <a:rPr lang="hi-IN" sz="2800" dirty="0"/>
              <a:t>4.</a:t>
            </a:r>
            <a:r>
              <a:rPr lang="en-US" sz="2800" dirty="0"/>
              <a:t> </a:t>
            </a:r>
            <a:r>
              <a:rPr lang="hi-IN" sz="2800" dirty="0"/>
              <a:t>रक्तज तिमिर </a:t>
            </a:r>
            <a:endParaRPr lang="en-US" sz="2800" dirty="0"/>
          </a:p>
          <a:p>
            <a:r>
              <a:rPr lang="hi-IN" sz="2800" dirty="0"/>
              <a:t>5.</a:t>
            </a:r>
            <a:r>
              <a:rPr lang="en-US" sz="2800" dirty="0"/>
              <a:t> </a:t>
            </a:r>
            <a:r>
              <a:rPr lang="hi-IN" sz="2800" dirty="0"/>
              <a:t>सन्निपातज तिमिर</a:t>
            </a:r>
            <a:endParaRPr lang="en-US" sz="2800" dirty="0"/>
          </a:p>
          <a:p>
            <a:r>
              <a:rPr lang="hi-IN" sz="2800" dirty="0"/>
              <a:t>6.</a:t>
            </a:r>
            <a:r>
              <a:rPr lang="en-US" sz="2800" dirty="0"/>
              <a:t> </a:t>
            </a:r>
            <a:r>
              <a:rPr lang="hi-IN" sz="2800" dirty="0"/>
              <a:t>परिम्लायि (सु.)</a:t>
            </a:r>
            <a:r>
              <a:rPr lang="en-US" sz="2800" dirty="0"/>
              <a:t> </a:t>
            </a:r>
            <a:r>
              <a:rPr lang="hi-IN" sz="2800" dirty="0"/>
              <a:t>/</a:t>
            </a:r>
            <a:r>
              <a:rPr lang="en-US" sz="2800" dirty="0"/>
              <a:t> </a:t>
            </a:r>
            <a:r>
              <a:rPr lang="hi-IN" sz="2800" dirty="0"/>
              <a:t>संसर्गज (वा.)</a:t>
            </a:r>
            <a:r>
              <a:rPr lang="en-US" sz="2800" dirty="0"/>
              <a:t> </a:t>
            </a:r>
            <a:r>
              <a:rPr lang="hi-IN" sz="2800" dirty="0"/>
              <a:t>तिमिर</a:t>
            </a:r>
            <a:endParaRPr lang="en-IN" sz="2800" dirty="0"/>
          </a:p>
        </p:txBody>
      </p:sp>
      <p:sp>
        <p:nvSpPr>
          <p:cNvPr id="5" name="TextBox 4">
            <a:extLst>
              <a:ext uri="{FF2B5EF4-FFF2-40B4-BE49-F238E27FC236}">
                <a16:creationId xmlns:a16="http://schemas.microsoft.com/office/drawing/2014/main" xmlns="" id="{51A1043B-BEC5-F4F0-1794-D2236328D137}"/>
              </a:ext>
            </a:extLst>
          </p:cNvPr>
          <p:cNvSpPr txBox="1"/>
          <p:nvPr/>
        </p:nvSpPr>
        <p:spPr>
          <a:xfrm>
            <a:off x="5373329" y="88491"/>
            <a:ext cx="6096000" cy="584775"/>
          </a:xfrm>
          <a:prstGeom prst="rect">
            <a:avLst/>
          </a:prstGeom>
          <a:noFill/>
        </p:spPr>
        <p:txBody>
          <a:bodyPr wrap="square">
            <a:spAutoFit/>
          </a:bodyPr>
          <a:lstStyle/>
          <a:p>
            <a:r>
              <a:rPr lang="hi-IN" sz="3200" b="1" u="sng" dirty="0"/>
              <a:t>भेद</a:t>
            </a:r>
            <a:endParaRPr lang="en-IN" sz="3200" b="1" u="sng" dirty="0"/>
          </a:p>
        </p:txBody>
      </p:sp>
    </p:spTree>
    <p:extLst>
      <p:ext uri="{BB962C8B-B14F-4D97-AF65-F5344CB8AC3E}">
        <p14:creationId xmlns:p14="http://schemas.microsoft.com/office/powerpoint/2010/main" xmlns="" val="834615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9000" r="-10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00D69A7-5321-8BA6-FEB8-32DFF4550F76}"/>
              </a:ext>
            </a:extLst>
          </p:cNvPr>
          <p:cNvSpPr txBox="1"/>
          <p:nvPr/>
        </p:nvSpPr>
        <p:spPr>
          <a:xfrm>
            <a:off x="3806085" y="114710"/>
            <a:ext cx="4235719" cy="646331"/>
          </a:xfrm>
          <a:prstGeom prst="rect">
            <a:avLst/>
          </a:prstGeom>
          <a:noFill/>
        </p:spPr>
        <p:txBody>
          <a:bodyPr wrap="square" rtlCol="0">
            <a:spAutoFit/>
          </a:bodyPr>
          <a:lstStyle/>
          <a:p>
            <a:r>
              <a:rPr lang="en-US" sz="3600" b="1" i="1" u="sng" dirty="0">
                <a:latin typeface="Algerian" panose="04020705040A02060702" pitchFamily="82" charset="0"/>
              </a:rPr>
              <a:t>RISK FACTORS</a:t>
            </a:r>
            <a:endParaRPr lang="en-IN" sz="3600" b="1" i="1" u="sng" dirty="0">
              <a:latin typeface="Algerian" panose="04020705040A02060702" pitchFamily="82" charset="0"/>
            </a:endParaRPr>
          </a:p>
        </p:txBody>
      </p:sp>
      <p:sp>
        <p:nvSpPr>
          <p:cNvPr id="4" name="TextBox 3">
            <a:extLst>
              <a:ext uri="{FF2B5EF4-FFF2-40B4-BE49-F238E27FC236}">
                <a16:creationId xmlns:a16="http://schemas.microsoft.com/office/drawing/2014/main" xmlns="" id="{047E2F23-E23E-2B87-F6B7-4EB0D9B7A499}"/>
              </a:ext>
            </a:extLst>
          </p:cNvPr>
          <p:cNvSpPr txBox="1"/>
          <p:nvPr/>
        </p:nvSpPr>
        <p:spPr>
          <a:xfrm>
            <a:off x="433276" y="1418067"/>
            <a:ext cx="6744928" cy="4524315"/>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Ø"/>
            </a:pPr>
            <a:r>
              <a:rPr lang="en-IN" sz="3200" dirty="0">
                <a:solidFill>
                  <a:srgbClr val="0C0C0C"/>
                </a:solidFill>
              </a:rPr>
              <a:t>Age at diagnosis of diabetes.</a:t>
            </a:r>
            <a:endParaRPr lang="en-IN" sz="3200" dirty="0">
              <a:solidFill>
                <a:srgbClr val="0C0C0C"/>
              </a:solidFill>
              <a:ea typeface="Calibri"/>
              <a:cs typeface="Calibri"/>
            </a:endParaRPr>
          </a:p>
          <a:p>
            <a:pPr marL="457200" indent="-457200">
              <a:buFont typeface="Wingdings" panose="05000000000000000000" pitchFamily="2" charset="2"/>
              <a:buChar char="Ø"/>
            </a:pPr>
            <a:r>
              <a:rPr lang="en-IN" sz="3200" dirty="0">
                <a:solidFill>
                  <a:srgbClr val="0C0C0C"/>
                </a:solidFill>
              </a:rPr>
              <a:t>Duration of diabetes.</a:t>
            </a:r>
            <a:endParaRPr lang="en-IN" sz="3200" dirty="0">
              <a:solidFill>
                <a:srgbClr val="0C0C0C"/>
              </a:solidFill>
              <a:ea typeface="Calibri"/>
              <a:cs typeface="Calibri"/>
            </a:endParaRPr>
          </a:p>
          <a:p>
            <a:pPr marL="457200" indent="-457200">
              <a:buFont typeface="Wingdings" panose="05000000000000000000" pitchFamily="2" charset="2"/>
              <a:buChar char="Ø"/>
            </a:pPr>
            <a:r>
              <a:rPr lang="en-IN" sz="3200" dirty="0">
                <a:solidFill>
                  <a:srgbClr val="0C0C0C"/>
                </a:solidFill>
              </a:rPr>
              <a:t>Poor metabolic control.  </a:t>
            </a:r>
            <a:endParaRPr lang="en-IN" sz="3200" dirty="0">
              <a:solidFill>
                <a:srgbClr val="0C0C0C"/>
              </a:solidFill>
              <a:ea typeface="Calibri"/>
              <a:cs typeface="Calibri"/>
            </a:endParaRPr>
          </a:p>
          <a:p>
            <a:pPr marL="457200" indent="-457200">
              <a:buFont typeface="Wingdings" panose="05000000000000000000" pitchFamily="2" charset="2"/>
              <a:buChar char="Ø"/>
            </a:pPr>
            <a:r>
              <a:rPr lang="en-IN" sz="3200" dirty="0">
                <a:solidFill>
                  <a:srgbClr val="0C0C0C"/>
                </a:solidFill>
              </a:rPr>
              <a:t>Pregnancy.</a:t>
            </a:r>
            <a:endParaRPr lang="en-IN" sz="3200" dirty="0">
              <a:solidFill>
                <a:srgbClr val="0C0C0C"/>
              </a:solidFill>
              <a:ea typeface="Calibri"/>
              <a:cs typeface="Calibri"/>
            </a:endParaRPr>
          </a:p>
          <a:p>
            <a:pPr marL="457200" indent="-457200">
              <a:buFont typeface="Wingdings" panose="05000000000000000000" pitchFamily="2" charset="2"/>
              <a:buChar char="Ø"/>
            </a:pPr>
            <a:r>
              <a:rPr lang="en-IN" sz="3200" dirty="0">
                <a:solidFill>
                  <a:srgbClr val="0C0C0C"/>
                </a:solidFill>
              </a:rPr>
              <a:t>HTN</a:t>
            </a:r>
            <a:endParaRPr lang="en-IN" sz="3200" dirty="0">
              <a:solidFill>
                <a:srgbClr val="0C0C0C"/>
              </a:solidFill>
              <a:ea typeface="Calibri"/>
              <a:cs typeface="Calibri"/>
            </a:endParaRPr>
          </a:p>
          <a:p>
            <a:pPr marL="457200" indent="-457200">
              <a:buFont typeface="Wingdings" panose="05000000000000000000" pitchFamily="2" charset="2"/>
              <a:buChar char="Ø"/>
            </a:pPr>
            <a:r>
              <a:rPr lang="en-IN" sz="3200" dirty="0">
                <a:solidFill>
                  <a:srgbClr val="0C0C0C"/>
                </a:solidFill>
              </a:rPr>
              <a:t>Nephropathy.</a:t>
            </a:r>
            <a:endParaRPr lang="en-IN" sz="3200" dirty="0">
              <a:solidFill>
                <a:srgbClr val="0C0C0C"/>
              </a:solidFill>
              <a:ea typeface="Calibri"/>
              <a:cs typeface="Calibri"/>
            </a:endParaRPr>
          </a:p>
          <a:p>
            <a:pPr marL="457200" indent="-457200">
              <a:buFont typeface="Wingdings" panose="05000000000000000000" pitchFamily="2" charset="2"/>
              <a:buChar char="Ø"/>
            </a:pPr>
            <a:r>
              <a:rPr lang="en-IN" sz="3200" dirty="0">
                <a:solidFill>
                  <a:srgbClr val="0C0C0C"/>
                </a:solidFill>
              </a:rPr>
              <a:t>Others - Smoking, obesity, </a:t>
            </a:r>
            <a:r>
              <a:rPr lang="en-IN" sz="3200" dirty="0" err="1">
                <a:solidFill>
                  <a:srgbClr val="0C0C0C"/>
                </a:solidFill>
              </a:rPr>
              <a:t>hyperlipidemia</a:t>
            </a:r>
            <a:r>
              <a:rPr lang="en-IN" sz="3200" dirty="0">
                <a:solidFill>
                  <a:srgbClr val="0C0C0C"/>
                </a:solidFill>
              </a:rPr>
              <a:t>, </a:t>
            </a:r>
            <a:r>
              <a:rPr lang="en-IN" sz="3200" dirty="0" err="1">
                <a:solidFill>
                  <a:srgbClr val="0C0C0C"/>
                </a:solidFill>
              </a:rPr>
              <a:t>anemia</a:t>
            </a:r>
            <a:r>
              <a:rPr lang="en-IN" sz="3200" dirty="0">
                <a:solidFill>
                  <a:srgbClr val="0C0C0C"/>
                </a:solidFill>
              </a:rPr>
              <a:t>, </a:t>
            </a:r>
          </a:p>
          <a:p>
            <a:pPr marL="457200" indent="-457200">
              <a:buFont typeface="Wingdings" panose="05000000000000000000" pitchFamily="2" charset="2"/>
              <a:buChar char="Ø"/>
            </a:pPr>
            <a:r>
              <a:rPr lang="en-IN" sz="3200" dirty="0">
                <a:solidFill>
                  <a:srgbClr val="0C0C0C"/>
                </a:solidFill>
              </a:rPr>
              <a:t>Sex: M&lt;F</a:t>
            </a:r>
            <a:endParaRPr lang="en-IN" sz="3200" dirty="0">
              <a:solidFill>
                <a:srgbClr val="0C0C0C"/>
              </a:solidFill>
              <a:ea typeface="Calibri"/>
              <a:cs typeface="Calibri"/>
            </a:endParaRPr>
          </a:p>
        </p:txBody>
      </p:sp>
    </p:spTree>
    <p:extLst>
      <p:ext uri="{BB962C8B-B14F-4D97-AF65-F5344CB8AC3E}">
        <p14:creationId xmlns:p14="http://schemas.microsoft.com/office/powerpoint/2010/main" xmlns="" val="3700545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7772D8-6509-45B4-887A-AFA5691F153B}"/>
              </a:ext>
            </a:extLst>
          </p:cNvPr>
          <p:cNvSpPr txBox="1"/>
          <p:nvPr/>
        </p:nvSpPr>
        <p:spPr>
          <a:xfrm>
            <a:off x="344129" y="1793937"/>
            <a:ext cx="11847871" cy="3270126"/>
          </a:xfrm>
          <a:prstGeom prst="rect">
            <a:avLst/>
          </a:prstGeom>
          <a:noFill/>
        </p:spPr>
        <p:txBody>
          <a:bodyPr wrap="square">
            <a:spAutoFit/>
          </a:bodyPr>
          <a:lstStyle/>
          <a:p>
            <a:pPr>
              <a:lnSpc>
                <a:spcPct val="150000"/>
              </a:lnSpc>
            </a:pPr>
            <a:r>
              <a:rPr lang="hi-IN" sz="2800" dirty="0"/>
              <a:t>चिन्ता, अभिघात भये शोक, रूक्षता, उत्कट आसन, विरेचन-नस्य-वमन-पुटपाक विभ्रम (मिथ्या योग) से) विदग्ध आहार के सेवन से, वमन से, भूख-प्यास आदि को रोकने से और नेत्ररोगों की उचित चिकित्सा न करने से व्यक्ति तिमिर रोगी की भाँति देखता है अर्थात् तिमिर रोग न होते हुए भी तिमिर रोगी की तरह देखता है। इस अवस्था में दोष आदि का विचार करते हुए औषधिप्रयोग करें।</a:t>
            </a:r>
            <a:endParaRPr lang="en-IN" dirty="0"/>
          </a:p>
        </p:txBody>
      </p:sp>
      <p:sp>
        <p:nvSpPr>
          <p:cNvPr id="5" name="TextBox 4">
            <a:extLst>
              <a:ext uri="{FF2B5EF4-FFF2-40B4-BE49-F238E27FC236}">
                <a16:creationId xmlns:a16="http://schemas.microsoft.com/office/drawing/2014/main" xmlns="" id="{AA416897-9338-7D88-4E91-B85CAC8E2950}"/>
              </a:ext>
            </a:extLst>
          </p:cNvPr>
          <p:cNvSpPr txBox="1"/>
          <p:nvPr/>
        </p:nvSpPr>
        <p:spPr>
          <a:xfrm>
            <a:off x="3689555" y="90637"/>
            <a:ext cx="6120580" cy="584775"/>
          </a:xfrm>
          <a:prstGeom prst="rect">
            <a:avLst/>
          </a:prstGeom>
          <a:noFill/>
        </p:spPr>
        <p:txBody>
          <a:bodyPr wrap="square">
            <a:spAutoFit/>
          </a:bodyPr>
          <a:lstStyle/>
          <a:p>
            <a:r>
              <a:rPr lang="hi-IN" sz="3200" b="1" u="sng" dirty="0"/>
              <a:t>तिमिर के विभेदक निदान</a:t>
            </a:r>
            <a:endParaRPr lang="en-IN" u="sng" dirty="0"/>
          </a:p>
        </p:txBody>
      </p:sp>
    </p:spTree>
    <p:extLst>
      <p:ext uri="{BB962C8B-B14F-4D97-AF65-F5344CB8AC3E}">
        <p14:creationId xmlns:p14="http://schemas.microsoft.com/office/powerpoint/2010/main" xmlns="" val="251196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3CDD294-0CB1-CCFE-3D65-378778147915}"/>
              </a:ext>
            </a:extLst>
          </p:cNvPr>
          <p:cNvSpPr txBox="1"/>
          <p:nvPr/>
        </p:nvSpPr>
        <p:spPr>
          <a:xfrm>
            <a:off x="4935795" y="70973"/>
            <a:ext cx="6096000" cy="584775"/>
          </a:xfrm>
          <a:prstGeom prst="rect">
            <a:avLst/>
          </a:prstGeom>
          <a:noFill/>
        </p:spPr>
        <p:txBody>
          <a:bodyPr wrap="square">
            <a:spAutoFit/>
          </a:bodyPr>
          <a:lstStyle/>
          <a:p>
            <a:r>
              <a:rPr lang="hi-IN" sz="3200" b="1" u="sng" dirty="0"/>
              <a:t>लक्षण</a:t>
            </a:r>
            <a:endParaRPr lang="en-IN" sz="3200" b="1" u="sng" dirty="0"/>
          </a:p>
        </p:txBody>
      </p:sp>
      <p:sp>
        <p:nvSpPr>
          <p:cNvPr id="9" name="TextBox 8">
            <a:extLst>
              <a:ext uri="{FF2B5EF4-FFF2-40B4-BE49-F238E27FC236}">
                <a16:creationId xmlns:a16="http://schemas.microsoft.com/office/drawing/2014/main" xmlns="" id="{EBD3C4C6-A4C9-C22E-DBB7-D038538B188A}"/>
              </a:ext>
            </a:extLst>
          </p:cNvPr>
          <p:cNvSpPr txBox="1"/>
          <p:nvPr/>
        </p:nvSpPr>
        <p:spPr>
          <a:xfrm>
            <a:off x="353962" y="1182231"/>
            <a:ext cx="10314037" cy="2246769"/>
          </a:xfrm>
          <a:prstGeom prst="rect">
            <a:avLst/>
          </a:prstGeom>
          <a:noFill/>
        </p:spPr>
        <p:txBody>
          <a:bodyPr wrap="square">
            <a:spAutoFit/>
          </a:bodyPr>
          <a:lstStyle/>
          <a:p>
            <a:r>
              <a:rPr lang="hi-IN" sz="2800" b="1" dirty="0"/>
              <a:t>वात तिमिर लक्षण</a:t>
            </a:r>
            <a:r>
              <a:rPr lang="en-US" sz="2800" b="1" dirty="0"/>
              <a:t> -</a:t>
            </a:r>
          </a:p>
          <a:p>
            <a:endParaRPr lang="en-US" sz="2800" b="1" dirty="0"/>
          </a:p>
          <a:p>
            <a:pPr marL="457200" indent="-457200">
              <a:buFont typeface="Arial" panose="020B0604020202020204" pitchFamily="34" charset="0"/>
              <a:buChar char="•"/>
            </a:pPr>
            <a:r>
              <a:rPr lang="hi-IN" sz="2800" dirty="0"/>
              <a:t>रोगी प्रत्येक वस्तु को घूमता हुआ देखता है</a:t>
            </a:r>
            <a:endParaRPr lang="en-US" sz="2800" dirty="0"/>
          </a:p>
          <a:p>
            <a:pPr marL="457200" indent="-457200">
              <a:buFont typeface="Arial" panose="020B0604020202020204" pitchFamily="34" charset="0"/>
              <a:buChar char="•"/>
            </a:pPr>
            <a:r>
              <a:rPr lang="hi-IN" sz="2800" dirty="0"/>
              <a:t>अरूण वर्ण जैसा दिखता है </a:t>
            </a:r>
            <a:endParaRPr lang="en-US" sz="2800" dirty="0"/>
          </a:p>
          <a:p>
            <a:pPr marL="457200" indent="-457200">
              <a:buFont typeface="Arial" panose="020B0604020202020204" pitchFamily="34" charset="0"/>
              <a:buChar char="•"/>
            </a:pPr>
            <a:r>
              <a:rPr lang="hi-IN" sz="2800" dirty="0"/>
              <a:t>वस्तु को मलिन देखना</a:t>
            </a:r>
            <a:endParaRPr lang="en-IN" sz="2800" dirty="0"/>
          </a:p>
        </p:txBody>
      </p:sp>
      <p:sp>
        <p:nvSpPr>
          <p:cNvPr id="15" name="TextBox 14">
            <a:extLst>
              <a:ext uri="{FF2B5EF4-FFF2-40B4-BE49-F238E27FC236}">
                <a16:creationId xmlns:a16="http://schemas.microsoft.com/office/drawing/2014/main" xmlns="" id="{587363A1-BD80-80B4-BF72-D9F4178C482F}"/>
              </a:ext>
            </a:extLst>
          </p:cNvPr>
          <p:cNvSpPr txBox="1"/>
          <p:nvPr/>
        </p:nvSpPr>
        <p:spPr>
          <a:xfrm>
            <a:off x="353963" y="3780954"/>
            <a:ext cx="10726994" cy="2246769"/>
          </a:xfrm>
          <a:prstGeom prst="rect">
            <a:avLst/>
          </a:prstGeom>
          <a:noFill/>
        </p:spPr>
        <p:txBody>
          <a:bodyPr wrap="square">
            <a:spAutoFit/>
          </a:bodyPr>
          <a:lstStyle/>
          <a:p>
            <a:r>
              <a:rPr lang="hi-IN" sz="2800" b="1" dirty="0"/>
              <a:t>पित्तज तिमिर लक्षण</a:t>
            </a:r>
            <a:r>
              <a:rPr lang="en-US" sz="2800" b="1" dirty="0"/>
              <a:t> –</a:t>
            </a:r>
          </a:p>
          <a:p>
            <a:endParaRPr lang="en-US" sz="2800" b="1" dirty="0"/>
          </a:p>
          <a:p>
            <a:pPr marL="457200" indent="-457200">
              <a:buFont typeface="Arial" panose="020B0604020202020204" pitchFamily="34" charset="0"/>
              <a:buChar char="•"/>
            </a:pPr>
            <a:r>
              <a:rPr lang="hi-IN" sz="2800" dirty="0"/>
              <a:t>रोगी सूर्य, जुगनू, इंद्रधनुष एवं आकाशीय विद्युत रूप का मिथ्या दर्शन करता है </a:t>
            </a:r>
            <a:endParaRPr lang="en-US" sz="2800" dirty="0"/>
          </a:p>
          <a:p>
            <a:pPr marL="457200" indent="-457200">
              <a:buFont typeface="Arial" panose="020B0604020202020204" pitchFamily="34" charset="0"/>
              <a:buChar char="•"/>
            </a:pPr>
            <a:r>
              <a:rPr lang="hi-IN" sz="2800" dirty="0"/>
              <a:t>रोगी प्रत्येक वस्तु को नील कृष्ण वर्ण के समान देखता है</a:t>
            </a:r>
            <a:endParaRPr lang="en-IN" sz="2800" dirty="0"/>
          </a:p>
        </p:txBody>
      </p:sp>
    </p:spTree>
    <p:extLst>
      <p:ext uri="{BB962C8B-B14F-4D97-AF65-F5344CB8AC3E}">
        <p14:creationId xmlns:p14="http://schemas.microsoft.com/office/powerpoint/2010/main" xmlns="" val="1233208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BA826E-0B74-85C6-0E04-1B8F9EDCEE4F}"/>
              </a:ext>
            </a:extLst>
          </p:cNvPr>
          <p:cNvSpPr txBox="1"/>
          <p:nvPr/>
        </p:nvSpPr>
        <p:spPr>
          <a:xfrm>
            <a:off x="299883" y="481384"/>
            <a:ext cx="11592233" cy="2677656"/>
          </a:xfrm>
          <a:prstGeom prst="rect">
            <a:avLst/>
          </a:prstGeom>
          <a:noFill/>
        </p:spPr>
        <p:txBody>
          <a:bodyPr wrap="square">
            <a:spAutoFit/>
          </a:bodyPr>
          <a:lstStyle/>
          <a:p>
            <a:r>
              <a:rPr lang="hi-IN" sz="2800" b="1" dirty="0"/>
              <a:t>कफज तिमिर लक्षण</a:t>
            </a:r>
            <a:r>
              <a:rPr lang="en-US" sz="2800" b="1" dirty="0"/>
              <a:t> –</a:t>
            </a:r>
          </a:p>
          <a:p>
            <a:endParaRPr lang="en-US" sz="2800" b="1" dirty="0"/>
          </a:p>
          <a:p>
            <a:pPr marL="457200" indent="-457200">
              <a:buFont typeface="Arial" panose="020B0604020202020204" pitchFamily="34" charset="0"/>
              <a:buChar char="•"/>
            </a:pPr>
            <a:r>
              <a:rPr lang="hi-IN" sz="2800" dirty="0"/>
              <a:t>रोगी प्रत्येक वस्तु को सि्नग्ध एवं श्वेत बादल के समान श्वेत वर्ण का देखता है</a:t>
            </a:r>
            <a:endParaRPr lang="en-US" sz="2800" dirty="0"/>
          </a:p>
          <a:p>
            <a:pPr marL="457200" indent="-457200">
              <a:buFont typeface="Arial" panose="020B0604020202020204" pitchFamily="34" charset="0"/>
              <a:buChar char="•"/>
            </a:pPr>
            <a:r>
              <a:rPr lang="hi-IN" sz="2800" dirty="0"/>
              <a:t>सिथिर वस्तुएं जल से डूबीं हुई दिखाई देती है</a:t>
            </a:r>
            <a:endParaRPr lang="en-US" sz="2800" dirty="0"/>
          </a:p>
          <a:p>
            <a:pPr marL="457200" indent="-457200">
              <a:buFont typeface="Arial" panose="020B0604020202020204" pitchFamily="34" charset="0"/>
              <a:buChar char="•"/>
            </a:pPr>
            <a:r>
              <a:rPr lang="hi-IN" sz="2800" dirty="0"/>
              <a:t>रोगी सूक्ष्म वस्तुओं को भी बड़े आकार का देखता है</a:t>
            </a:r>
            <a:endParaRPr lang="en-IN" sz="2800" dirty="0"/>
          </a:p>
        </p:txBody>
      </p:sp>
      <p:sp>
        <p:nvSpPr>
          <p:cNvPr id="5" name="TextBox 4">
            <a:extLst>
              <a:ext uri="{FF2B5EF4-FFF2-40B4-BE49-F238E27FC236}">
                <a16:creationId xmlns:a16="http://schemas.microsoft.com/office/drawing/2014/main" xmlns="" id="{A5EFBB7D-D2AA-AD09-1775-9131987C9C5F}"/>
              </a:ext>
            </a:extLst>
          </p:cNvPr>
          <p:cNvSpPr txBox="1"/>
          <p:nvPr/>
        </p:nvSpPr>
        <p:spPr>
          <a:xfrm>
            <a:off x="299883" y="3953868"/>
            <a:ext cx="11592233" cy="1815882"/>
          </a:xfrm>
          <a:prstGeom prst="rect">
            <a:avLst/>
          </a:prstGeom>
          <a:noFill/>
        </p:spPr>
        <p:txBody>
          <a:bodyPr wrap="square">
            <a:spAutoFit/>
          </a:bodyPr>
          <a:lstStyle/>
          <a:p>
            <a:r>
              <a:rPr lang="hi-IN" sz="2800" b="1" dirty="0"/>
              <a:t>रक्तज तिमिर लक्षण</a:t>
            </a:r>
            <a:r>
              <a:rPr lang="en-US" sz="2800" b="1" dirty="0"/>
              <a:t> –</a:t>
            </a:r>
          </a:p>
          <a:p>
            <a:endParaRPr lang="en-US" sz="2800" b="1" dirty="0"/>
          </a:p>
          <a:p>
            <a:pPr marL="457200" indent="-457200">
              <a:buFont typeface="Arial" panose="020B0604020202020204" pitchFamily="34" charset="0"/>
              <a:buChar char="•"/>
            </a:pPr>
            <a:r>
              <a:rPr lang="hi-IN" sz="2800" dirty="0"/>
              <a:t>रोगी प्रत्येक वस्तु को रक्त,हरित, कृष्ण वर्ण का देखता है एवं धूम से आच्छादित देखता है</a:t>
            </a:r>
            <a:endParaRPr lang="en-IN" sz="2800" dirty="0"/>
          </a:p>
        </p:txBody>
      </p:sp>
    </p:spTree>
    <p:extLst>
      <p:ext uri="{BB962C8B-B14F-4D97-AF65-F5344CB8AC3E}">
        <p14:creationId xmlns:p14="http://schemas.microsoft.com/office/powerpoint/2010/main" xmlns="" val="227137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F30085-78B4-0056-E828-3CE9BDEA97A5}"/>
              </a:ext>
            </a:extLst>
          </p:cNvPr>
          <p:cNvSpPr txBox="1"/>
          <p:nvPr/>
        </p:nvSpPr>
        <p:spPr>
          <a:xfrm>
            <a:off x="412953" y="705177"/>
            <a:ext cx="11149781" cy="1815882"/>
          </a:xfrm>
          <a:prstGeom prst="rect">
            <a:avLst/>
          </a:prstGeom>
          <a:noFill/>
        </p:spPr>
        <p:txBody>
          <a:bodyPr wrap="square">
            <a:spAutoFit/>
          </a:bodyPr>
          <a:lstStyle/>
          <a:p>
            <a:r>
              <a:rPr lang="hi-IN" sz="2800" b="1" dirty="0"/>
              <a:t>सन्निपातज तिमिर लक्षण</a:t>
            </a:r>
            <a:r>
              <a:rPr lang="en-US" sz="2800" b="1" dirty="0"/>
              <a:t> –</a:t>
            </a:r>
          </a:p>
          <a:p>
            <a:endParaRPr lang="en-US" sz="2800" b="1" dirty="0"/>
          </a:p>
          <a:p>
            <a:pPr marL="457200" indent="-457200">
              <a:buFont typeface="Arial" panose="020B0604020202020204" pitchFamily="34" charset="0"/>
              <a:buChar char="•"/>
            </a:pPr>
            <a:r>
              <a:rPr lang="hi-IN" sz="2800" dirty="0"/>
              <a:t>रोगी सभी वस्तु को विकृत रूप वाला देखता है </a:t>
            </a:r>
            <a:endParaRPr lang="en-US" sz="2800" dirty="0"/>
          </a:p>
          <a:p>
            <a:pPr marL="457200" indent="-457200">
              <a:buFont typeface="Arial" panose="020B0604020202020204" pitchFamily="34" charset="0"/>
              <a:buChar char="•"/>
            </a:pPr>
            <a:r>
              <a:rPr lang="hi-IN" sz="2800" dirty="0"/>
              <a:t>एक वस्तु दो भागों में अथवा अनेक भागों में विभक्त देखता है</a:t>
            </a:r>
            <a:endParaRPr lang="en-IN" sz="2800" dirty="0"/>
          </a:p>
        </p:txBody>
      </p:sp>
      <p:sp>
        <p:nvSpPr>
          <p:cNvPr id="5" name="TextBox 4">
            <a:extLst>
              <a:ext uri="{FF2B5EF4-FFF2-40B4-BE49-F238E27FC236}">
                <a16:creationId xmlns:a16="http://schemas.microsoft.com/office/drawing/2014/main" xmlns="" id="{F6EA9ACD-07E6-C08F-D2A2-F5F83379FB10}"/>
              </a:ext>
            </a:extLst>
          </p:cNvPr>
          <p:cNvSpPr txBox="1"/>
          <p:nvPr/>
        </p:nvSpPr>
        <p:spPr>
          <a:xfrm>
            <a:off x="412953" y="3429000"/>
            <a:ext cx="11307097" cy="1815882"/>
          </a:xfrm>
          <a:prstGeom prst="rect">
            <a:avLst/>
          </a:prstGeom>
          <a:noFill/>
        </p:spPr>
        <p:txBody>
          <a:bodyPr wrap="square">
            <a:spAutoFit/>
          </a:bodyPr>
          <a:lstStyle/>
          <a:p>
            <a:r>
              <a:rPr lang="hi-IN" sz="2800" b="1" dirty="0"/>
              <a:t>परिम्लायि तिमिर लक्षण</a:t>
            </a:r>
            <a:r>
              <a:rPr lang="en-US" sz="2800" b="1" dirty="0"/>
              <a:t> –</a:t>
            </a:r>
          </a:p>
          <a:p>
            <a:endParaRPr lang="en-US" sz="2800" b="1" dirty="0"/>
          </a:p>
          <a:p>
            <a:pPr marL="457200" indent="-457200">
              <a:buFont typeface="Arial" panose="020B0604020202020204" pitchFamily="34" charset="0"/>
              <a:buChar char="•"/>
            </a:pPr>
            <a:r>
              <a:rPr lang="hi-IN" sz="2800" dirty="0"/>
              <a:t>रोगी सभी दिशाओं को पीत वर्ण का अथवा उनमें सूर्य वर्ण जैसा देखता है</a:t>
            </a:r>
            <a:r>
              <a:rPr lang="en-US" sz="2800" dirty="0"/>
              <a:t> </a:t>
            </a:r>
          </a:p>
          <a:p>
            <a:pPr marL="457200" indent="-457200">
              <a:buFont typeface="Arial" panose="020B0604020202020204" pitchFamily="34" charset="0"/>
              <a:buChar char="•"/>
            </a:pPr>
            <a:r>
              <a:rPr lang="hi-IN" sz="2800" dirty="0"/>
              <a:t>वृक्ष जुगनू अथवा तेज से व्याप्त दिखाई देते हैं </a:t>
            </a:r>
            <a:endParaRPr lang="en-IN" sz="2800" dirty="0"/>
          </a:p>
        </p:txBody>
      </p:sp>
    </p:spTree>
    <p:extLst>
      <p:ext uri="{BB962C8B-B14F-4D97-AF65-F5344CB8AC3E}">
        <p14:creationId xmlns:p14="http://schemas.microsoft.com/office/powerpoint/2010/main" xmlns="" val="1696833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69B991-26BC-9FA3-C4DA-09A72E070B5A}"/>
              </a:ext>
            </a:extLst>
          </p:cNvPr>
          <p:cNvSpPr txBox="1"/>
          <p:nvPr/>
        </p:nvSpPr>
        <p:spPr>
          <a:xfrm>
            <a:off x="245805" y="936211"/>
            <a:ext cx="7344697" cy="523220"/>
          </a:xfrm>
          <a:prstGeom prst="rect">
            <a:avLst/>
          </a:prstGeom>
          <a:noFill/>
        </p:spPr>
        <p:txBody>
          <a:bodyPr wrap="square">
            <a:spAutoFit/>
          </a:bodyPr>
          <a:lstStyle/>
          <a:p>
            <a:r>
              <a:rPr lang="hi-IN" sz="2800" b="1" dirty="0"/>
              <a:t>1. रक्तमोक्षण - </a:t>
            </a:r>
            <a:r>
              <a:rPr lang="hi-IN" sz="2800" dirty="0"/>
              <a:t>सिरावेध द्वारा</a:t>
            </a:r>
            <a:endParaRPr lang="en-IN" sz="2800" dirty="0"/>
          </a:p>
        </p:txBody>
      </p:sp>
      <p:sp>
        <p:nvSpPr>
          <p:cNvPr id="5" name="TextBox 4">
            <a:extLst>
              <a:ext uri="{FF2B5EF4-FFF2-40B4-BE49-F238E27FC236}">
                <a16:creationId xmlns:a16="http://schemas.microsoft.com/office/drawing/2014/main" xmlns="" id="{57741DE4-1D53-FFDB-34AF-DC5161342719}"/>
              </a:ext>
            </a:extLst>
          </p:cNvPr>
          <p:cNvSpPr txBox="1"/>
          <p:nvPr/>
        </p:nvSpPr>
        <p:spPr>
          <a:xfrm>
            <a:off x="4021393" y="114973"/>
            <a:ext cx="6096000" cy="584775"/>
          </a:xfrm>
          <a:prstGeom prst="rect">
            <a:avLst/>
          </a:prstGeom>
          <a:noFill/>
        </p:spPr>
        <p:txBody>
          <a:bodyPr wrap="square">
            <a:spAutoFit/>
          </a:bodyPr>
          <a:lstStyle/>
          <a:p>
            <a:r>
              <a:rPr lang="hi-IN" sz="3200" b="1" u="sng" dirty="0"/>
              <a:t>तिमिर की चिकित्सा </a:t>
            </a:r>
            <a:endParaRPr lang="en-IN" sz="3200" b="1" u="sng" dirty="0"/>
          </a:p>
        </p:txBody>
      </p:sp>
      <p:sp>
        <p:nvSpPr>
          <p:cNvPr id="7" name="TextBox 6">
            <a:extLst>
              <a:ext uri="{FF2B5EF4-FFF2-40B4-BE49-F238E27FC236}">
                <a16:creationId xmlns:a16="http://schemas.microsoft.com/office/drawing/2014/main" xmlns="" id="{53BE7D0E-F5E3-98B6-2DB1-6C7499857717}"/>
              </a:ext>
            </a:extLst>
          </p:cNvPr>
          <p:cNvSpPr txBox="1"/>
          <p:nvPr/>
        </p:nvSpPr>
        <p:spPr>
          <a:xfrm>
            <a:off x="245805" y="1895967"/>
            <a:ext cx="11464412" cy="3916457"/>
          </a:xfrm>
          <a:prstGeom prst="rect">
            <a:avLst/>
          </a:prstGeom>
          <a:noFill/>
        </p:spPr>
        <p:txBody>
          <a:bodyPr wrap="square">
            <a:spAutoFit/>
          </a:bodyPr>
          <a:lstStyle/>
          <a:p>
            <a:pPr>
              <a:lnSpc>
                <a:spcPct val="150000"/>
              </a:lnSpc>
            </a:pPr>
            <a:r>
              <a:rPr lang="hi-IN" sz="2800" b="1" dirty="0"/>
              <a:t>2. विरेचन (सु.उ.17/29, 30)</a:t>
            </a:r>
            <a:r>
              <a:rPr lang="en-US" sz="2800" b="1" dirty="0"/>
              <a:t> – </a:t>
            </a:r>
          </a:p>
          <a:p>
            <a:pPr>
              <a:lnSpc>
                <a:spcPct val="150000"/>
              </a:lnSpc>
            </a:pPr>
            <a:endParaRPr lang="en-US" sz="2800" dirty="0"/>
          </a:p>
          <a:p>
            <a:pPr>
              <a:lnSpc>
                <a:spcPct val="150000"/>
              </a:lnSpc>
            </a:pPr>
            <a:r>
              <a:rPr lang="hi-IN" sz="2800" dirty="0"/>
              <a:t>(क) वातज तिमिर में एरण्ड तैल को मन्दोष्ण दुग्ध में मिलाकर पान करें।</a:t>
            </a:r>
            <a:endParaRPr lang="en-US" sz="2800" dirty="0"/>
          </a:p>
          <a:p>
            <a:pPr>
              <a:lnSpc>
                <a:spcPct val="150000"/>
              </a:lnSpc>
            </a:pPr>
            <a:r>
              <a:rPr lang="hi-IN" sz="2800" dirty="0"/>
              <a:t>(ख) पित्तज एवं रक्तज तिमिर में त्रिफला घृत का प्रयोग करें।</a:t>
            </a:r>
            <a:endParaRPr lang="en-US" sz="2800" dirty="0"/>
          </a:p>
          <a:p>
            <a:pPr>
              <a:lnSpc>
                <a:spcPct val="150000"/>
              </a:lnSpc>
            </a:pPr>
            <a:r>
              <a:rPr lang="hi-IN" sz="2800" dirty="0"/>
              <a:t>(ग) कफज तिमिर में त्रिवृत से सिद्ध घृत से विरेचन करें।</a:t>
            </a:r>
            <a:endParaRPr lang="en-US" sz="2800" dirty="0"/>
          </a:p>
          <a:p>
            <a:pPr>
              <a:lnSpc>
                <a:spcPct val="150000"/>
              </a:lnSpc>
            </a:pPr>
            <a:r>
              <a:rPr lang="hi-IN" sz="2800" dirty="0"/>
              <a:t>(घ) सन्निपातज तिमिर में त्रिदोषघ्न द्रव्यों से सिद्ध घृत का पान करे।</a:t>
            </a:r>
            <a:endParaRPr lang="en-IN" sz="2800" dirty="0"/>
          </a:p>
        </p:txBody>
      </p:sp>
    </p:spTree>
    <p:extLst>
      <p:ext uri="{BB962C8B-B14F-4D97-AF65-F5344CB8AC3E}">
        <p14:creationId xmlns:p14="http://schemas.microsoft.com/office/powerpoint/2010/main" xmlns="" val="3970066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78A253-466F-40B9-A675-4D7DF749CA8A}"/>
              </a:ext>
            </a:extLst>
          </p:cNvPr>
          <p:cNvSpPr txBox="1"/>
          <p:nvPr/>
        </p:nvSpPr>
        <p:spPr>
          <a:xfrm>
            <a:off x="186813" y="491217"/>
            <a:ext cx="11415252" cy="3916457"/>
          </a:xfrm>
          <a:prstGeom prst="rect">
            <a:avLst/>
          </a:prstGeom>
          <a:noFill/>
        </p:spPr>
        <p:txBody>
          <a:bodyPr wrap="square">
            <a:spAutoFit/>
          </a:bodyPr>
          <a:lstStyle/>
          <a:p>
            <a:pPr>
              <a:lnSpc>
                <a:spcPct val="150000"/>
              </a:lnSpc>
            </a:pPr>
            <a:r>
              <a:rPr lang="en-US" sz="2800" b="1" dirty="0"/>
              <a:t>3</a:t>
            </a:r>
            <a:r>
              <a:rPr lang="hi-IN" sz="2800" b="1" dirty="0"/>
              <a:t>. त्रिफला चूर्ण (सु.उ.17/31, 32)</a:t>
            </a:r>
            <a:r>
              <a:rPr lang="en-US" sz="2800" b="1" dirty="0"/>
              <a:t> – </a:t>
            </a:r>
          </a:p>
          <a:p>
            <a:pPr>
              <a:lnSpc>
                <a:spcPct val="150000"/>
              </a:lnSpc>
            </a:pPr>
            <a:endParaRPr lang="en-US" sz="2800" b="1" dirty="0"/>
          </a:p>
          <a:p>
            <a:pPr>
              <a:lnSpc>
                <a:spcPct val="150000"/>
              </a:lnSpc>
            </a:pPr>
            <a:r>
              <a:rPr lang="hi-IN" sz="2800" dirty="0"/>
              <a:t>(क) वातज तिमिर में त्रिफला चूर्ण में तैल (तिल तैल) मिला कर सेवन करें।</a:t>
            </a:r>
            <a:endParaRPr lang="en-US" sz="2800" dirty="0"/>
          </a:p>
          <a:p>
            <a:pPr>
              <a:lnSpc>
                <a:spcPct val="150000"/>
              </a:lnSpc>
            </a:pPr>
            <a:r>
              <a:rPr lang="hi-IN" sz="2800" dirty="0"/>
              <a:t>(ख) पित्तज तिमिर में त्रिफला चूर्ण में प्रचुर घृत (गौ घृत) मिला कर सेवन करें।</a:t>
            </a:r>
            <a:endParaRPr lang="en-US" sz="2800" dirty="0"/>
          </a:p>
          <a:p>
            <a:pPr>
              <a:lnSpc>
                <a:spcPct val="150000"/>
              </a:lnSpc>
            </a:pPr>
            <a:r>
              <a:rPr lang="hi-IN" sz="2800" dirty="0"/>
              <a:t>(ग) कफज तिमिर में त्रिफला चूर्ण में मधु मिला कर सेवन करें।</a:t>
            </a:r>
            <a:endParaRPr lang="en-IN" sz="2800" dirty="0"/>
          </a:p>
        </p:txBody>
      </p:sp>
    </p:spTree>
    <p:extLst>
      <p:ext uri="{BB962C8B-B14F-4D97-AF65-F5344CB8AC3E}">
        <p14:creationId xmlns:p14="http://schemas.microsoft.com/office/powerpoint/2010/main" xmlns="" val="811943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0D53B71-FB63-2A49-F6F5-B056240666DA}"/>
              </a:ext>
            </a:extLst>
          </p:cNvPr>
          <p:cNvSpPr txBox="1"/>
          <p:nvPr/>
        </p:nvSpPr>
        <p:spPr>
          <a:xfrm>
            <a:off x="226142" y="501275"/>
            <a:ext cx="11513574" cy="5855449"/>
          </a:xfrm>
          <a:prstGeom prst="rect">
            <a:avLst/>
          </a:prstGeom>
          <a:noFill/>
        </p:spPr>
        <p:txBody>
          <a:bodyPr wrap="square">
            <a:spAutoFit/>
          </a:bodyPr>
          <a:lstStyle/>
          <a:p>
            <a:pPr>
              <a:lnSpc>
                <a:spcPct val="150000"/>
              </a:lnSpc>
            </a:pPr>
            <a:r>
              <a:rPr lang="hi-IN" sz="2800" b="1" dirty="0"/>
              <a:t>4. नस्य</a:t>
            </a:r>
            <a:r>
              <a:rPr lang="en-US" sz="2800" b="1" dirty="0"/>
              <a:t> -</a:t>
            </a:r>
          </a:p>
          <a:p>
            <a:pPr>
              <a:lnSpc>
                <a:spcPct val="150000"/>
              </a:lnSpc>
            </a:pPr>
            <a:r>
              <a:rPr lang="hi-IN" sz="2800" dirty="0"/>
              <a:t>(क) वातज तिमिर में मुद्द्मपर्णी, अश्वगन्धा, अतिबला एवं शतावरी से सिद्ध घृत या तैल से नस्य करें।</a:t>
            </a:r>
            <a:endParaRPr lang="en-US" sz="2800" dirty="0"/>
          </a:p>
          <a:p>
            <a:pPr>
              <a:lnSpc>
                <a:spcPct val="150000"/>
              </a:lnSpc>
            </a:pPr>
            <a:r>
              <a:rPr lang="hi-IN" sz="2800" dirty="0"/>
              <a:t>(ख) पित्तज तिमिर में मधुरगण (काकोल्यादिगण) की औषधियों से सिद्ध बकरी या भेड़ के घृत या मक्खन से नस्य करें।</a:t>
            </a:r>
            <a:endParaRPr lang="en-US" sz="2800" dirty="0"/>
          </a:p>
          <a:p>
            <a:pPr>
              <a:lnSpc>
                <a:spcPct val="150000"/>
              </a:lnSpc>
            </a:pPr>
            <a:r>
              <a:rPr lang="hi-IN" sz="2800" dirty="0"/>
              <a:t>(ग) कफज तिमिर में गाय के गोबर से सिद्ध तैल से नस्य करें।</a:t>
            </a:r>
            <a:endParaRPr lang="en-US" sz="2800" dirty="0"/>
          </a:p>
          <a:p>
            <a:pPr>
              <a:lnSpc>
                <a:spcPct val="150000"/>
              </a:lnSpc>
            </a:pPr>
            <a:r>
              <a:rPr lang="hi-IN" sz="2800" dirty="0"/>
              <a:t>(घ) रक्तज एवं वातज तिमिर में स्थिरादि (विदारिगन्धादि) गण अथवा मधुर (काकोल्यादि) गण की औषधियों से सिद्ध तैल से या वातव्याधि चिकित्सा में वर्णित अणु तैल से नस्य करें।</a:t>
            </a:r>
            <a:endParaRPr lang="en-US" sz="2800" dirty="0"/>
          </a:p>
        </p:txBody>
      </p:sp>
    </p:spTree>
    <p:extLst>
      <p:ext uri="{BB962C8B-B14F-4D97-AF65-F5344CB8AC3E}">
        <p14:creationId xmlns:p14="http://schemas.microsoft.com/office/powerpoint/2010/main" xmlns="" val="2277396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EB4CBC5-A7C4-0B3C-1B93-5F62BA89D72B}"/>
              </a:ext>
            </a:extLst>
          </p:cNvPr>
          <p:cNvSpPr txBox="1"/>
          <p:nvPr/>
        </p:nvSpPr>
        <p:spPr>
          <a:xfrm>
            <a:off x="314632" y="685319"/>
            <a:ext cx="11375923" cy="5209118"/>
          </a:xfrm>
          <a:prstGeom prst="rect">
            <a:avLst/>
          </a:prstGeom>
          <a:noFill/>
        </p:spPr>
        <p:txBody>
          <a:bodyPr wrap="square">
            <a:spAutoFit/>
          </a:bodyPr>
          <a:lstStyle/>
          <a:p>
            <a:pPr>
              <a:lnSpc>
                <a:spcPct val="150000"/>
              </a:lnSpc>
            </a:pPr>
            <a:r>
              <a:rPr lang="hi-IN" sz="2800" b="1" dirty="0"/>
              <a:t>5. अञ्जन</a:t>
            </a:r>
            <a:r>
              <a:rPr lang="en-US" sz="2800" b="1" dirty="0"/>
              <a:t> –</a:t>
            </a:r>
          </a:p>
          <a:p>
            <a:pPr>
              <a:lnSpc>
                <a:spcPct val="150000"/>
              </a:lnSpc>
            </a:pPr>
            <a:endParaRPr lang="en-US" sz="2800" b="1" dirty="0"/>
          </a:p>
          <a:p>
            <a:pPr>
              <a:lnSpc>
                <a:spcPct val="150000"/>
              </a:lnSpc>
            </a:pPr>
            <a:r>
              <a:rPr lang="hi-IN" sz="2800" dirty="0"/>
              <a:t>(क) वातजतिमिर में गीध, सर्प और मुर्गे (ताम्रचूड) की वसा में मुलेठी चूर्ण मिलाकर अञ्जन करें।</a:t>
            </a:r>
            <a:endParaRPr lang="en-US" sz="2800" dirty="0"/>
          </a:p>
          <a:p>
            <a:pPr>
              <a:lnSpc>
                <a:spcPct val="150000"/>
              </a:lnSpc>
            </a:pPr>
            <a:r>
              <a:rPr lang="hi-IN" sz="2800" dirty="0"/>
              <a:t>(ख) पित्तजतिमिर में रसाञ्जन, मधु, सिता (मिश्री), मनःशिला एवं मधुयष्टी को मिलाकर रसक्रिया विधि से पाक करके अञ्जन करें। </a:t>
            </a:r>
            <a:endParaRPr lang="en-US" sz="2800" dirty="0"/>
          </a:p>
          <a:p>
            <a:pPr>
              <a:lnSpc>
                <a:spcPct val="150000"/>
              </a:lnSpc>
            </a:pPr>
            <a:r>
              <a:rPr lang="hi-IN" sz="2800" dirty="0"/>
              <a:t>(ग) कफज तिमिर -मनःशिला, त्रिकटु, शंखनाभि , मधु, सैन्धव लवण, कासीस एवं रसाञ्जन को रसक्रिया विधि से पाक करके अञ्जन करें। (सु.उ.17/43)</a:t>
            </a:r>
          </a:p>
        </p:txBody>
      </p:sp>
    </p:spTree>
    <p:extLst>
      <p:ext uri="{BB962C8B-B14F-4D97-AF65-F5344CB8AC3E}">
        <p14:creationId xmlns:p14="http://schemas.microsoft.com/office/powerpoint/2010/main" xmlns="" val="1142019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EEA96CF-9C57-1775-3E8E-C7FA41EA43A7}"/>
              </a:ext>
            </a:extLst>
          </p:cNvPr>
          <p:cNvSpPr txBox="1"/>
          <p:nvPr/>
        </p:nvSpPr>
        <p:spPr>
          <a:xfrm>
            <a:off x="550609" y="299544"/>
            <a:ext cx="11307097" cy="2623795"/>
          </a:xfrm>
          <a:prstGeom prst="rect">
            <a:avLst/>
          </a:prstGeom>
          <a:noFill/>
        </p:spPr>
        <p:txBody>
          <a:bodyPr wrap="square">
            <a:spAutoFit/>
          </a:bodyPr>
          <a:lstStyle/>
          <a:p>
            <a:pPr>
              <a:lnSpc>
                <a:spcPct val="150000"/>
              </a:lnSpc>
            </a:pPr>
            <a:r>
              <a:rPr lang="hi-IN" sz="2800" b="1" dirty="0"/>
              <a:t>6.</a:t>
            </a:r>
            <a:r>
              <a:rPr lang="en-US" sz="2800" b="1" dirty="0"/>
              <a:t>  </a:t>
            </a:r>
            <a:r>
              <a:rPr lang="hi-IN" sz="2800" b="1" dirty="0"/>
              <a:t>शिरोधावन</a:t>
            </a:r>
            <a:r>
              <a:rPr lang="en-US" sz="2800" b="1" dirty="0"/>
              <a:t> -</a:t>
            </a:r>
            <a:r>
              <a:rPr lang="hi-IN" sz="2800" b="1" dirty="0"/>
              <a:t> </a:t>
            </a:r>
            <a:endParaRPr lang="en-US" sz="2800" b="1" dirty="0"/>
          </a:p>
          <a:p>
            <a:pPr>
              <a:lnSpc>
                <a:spcPct val="150000"/>
              </a:lnSpc>
            </a:pPr>
            <a:r>
              <a:rPr lang="hi-IN" sz="2800" dirty="0"/>
              <a:t>(क) वातज - तिल का कल्क</a:t>
            </a:r>
            <a:endParaRPr lang="en-US" sz="2800" dirty="0"/>
          </a:p>
          <a:p>
            <a:pPr>
              <a:lnSpc>
                <a:spcPct val="150000"/>
              </a:lnSpc>
            </a:pPr>
            <a:r>
              <a:rPr lang="hi-IN" sz="2800" dirty="0"/>
              <a:t>(ख) पित्तज- आमलकी एवं मधुयष्टी कल्क</a:t>
            </a:r>
            <a:endParaRPr lang="en-US" sz="2800" dirty="0"/>
          </a:p>
          <a:p>
            <a:pPr>
              <a:lnSpc>
                <a:spcPct val="150000"/>
              </a:lnSpc>
            </a:pPr>
            <a:r>
              <a:rPr lang="hi-IN" sz="2800" dirty="0"/>
              <a:t>(ग) कफज - वचा कल्क</a:t>
            </a:r>
            <a:endParaRPr lang="en-IN" sz="2800" dirty="0"/>
          </a:p>
        </p:txBody>
      </p:sp>
      <p:sp>
        <p:nvSpPr>
          <p:cNvPr id="5" name="TextBox 4">
            <a:extLst>
              <a:ext uri="{FF2B5EF4-FFF2-40B4-BE49-F238E27FC236}">
                <a16:creationId xmlns:a16="http://schemas.microsoft.com/office/drawing/2014/main" xmlns="" id="{CFFB5397-0A40-82C8-D545-B38A555028FF}"/>
              </a:ext>
            </a:extLst>
          </p:cNvPr>
          <p:cNvSpPr txBox="1"/>
          <p:nvPr/>
        </p:nvSpPr>
        <p:spPr>
          <a:xfrm>
            <a:off x="334295" y="2821739"/>
            <a:ext cx="11307096" cy="3916457"/>
          </a:xfrm>
          <a:prstGeom prst="rect">
            <a:avLst/>
          </a:prstGeom>
          <a:noFill/>
        </p:spPr>
        <p:txBody>
          <a:bodyPr wrap="square">
            <a:spAutoFit/>
          </a:bodyPr>
          <a:lstStyle/>
          <a:p>
            <a:pPr>
              <a:lnSpc>
                <a:spcPct val="150000"/>
              </a:lnSpc>
            </a:pPr>
            <a:r>
              <a:rPr lang="hi-IN" sz="2800" b="1" dirty="0"/>
              <a:t>तिमिर की अन्य चिकित्सा </a:t>
            </a:r>
            <a:r>
              <a:rPr lang="en-US" sz="2800" b="1" dirty="0"/>
              <a:t>-</a:t>
            </a:r>
          </a:p>
          <a:p>
            <a:pPr marL="457200" indent="-457200">
              <a:lnSpc>
                <a:spcPct val="150000"/>
              </a:lnSpc>
              <a:buFont typeface="Arial" panose="020B0604020202020204" pitchFamily="34" charset="0"/>
              <a:buChar char="•"/>
            </a:pPr>
            <a:r>
              <a:rPr lang="hi-IN" sz="2800" dirty="0"/>
              <a:t>क्वाथ (त्रिफला+घृत)</a:t>
            </a:r>
            <a:endParaRPr lang="en-US" sz="2800" dirty="0"/>
          </a:p>
          <a:p>
            <a:pPr marL="457200" indent="-457200">
              <a:lnSpc>
                <a:spcPct val="150000"/>
              </a:lnSpc>
              <a:buFont typeface="Arial" panose="020B0604020202020204" pitchFamily="34" charset="0"/>
              <a:buChar char="•"/>
            </a:pPr>
            <a:r>
              <a:rPr lang="hi-IN" sz="2800" dirty="0"/>
              <a:t>अंजन (भास्कराञ्जन)</a:t>
            </a:r>
            <a:endParaRPr lang="en-US" sz="2800" dirty="0"/>
          </a:p>
          <a:p>
            <a:pPr marL="457200" indent="-457200">
              <a:lnSpc>
                <a:spcPct val="150000"/>
              </a:lnSpc>
              <a:buFont typeface="Arial" panose="020B0604020202020204" pitchFamily="34" charset="0"/>
              <a:buChar char="•"/>
            </a:pPr>
            <a:r>
              <a:rPr lang="hi-IN" sz="2800" dirty="0"/>
              <a:t>घृत (त्रिफलादि घृत)</a:t>
            </a:r>
            <a:endParaRPr lang="en-US" sz="2800" dirty="0"/>
          </a:p>
          <a:p>
            <a:pPr marL="457200" indent="-457200">
              <a:lnSpc>
                <a:spcPct val="150000"/>
              </a:lnSpc>
              <a:buFont typeface="Arial" panose="020B0604020202020204" pitchFamily="34" charset="0"/>
              <a:buChar char="•"/>
            </a:pPr>
            <a:r>
              <a:rPr lang="hi-IN" sz="2800" dirty="0"/>
              <a:t>भस्म (यशद भस्म)</a:t>
            </a:r>
            <a:endParaRPr lang="en-US" sz="2800" dirty="0"/>
          </a:p>
          <a:p>
            <a:pPr marL="457200" indent="-457200">
              <a:lnSpc>
                <a:spcPct val="150000"/>
              </a:lnSpc>
              <a:buFont typeface="Arial" panose="020B0604020202020204" pitchFamily="34" charset="0"/>
              <a:buChar char="•"/>
            </a:pPr>
            <a:r>
              <a:rPr lang="hi-IN" sz="2800" dirty="0"/>
              <a:t>नेत्र धावन (त्रिफला क्वाथ)</a:t>
            </a:r>
            <a:r>
              <a:rPr lang="en-US" sz="2800" dirty="0"/>
              <a:t> , </a:t>
            </a:r>
            <a:r>
              <a:rPr lang="hi-IN" sz="2800" dirty="0"/>
              <a:t>सेक</a:t>
            </a:r>
            <a:endParaRPr lang="en-IN" sz="2800" dirty="0"/>
          </a:p>
        </p:txBody>
      </p:sp>
    </p:spTree>
    <p:extLst>
      <p:ext uri="{BB962C8B-B14F-4D97-AF65-F5344CB8AC3E}">
        <p14:creationId xmlns:p14="http://schemas.microsoft.com/office/powerpoint/2010/main" xmlns="" val="73901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1DC59B8-8FD8-A9D8-27D0-E912B696A5B5}"/>
              </a:ext>
            </a:extLst>
          </p:cNvPr>
          <p:cNvSpPr txBox="1"/>
          <p:nvPr/>
        </p:nvSpPr>
        <p:spPr>
          <a:xfrm>
            <a:off x="353962" y="392045"/>
            <a:ext cx="11631561" cy="5386090"/>
          </a:xfrm>
          <a:prstGeom prst="rect">
            <a:avLst/>
          </a:prstGeom>
          <a:noFill/>
        </p:spPr>
        <p:txBody>
          <a:bodyPr wrap="square">
            <a:spAutoFit/>
          </a:bodyPr>
          <a:lstStyle/>
          <a:p>
            <a:r>
              <a:rPr lang="en-US" sz="2800" b="1" i="1" dirty="0">
                <a:solidFill>
                  <a:schemeClr val="accent5">
                    <a:lumMod val="50000"/>
                  </a:schemeClr>
                </a:solidFill>
              </a:rPr>
              <a:t>"Diabetes can be controlled and does not have to keep people from achieving their dreams“ </a:t>
            </a:r>
          </a:p>
          <a:p>
            <a:r>
              <a:rPr lang="en-US" sz="2800" dirty="0">
                <a:solidFill>
                  <a:srgbClr val="000000"/>
                </a:solidFill>
              </a:rPr>
              <a:t>                                                                          </a:t>
            </a:r>
            <a:r>
              <a:rPr lang="en-US" sz="2800" dirty="0"/>
              <a:t>                               - </a:t>
            </a:r>
            <a:r>
              <a:rPr lang="en-US" sz="2800" b="1" dirty="0"/>
              <a:t>Michael Hunter</a:t>
            </a:r>
          </a:p>
          <a:p>
            <a:endParaRPr lang="en-US" dirty="0"/>
          </a:p>
          <a:p>
            <a:r>
              <a:rPr lang="en-US" sz="2800" dirty="0"/>
              <a:t>                                                       </a:t>
            </a:r>
          </a:p>
          <a:p>
            <a:endParaRPr lang="en-US" dirty="0"/>
          </a:p>
          <a:p>
            <a:endParaRPr lang="en-US" sz="2800" dirty="0"/>
          </a:p>
          <a:p>
            <a:endParaRPr lang="en-US" sz="2800" dirty="0"/>
          </a:p>
          <a:p>
            <a:endParaRPr lang="en-US" sz="2800" dirty="0"/>
          </a:p>
          <a:p>
            <a:endParaRPr lang="en-US" sz="2800" dirty="0"/>
          </a:p>
          <a:p>
            <a:endParaRPr lang="en-US" sz="2800" dirty="0"/>
          </a:p>
          <a:p>
            <a:r>
              <a:rPr lang="en-US" sz="2800" dirty="0"/>
              <a:t>Diabetic Retinopathy is preventable through strict glycemic control and annual </a:t>
            </a:r>
            <a:r>
              <a:rPr lang="en-US" sz="2800" dirty="0" err="1"/>
              <a:t>dialated</a:t>
            </a:r>
            <a:r>
              <a:rPr lang="en-US" sz="2800" dirty="0"/>
              <a:t> eye exams by an </a:t>
            </a:r>
            <a:r>
              <a:rPr lang="en-US" sz="2800" dirty="0" err="1"/>
              <a:t>opthalmologist</a:t>
            </a:r>
            <a:r>
              <a:rPr lang="en-US" sz="2800" dirty="0"/>
              <a:t>.   </a:t>
            </a:r>
            <a:endParaRPr lang="en-IN" sz="2800" dirty="0"/>
          </a:p>
        </p:txBody>
      </p:sp>
      <p:pic>
        <p:nvPicPr>
          <p:cNvPr id="4" name="Picture 3">
            <a:extLst>
              <a:ext uri="{FF2B5EF4-FFF2-40B4-BE49-F238E27FC236}">
                <a16:creationId xmlns:a16="http://schemas.microsoft.com/office/drawing/2014/main" xmlns="" id="{D61D26DC-5348-EAEA-5115-92B0C96F565D}"/>
              </a:ext>
            </a:extLst>
          </p:cNvPr>
          <p:cNvPicPr>
            <a:picLocks noChangeAspect="1"/>
          </p:cNvPicPr>
          <p:nvPr/>
        </p:nvPicPr>
        <p:blipFill>
          <a:blip r:embed="rId2" cstate="print"/>
          <a:stretch>
            <a:fillRect/>
          </a:stretch>
        </p:blipFill>
        <p:spPr>
          <a:xfrm>
            <a:off x="3446206" y="1916045"/>
            <a:ext cx="4532671" cy="2290916"/>
          </a:xfrm>
          <a:prstGeom prst="rect">
            <a:avLst/>
          </a:prstGeom>
        </p:spPr>
      </p:pic>
    </p:spTree>
    <p:extLst>
      <p:ext uri="{BB962C8B-B14F-4D97-AF65-F5344CB8AC3E}">
        <p14:creationId xmlns:p14="http://schemas.microsoft.com/office/powerpoint/2010/main" xmlns="" val="290432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D3B575-3868-980D-A272-F1CBAA9023F3}"/>
              </a:ext>
            </a:extLst>
          </p:cNvPr>
          <p:cNvPicPr>
            <a:picLocks noChangeAspect="1"/>
          </p:cNvPicPr>
          <p:nvPr/>
        </p:nvPicPr>
        <p:blipFill>
          <a:blip r:embed="rId2"/>
          <a:stretch>
            <a:fillRect/>
          </a:stretch>
        </p:blipFill>
        <p:spPr>
          <a:xfrm>
            <a:off x="1493520" y="576262"/>
            <a:ext cx="8564879" cy="6281738"/>
          </a:xfrm>
          <a:prstGeom prst="rect">
            <a:avLst/>
          </a:prstGeom>
        </p:spPr>
      </p:pic>
      <p:sp>
        <p:nvSpPr>
          <p:cNvPr id="3" name="TextBox 2">
            <a:extLst>
              <a:ext uri="{FF2B5EF4-FFF2-40B4-BE49-F238E27FC236}">
                <a16:creationId xmlns:a16="http://schemas.microsoft.com/office/drawing/2014/main" xmlns="" id="{277E0B76-91B6-BC0E-A04A-62CFF2EF4CA2}"/>
              </a:ext>
            </a:extLst>
          </p:cNvPr>
          <p:cNvSpPr txBox="1"/>
          <p:nvPr/>
        </p:nvSpPr>
        <p:spPr>
          <a:xfrm>
            <a:off x="4307839" y="-8513"/>
            <a:ext cx="5293359" cy="584775"/>
          </a:xfrm>
          <a:prstGeom prst="rect">
            <a:avLst/>
          </a:prstGeom>
          <a:noFill/>
        </p:spPr>
        <p:txBody>
          <a:bodyPr wrap="square" rtlCol="0">
            <a:spAutoFit/>
          </a:bodyPr>
          <a:lstStyle/>
          <a:p>
            <a:r>
              <a:rPr lang="en-US" sz="3200" b="1" i="1" u="sng" dirty="0">
                <a:latin typeface="Algerian" panose="04020705040A02060702" pitchFamily="82" charset="0"/>
              </a:rPr>
              <a:t>ANATOMY OF EYE</a:t>
            </a:r>
            <a:endParaRPr lang="en-IN" sz="3200" b="1" i="1" u="sng" dirty="0">
              <a:latin typeface="Algerian" panose="04020705040A02060702" pitchFamily="82" charset="0"/>
            </a:endParaRPr>
          </a:p>
        </p:txBody>
      </p:sp>
    </p:spTree>
    <p:extLst>
      <p:ext uri="{BB962C8B-B14F-4D97-AF65-F5344CB8AC3E}">
        <p14:creationId xmlns:p14="http://schemas.microsoft.com/office/powerpoint/2010/main" xmlns="" val="922860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A2D98C-52BA-7DE0-97FE-65F32BE92FBA}"/>
              </a:ext>
            </a:extLst>
          </p:cNvPr>
          <p:cNvPicPr>
            <a:picLocks noChangeAspect="1"/>
          </p:cNvPicPr>
          <p:nvPr/>
        </p:nvPicPr>
        <p:blipFill>
          <a:blip r:embed="rId2"/>
          <a:stretch>
            <a:fillRect/>
          </a:stretch>
        </p:blipFill>
        <p:spPr>
          <a:xfrm>
            <a:off x="-68827" y="0"/>
            <a:ext cx="12260827" cy="6858000"/>
          </a:xfrm>
          <a:prstGeom prst="rect">
            <a:avLst/>
          </a:prstGeom>
        </p:spPr>
      </p:pic>
    </p:spTree>
    <p:extLst>
      <p:ext uri="{BB962C8B-B14F-4D97-AF65-F5344CB8AC3E}">
        <p14:creationId xmlns:p14="http://schemas.microsoft.com/office/powerpoint/2010/main" xmlns="" val="561856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70F0EE-B5C5-1143-C244-2034C8915314}"/>
              </a:ext>
            </a:extLst>
          </p:cNvPr>
          <p:cNvPicPr>
            <a:picLocks noChangeAspect="1"/>
          </p:cNvPicPr>
          <p:nvPr/>
        </p:nvPicPr>
        <p:blipFill>
          <a:blip r:embed="rId2"/>
          <a:stretch>
            <a:fillRect/>
          </a:stretch>
        </p:blipFill>
        <p:spPr>
          <a:xfrm>
            <a:off x="1676400" y="472529"/>
            <a:ext cx="9236110" cy="6249929"/>
          </a:xfrm>
          <a:prstGeom prst="rect">
            <a:avLst/>
          </a:prstGeom>
        </p:spPr>
      </p:pic>
      <p:sp>
        <p:nvSpPr>
          <p:cNvPr id="2" name="TextBox 1">
            <a:extLst>
              <a:ext uri="{FF2B5EF4-FFF2-40B4-BE49-F238E27FC236}">
                <a16:creationId xmlns:a16="http://schemas.microsoft.com/office/drawing/2014/main" xmlns="" id="{61A2403C-96A2-EF08-CF81-C6FE533E694C}"/>
              </a:ext>
            </a:extLst>
          </p:cNvPr>
          <p:cNvSpPr txBox="1"/>
          <p:nvPr/>
        </p:nvSpPr>
        <p:spPr>
          <a:xfrm>
            <a:off x="4318000" y="0"/>
            <a:ext cx="4856480" cy="584775"/>
          </a:xfrm>
          <a:prstGeom prst="rect">
            <a:avLst/>
          </a:prstGeom>
          <a:noFill/>
        </p:spPr>
        <p:txBody>
          <a:bodyPr wrap="square" rtlCol="0">
            <a:spAutoFit/>
          </a:bodyPr>
          <a:lstStyle/>
          <a:p>
            <a:r>
              <a:rPr lang="en-US" sz="3200" b="1" i="1" u="sng" dirty="0">
                <a:latin typeface="Algerian" panose="04020705040A02060702" pitchFamily="82" charset="0"/>
              </a:rPr>
              <a:t>LAYERS OF RETINA</a:t>
            </a:r>
            <a:endParaRPr lang="en-IN" sz="3200" b="1" i="1" u="sng" dirty="0">
              <a:latin typeface="Algerian" panose="04020705040A02060702" pitchFamily="82" charset="0"/>
            </a:endParaRPr>
          </a:p>
        </p:txBody>
      </p:sp>
    </p:spTree>
    <p:extLst>
      <p:ext uri="{BB962C8B-B14F-4D97-AF65-F5344CB8AC3E}">
        <p14:creationId xmlns:p14="http://schemas.microsoft.com/office/powerpoint/2010/main" xmlns="" val="237223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D8F8451-6B37-6CA1-655B-150908935BA8}"/>
              </a:ext>
            </a:extLst>
          </p:cNvPr>
          <p:cNvSpPr txBox="1"/>
          <p:nvPr/>
        </p:nvSpPr>
        <p:spPr>
          <a:xfrm>
            <a:off x="3416894" y="0"/>
            <a:ext cx="4521840" cy="646331"/>
          </a:xfrm>
          <a:prstGeom prst="rect">
            <a:avLst/>
          </a:prstGeom>
          <a:noFill/>
        </p:spPr>
        <p:txBody>
          <a:bodyPr wrap="square" rtlCol="0">
            <a:spAutoFit/>
          </a:bodyPr>
          <a:lstStyle/>
          <a:p>
            <a:r>
              <a:rPr lang="en-US" sz="3600" b="1" i="1" u="sng" dirty="0">
                <a:latin typeface="Algerian" panose="04020705040A02060702" pitchFamily="82" charset="0"/>
              </a:rPr>
              <a:t>CLINICAL FEATURES</a:t>
            </a:r>
            <a:endParaRPr lang="en-IN" sz="3600" b="1" i="1" u="sng" dirty="0">
              <a:latin typeface="Algerian" panose="04020705040A02060702" pitchFamily="82" charset="0"/>
            </a:endParaRPr>
          </a:p>
        </p:txBody>
      </p:sp>
      <p:sp>
        <p:nvSpPr>
          <p:cNvPr id="4" name="TextBox 3">
            <a:extLst>
              <a:ext uri="{FF2B5EF4-FFF2-40B4-BE49-F238E27FC236}">
                <a16:creationId xmlns:a16="http://schemas.microsoft.com/office/drawing/2014/main" xmlns="" id="{88E48163-D71E-7400-16C6-520422C97263}"/>
              </a:ext>
            </a:extLst>
          </p:cNvPr>
          <p:cNvSpPr txBox="1"/>
          <p:nvPr/>
        </p:nvSpPr>
        <p:spPr>
          <a:xfrm>
            <a:off x="206478" y="1272002"/>
            <a:ext cx="10150679" cy="6647974"/>
          </a:xfrm>
          <a:prstGeom prst="rect">
            <a:avLst/>
          </a:prstGeom>
          <a:noFill/>
        </p:spPr>
        <p:txBody>
          <a:bodyPr wrap="square" lIns="91440" tIns="45720" rIns="91440" bIns="45720" anchor="t">
            <a:spAutoFit/>
          </a:bodyPr>
          <a:lstStyle/>
          <a:p>
            <a:r>
              <a:rPr lang="en-IN" sz="3200" dirty="0">
                <a:latin typeface="Arial Black"/>
              </a:rPr>
              <a:t>                     </a:t>
            </a:r>
            <a:r>
              <a:rPr lang="en-IN" sz="3200" dirty="0">
                <a:solidFill>
                  <a:schemeClr val="accent2">
                    <a:lumMod val="49000"/>
                  </a:schemeClr>
                </a:solidFill>
                <a:latin typeface="Arial Black"/>
              </a:rPr>
              <a:t>Microaneurysms</a:t>
            </a:r>
            <a:r>
              <a:rPr lang="en-IN" sz="3200" dirty="0">
                <a:solidFill>
                  <a:srgbClr val="C00000"/>
                </a:solidFill>
              </a:rPr>
              <a:t>  </a:t>
            </a:r>
            <a:endParaRPr lang="en-IN" sz="3200" dirty="0">
              <a:solidFill>
                <a:srgbClr val="C00000"/>
              </a:solidFill>
              <a:ea typeface="Calibri"/>
              <a:cs typeface="Calibri"/>
            </a:endParaRPr>
          </a:p>
          <a:p>
            <a:pPr marL="457200" indent="-457200">
              <a:buFont typeface="Wingdings" panose="05000000000000000000" pitchFamily="2" charset="2"/>
              <a:buChar char="Ø"/>
            </a:pPr>
            <a:endParaRPr lang="en-IN" sz="3200" dirty="0">
              <a:solidFill>
                <a:srgbClr val="C00000"/>
              </a:solidFill>
              <a:ea typeface="Calibri"/>
              <a:cs typeface="Calibri"/>
            </a:endParaRPr>
          </a:p>
          <a:p>
            <a:r>
              <a:rPr lang="en-IN" sz="2800" dirty="0"/>
              <a:t>1. Earliest Sign of D.R.</a:t>
            </a:r>
            <a:endParaRPr lang="en-IN" sz="2800" dirty="0">
              <a:ea typeface="Calibri"/>
              <a:cs typeface="Calibri"/>
            </a:endParaRPr>
          </a:p>
          <a:p>
            <a:pPr marL="514350" indent="-514350">
              <a:buFont typeface="+mj-lt"/>
              <a:buAutoNum type="arabicPeriod"/>
            </a:pPr>
            <a:endParaRPr lang="en-IN" sz="2800" dirty="0">
              <a:ea typeface="Calibri"/>
              <a:cs typeface="Calibri"/>
            </a:endParaRPr>
          </a:p>
          <a:p>
            <a:r>
              <a:rPr lang="en-IN" sz="2800" dirty="0"/>
              <a:t>2. Appears as tiny red dots.</a:t>
            </a:r>
            <a:endParaRPr lang="en-IN" sz="2800" dirty="0">
              <a:ea typeface="Calibri"/>
              <a:cs typeface="Calibri"/>
            </a:endParaRPr>
          </a:p>
          <a:p>
            <a:pPr marL="514350" indent="-514350">
              <a:buFont typeface="+mj-lt"/>
              <a:buAutoNum type="arabicPeriod"/>
            </a:pPr>
            <a:endParaRPr lang="en-IN" sz="2800" dirty="0">
              <a:ea typeface="Calibri"/>
              <a:cs typeface="Calibri"/>
            </a:endParaRPr>
          </a:p>
          <a:p>
            <a:r>
              <a:rPr lang="en-IN" sz="2800" dirty="0"/>
              <a:t>3. Focal saccular dilatation of capillary walls were pericytes are absent.</a:t>
            </a:r>
            <a:endParaRPr lang="en-IN" sz="2800" dirty="0">
              <a:ea typeface="Calibri"/>
              <a:cs typeface="Calibri"/>
            </a:endParaRPr>
          </a:p>
          <a:p>
            <a:pPr marL="514350" indent="-514350">
              <a:buFont typeface="+mj-lt"/>
              <a:buAutoNum type="arabicPeriod"/>
            </a:pPr>
            <a:endParaRPr lang="en-IN" sz="2800" dirty="0">
              <a:ea typeface="Calibri"/>
              <a:cs typeface="Calibri"/>
            </a:endParaRPr>
          </a:p>
          <a:p>
            <a:r>
              <a:rPr lang="en-IN" sz="2800" dirty="0"/>
              <a:t>4. Located in the outer plexiform layer and inner nuclear layer.</a:t>
            </a:r>
            <a:endParaRPr lang="en-IN" sz="2800" dirty="0">
              <a:ea typeface="Calibri"/>
              <a:cs typeface="Calibri"/>
            </a:endParaRPr>
          </a:p>
          <a:p>
            <a:pPr marL="514350" indent="-514350">
              <a:buFont typeface="+mj-lt"/>
              <a:buAutoNum type="arabicPeriod"/>
            </a:pPr>
            <a:endParaRPr lang="en-IN" sz="2800" dirty="0">
              <a:ea typeface="Calibri"/>
              <a:cs typeface="Calibri"/>
            </a:endParaRPr>
          </a:p>
          <a:p>
            <a:r>
              <a:rPr lang="en-IN" sz="2800" dirty="0"/>
              <a:t>5. Usually at posterior pole, especially temporal to the fovea.</a:t>
            </a:r>
            <a:endParaRPr lang="en-IN" sz="2800" dirty="0">
              <a:ea typeface="Calibri"/>
              <a:cs typeface="Calibri"/>
            </a:endParaRPr>
          </a:p>
          <a:p>
            <a:endParaRPr lang="en-IN" sz="3200" dirty="0">
              <a:ea typeface="Calibri"/>
              <a:cs typeface="Calibri"/>
            </a:endParaRPr>
          </a:p>
          <a:p>
            <a:endParaRPr lang="en-IN" sz="3200" dirty="0"/>
          </a:p>
          <a:p>
            <a:endParaRPr lang="en-IN" dirty="0"/>
          </a:p>
        </p:txBody>
      </p:sp>
      <p:pic>
        <p:nvPicPr>
          <p:cNvPr id="7" name="Picture 6">
            <a:extLst>
              <a:ext uri="{FF2B5EF4-FFF2-40B4-BE49-F238E27FC236}">
                <a16:creationId xmlns:a16="http://schemas.microsoft.com/office/drawing/2014/main" xmlns="" id="{6B589BFD-6F60-4B64-F51A-2EA77969E4E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28904" y="10160"/>
            <a:ext cx="3791976" cy="3848174"/>
          </a:xfrm>
          <a:prstGeom prst="rect">
            <a:avLst/>
          </a:prstGeom>
        </p:spPr>
      </p:pic>
    </p:spTree>
    <p:extLst>
      <p:ext uri="{BB962C8B-B14F-4D97-AF65-F5344CB8AC3E}">
        <p14:creationId xmlns:p14="http://schemas.microsoft.com/office/powerpoint/2010/main" xmlns="" val="320575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83E253-04B5-1059-6E27-E21C677A9586}"/>
              </a:ext>
            </a:extLst>
          </p:cNvPr>
          <p:cNvSpPr txBox="1"/>
          <p:nvPr/>
        </p:nvSpPr>
        <p:spPr>
          <a:xfrm>
            <a:off x="49161" y="0"/>
            <a:ext cx="7988101" cy="6155531"/>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Ø"/>
            </a:pPr>
            <a:endParaRPr lang="en-IN" sz="2800" dirty="0">
              <a:latin typeface="Arial" panose="020B0604020202020204" pitchFamily="34" charset="0"/>
              <a:cs typeface="Arial" panose="020B0604020202020204" pitchFamily="34" charset="0"/>
            </a:endParaRPr>
          </a:p>
          <a:p>
            <a:r>
              <a:rPr lang="en-IN" sz="2800" dirty="0">
                <a:latin typeface="Arial Black"/>
                <a:cs typeface="Arial"/>
              </a:rPr>
              <a:t>             </a:t>
            </a:r>
            <a:r>
              <a:rPr lang="en-IN" sz="3200" dirty="0">
                <a:solidFill>
                  <a:schemeClr val="accent2">
                    <a:lumMod val="49000"/>
                  </a:schemeClr>
                </a:solidFill>
                <a:latin typeface="Arial Black"/>
                <a:cs typeface="Arial"/>
              </a:rPr>
              <a:t>Retinal haemorrhages </a:t>
            </a:r>
          </a:p>
          <a:p>
            <a:endParaRPr lang="en-IN" sz="2800" dirty="0">
              <a:solidFill>
                <a:schemeClr val="accent2">
                  <a:lumMod val="49000"/>
                </a:schemeClr>
              </a:solidFill>
              <a:latin typeface="Arial" panose="020B0604020202020204" pitchFamily="34" charset="0"/>
              <a:cs typeface="Arial" panose="020B0604020202020204" pitchFamily="34" charset="0"/>
            </a:endParaRPr>
          </a:p>
          <a:p>
            <a:r>
              <a:rPr lang="en-IN" sz="2800" dirty="0">
                <a:latin typeface="Arial" panose="020B0604020202020204" pitchFamily="34" charset="0"/>
                <a:cs typeface="Arial" panose="020B0604020202020204" pitchFamily="34" charset="0"/>
              </a:rPr>
              <a:t>1. It is usually round &amp; oval shape (dot and blot haemorrhages).</a:t>
            </a:r>
          </a:p>
          <a:p>
            <a:pPr marL="514350" indent="-514350">
              <a:buFont typeface="+mj-lt"/>
              <a:buAutoNum type="arabicPeriod"/>
            </a:pPr>
            <a:endParaRPr lang="en-IN" sz="2800" dirty="0">
              <a:latin typeface="Arial" panose="020B0604020202020204" pitchFamily="34" charset="0"/>
              <a:cs typeface="Arial" panose="020B0604020202020204" pitchFamily="34" charset="0"/>
            </a:endParaRPr>
          </a:p>
          <a:p>
            <a:r>
              <a:rPr lang="en-IN" sz="2800" dirty="0">
                <a:latin typeface="Arial" panose="020B0604020202020204" pitchFamily="34" charset="0"/>
                <a:cs typeface="Arial" panose="020B0604020202020204" pitchFamily="34" charset="0"/>
              </a:rPr>
              <a:t>2. Superficial haemorrhages (flame-shaped) occur from capillary leakage.</a:t>
            </a:r>
          </a:p>
          <a:p>
            <a:pPr marL="457200" indent="-457200">
              <a:buFont typeface="Wingdings" panose="05000000000000000000" pitchFamily="2" charset="2"/>
              <a:buChar char="Ø"/>
            </a:pPr>
            <a:endParaRPr lang="en-IN" sz="2800" dirty="0">
              <a:latin typeface="Arial" panose="020B0604020202020204" pitchFamily="34" charset="0"/>
              <a:cs typeface="Arial" panose="020B0604020202020204" pitchFamily="34" charset="0"/>
            </a:endParaRPr>
          </a:p>
          <a:p>
            <a:r>
              <a:rPr lang="en-IN" sz="3200" b="1" dirty="0">
                <a:latin typeface="Arial Black"/>
                <a:cs typeface="Arial"/>
              </a:rPr>
              <a:t>              </a:t>
            </a:r>
            <a:r>
              <a:rPr lang="en-IN" sz="3200" dirty="0">
                <a:solidFill>
                  <a:schemeClr val="accent2">
                    <a:lumMod val="49000"/>
                  </a:schemeClr>
                </a:solidFill>
                <a:latin typeface="Arial Black"/>
                <a:cs typeface="Arial"/>
              </a:rPr>
              <a:t>Retinal oedema</a:t>
            </a:r>
          </a:p>
          <a:p>
            <a:endParaRPr lang="en-IN" sz="3200" b="1" dirty="0">
              <a:solidFill>
                <a:schemeClr val="accent2">
                  <a:lumMod val="49000"/>
                </a:schemeClr>
              </a:solidFill>
              <a:latin typeface="Arial Black" panose="020B0A04020102020204" pitchFamily="34" charset="0"/>
              <a:cs typeface="Arial" panose="020B0604020202020204" pitchFamily="34" charset="0"/>
            </a:endParaRPr>
          </a:p>
          <a:p>
            <a:r>
              <a:rPr lang="en-IN" sz="2800" dirty="0">
                <a:latin typeface="Arial" panose="020B0604020202020204" pitchFamily="34" charset="0"/>
                <a:cs typeface="Arial" panose="020B0604020202020204" pitchFamily="34" charset="0"/>
              </a:rPr>
              <a:t>Characterised  by retinal thickening is caused by capillary leakage.</a:t>
            </a:r>
          </a:p>
          <a:p>
            <a:endParaRPr lang="en-IN" dirty="0"/>
          </a:p>
        </p:txBody>
      </p:sp>
      <p:pic>
        <p:nvPicPr>
          <p:cNvPr id="6" name="Picture 5">
            <a:extLst>
              <a:ext uri="{FF2B5EF4-FFF2-40B4-BE49-F238E27FC236}">
                <a16:creationId xmlns:a16="http://schemas.microsoft.com/office/drawing/2014/main" xmlns="" id="{A62BB645-E451-22E7-C330-6166066FEC6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85471" y="0"/>
            <a:ext cx="4306529" cy="4070555"/>
          </a:xfrm>
          <a:prstGeom prst="rect">
            <a:avLst/>
          </a:prstGeom>
        </p:spPr>
      </p:pic>
    </p:spTree>
    <p:extLst>
      <p:ext uri="{BB962C8B-B14F-4D97-AF65-F5344CB8AC3E}">
        <p14:creationId xmlns:p14="http://schemas.microsoft.com/office/powerpoint/2010/main" xmlns="" val="982153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7000">
              <a:srgbClr val="D1DC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4096786-B7F9-1CA0-F371-6710CC0CC5A5}"/>
              </a:ext>
            </a:extLst>
          </p:cNvPr>
          <p:cNvSpPr txBox="1"/>
          <p:nvPr/>
        </p:nvSpPr>
        <p:spPr>
          <a:xfrm>
            <a:off x="0" y="571246"/>
            <a:ext cx="11962740" cy="4955203"/>
          </a:xfrm>
          <a:prstGeom prst="rect">
            <a:avLst/>
          </a:prstGeom>
          <a:noFill/>
        </p:spPr>
        <p:txBody>
          <a:bodyPr wrap="square" lIns="91440" tIns="45720" rIns="91440" bIns="45720" anchor="t">
            <a:spAutoFit/>
          </a:bodyPr>
          <a:lstStyle/>
          <a:p>
            <a:pPr lvl="2"/>
            <a:r>
              <a:rPr lang="en-IN" sz="3200" dirty="0">
                <a:solidFill>
                  <a:schemeClr val="accent2">
                    <a:lumMod val="49000"/>
                  </a:schemeClr>
                </a:solidFill>
                <a:latin typeface="Arial Black"/>
              </a:rPr>
              <a:t>Hard exudates </a:t>
            </a:r>
          </a:p>
          <a:p>
            <a:pPr lvl="2"/>
            <a:r>
              <a:rPr lang="en-IN" sz="3200" dirty="0"/>
              <a:t>  </a:t>
            </a:r>
          </a:p>
          <a:p>
            <a:r>
              <a:rPr lang="en-IN" sz="2800" dirty="0"/>
              <a:t>1. They are arranged in clumps or forms</a:t>
            </a:r>
          </a:p>
          <a:p>
            <a:r>
              <a:rPr lang="en-IN" sz="2800" dirty="0"/>
              <a:t>circinate pattern around the </a:t>
            </a:r>
          </a:p>
          <a:p>
            <a:r>
              <a:rPr lang="en-IN" sz="2800" dirty="0"/>
              <a:t>microaneurysms frequently at posterior</a:t>
            </a:r>
          </a:p>
          <a:p>
            <a:r>
              <a:rPr lang="en-IN" sz="2800" dirty="0"/>
              <a:t> pole.</a:t>
            </a:r>
          </a:p>
          <a:p>
            <a:endParaRPr lang="en-IN" sz="2800" dirty="0"/>
          </a:p>
          <a:p>
            <a:endParaRPr lang="en-IN" sz="2800" dirty="0"/>
          </a:p>
          <a:p>
            <a:endParaRPr lang="en-IN" sz="2800" dirty="0"/>
          </a:p>
          <a:p>
            <a:r>
              <a:rPr lang="en-IN" sz="2800" dirty="0"/>
              <a:t>2. These are yellow deposits of lipids &amp; lipoprotein &amp; lipid filled macrophages </a:t>
            </a:r>
          </a:p>
          <a:p>
            <a:r>
              <a:rPr lang="en-IN" sz="2800" dirty="0"/>
              <a:t>within the outer plexiform &amp; inner nuclear layer.</a:t>
            </a:r>
          </a:p>
        </p:txBody>
      </p:sp>
      <p:pic>
        <p:nvPicPr>
          <p:cNvPr id="4" name="Picture 3">
            <a:extLst>
              <a:ext uri="{FF2B5EF4-FFF2-40B4-BE49-F238E27FC236}">
                <a16:creationId xmlns:a16="http://schemas.microsoft.com/office/drawing/2014/main" xmlns="" id="{878F5932-9E7A-1A60-4656-83AEDA423105}"/>
              </a:ext>
            </a:extLst>
          </p:cNvPr>
          <p:cNvPicPr>
            <a:picLocks noChangeAspect="1"/>
          </p:cNvPicPr>
          <p:nvPr/>
        </p:nvPicPr>
        <p:blipFill>
          <a:blip r:embed="rId2">
            <a:extLst>
              <a:ext uri="{28A0092B-C50C-407E-A947-70E740481C1C}">
                <a14:useLocalDpi xmlns:a14="http://schemas.microsoft.com/office/drawing/2010/main" xmlns="" val="0"/>
              </a:ext>
            </a:extLst>
          </a:blip>
          <a:srcRect l="24" r="2014" b="247"/>
          <a:stretch/>
        </p:blipFill>
        <p:spPr>
          <a:xfrm>
            <a:off x="6239511" y="0"/>
            <a:ext cx="5952489" cy="3746650"/>
          </a:xfrm>
          <a:prstGeom prst="rect">
            <a:avLst/>
          </a:prstGeom>
        </p:spPr>
      </p:pic>
    </p:spTree>
    <p:extLst>
      <p:ext uri="{BB962C8B-B14F-4D97-AF65-F5344CB8AC3E}">
        <p14:creationId xmlns:p14="http://schemas.microsoft.com/office/powerpoint/2010/main" xmlns="" val="512594554"/>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1116</TotalTime>
  <Words>2629</Words>
  <Application>Microsoft Office PowerPoint</Application>
  <PresentationFormat>Custom</PresentationFormat>
  <Paragraphs>359</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    JEEVAK AYURVED MEDICAL COLLEGE           HOSPITAL &amp;RESEARCH CENTRE             KAMLAPUR ,AKAUNI CHANDAULI(U.P)</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JEEVAK AYURVED MEDICAL COLLEGE           HOSPITAL &amp;RESEARCH CENTRE             KAMLAPUR ,AKAUNI CHANDAULI(U.P)</dc:title>
  <dc:creator>drashokraj94@gmail.com</dc:creator>
  <cp:lastModifiedBy>com valley</cp:lastModifiedBy>
  <cp:revision>467</cp:revision>
  <dcterms:created xsi:type="dcterms:W3CDTF">2024-08-08T16:35:29Z</dcterms:created>
  <dcterms:modified xsi:type="dcterms:W3CDTF">2024-10-06T08:06:19Z</dcterms:modified>
</cp:coreProperties>
</file>