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63"/>
  </p:notesMasterIdLst>
  <p:sldIdLst>
    <p:sldId id="256" r:id="rId2"/>
    <p:sldId id="268" r:id="rId3"/>
    <p:sldId id="448" r:id="rId4"/>
    <p:sldId id="392" r:id="rId5"/>
    <p:sldId id="266" r:id="rId6"/>
    <p:sldId id="272" r:id="rId7"/>
    <p:sldId id="273" r:id="rId8"/>
    <p:sldId id="395" r:id="rId9"/>
    <p:sldId id="490" r:id="rId10"/>
    <p:sldId id="396" r:id="rId11"/>
    <p:sldId id="397" r:id="rId12"/>
    <p:sldId id="460" r:id="rId13"/>
    <p:sldId id="463" r:id="rId14"/>
    <p:sldId id="464" r:id="rId15"/>
    <p:sldId id="465" r:id="rId16"/>
    <p:sldId id="466" r:id="rId17"/>
    <p:sldId id="467" r:id="rId18"/>
    <p:sldId id="491" r:id="rId19"/>
    <p:sldId id="494" r:id="rId20"/>
    <p:sldId id="399" r:id="rId21"/>
    <p:sldId id="492" r:id="rId22"/>
    <p:sldId id="400" r:id="rId23"/>
    <p:sldId id="401" r:id="rId24"/>
    <p:sldId id="403" r:id="rId25"/>
    <p:sldId id="404" r:id="rId26"/>
    <p:sldId id="405" r:id="rId27"/>
    <p:sldId id="406" r:id="rId28"/>
    <p:sldId id="407" r:id="rId29"/>
    <p:sldId id="408" r:id="rId30"/>
    <p:sldId id="410" r:id="rId31"/>
    <p:sldId id="411" r:id="rId32"/>
    <p:sldId id="412" r:id="rId33"/>
    <p:sldId id="413" r:id="rId34"/>
    <p:sldId id="414" r:id="rId35"/>
    <p:sldId id="468" r:id="rId36"/>
    <p:sldId id="457" r:id="rId37"/>
    <p:sldId id="294" r:id="rId38"/>
    <p:sldId id="481" r:id="rId39"/>
    <p:sldId id="485" r:id="rId40"/>
    <p:sldId id="482" r:id="rId41"/>
    <p:sldId id="486" r:id="rId42"/>
    <p:sldId id="483" r:id="rId43"/>
    <p:sldId id="445" r:id="rId44"/>
    <p:sldId id="484" r:id="rId45"/>
    <p:sldId id="446" r:id="rId46"/>
    <p:sldId id="487" r:id="rId47"/>
    <p:sldId id="456" r:id="rId48"/>
    <p:sldId id="488" r:id="rId49"/>
    <p:sldId id="496" r:id="rId50"/>
    <p:sldId id="475" r:id="rId51"/>
    <p:sldId id="476" r:id="rId52"/>
    <p:sldId id="455" r:id="rId53"/>
    <p:sldId id="438" r:id="rId54"/>
    <p:sldId id="471" r:id="rId55"/>
    <p:sldId id="472" r:id="rId56"/>
    <p:sldId id="473" r:id="rId57"/>
    <p:sldId id="474" r:id="rId58"/>
    <p:sldId id="493" r:id="rId59"/>
    <p:sldId id="495" r:id="rId60"/>
    <p:sldId id="347" r:id="rId61"/>
    <p:sldId id="390"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00233E"/>
    <a:srgbClr val="9C0C16"/>
    <a:srgbClr val="FF0000"/>
    <a:srgbClr val="B20E1A"/>
    <a:srgbClr val="FFFF66"/>
    <a:srgbClr val="6666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26" autoAdjust="0"/>
    <p:restoredTop sz="98545" autoAdjust="0"/>
  </p:normalViewPr>
  <p:slideViewPr>
    <p:cSldViewPr>
      <p:cViewPr>
        <p:scale>
          <a:sx n="70" d="100"/>
          <a:sy n="70" d="100"/>
        </p:scale>
        <p:origin x="-1410" y="-168"/>
      </p:cViewPr>
      <p:guideLst>
        <p:guide orient="horz" pos="2160"/>
        <p:guide pos="2880"/>
      </p:guideLst>
    </p:cSldViewPr>
  </p:slideViewPr>
  <p:outlineViewPr>
    <p:cViewPr>
      <p:scale>
        <a:sx n="33" d="100"/>
        <a:sy n="33" d="100"/>
      </p:scale>
      <p:origin x="0" y="69726"/>
    </p:cViewPr>
  </p:outlineViewPr>
  <p:notesTextViewPr>
    <p:cViewPr>
      <p:scale>
        <a:sx n="100" d="100"/>
        <a:sy n="100" d="100"/>
      </p:scale>
      <p:origin x="0" y="0"/>
    </p:cViewPr>
  </p:notesTextViewPr>
  <p:sorterViewPr>
    <p:cViewPr>
      <p:scale>
        <a:sx n="66" d="100"/>
        <a:sy n="66" d="100"/>
      </p:scale>
      <p:origin x="0" y="515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2C7AD-1D63-4C58-88D3-EDC69EE8A6C5}" type="datetimeFigureOut">
              <a:rPr lang="en-US" smtClean="0"/>
              <a:pPr/>
              <a:t>21/07/2022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912546-03F7-4612-BA6A-DCCE234B021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30ACD92-9519-4D89-A02C-1C741FABB0FC}" type="slidenum">
              <a:rPr lang="en-US" smtClean="0"/>
              <a:pPr/>
              <a:t>35</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912546-03F7-4612-BA6A-DCCE234B0217}" type="slidenum">
              <a:rPr lang="en-US" smtClean="0"/>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912546-03F7-4612-BA6A-DCCE234B0217}"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30ACD92-9519-4D89-A02C-1C741FABB0FC}" type="slidenum">
              <a:rPr lang="en-US" smtClean="0"/>
              <a:pPr/>
              <a:t>43</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30ACD92-9519-4D89-A02C-1C741FABB0FC}" type="slidenum">
              <a:rPr lang="en-US" smtClean="0"/>
              <a:pPr/>
              <a:t>52</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30ACD92-9519-4D89-A02C-1C741FABB0FC}" type="slidenum">
              <a:rPr lang="en-US" smtClean="0"/>
              <a:pPr/>
              <a:t>61</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921D63-B14A-4C6F-BD6E-79C409F07191}" type="datetime1">
              <a:rPr lang="en-US" smtClean="0"/>
              <a:pPr/>
              <a:t>21/07/2022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0BAB20-C1E0-4422-9F89-424C176B1E48}" type="datetime1">
              <a:rPr lang="en-US" smtClean="0"/>
              <a:pPr/>
              <a:t>21/07/2022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0EFB36-8627-47FE-8EB1-D64E174D5820}" type="datetime1">
              <a:rPr lang="en-US" smtClean="0"/>
              <a:pPr/>
              <a:t>21/07/2022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E8254-ADB7-472D-89B8-1C3C7600F6E3}" type="datetime1">
              <a:rPr lang="en-US" smtClean="0"/>
              <a:pPr/>
              <a:t>21/07/2022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0EE0B6-4E5E-4A9E-AE8B-37877EA4D7C3}" type="datetime1">
              <a:rPr lang="en-US" smtClean="0"/>
              <a:pPr/>
              <a:t>21/07/2022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DE0E54-C88B-437E-B868-250D6EE6F5A9}" type="datetime1">
              <a:rPr lang="en-US" smtClean="0"/>
              <a:pPr/>
              <a:t>21/07/2022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AB439C-D554-49DD-B488-8C94AC4CEB21}" type="datetime1">
              <a:rPr lang="en-US" smtClean="0"/>
              <a:pPr/>
              <a:t>21/07/2022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3E20BE-5826-40F2-AD4C-77843843FF6E}" type="datetime1">
              <a:rPr lang="en-US" smtClean="0"/>
              <a:pPr/>
              <a:t>21/07/2022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62CA5-3D1C-4863-A090-F5B1B4C00CCD}" type="datetime1">
              <a:rPr lang="en-US" smtClean="0"/>
              <a:pPr/>
              <a:t>21/07/2022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E903B-4184-4FE0-A369-C84D474794B3}" type="datetime1">
              <a:rPr lang="en-US" smtClean="0"/>
              <a:pPr/>
              <a:t>21/07/2022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77517-7CA0-4D9F-AAFA-D701811B7312}" type="datetime1">
              <a:rPr lang="en-US" smtClean="0"/>
              <a:pPr/>
              <a:t>21/07/2022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FADD4-7BA8-45BE-8730-25AB103716B9}" type="datetime1">
              <a:rPr lang="en-US" smtClean="0"/>
              <a:pPr/>
              <a:t>21/07/2022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28.jpeg"/><Relationship Id="rId7"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48.jpeg"/></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676400" y="0"/>
            <a:ext cx="7467600" cy="2286000"/>
          </a:xfrm>
        </p:spPr>
        <p:txBody>
          <a:bodyPr>
            <a:normAutofit/>
          </a:bodyPr>
          <a:lstStyle/>
          <a:p>
            <a:r>
              <a:rPr lang="en-US" dirty="0" smtClean="0"/>
              <a:t>JEEVAK AYURVED MEDICAL COLLEGE AND HOSPITAL RESEARCH CENTRE</a:t>
            </a:r>
            <a:endParaRPr lang="en-US" dirty="0"/>
          </a:p>
        </p:txBody>
      </p:sp>
      <p:sp>
        <p:nvSpPr>
          <p:cNvPr id="3" name="Subtitle 2"/>
          <p:cNvSpPr>
            <a:spLocks noGrp="1"/>
          </p:cNvSpPr>
          <p:nvPr>
            <p:ph type="subTitle" idx="4294967295"/>
          </p:nvPr>
        </p:nvSpPr>
        <p:spPr>
          <a:xfrm>
            <a:off x="0" y="3886200"/>
            <a:ext cx="9144000" cy="1752600"/>
          </a:xfrm>
        </p:spPr>
        <p:txBody>
          <a:bodyPr>
            <a:normAutofit fontScale="62500" lnSpcReduction="20000"/>
          </a:bodyPr>
          <a:lstStyle/>
          <a:p>
            <a:r>
              <a:rPr lang="en-US" sz="3400" b="1" dirty="0" smtClean="0"/>
              <a:t>Guided by                                                                         Presented by </a:t>
            </a:r>
          </a:p>
          <a:p>
            <a:r>
              <a:rPr lang="en-US" dirty="0" err="1" smtClean="0"/>
              <a:t>Dr.Sarita</a:t>
            </a:r>
            <a:r>
              <a:rPr lang="en-US" dirty="0" smtClean="0"/>
              <a:t> </a:t>
            </a:r>
            <a:r>
              <a:rPr lang="en-US" dirty="0" err="1" smtClean="0"/>
              <a:t>Mishra</a:t>
            </a:r>
            <a:r>
              <a:rPr lang="en-US" dirty="0" smtClean="0"/>
              <a:t>                                                                               Ravi </a:t>
            </a:r>
            <a:r>
              <a:rPr lang="en-US" dirty="0" err="1" smtClean="0"/>
              <a:t>verma</a:t>
            </a:r>
            <a:r>
              <a:rPr lang="en-US" dirty="0" smtClean="0"/>
              <a:t>                                                                                       </a:t>
            </a:r>
          </a:p>
          <a:p>
            <a:r>
              <a:rPr lang="en-US" dirty="0" smtClean="0"/>
              <a:t>(Reader)                                                                                             </a:t>
            </a:r>
            <a:r>
              <a:rPr lang="en-US" dirty="0" err="1" smtClean="0"/>
              <a:t>Jitendra</a:t>
            </a:r>
            <a:r>
              <a:rPr lang="en-US" dirty="0" smtClean="0"/>
              <a:t> </a:t>
            </a:r>
            <a:r>
              <a:rPr lang="en-US" dirty="0" err="1" smtClean="0"/>
              <a:t>kumar</a:t>
            </a:r>
            <a:r>
              <a:rPr lang="en-US" dirty="0" smtClean="0"/>
              <a:t> </a:t>
            </a:r>
            <a:r>
              <a:rPr lang="en-US" dirty="0" err="1" smtClean="0"/>
              <a:t>yadav</a:t>
            </a:r>
            <a:endParaRPr lang="en-US" dirty="0" smtClean="0"/>
          </a:p>
          <a:p>
            <a:r>
              <a:rPr lang="en-US" dirty="0" smtClean="0"/>
              <a:t>Dr. </a:t>
            </a:r>
            <a:r>
              <a:rPr lang="en-US" dirty="0" err="1" smtClean="0"/>
              <a:t>Anand</a:t>
            </a:r>
            <a:r>
              <a:rPr lang="en-US" dirty="0" smtClean="0"/>
              <a:t> </a:t>
            </a:r>
            <a:r>
              <a:rPr lang="en-US" dirty="0" err="1" smtClean="0"/>
              <a:t>prakash</a:t>
            </a:r>
            <a:r>
              <a:rPr lang="en-US" dirty="0" smtClean="0"/>
              <a:t> </a:t>
            </a:r>
            <a:r>
              <a:rPr lang="en-US" dirty="0" err="1" smtClean="0"/>
              <a:t>tiwari</a:t>
            </a:r>
            <a:r>
              <a:rPr lang="en-US" dirty="0" smtClean="0"/>
              <a:t> (Lecturer)                                               (Batch: 2018-19)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0" y="0"/>
            <a:ext cx="1981200" cy="2286000"/>
          </a:xfrm>
          <a:prstGeom prst="rect">
            <a:avLst/>
          </a:prstGeom>
          <a:noFill/>
          <a:ln w="9525">
            <a:noFill/>
            <a:miter lim="800000"/>
            <a:headEnd/>
            <a:tailEnd/>
          </a:ln>
        </p:spPr>
      </p:pic>
      <p:sp>
        <p:nvSpPr>
          <p:cNvPr id="8" name="TextBox 7"/>
          <p:cNvSpPr txBox="1"/>
          <p:nvPr/>
        </p:nvSpPr>
        <p:spPr>
          <a:xfrm>
            <a:off x="-762000" y="2667000"/>
            <a:ext cx="9906000" cy="461665"/>
          </a:xfrm>
          <a:prstGeom prst="rect">
            <a:avLst/>
          </a:prstGeom>
          <a:noFill/>
        </p:spPr>
        <p:txBody>
          <a:bodyPr wrap="square" rtlCol="0">
            <a:spAutoFit/>
          </a:bodyPr>
          <a:lstStyle/>
          <a:p>
            <a:pPr algn="r"/>
            <a:r>
              <a:rPr lang="en-US" sz="2400" b="1" dirty="0" smtClean="0">
                <a:latin typeface="Arial" pitchFamily="34" charset="0"/>
                <a:cs typeface="Arial" pitchFamily="34" charset="0"/>
              </a:rPr>
              <a:t>Topic - GARBHINEE PARICHARYA A COMPLETE REVIEW </a:t>
            </a:r>
          </a:p>
        </p:txBody>
      </p:sp>
      <p:pic>
        <p:nvPicPr>
          <p:cNvPr id="18" name="Picture 17"/>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pic>
        <p:nvPicPr>
          <p:cNvPr id="5"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64162"/>
          </a:xfrm>
        </p:spPr>
        <p:txBody>
          <a:bodyPr>
            <a:noAutofit/>
          </a:bodyPr>
          <a:lstStyle/>
          <a:p>
            <a:r>
              <a:rPr lang="hi-IN" sz="4000" dirty="0" smtClean="0">
                <a:solidFill>
                  <a:srgbClr val="FF0000"/>
                </a:solidFill>
              </a:rPr>
              <a:t>पुंसवन कर्म –</a:t>
            </a:r>
            <a:r>
              <a:rPr lang="en-IN" sz="4000" dirty="0" smtClean="0"/>
              <a:t/>
            </a:r>
            <a:br>
              <a:rPr lang="en-IN" sz="4000" dirty="0" smtClean="0"/>
            </a:br>
            <a:r>
              <a:rPr lang="en-IN" sz="2400" dirty="0" smtClean="0"/>
              <a:t/>
            </a:r>
            <a:br>
              <a:rPr lang="en-IN" sz="2400" dirty="0" smtClean="0"/>
            </a:br>
            <a:r>
              <a:rPr lang="hi-IN" sz="2400" dirty="0" smtClean="0"/>
              <a:t> </a:t>
            </a:r>
            <a:r>
              <a:rPr lang="hi-IN" sz="2400" b="1" dirty="0" smtClean="0">
                <a:solidFill>
                  <a:srgbClr val="D60093"/>
                </a:solidFill>
              </a:rPr>
              <a:t>पुंसवनमिति पुंस्त्वकारकं कर्म || ( चक्र.,च.सं.शा. 8/19)</a:t>
            </a:r>
            <a:r>
              <a:rPr lang="en-IN" sz="2400" b="1" dirty="0" smtClean="0">
                <a:solidFill>
                  <a:srgbClr val="D60093"/>
                </a:solidFill>
              </a:rPr>
              <a:t/>
            </a:r>
            <a:br>
              <a:rPr lang="en-IN" sz="2400" b="1" dirty="0" smtClean="0">
                <a:solidFill>
                  <a:srgbClr val="D60093"/>
                </a:solidFill>
              </a:rPr>
            </a:br>
            <a:r>
              <a:rPr lang="en-IN" sz="2400" dirty="0" smtClean="0"/>
              <a:t/>
            </a:r>
            <a:br>
              <a:rPr lang="en-IN" sz="2400" dirty="0" smtClean="0"/>
            </a:br>
            <a:r>
              <a:rPr lang="hi-IN" sz="3600" dirty="0" smtClean="0">
                <a:solidFill>
                  <a:srgbClr val="FF0000"/>
                </a:solidFill>
              </a:rPr>
              <a:t>पुंसवन कर्म का प्रयोजन –</a:t>
            </a:r>
            <a:r>
              <a:rPr lang="en-IN" sz="3600" dirty="0" smtClean="0"/>
              <a:t/>
            </a:r>
            <a:br>
              <a:rPr lang="en-IN" sz="3600" dirty="0" smtClean="0"/>
            </a:br>
            <a:r>
              <a:rPr lang="en-IN" sz="2400" dirty="0" smtClean="0"/>
              <a:t/>
            </a:r>
            <a:br>
              <a:rPr lang="en-IN" sz="2400" dirty="0" smtClean="0"/>
            </a:br>
            <a:r>
              <a:rPr lang="en-IN" sz="2400" dirty="0" smtClean="0"/>
              <a:t>  </a:t>
            </a:r>
            <a:r>
              <a:rPr lang="hi-IN" sz="2400" dirty="0" smtClean="0"/>
              <a:t>1 -</a:t>
            </a:r>
            <a:r>
              <a:rPr lang="en-IN" sz="2400" dirty="0" smtClean="0"/>
              <a:t> </a:t>
            </a:r>
            <a:r>
              <a:rPr lang="hi-IN" sz="2400" dirty="0" smtClean="0"/>
              <a:t>गर्भ ग्रहणाय </a:t>
            </a:r>
            <a:r>
              <a:rPr lang="en-IN" sz="2400" dirty="0" smtClean="0"/>
              <a:t/>
            </a:r>
            <a:br>
              <a:rPr lang="en-IN" sz="2400" dirty="0" smtClean="0"/>
            </a:br>
            <a:r>
              <a:rPr lang="en-IN" sz="2400" dirty="0" smtClean="0"/>
              <a:t/>
            </a:r>
            <a:br>
              <a:rPr lang="en-IN" sz="2400" dirty="0" smtClean="0"/>
            </a:br>
            <a:r>
              <a:rPr lang="en-IN" sz="2400" dirty="0" smtClean="0"/>
              <a:t>  </a:t>
            </a:r>
            <a:r>
              <a:rPr lang="hi-IN" sz="2400" dirty="0" smtClean="0"/>
              <a:t>2</a:t>
            </a:r>
            <a:r>
              <a:rPr lang="en-IN" sz="2400" dirty="0" smtClean="0"/>
              <a:t> </a:t>
            </a:r>
            <a:r>
              <a:rPr lang="hi-IN" sz="2400" dirty="0" smtClean="0"/>
              <a:t>- गर्भ स्थापनार्थ </a:t>
            </a:r>
            <a:r>
              <a:rPr lang="en-IN" sz="2400" dirty="0" smtClean="0"/>
              <a:t/>
            </a:r>
            <a:br>
              <a:rPr lang="en-IN" sz="2400" dirty="0" smtClean="0"/>
            </a:br>
            <a:r>
              <a:rPr lang="en-IN" sz="2400" dirty="0" smtClean="0"/>
              <a:t/>
            </a:r>
            <a:br>
              <a:rPr lang="en-IN" sz="2400" dirty="0" smtClean="0"/>
            </a:br>
            <a:r>
              <a:rPr lang="en-IN" sz="2400" dirty="0" smtClean="0"/>
              <a:t>   </a:t>
            </a:r>
            <a:r>
              <a:rPr lang="hi-IN" sz="2400" dirty="0" smtClean="0"/>
              <a:t>3 पुत्रापत्यजननार्थ</a:t>
            </a:r>
            <a:endParaRPr lang="en-US" sz="24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fontScale="90000"/>
          </a:bodyPr>
          <a:lstStyle/>
          <a:p>
            <a:pPr algn="l"/>
            <a:r>
              <a:rPr lang="hi-IN" sz="3200" dirty="0" smtClean="0">
                <a:solidFill>
                  <a:srgbClr val="FF0000"/>
                </a:solidFill>
              </a:rPr>
              <a:t>पुंसवन कर्म का प्रयोजन – </a:t>
            </a:r>
            <a:r>
              <a:rPr lang="en-US" sz="3200" dirty="0" smtClean="0">
                <a:solidFill>
                  <a:srgbClr val="0070C0"/>
                </a:solidFill>
              </a:rPr>
              <a:t/>
            </a:r>
            <a:br>
              <a:rPr lang="en-US" sz="3200" dirty="0" smtClean="0">
                <a:solidFill>
                  <a:srgbClr val="0070C0"/>
                </a:solidFill>
              </a:rPr>
            </a:br>
            <a:r>
              <a:rPr lang="hi-IN" sz="3200" dirty="0" smtClean="0">
                <a:solidFill>
                  <a:srgbClr val="0070C0"/>
                </a:solidFill>
              </a:rPr>
              <a:t>आचार्य चक्रपाणि मतानुसार  -</a:t>
            </a:r>
            <a:r>
              <a:rPr lang="en-IN" sz="2000" dirty="0" smtClean="0"/>
              <a:t/>
            </a:r>
            <a:br>
              <a:rPr lang="en-IN" sz="2000" dirty="0" smtClean="0"/>
            </a:br>
            <a:r>
              <a:rPr lang="en-US" sz="2000" dirty="0" smtClean="0"/>
              <a:t/>
            </a:r>
            <a:br>
              <a:rPr lang="en-US" sz="2000" dirty="0" smtClean="0"/>
            </a:br>
            <a:r>
              <a:rPr lang="en-IN" sz="2000" b="1" dirty="0" smtClean="0"/>
              <a:t> </a:t>
            </a:r>
            <a:r>
              <a:rPr lang="hi-IN" sz="2000" b="1" dirty="0" smtClean="0"/>
              <a:t>                                                            व्यक्तभाव के पूर्व का काल </a:t>
            </a:r>
            <a:r>
              <a:rPr lang="en-IN" sz="2000" b="1" dirty="0" smtClean="0"/>
              <a:t>SECOND MONTH</a:t>
            </a:r>
            <a:r>
              <a:rPr lang="hi-IN" sz="2000" b="1" dirty="0" smtClean="0"/>
              <a:t>  माना जा सकता है एवं इस काल तक पुंसवन कर्म का विधान बताया है </a:t>
            </a:r>
            <a:r>
              <a:rPr lang="en-IN" sz="2000" b="1" dirty="0" smtClean="0"/>
              <a:t>|</a:t>
            </a:r>
            <a:r>
              <a:rPr lang="en-IN" sz="2000" dirty="0" smtClean="0"/>
              <a:t/>
            </a:r>
            <a:br>
              <a:rPr lang="en-IN" sz="2000" dirty="0" smtClean="0"/>
            </a:br>
            <a:r>
              <a:rPr lang="en-US" sz="2000" dirty="0" smtClean="0"/>
              <a:t/>
            </a:r>
            <a:br>
              <a:rPr lang="en-US" sz="2000" dirty="0" smtClean="0"/>
            </a:br>
            <a:r>
              <a:rPr lang="hi-IN" sz="3600" dirty="0" smtClean="0">
                <a:solidFill>
                  <a:srgbClr val="0070C0"/>
                </a:solidFill>
              </a:rPr>
              <a:t>आचार्य सुश्रुत मतानुसार </a:t>
            </a:r>
            <a:r>
              <a:rPr lang="en-US" sz="3600" dirty="0" smtClean="0">
                <a:solidFill>
                  <a:srgbClr val="0070C0"/>
                </a:solidFill>
              </a:rPr>
              <a:t>–</a:t>
            </a:r>
            <a:r>
              <a:rPr lang="en-US" sz="2000" dirty="0" smtClean="0"/>
              <a:t/>
            </a:r>
            <a:br>
              <a:rPr lang="en-US" sz="2000" dirty="0" smtClean="0"/>
            </a:br>
            <a:r>
              <a:rPr lang="en-US" sz="2000" dirty="0" smtClean="0"/>
              <a:t/>
            </a:r>
            <a:br>
              <a:rPr lang="en-US" sz="2000" dirty="0" smtClean="0"/>
            </a:br>
            <a:r>
              <a:rPr lang="hi-IN" sz="2000" dirty="0" smtClean="0"/>
              <a:t> </a:t>
            </a:r>
            <a:r>
              <a:rPr lang="hi-IN" sz="2000" b="1" dirty="0" smtClean="0"/>
              <a:t>केवल लब्धगर्भा कहा है  </a:t>
            </a:r>
            <a:r>
              <a:rPr lang="en-IN" sz="2000" dirty="0" smtClean="0"/>
              <a:t>|</a:t>
            </a:r>
            <a:br>
              <a:rPr lang="en-IN" sz="2000" dirty="0" smtClean="0"/>
            </a:br>
            <a:r>
              <a:rPr lang="en-US" sz="3200" dirty="0" smtClean="0">
                <a:solidFill>
                  <a:srgbClr val="0070C0"/>
                </a:solidFill>
              </a:rPr>
              <a:t/>
            </a:r>
            <a:br>
              <a:rPr lang="en-US" sz="3200" dirty="0" smtClean="0">
                <a:solidFill>
                  <a:srgbClr val="0070C0"/>
                </a:solidFill>
              </a:rPr>
            </a:br>
            <a:r>
              <a:rPr lang="hi-IN" sz="3200" dirty="0" smtClean="0">
                <a:solidFill>
                  <a:srgbClr val="0070C0"/>
                </a:solidFill>
              </a:rPr>
              <a:t>आचार्य डल्हण मतानुसार </a:t>
            </a:r>
            <a:r>
              <a:rPr lang="en-US" sz="3200" dirty="0" smtClean="0">
                <a:solidFill>
                  <a:srgbClr val="0070C0"/>
                </a:solidFill>
              </a:rPr>
              <a:t>–</a:t>
            </a:r>
            <a:br>
              <a:rPr lang="en-US" sz="3200" dirty="0" smtClean="0">
                <a:solidFill>
                  <a:srgbClr val="0070C0"/>
                </a:solidFill>
              </a:rPr>
            </a:br>
            <a:r>
              <a:rPr lang="en-US" sz="2000" dirty="0" smtClean="0"/>
              <a:t/>
            </a:r>
            <a:br>
              <a:rPr lang="en-US" sz="2000" dirty="0" smtClean="0"/>
            </a:br>
            <a:r>
              <a:rPr lang="hi-IN" sz="2000" b="1" dirty="0" smtClean="0"/>
              <a:t> नस्य आदि कर्मो को तीन विभिन्न प्रयोजनों के लिए उपयोगी है </a:t>
            </a:r>
            <a:r>
              <a:rPr lang="en-IN" sz="2000" b="1" dirty="0" smtClean="0"/>
              <a:t>-</a:t>
            </a:r>
            <a:br>
              <a:rPr lang="en-IN" sz="2000" b="1" dirty="0" smtClean="0"/>
            </a:br>
            <a:r>
              <a:rPr lang="en-US" sz="2000" b="1" dirty="0" smtClean="0"/>
              <a:t/>
            </a:r>
            <a:br>
              <a:rPr lang="en-US" sz="2000" b="1" dirty="0" smtClean="0"/>
            </a:br>
            <a:r>
              <a:rPr lang="en-US" sz="2000" b="1" dirty="0" smtClean="0"/>
              <a:t>1 - </a:t>
            </a:r>
            <a:r>
              <a:rPr lang="hi-IN" sz="2000" b="1" dirty="0" smtClean="0"/>
              <a:t>गर्भ उपलब्धि  के पूर्व- गर्भ ग्रहण हेतु </a:t>
            </a:r>
            <a:r>
              <a:rPr lang="en-IN" sz="2000" b="1" dirty="0" smtClean="0"/>
              <a:t>|</a:t>
            </a:r>
            <a:br>
              <a:rPr lang="en-IN" sz="2000" b="1" dirty="0" smtClean="0"/>
            </a:br>
            <a:r>
              <a:rPr lang="en-US" sz="2000" b="1" dirty="0" smtClean="0"/>
              <a:t/>
            </a:r>
            <a:br>
              <a:rPr lang="en-US" sz="2000" b="1" dirty="0" smtClean="0"/>
            </a:br>
            <a:r>
              <a:rPr lang="en-US" sz="2000" b="1" dirty="0" smtClean="0"/>
              <a:t>2  -</a:t>
            </a:r>
            <a:r>
              <a:rPr lang="hi-IN" sz="2000" b="1" dirty="0" smtClean="0"/>
              <a:t>लब्ध गर्भा होने पर </a:t>
            </a:r>
            <a:r>
              <a:rPr lang="en-US" sz="2000" b="1" dirty="0" smtClean="0"/>
              <a:t>–</a:t>
            </a:r>
            <a:r>
              <a:rPr lang="hi-IN" sz="2000" b="1" dirty="0" smtClean="0"/>
              <a:t>गर्भ स्थापन हेतु</a:t>
            </a:r>
            <a:r>
              <a:rPr lang="en-IN" sz="2000" b="1" dirty="0" smtClean="0"/>
              <a:t>| </a:t>
            </a:r>
            <a:br>
              <a:rPr lang="en-IN" sz="2000" b="1" dirty="0" smtClean="0"/>
            </a:br>
            <a:r>
              <a:rPr lang="en-US" sz="2000" b="1" dirty="0" smtClean="0"/>
              <a:t/>
            </a:r>
            <a:br>
              <a:rPr lang="en-US" sz="2000" b="1" dirty="0" smtClean="0"/>
            </a:br>
            <a:r>
              <a:rPr lang="en-US" sz="2000" b="1" dirty="0" smtClean="0"/>
              <a:t>3 - </a:t>
            </a:r>
            <a:r>
              <a:rPr lang="hi-IN" sz="2000" b="1" dirty="0" smtClean="0"/>
              <a:t>स्थित गर्भ में तीन मास के पूर्व </a:t>
            </a:r>
            <a:r>
              <a:rPr lang="en-US" sz="2000" b="1" dirty="0" smtClean="0"/>
              <a:t>–</a:t>
            </a:r>
            <a:r>
              <a:rPr lang="hi-IN" sz="2000" b="1" dirty="0" smtClean="0"/>
              <a:t>पुत्र संतानोत्पत्ति हेतु </a:t>
            </a:r>
            <a:r>
              <a:rPr lang="en-IN" sz="2000" b="1" dirty="0" smtClean="0"/>
              <a:t>|</a:t>
            </a:r>
            <a:r>
              <a:rPr lang="en-US" sz="2000" dirty="0" smtClean="0"/>
              <a:t/>
            </a:r>
            <a:br>
              <a:rPr lang="en-US" sz="2000" dirty="0" smtClean="0"/>
            </a:br>
            <a:endParaRPr lang="en-US" sz="2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hi-IN" dirty="0" smtClean="0">
                <a:solidFill>
                  <a:srgbClr val="FF0000"/>
                </a:solidFill>
              </a:rPr>
              <a:t>पुंसवन कर्म काल– </a:t>
            </a:r>
            <a:r>
              <a:rPr lang="en-IN" dirty="0" smtClean="0"/>
              <a:t> </a:t>
            </a:r>
            <a:r>
              <a:rPr lang="en-US" dirty="0" smtClean="0"/>
              <a:t/>
            </a:r>
            <a:br>
              <a:rPr lang="en-US" dirty="0" smtClean="0"/>
            </a:br>
            <a:r>
              <a:rPr lang="en-IN" dirty="0" smtClean="0"/>
              <a:t> </a:t>
            </a:r>
            <a:r>
              <a:rPr lang="hi-IN" sz="4000" b="1" dirty="0" smtClean="0">
                <a:solidFill>
                  <a:srgbClr val="FF0000"/>
                </a:solidFill>
              </a:rPr>
              <a:t>आचार्य वृद्ध वाग्भट्ट मतानुसार –</a:t>
            </a:r>
            <a:r>
              <a:rPr lang="en-IN" sz="4000" dirty="0" smtClean="0">
                <a:solidFill>
                  <a:srgbClr val="0070C0"/>
                </a:solidFill>
              </a:rPr>
              <a:t/>
            </a:r>
            <a:br>
              <a:rPr lang="en-IN" sz="4000" dirty="0" smtClean="0">
                <a:solidFill>
                  <a:srgbClr val="0070C0"/>
                </a:solidFill>
              </a:rPr>
            </a:br>
            <a:r>
              <a:rPr lang="en-US" dirty="0"/>
              <a:t/>
            </a:r>
            <a:br>
              <a:rPr lang="en-US" dirty="0"/>
            </a:br>
            <a:r>
              <a:rPr lang="hi-IN" sz="2900" dirty="0" smtClean="0"/>
              <a:t>लब्धगर्भा </a:t>
            </a:r>
            <a:r>
              <a:rPr lang="en-IN" sz="2900" dirty="0" smtClean="0"/>
              <a:t>,</a:t>
            </a:r>
            <a:r>
              <a:rPr lang="hi-IN" sz="2900" dirty="0" smtClean="0"/>
              <a:t>प्राग्व्यक्त्तीभाव </a:t>
            </a:r>
            <a:r>
              <a:rPr lang="en-IN" sz="2900" dirty="0" smtClean="0"/>
              <a:t>,</a:t>
            </a:r>
            <a:r>
              <a:rPr lang="hi-IN" sz="2900" dirty="0" smtClean="0"/>
              <a:t>अन्य मत से १२ दिन </a:t>
            </a:r>
            <a:r>
              <a:rPr lang="en-IN" sz="2900" dirty="0" smtClean="0"/>
              <a:t>,</a:t>
            </a:r>
            <a:r>
              <a:rPr lang="hi-IN" sz="2900" dirty="0" smtClean="0"/>
              <a:t>युग्म दिन</a:t>
            </a:r>
            <a:r>
              <a:rPr lang="en-IN" sz="2900" dirty="0" smtClean="0"/>
              <a:t>,</a:t>
            </a:r>
            <a:r>
              <a:rPr lang="hi-IN" sz="2900" dirty="0" smtClean="0"/>
              <a:t>प्रतिदिन </a:t>
            </a:r>
            <a:r>
              <a:rPr lang="en-IN" sz="2900" dirty="0"/>
              <a:t/>
            </a:r>
            <a:br>
              <a:rPr lang="en-IN" sz="2900" dirty="0"/>
            </a:br>
            <a:r>
              <a:rPr lang="en-IN" sz="3100" dirty="0" smtClean="0"/>
              <a:t/>
            </a:r>
            <a:br>
              <a:rPr lang="en-IN" sz="3100" dirty="0" smtClean="0"/>
            </a:br>
            <a:r>
              <a:rPr lang="en-US" sz="3100" dirty="0" smtClean="0"/>
              <a:t/>
            </a:r>
            <a:br>
              <a:rPr lang="en-US" sz="3100" dirty="0" smtClean="0"/>
            </a:br>
            <a:r>
              <a:rPr lang="hi-IN" b="1" dirty="0" smtClean="0">
                <a:solidFill>
                  <a:srgbClr val="FF0000"/>
                </a:solidFill>
              </a:rPr>
              <a:t>आचार्य वाग्भट्ट मतानुसार </a:t>
            </a:r>
            <a:r>
              <a:rPr lang="en-IN" b="1" dirty="0" smtClean="0">
                <a:solidFill>
                  <a:srgbClr val="FF0000"/>
                </a:solidFill>
              </a:rPr>
              <a:t>–</a:t>
            </a:r>
            <a:r>
              <a:rPr lang="en-US" dirty="0" smtClean="0"/>
              <a:t/>
            </a:r>
            <a:br>
              <a:rPr lang="en-US" dirty="0" smtClean="0"/>
            </a:br>
            <a:r>
              <a:rPr lang="en-IN" sz="3100" dirty="0" smtClean="0"/>
              <a:t/>
            </a:r>
            <a:br>
              <a:rPr lang="en-IN" sz="3100" dirty="0" smtClean="0"/>
            </a:br>
            <a:r>
              <a:rPr lang="hi-IN" sz="3100" dirty="0" smtClean="0"/>
              <a:t>गर्भ के मासानुमासिक वृद्धि क्रम के अंतर्गत प्रथम मास</a:t>
            </a:r>
            <a:r>
              <a:rPr lang="en-IN" sz="3100" dirty="0" smtClean="0"/>
              <a:t> </a:t>
            </a:r>
            <a:r>
              <a:rPr lang="hi-IN" sz="3100" dirty="0" smtClean="0"/>
              <a:t>गर्भ अव्यक्त रहता है एवं इसमे व्यक्त भाव आने के पूर्व ही पुंसवन का विधान किया है क्योंकि बलवान पुरुषकर दैव को भी परिवर्तित कर देता है </a:t>
            </a:r>
            <a:r>
              <a:rPr lang="en-IN" sz="3100" dirty="0" smtClean="0"/>
              <a:t>|</a:t>
            </a:r>
            <a:endParaRPr lang="en-US" sz="31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hi-IN" sz="3600" b="1" dirty="0" smtClean="0">
                <a:solidFill>
                  <a:srgbClr val="FF0000"/>
                </a:solidFill>
              </a:rPr>
              <a:t>पुंसवन विधि :</a:t>
            </a:r>
            <a:r>
              <a:rPr lang="hi-IN" sz="3600" dirty="0" smtClean="0"/>
              <a:t/>
            </a:r>
            <a:br>
              <a:rPr lang="hi-IN" sz="3600" dirty="0" smtClean="0"/>
            </a:br>
            <a:r>
              <a:rPr lang="hi-IN" sz="2400" dirty="0" smtClean="0"/>
              <a:t/>
            </a:r>
            <a:br>
              <a:rPr lang="hi-IN" sz="2400" dirty="0" smtClean="0"/>
            </a:br>
            <a:r>
              <a:rPr lang="hi-IN" sz="2800" b="1" dirty="0" smtClean="0">
                <a:solidFill>
                  <a:srgbClr val="FF0000"/>
                </a:solidFill>
              </a:rPr>
              <a:t>आचार्य चरक के अनुसार-           </a:t>
            </a:r>
            <a:r>
              <a:rPr lang="hi-IN" sz="2000" b="1" dirty="0" smtClean="0">
                <a:solidFill>
                  <a:srgbClr val="FF0000"/>
                </a:solidFill>
              </a:rPr>
              <a:t>(च.सं .शा.8\19) </a:t>
            </a:r>
            <a:r>
              <a:rPr lang="hi-IN" sz="2400" dirty="0" smtClean="0"/>
              <a:t/>
            </a:r>
            <a:br>
              <a:rPr lang="hi-IN" sz="2400" dirty="0" smtClean="0"/>
            </a:br>
            <a:r>
              <a:rPr lang="hi-IN" sz="2400" b="1" dirty="0" smtClean="0"/>
              <a:t/>
            </a:r>
            <a:br>
              <a:rPr lang="hi-IN" sz="2400" b="1" dirty="0" smtClean="0"/>
            </a:br>
            <a:r>
              <a:rPr lang="en-US" sz="3200" b="1" dirty="0" smtClean="0">
                <a:solidFill>
                  <a:srgbClr val="FF0000"/>
                </a:solidFill>
              </a:rPr>
              <a:t>-</a:t>
            </a:r>
            <a:r>
              <a:rPr lang="hi-IN" sz="2400" b="1" dirty="0" smtClean="0"/>
              <a:t>गोशाला </a:t>
            </a:r>
            <a:r>
              <a:rPr lang="hi-IN" sz="2400" dirty="0" smtClean="0"/>
              <a:t>में उत्पन्न </a:t>
            </a:r>
            <a:r>
              <a:rPr lang="hi-IN" sz="2400" b="1" dirty="0" smtClean="0"/>
              <a:t>वट वृक्ष की पूर्व और उत्तर </a:t>
            </a:r>
            <a:r>
              <a:rPr lang="hi-IN" sz="2400" dirty="0" smtClean="0"/>
              <a:t>की ओर गई दो शाखाओं के दो अनुपहत ‘शुङ्ग’ लेकर </a:t>
            </a:r>
            <a:r>
              <a:rPr lang="hi-IN" sz="2400" b="1" dirty="0" smtClean="0"/>
              <a:t>रस गुण-वीर्य सम्पत् </a:t>
            </a:r>
            <a:r>
              <a:rPr lang="hi-IN" sz="2400" dirty="0" smtClean="0"/>
              <a:t>दो धान्यमाष (ब्रीहि भाष या सुवर्णभाष) या दो गौर</a:t>
            </a:r>
            <a:r>
              <a:rPr lang="en-IN" sz="2400" dirty="0" smtClean="0"/>
              <a:t> </a:t>
            </a:r>
            <a:r>
              <a:rPr lang="hi-IN" sz="2400" b="1" dirty="0" smtClean="0"/>
              <a:t>सर्षष दही से पीसकर </a:t>
            </a:r>
            <a:r>
              <a:rPr lang="hi-IN" sz="2400" dirty="0" smtClean="0"/>
              <a:t>पुष्य नक्षत्र में पान</a:t>
            </a:r>
            <a:r>
              <a:rPr lang="en-IN" sz="2400" dirty="0" smtClean="0"/>
              <a:t> </a:t>
            </a:r>
            <a:r>
              <a:rPr lang="hi-IN" sz="2400" dirty="0" smtClean="0"/>
              <a:t>करे।</a:t>
            </a:r>
            <a:br>
              <a:rPr lang="hi-IN" sz="2400" dirty="0" smtClean="0"/>
            </a:br>
            <a:r>
              <a:rPr lang="hi-IN" sz="2400" dirty="0" smtClean="0"/>
              <a:t/>
            </a:r>
            <a:br>
              <a:rPr lang="hi-IN" sz="2400" dirty="0" smtClean="0"/>
            </a:br>
            <a:r>
              <a:rPr lang="en-US" sz="3200" b="1" dirty="0" smtClean="0">
                <a:solidFill>
                  <a:srgbClr val="FF0000"/>
                </a:solidFill>
              </a:rPr>
              <a:t> - </a:t>
            </a:r>
            <a:r>
              <a:rPr lang="hi-IN" sz="2400" dirty="0" smtClean="0"/>
              <a:t>जीवक, ऋषभक, अपामार्ग, सहचरी का एक साथ या अलग-अलग एकल द्रव्य का कल्क बनाकर दुग्ध के</a:t>
            </a:r>
            <a:r>
              <a:rPr lang="en-IN" sz="2400" dirty="0" smtClean="0"/>
              <a:t> </a:t>
            </a:r>
            <a:r>
              <a:rPr lang="hi-IN" sz="2400" dirty="0" smtClean="0"/>
              <a:t>साथ पुष्य नक्षत्र में पान।</a:t>
            </a:r>
            <a:r>
              <a:rPr lang="en-US" sz="3200" b="1" dirty="0" smtClean="0">
                <a:solidFill>
                  <a:srgbClr val="FF0000"/>
                </a:solidFill>
              </a:rPr>
              <a:t/>
            </a:r>
            <a:br>
              <a:rPr lang="en-US" sz="3200" b="1" dirty="0" smtClean="0">
                <a:solidFill>
                  <a:srgbClr val="FF0000"/>
                </a:solidFill>
              </a:rPr>
            </a:br>
            <a:r>
              <a:rPr lang="en-US" sz="3200" b="1" dirty="0" smtClean="0">
                <a:solidFill>
                  <a:srgbClr val="FF0000"/>
                </a:solidFill>
              </a:rPr>
              <a:t/>
            </a:r>
            <a:br>
              <a:rPr lang="en-US" sz="3200" b="1" dirty="0" smtClean="0">
                <a:solidFill>
                  <a:srgbClr val="FF0000"/>
                </a:solidFill>
              </a:rPr>
            </a:br>
            <a:r>
              <a:rPr lang="en-US" sz="3200" b="1" dirty="0" smtClean="0">
                <a:solidFill>
                  <a:srgbClr val="FF0000"/>
                </a:solidFill>
              </a:rPr>
              <a:t>-</a:t>
            </a:r>
            <a:r>
              <a:rPr lang="hi-IN" sz="2400" dirty="0" smtClean="0"/>
              <a:t>कुड्यकीटक मत्स्य (शफरी या सिधरी मछली) को एक अजंलि जल में डालकर पुष्य नक्षत्र में पान</a:t>
            </a:r>
            <a:r>
              <a:rPr lang="en-IN" sz="2400" dirty="0" smtClean="0"/>
              <a:t> I</a:t>
            </a:r>
            <a:r>
              <a:rPr lang="hi-IN" sz="2400" dirty="0" smtClean="0"/>
              <a:t/>
            </a:r>
            <a:br>
              <a:rPr lang="hi-IN" sz="2400" dirty="0" smtClean="0"/>
            </a:br>
            <a:endParaRPr lang="en-US" sz="24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524315"/>
          </a:xfrm>
          <a:prstGeom prst="rect">
            <a:avLst/>
          </a:prstGeom>
        </p:spPr>
        <p:txBody>
          <a:bodyPr wrap="square">
            <a:spAutoFit/>
          </a:bodyPr>
          <a:lstStyle/>
          <a:p>
            <a:r>
              <a:rPr lang="hi-IN" sz="2400" dirty="0" smtClean="0"/>
              <a:t>•</a:t>
            </a:r>
            <a:r>
              <a:rPr lang="en-IN" sz="2400" dirty="0" smtClean="0"/>
              <a:t> </a:t>
            </a:r>
            <a:r>
              <a:rPr lang="hi-IN" sz="2400" dirty="0" smtClean="0"/>
              <a:t>सुवर्ण, रजत या लौह की अणुप्रमाण की (छोटी सी) पुरुषाकृति प्रतिमा बनाकर अग्नि में लाल तप्त होने तक</a:t>
            </a:r>
            <a:r>
              <a:rPr lang="en-IN" sz="2400" dirty="0" smtClean="0"/>
              <a:t> </a:t>
            </a:r>
            <a:r>
              <a:rPr lang="hi-IN" sz="2400" dirty="0" smtClean="0"/>
              <a:t>गर्म कर दूध, दही, घी या एक अंजलि जल में उसे डालकर उस सम्पूर्ण दूध, दही या जल का पुष्य नक्षत्र में</a:t>
            </a:r>
            <a:r>
              <a:rPr lang="en-IN" sz="2400" dirty="0" smtClean="0"/>
              <a:t> </a:t>
            </a:r>
            <a:r>
              <a:rPr lang="hi-IN" sz="2400" dirty="0" smtClean="0"/>
              <a:t>पान।</a:t>
            </a:r>
          </a:p>
          <a:p>
            <a:endParaRPr lang="hi-IN" sz="2400" dirty="0" smtClean="0"/>
          </a:p>
          <a:p>
            <a:r>
              <a:rPr lang="hi-IN" sz="2400" dirty="0" smtClean="0"/>
              <a:t>• शालिपिष्टी को जल में पकाते समय उससे उत्पन्न भाप को सूंघे तथा उस पिष्टी के जल संसृष्ट होने से उत्पन्न रस</a:t>
            </a:r>
            <a:r>
              <a:rPr lang="en-US" sz="2400" dirty="0" smtClean="0"/>
              <a:t> </a:t>
            </a:r>
            <a:r>
              <a:rPr lang="hi-IN" sz="2400" dirty="0" smtClean="0"/>
              <a:t>को रुई की पिचु द्वारा देहली पर सिर रखकर अपने हाथ से ही दक्षिण नासापुट में डालें।</a:t>
            </a:r>
          </a:p>
          <a:p>
            <a:endParaRPr lang="hi-IN" sz="2400" dirty="0" smtClean="0"/>
          </a:p>
          <a:p>
            <a:endParaRPr lang="hi-IN" sz="2400" dirty="0" smtClean="0"/>
          </a:p>
          <a:p>
            <a:endParaRPr lang="hi-IN" sz="2400" dirty="0" smtClean="0"/>
          </a:p>
          <a:p>
            <a:endParaRPr lang="hi-IN" sz="2400" dirty="0" smtClean="0"/>
          </a:p>
          <a:p>
            <a:endParaRPr lang="en-US" sz="2400" dirty="0"/>
          </a:p>
        </p:txBody>
      </p:sp>
      <p:sp>
        <p:nvSpPr>
          <p:cNvPr id="4" name="TextBox 3"/>
          <p:cNvSpPr txBox="1"/>
          <p:nvPr/>
        </p:nvSpPr>
        <p:spPr>
          <a:xfrm>
            <a:off x="0" y="2971800"/>
            <a:ext cx="9144000" cy="2862322"/>
          </a:xfrm>
          <a:prstGeom prst="rect">
            <a:avLst/>
          </a:prstGeom>
          <a:noFill/>
        </p:spPr>
        <p:txBody>
          <a:bodyPr wrap="square" rtlCol="0">
            <a:spAutoFit/>
          </a:bodyPr>
          <a:lstStyle/>
          <a:p>
            <a:r>
              <a:rPr lang="en-US" dirty="0" smtClean="0">
                <a:solidFill>
                  <a:srgbClr val="0070C0"/>
                </a:solidFill>
              </a:rPr>
              <a:t> </a:t>
            </a:r>
            <a:r>
              <a:rPr lang="hi-IN" sz="2800" b="1" dirty="0" smtClean="0">
                <a:solidFill>
                  <a:srgbClr val="FF0000"/>
                </a:solidFill>
              </a:rPr>
              <a:t>आचार्य</a:t>
            </a:r>
            <a:r>
              <a:rPr lang="hi-IN" b="1" dirty="0" smtClean="0">
                <a:solidFill>
                  <a:srgbClr val="FF0000"/>
                </a:solidFill>
              </a:rPr>
              <a:t>  </a:t>
            </a:r>
            <a:r>
              <a:rPr lang="hi-IN" sz="2800" b="1" dirty="0" smtClean="0">
                <a:solidFill>
                  <a:srgbClr val="FF0000"/>
                </a:solidFill>
              </a:rPr>
              <a:t>सुश्रुत मतानुसार </a:t>
            </a:r>
            <a:r>
              <a:rPr lang="hi-IN" sz="3200" b="1" dirty="0" smtClean="0">
                <a:solidFill>
                  <a:srgbClr val="FF0000"/>
                </a:solidFill>
              </a:rPr>
              <a:t>–</a:t>
            </a:r>
            <a:r>
              <a:rPr lang="hi-IN" sz="2000" b="1" dirty="0" smtClean="0">
                <a:solidFill>
                  <a:srgbClr val="FF0000"/>
                </a:solidFill>
              </a:rPr>
              <a:t>                    (सु .सं .शा.२\34 )    </a:t>
            </a:r>
          </a:p>
          <a:p>
            <a:r>
              <a:rPr lang="hi-IN" sz="2800" dirty="0" smtClean="0">
                <a:solidFill>
                  <a:srgbClr val="0070C0"/>
                </a:solidFill>
              </a:rPr>
              <a:t> </a:t>
            </a:r>
          </a:p>
          <a:p>
            <a:r>
              <a:rPr lang="hi-IN" sz="2400" dirty="0" smtClean="0"/>
              <a:t>• लक्ष्मणा, वट के नवीन अंकुर, सहदेवा (कंघी), विश्वदेवा (गंगेरन) आदि अन्य औषधियों को दुग्ध के साथ</a:t>
            </a:r>
            <a:r>
              <a:rPr lang="en-IN" sz="2400" dirty="0" smtClean="0"/>
              <a:t> </a:t>
            </a:r>
            <a:r>
              <a:rPr lang="hi-IN" sz="2400" dirty="0" smtClean="0"/>
              <a:t>पीसकर पुत्र इच्छा वाली स्त्री के दक्षिण नासापुट में तीन-चार बिन्दु डालना चाहिए तथा स्त्री को उसे थूकना नहीं</a:t>
            </a:r>
            <a:r>
              <a:rPr lang="en-US" sz="2400" dirty="0" smtClean="0"/>
              <a:t> </a:t>
            </a:r>
            <a:r>
              <a:rPr lang="hi-IN" sz="2400" dirty="0" smtClean="0"/>
              <a:t>चाहिए|</a:t>
            </a:r>
          </a:p>
          <a:p>
            <a:endParaRPr lang="hi-IN" sz="2400" dirty="0" smtClean="0"/>
          </a:p>
          <a:p>
            <a:r>
              <a:rPr lang="hi-IN" sz="2400" dirty="0" smtClean="0"/>
              <a:t>• कन्या इच्छा वाली स्त्री के वाम नासापुट में डालना चाहिए।</a:t>
            </a:r>
            <a:endParaRPr lang="en-US" sz="2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Autofit/>
          </a:bodyPr>
          <a:lstStyle/>
          <a:p>
            <a:r>
              <a:rPr lang="hi-IN" sz="3200" b="1" dirty="0" smtClean="0">
                <a:solidFill>
                  <a:srgbClr val="FF0000"/>
                </a:solidFill>
              </a:rPr>
              <a:t>आचार्य वृद्धवाग्भट मतानुसार-  </a:t>
            </a:r>
            <a:r>
              <a:rPr lang="hi-IN" sz="3200" dirty="0" smtClean="0"/>
              <a:t/>
            </a:r>
            <a:br>
              <a:rPr lang="hi-IN" sz="3200" dirty="0" smtClean="0"/>
            </a:br>
            <a:r>
              <a:rPr lang="hi-IN" sz="2400" dirty="0" smtClean="0"/>
              <a:t/>
            </a:r>
            <a:br>
              <a:rPr lang="hi-IN" sz="2400" dirty="0" smtClean="0"/>
            </a:br>
            <a:r>
              <a:rPr lang="hi-IN" sz="2400" dirty="0" smtClean="0"/>
              <a:t>● पुष्य नक्षत्र में उद्धृत श्वेतवृहती मूल-कल्क के स्वरस का नस्य लें।</a:t>
            </a:r>
            <a:r>
              <a:rPr lang="en-IN" sz="2400" dirty="0" smtClean="0"/>
              <a:t/>
            </a:r>
            <a:br>
              <a:rPr lang="en-IN" sz="2400" dirty="0" smtClean="0"/>
            </a:br>
            <a:r>
              <a:rPr lang="hi-IN" sz="2400" dirty="0" smtClean="0"/>
              <a:t/>
            </a:r>
            <a:br>
              <a:rPr lang="hi-IN" sz="2400" dirty="0" smtClean="0"/>
            </a:br>
            <a:r>
              <a:rPr lang="hi-IN" sz="2400" dirty="0" smtClean="0"/>
              <a:t> ● उत्पलपत्र, कुमुदपत्र, लक्ष्मणा मूल या आठ वट</a:t>
            </a:r>
            <a:r>
              <a:rPr lang="en-IN" sz="2400" dirty="0" smtClean="0"/>
              <a:t> </a:t>
            </a:r>
            <a:r>
              <a:rPr lang="hi-IN" sz="2400" dirty="0" smtClean="0"/>
              <a:t>शुङ्गो का नस्य लें।</a:t>
            </a:r>
            <a:r>
              <a:rPr lang="en-IN" sz="2400" dirty="0" smtClean="0"/>
              <a:t/>
            </a:r>
            <a:br>
              <a:rPr lang="en-IN" sz="2400" dirty="0" smtClean="0"/>
            </a:br>
            <a:r>
              <a:rPr lang="en-IN" sz="2400" dirty="0"/>
              <a:t/>
            </a:r>
            <a:br>
              <a:rPr lang="en-IN" sz="2400" dirty="0"/>
            </a:br>
            <a:r>
              <a:rPr lang="hi-IN" sz="2400" dirty="0" smtClean="0"/>
              <a:t>● पुष्य नक्षत्र में उद्धृत लक्ष्मणा मूल-कल्क को उदुम्बर फल की मात्रा में लेकर गोदुग्ध के साथ पान करें।</a:t>
            </a:r>
            <a:br>
              <a:rPr lang="hi-IN" sz="2400" dirty="0" smtClean="0"/>
            </a:br>
            <a:r>
              <a:rPr lang="hi-IN" sz="2400" dirty="0" smtClean="0"/>
              <a:t>●गौरदण्ड अपामार्ग, जीवक, ऋषभक, शंखपुष्पी, मध्यदण्डा, सहचर, नग्नजीव, अग्निजिह्वा तथा 8 वट</a:t>
            </a:r>
            <a:r>
              <a:rPr lang="en-IN" sz="2400" dirty="0" smtClean="0"/>
              <a:t> </a:t>
            </a:r>
            <a:r>
              <a:rPr lang="hi-IN" sz="2400" dirty="0" smtClean="0"/>
              <a:t>शुङ्गो का</a:t>
            </a:r>
            <a:r>
              <a:rPr lang="en-IN" sz="2400" dirty="0" smtClean="0"/>
              <a:t> </a:t>
            </a:r>
            <a:r>
              <a:rPr lang="hi-IN" sz="2400" dirty="0" smtClean="0"/>
              <a:t>प्रयोग करें।</a:t>
            </a:r>
            <a:br>
              <a:rPr lang="hi-IN" sz="2400" dirty="0" smtClean="0"/>
            </a:br>
            <a:r>
              <a:rPr lang="hi-IN" sz="2400" dirty="0" smtClean="0"/>
              <a:t/>
            </a:r>
            <a:br>
              <a:rPr lang="hi-IN" sz="2400" dirty="0" smtClean="0"/>
            </a:br>
            <a:r>
              <a:rPr lang="hi-IN" sz="3200" b="1" dirty="0" smtClean="0">
                <a:solidFill>
                  <a:srgbClr val="FF0000"/>
                </a:solidFill>
              </a:rPr>
              <a:t>आचार्य वाग्भट मतानुसार -</a:t>
            </a:r>
            <a:r>
              <a:rPr lang="hi-IN" sz="2400" dirty="0" smtClean="0"/>
              <a:t/>
            </a:r>
            <a:br>
              <a:rPr lang="hi-IN" sz="2400" dirty="0" smtClean="0"/>
            </a:br>
            <a:r>
              <a:rPr lang="hi-IN" sz="2400" dirty="0" smtClean="0"/>
              <a:t/>
            </a:r>
            <a:br>
              <a:rPr lang="hi-IN" sz="2400" dirty="0" smtClean="0"/>
            </a:br>
            <a:r>
              <a:rPr lang="hi-IN" sz="2400" dirty="0" smtClean="0"/>
              <a:t> ● लक्ष्मणा मूल</a:t>
            </a:r>
            <a:r>
              <a:rPr lang="en-IN" sz="2400" dirty="0" smtClean="0"/>
              <a:t> </a:t>
            </a:r>
            <a:r>
              <a:rPr lang="hi-IN" sz="2400" dirty="0" smtClean="0"/>
              <a:t>को दूध से पीसकर मुख से या नासा से पीने पर पुत्रोत्पत्ति एवं पुत्र की स्थिति होती है।</a:t>
            </a:r>
            <a:br>
              <a:rPr lang="hi-IN" sz="2400" dirty="0" smtClean="0"/>
            </a:br>
            <a:r>
              <a:rPr lang="hi-IN" sz="4000" dirty="0" smtClean="0"/>
              <a:t>•</a:t>
            </a:r>
            <a:r>
              <a:rPr lang="hi-IN" sz="2400" dirty="0" smtClean="0"/>
              <a:t> आठ वट</a:t>
            </a:r>
            <a:r>
              <a:rPr lang="en-IN" sz="2400" dirty="0" smtClean="0"/>
              <a:t> </a:t>
            </a:r>
            <a:r>
              <a:rPr lang="hi-IN" sz="2400" dirty="0" smtClean="0"/>
              <a:t>शुङ्ग को दूध के साथ पीसकर मुख या नासा से पान।</a:t>
            </a:r>
            <a:br>
              <a:rPr lang="hi-IN" sz="2400" dirty="0" smtClean="0"/>
            </a:br>
            <a:r>
              <a:rPr lang="hi-IN" sz="2400" dirty="0" smtClean="0"/>
              <a:t>जीवनीय गण की औषधियों का बाह्य एवं अन्तः प्रयोग।</a:t>
            </a:r>
            <a:endParaRPr lang="en-US" sz="24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40362"/>
          </a:xfrm>
        </p:spPr>
        <p:txBody>
          <a:bodyPr>
            <a:normAutofit fontScale="90000"/>
          </a:bodyPr>
          <a:lstStyle/>
          <a:p>
            <a:r>
              <a:rPr lang="en-US" b="1" dirty="0" err="1" smtClean="0">
                <a:solidFill>
                  <a:srgbClr val="FF0000"/>
                </a:solidFill>
              </a:rPr>
              <a:t>Preconceptional</a:t>
            </a:r>
            <a:r>
              <a:rPr lang="en-US" b="1" dirty="0" smtClean="0">
                <a:solidFill>
                  <a:srgbClr val="FF0000"/>
                </a:solidFill>
              </a:rPr>
              <a:t> care</a:t>
            </a:r>
            <a:r>
              <a:rPr lang="en-US" dirty="0" smtClean="0"/>
              <a:t/>
            </a:r>
            <a:br>
              <a:rPr lang="en-US" dirty="0" smtClean="0"/>
            </a:br>
            <a:r>
              <a:rPr lang="en-US" dirty="0" smtClean="0"/>
              <a:t/>
            </a:r>
            <a:br>
              <a:rPr lang="en-US" dirty="0" smtClean="0"/>
            </a:br>
            <a:r>
              <a:rPr lang="en-US" dirty="0" smtClean="0">
                <a:solidFill>
                  <a:schemeClr val="accent3">
                    <a:lumMod val="50000"/>
                  </a:schemeClr>
                </a:solidFill>
              </a:rPr>
              <a:t> DEFINITION</a:t>
            </a:r>
            <a:r>
              <a:rPr lang="en-US" dirty="0" smtClean="0"/>
              <a:t/>
            </a:r>
            <a:br>
              <a:rPr lang="en-US" dirty="0" smtClean="0"/>
            </a:br>
            <a:r>
              <a:rPr lang="en-US" dirty="0" smtClean="0"/>
              <a:t/>
            </a:r>
            <a:br>
              <a:rPr lang="en-US" dirty="0" smtClean="0"/>
            </a:br>
            <a:r>
              <a:rPr lang="en-US" dirty="0" smtClean="0"/>
              <a:t>Preconception care is the provision of biomedical, </a:t>
            </a:r>
            <a:r>
              <a:rPr lang="en-US" dirty="0" err="1" smtClean="0"/>
              <a:t>behavioural</a:t>
            </a:r>
            <a:r>
              <a:rPr lang="en-US" dirty="0" smtClean="0"/>
              <a:t> and social health interventions to women and couples before conception occurs. </a:t>
            </a:r>
            <a:br>
              <a:rPr lang="en-US" dirty="0" smtClean="0"/>
            </a:b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6400800"/>
          </a:xfrm>
        </p:spPr>
        <p:txBody>
          <a:bodyPr>
            <a:normAutofit/>
          </a:bodyPr>
          <a:lstStyle/>
          <a:p>
            <a:pPr algn="l"/>
            <a:r>
              <a:rPr lang="en-US" sz="3200" b="1" dirty="0" smtClean="0">
                <a:solidFill>
                  <a:srgbClr val="9C0C16"/>
                </a:solidFill>
              </a:rPr>
              <a:t>Aims of Preconception care -</a:t>
            </a:r>
            <a:r>
              <a:rPr lang="en-US" sz="3200" dirty="0" smtClean="0"/>
              <a:t/>
            </a:r>
            <a:br>
              <a:rPr lang="en-US" sz="3200" dirty="0" smtClean="0"/>
            </a:br>
            <a:r>
              <a:rPr lang="en-US" dirty="0" smtClean="0"/>
              <a:t/>
            </a:r>
            <a:br>
              <a:rPr lang="en-US" dirty="0" smtClean="0"/>
            </a:br>
            <a:r>
              <a:rPr lang="en-US" dirty="0" smtClean="0"/>
              <a:t>-</a:t>
            </a:r>
            <a:r>
              <a:rPr lang="en-US" sz="2500" b="1" dirty="0" smtClean="0">
                <a:solidFill>
                  <a:schemeClr val="accent3">
                    <a:lumMod val="50000"/>
                  </a:schemeClr>
                </a:solidFill>
              </a:rPr>
              <a:t> To improve their health status</a:t>
            </a:r>
            <a:br>
              <a:rPr lang="en-US" sz="2500" b="1" dirty="0" smtClean="0">
                <a:solidFill>
                  <a:schemeClr val="accent3">
                    <a:lumMod val="50000"/>
                  </a:schemeClr>
                </a:solidFill>
              </a:rPr>
            </a:br>
            <a:r>
              <a:rPr lang="en-US" sz="2800" dirty="0" smtClean="0"/>
              <a:t> </a:t>
            </a:r>
            <a:r>
              <a:rPr lang="en-US" sz="4000" dirty="0" smtClean="0"/>
              <a:t>-</a:t>
            </a:r>
            <a:r>
              <a:rPr lang="en-US" sz="2500" b="1" dirty="0" smtClean="0">
                <a:solidFill>
                  <a:schemeClr val="accent3">
                    <a:lumMod val="50000"/>
                  </a:schemeClr>
                </a:solidFill>
              </a:rPr>
              <a:t> To improve maternal and child health</a:t>
            </a:r>
            <a:br>
              <a:rPr lang="en-US" sz="2500" b="1" dirty="0" smtClean="0">
                <a:solidFill>
                  <a:schemeClr val="accent3">
                    <a:lumMod val="50000"/>
                  </a:schemeClr>
                </a:solidFill>
              </a:rPr>
            </a:br>
            <a:r>
              <a:rPr lang="en-US" sz="4000" b="1" dirty="0" smtClean="0">
                <a:solidFill>
                  <a:schemeClr val="accent3">
                    <a:lumMod val="50000"/>
                  </a:schemeClr>
                </a:solidFill>
              </a:rPr>
              <a:t>-</a:t>
            </a:r>
            <a:r>
              <a:rPr lang="en-US" sz="2500" b="1" dirty="0" smtClean="0">
                <a:solidFill>
                  <a:schemeClr val="accent3">
                    <a:lumMod val="50000"/>
                  </a:schemeClr>
                </a:solidFill>
              </a:rPr>
              <a:t> Opportunities to prevent and control diseases , To secure -optimal health &amp; nutritional condition</a:t>
            </a:r>
            <a:br>
              <a:rPr lang="en-US" sz="2500" b="1" dirty="0" smtClean="0">
                <a:solidFill>
                  <a:schemeClr val="accent3">
                    <a:lumMod val="50000"/>
                  </a:schemeClr>
                </a:solidFill>
              </a:rPr>
            </a:br>
            <a:r>
              <a:rPr lang="en-US" sz="4000" b="1" dirty="0" smtClean="0">
                <a:solidFill>
                  <a:schemeClr val="accent3">
                    <a:lumMod val="50000"/>
                  </a:schemeClr>
                </a:solidFill>
              </a:rPr>
              <a:t> -</a:t>
            </a:r>
            <a:r>
              <a:rPr lang="en-US" sz="2500" b="1" dirty="0" smtClean="0">
                <a:solidFill>
                  <a:schemeClr val="accent3">
                    <a:lumMod val="50000"/>
                  </a:schemeClr>
                </a:solidFill>
              </a:rPr>
              <a:t>To ensure that the women &amp; her partner are in optimal state of physical &amp; emotional heath at the onset of pregnancy.</a:t>
            </a:r>
            <a:br>
              <a:rPr lang="en-US" sz="2500" b="1" dirty="0" smtClean="0">
                <a:solidFill>
                  <a:schemeClr val="accent3">
                    <a:lumMod val="50000"/>
                  </a:schemeClr>
                </a:solidFill>
              </a:rPr>
            </a:br>
            <a:r>
              <a:rPr lang="en-US" sz="4000" b="1" dirty="0" smtClean="0">
                <a:solidFill>
                  <a:schemeClr val="accent3">
                    <a:lumMod val="50000"/>
                  </a:schemeClr>
                </a:solidFill>
              </a:rPr>
              <a:t> -</a:t>
            </a:r>
            <a:r>
              <a:rPr lang="en-US" sz="2500" b="1" dirty="0" smtClean="0">
                <a:solidFill>
                  <a:schemeClr val="accent3">
                    <a:lumMod val="50000"/>
                  </a:schemeClr>
                </a:solidFill>
              </a:rPr>
              <a:t>To access normal health by a child bearing women,</a:t>
            </a:r>
            <a:br>
              <a:rPr lang="en-US" sz="2500" b="1" dirty="0" smtClean="0">
                <a:solidFill>
                  <a:schemeClr val="accent3">
                    <a:lumMod val="50000"/>
                  </a:schemeClr>
                </a:solidFill>
              </a:rPr>
            </a:br>
            <a:r>
              <a:rPr lang="en-US" sz="4000" dirty="0" smtClean="0">
                <a:solidFill>
                  <a:schemeClr val="accent3">
                    <a:lumMod val="50000"/>
                  </a:schemeClr>
                </a:solidFill>
              </a:rPr>
              <a:t>-</a:t>
            </a:r>
            <a:r>
              <a:rPr lang="en-US" sz="2500" b="1" dirty="0" smtClean="0">
                <a:solidFill>
                  <a:schemeClr val="accent3">
                    <a:lumMod val="50000"/>
                  </a:schemeClr>
                </a:solidFill>
              </a:rPr>
              <a:t> To promote the prenatal health </a:t>
            </a:r>
            <a:endParaRPr lang="en-US" sz="2500" b="1" dirty="0">
              <a:solidFill>
                <a:schemeClr val="accent3">
                  <a:lumMod val="50000"/>
                </a:schemeClr>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676400" y="0"/>
            <a:ext cx="7467600" cy="2286000"/>
          </a:xfrm>
        </p:spPr>
        <p:txBody>
          <a:bodyPr>
            <a:normAutofit/>
          </a:bodyPr>
          <a:lstStyle/>
          <a:p>
            <a:r>
              <a:rPr lang="en-US" dirty="0" smtClean="0"/>
              <a:t>JEEVAK AYURVED MEDICAL COLLEGE AND HOSPITAL RESEARCH CENTRE</a:t>
            </a:r>
            <a:endParaRPr lang="en-US" dirty="0"/>
          </a:p>
        </p:txBody>
      </p:sp>
      <p:sp>
        <p:nvSpPr>
          <p:cNvPr id="3" name="Subtitle 2"/>
          <p:cNvSpPr>
            <a:spLocks noGrp="1"/>
          </p:cNvSpPr>
          <p:nvPr>
            <p:ph type="subTitle" idx="4294967295"/>
          </p:nvPr>
        </p:nvSpPr>
        <p:spPr>
          <a:xfrm>
            <a:off x="0" y="3886200"/>
            <a:ext cx="9144000" cy="2971800"/>
          </a:xfrm>
        </p:spPr>
        <p:txBody>
          <a:bodyPr>
            <a:normAutofit fontScale="77500" lnSpcReduction="20000"/>
          </a:bodyPr>
          <a:lstStyle/>
          <a:p>
            <a:r>
              <a:rPr lang="en-US" sz="3400" b="1" dirty="0" smtClean="0">
                <a:solidFill>
                  <a:srgbClr val="FF0000"/>
                </a:solidFill>
              </a:rPr>
              <a:t>Guided by –                                                    Presented by</a:t>
            </a:r>
            <a:r>
              <a:rPr lang="en-IN" sz="3400" b="1" dirty="0" smtClean="0">
                <a:solidFill>
                  <a:srgbClr val="FF0000"/>
                </a:solidFill>
              </a:rPr>
              <a:t> -</a:t>
            </a:r>
          </a:p>
          <a:p>
            <a:endParaRPr lang="en-US" sz="3400" b="1" dirty="0" smtClean="0">
              <a:solidFill>
                <a:srgbClr val="FF0000"/>
              </a:solidFill>
            </a:endParaRPr>
          </a:p>
          <a:p>
            <a:pPr>
              <a:buNone/>
            </a:pPr>
            <a:r>
              <a:rPr lang="en-US" sz="2900" b="1" dirty="0" err="1" smtClean="0">
                <a:solidFill>
                  <a:srgbClr val="002060"/>
                </a:solidFill>
              </a:rPr>
              <a:t>Dr.Sarita</a:t>
            </a:r>
            <a:r>
              <a:rPr lang="en-US" sz="2900" b="1" dirty="0" smtClean="0">
                <a:solidFill>
                  <a:srgbClr val="002060"/>
                </a:solidFill>
              </a:rPr>
              <a:t> </a:t>
            </a:r>
            <a:r>
              <a:rPr lang="en-US" sz="2900" b="1" dirty="0" err="1" smtClean="0">
                <a:solidFill>
                  <a:srgbClr val="002060"/>
                </a:solidFill>
              </a:rPr>
              <a:t>Mishra</a:t>
            </a:r>
            <a:r>
              <a:rPr lang="en-US" sz="2900" b="1" dirty="0" smtClean="0">
                <a:solidFill>
                  <a:srgbClr val="002060"/>
                </a:solidFill>
              </a:rPr>
              <a:t>   ( </a:t>
            </a:r>
            <a:r>
              <a:rPr lang="en-US" sz="2900" b="1" dirty="0" err="1" smtClean="0">
                <a:solidFill>
                  <a:srgbClr val="002060"/>
                </a:solidFill>
              </a:rPr>
              <a:t>Readar</a:t>
            </a:r>
            <a:r>
              <a:rPr lang="en-US" sz="2900" b="1" dirty="0" smtClean="0">
                <a:solidFill>
                  <a:srgbClr val="002060"/>
                </a:solidFill>
              </a:rPr>
              <a:t>)                                              </a:t>
            </a:r>
            <a:r>
              <a:rPr lang="en-US" sz="3200" b="1" dirty="0" smtClean="0">
                <a:solidFill>
                  <a:srgbClr val="00B0F0"/>
                </a:solidFill>
              </a:rPr>
              <a:t>Ravi </a:t>
            </a:r>
            <a:r>
              <a:rPr lang="en-US" sz="3200" b="1" dirty="0" err="1" smtClean="0">
                <a:solidFill>
                  <a:srgbClr val="00B0F0"/>
                </a:solidFill>
              </a:rPr>
              <a:t>verma</a:t>
            </a:r>
            <a:r>
              <a:rPr lang="en-US" sz="3200" b="1" dirty="0" smtClean="0">
                <a:solidFill>
                  <a:srgbClr val="00B0F0"/>
                </a:solidFill>
              </a:rPr>
              <a:t> </a:t>
            </a:r>
            <a:endParaRPr lang="en-US" sz="2900" b="1" dirty="0" smtClean="0">
              <a:solidFill>
                <a:srgbClr val="002060"/>
              </a:solidFill>
            </a:endParaRPr>
          </a:p>
          <a:p>
            <a:pPr>
              <a:buNone/>
            </a:pPr>
            <a:r>
              <a:rPr lang="en-US" sz="4000" b="1" dirty="0" smtClean="0">
                <a:solidFill>
                  <a:srgbClr val="00B0F0"/>
                </a:solidFill>
              </a:rPr>
              <a:t>                                                                      </a:t>
            </a:r>
            <a:endParaRPr lang="hi-IN" sz="4000" b="1" dirty="0" smtClean="0">
              <a:solidFill>
                <a:srgbClr val="00B0F0"/>
              </a:solidFill>
            </a:endParaRPr>
          </a:p>
          <a:p>
            <a:pPr>
              <a:buNone/>
            </a:pPr>
            <a:r>
              <a:rPr lang="en-US" b="1" dirty="0" smtClean="0">
                <a:solidFill>
                  <a:srgbClr val="002060"/>
                </a:solidFill>
              </a:rPr>
              <a:t>Dr. </a:t>
            </a:r>
            <a:r>
              <a:rPr lang="en-US" b="1" dirty="0" err="1" smtClean="0">
                <a:solidFill>
                  <a:srgbClr val="002060"/>
                </a:solidFill>
              </a:rPr>
              <a:t>Anand</a:t>
            </a:r>
            <a:r>
              <a:rPr lang="en-US" b="1" dirty="0" smtClean="0">
                <a:solidFill>
                  <a:srgbClr val="002060"/>
                </a:solidFill>
              </a:rPr>
              <a:t> </a:t>
            </a:r>
            <a:r>
              <a:rPr lang="en-US" b="1" dirty="0" err="1" smtClean="0">
                <a:solidFill>
                  <a:srgbClr val="002060"/>
                </a:solidFill>
              </a:rPr>
              <a:t>prakash</a:t>
            </a:r>
            <a:r>
              <a:rPr lang="en-US" b="1" dirty="0" smtClean="0">
                <a:solidFill>
                  <a:srgbClr val="002060"/>
                </a:solidFill>
              </a:rPr>
              <a:t> </a:t>
            </a:r>
            <a:r>
              <a:rPr lang="en-US" b="1" dirty="0" err="1" smtClean="0">
                <a:solidFill>
                  <a:srgbClr val="002060"/>
                </a:solidFill>
              </a:rPr>
              <a:t>Tiwari</a:t>
            </a:r>
            <a:r>
              <a:rPr lang="en-US" b="1" dirty="0" smtClean="0">
                <a:solidFill>
                  <a:srgbClr val="002060"/>
                </a:solidFill>
              </a:rPr>
              <a:t> (Lecturer)                   </a:t>
            </a:r>
            <a:r>
              <a:rPr lang="en-US" b="1" dirty="0" err="1" smtClean="0">
                <a:solidFill>
                  <a:srgbClr val="00B0F0"/>
                </a:solidFill>
              </a:rPr>
              <a:t>Jitendra</a:t>
            </a:r>
            <a:r>
              <a:rPr lang="en-US" b="1" dirty="0" smtClean="0">
                <a:solidFill>
                  <a:srgbClr val="00B0F0"/>
                </a:solidFill>
              </a:rPr>
              <a:t> </a:t>
            </a:r>
            <a:r>
              <a:rPr lang="en-US" b="1" dirty="0" err="1" smtClean="0">
                <a:solidFill>
                  <a:srgbClr val="00B0F0"/>
                </a:solidFill>
              </a:rPr>
              <a:t>kumar</a:t>
            </a:r>
            <a:r>
              <a:rPr lang="en-US" b="1" dirty="0" smtClean="0">
                <a:solidFill>
                  <a:srgbClr val="00B0F0"/>
                </a:solidFill>
              </a:rPr>
              <a:t> </a:t>
            </a:r>
            <a:r>
              <a:rPr lang="en-US" b="1" dirty="0" err="1" smtClean="0">
                <a:solidFill>
                  <a:srgbClr val="00B0F0"/>
                </a:solidFill>
              </a:rPr>
              <a:t>yadav</a:t>
            </a:r>
            <a:endParaRPr lang="en-US" b="1" dirty="0" smtClean="0"/>
          </a:p>
          <a:p>
            <a:pPr>
              <a:buNone/>
            </a:pPr>
            <a:r>
              <a:rPr lang="en-US" dirty="0" smtClean="0"/>
              <a:t>                                                                                                                   </a:t>
            </a:r>
          </a:p>
          <a:p>
            <a:pPr>
              <a:buNone/>
            </a:pPr>
            <a:r>
              <a:rPr lang="en-US" dirty="0" smtClean="0"/>
              <a:t>                                                                                       </a:t>
            </a:r>
            <a:r>
              <a:rPr lang="en-US" dirty="0" smtClean="0">
                <a:solidFill>
                  <a:srgbClr val="00B050"/>
                </a:solidFill>
              </a:rPr>
              <a:t>(Batch: 2018-19)</a:t>
            </a:r>
            <a:r>
              <a:rPr lang="en-US" dirty="0" smtClean="0"/>
              <a:t>                                   </a:t>
            </a:r>
          </a:p>
          <a:p>
            <a:pPr>
              <a:buNone/>
            </a:pPr>
            <a:endParaRPr lang="en-US" dirty="0" smtClean="0"/>
          </a:p>
          <a:p>
            <a:pPr>
              <a:buNone/>
            </a:pP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0" y="0"/>
            <a:ext cx="1981200" cy="2286000"/>
          </a:xfrm>
          <a:prstGeom prst="rect">
            <a:avLst/>
          </a:prstGeom>
          <a:noFill/>
          <a:ln w="9525">
            <a:noFill/>
            <a:miter lim="800000"/>
            <a:headEnd/>
            <a:tailEnd/>
          </a:ln>
        </p:spPr>
      </p:pic>
      <p:sp>
        <p:nvSpPr>
          <p:cNvPr id="8" name="TextBox 7"/>
          <p:cNvSpPr txBox="1"/>
          <p:nvPr/>
        </p:nvSpPr>
        <p:spPr>
          <a:xfrm>
            <a:off x="0" y="2667000"/>
            <a:ext cx="9144000" cy="461665"/>
          </a:xfrm>
          <a:prstGeom prst="rect">
            <a:avLst/>
          </a:prstGeom>
          <a:noFill/>
        </p:spPr>
        <p:txBody>
          <a:bodyPr wrap="square" rtlCol="0">
            <a:spAutoFit/>
          </a:bodyPr>
          <a:lstStyle/>
          <a:p>
            <a:pPr algn="ctr"/>
            <a:r>
              <a:rPr lang="en-US" sz="2400" b="1" dirty="0" smtClean="0">
                <a:latin typeface="Arial" pitchFamily="34" charset="0"/>
                <a:cs typeface="Arial" pitchFamily="34" charset="0"/>
              </a:rPr>
              <a:t>Topic - GARBHINEE PARICHARYA A COMPLETE REVIEW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a:p>
        </p:txBody>
      </p:sp>
      <p:pic>
        <p:nvPicPr>
          <p:cNvPr id="4" name="Picture 2"/>
          <p:cNvPicPr>
            <a:picLocks noChangeAspect="1" noChangeArrowheads="1"/>
          </p:cNvPicPr>
          <p:nvPr/>
        </p:nvPicPr>
        <p:blipFill>
          <a:blip r:embed="rId2" cstate="print"/>
          <a:srcRect/>
          <a:stretch>
            <a:fillRect/>
          </a:stretch>
        </p:blipFill>
        <p:spPr bwMode="auto">
          <a:xfrm>
            <a:off x="1"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a:p>
        </p:txBody>
      </p:sp>
      <p:pic>
        <p:nvPicPr>
          <p:cNvPr id="4" name="Picture 2"/>
          <p:cNvPicPr>
            <a:picLocks noChangeAspect="1" noChangeArrowheads="1"/>
          </p:cNvPicPr>
          <p:nvPr/>
        </p:nvPicPr>
        <p:blipFill>
          <a:blip r:embed="rId2" cstate="print"/>
          <a:srcRect/>
          <a:stretch>
            <a:fillRect/>
          </a:stretch>
        </p:blipFill>
        <p:spPr bwMode="auto">
          <a:xfrm>
            <a:off x="0" y="7620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a:p>
        </p:txBody>
      </p:sp>
      <p:pic>
        <p:nvPicPr>
          <p:cNvPr id="4" name="Picture 2"/>
          <p:cNvPicPr>
            <a:picLocks noChangeAspect="1" noChangeArrowheads="1"/>
          </p:cNvPicPr>
          <p:nvPr/>
        </p:nvPicPr>
        <p:blipFill>
          <a:blip r:embed="rId2" cstate="print"/>
          <a:srcRect/>
          <a:stretch>
            <a:fillRect/>
          </a:stretch>
        </p:blipFill>
        <p:spPr bwMode="auto">
          <a:xfrm>
            <a:off x="0" y="-45164"/>
            <a:ext cx="9144000" cy="69031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a:p>
        </p:txBody>
      </p:sp>
      <p:pic>
        <p:nvPicPr>
          <p:cNvPr id="4"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a:p>
        </p:txBody>
      </p:sp>
      <p:pic>
        <p:nvPicPr>
          <p:cNvPr id="4"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a:p>
        </p:txBody>
      </p:sp>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a:p>
        </p:txBody>
      </p:sp>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a:p>
        </p:txBody>
      </p:sp>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29</a:t>
            </a:fld>
            <a:endParaRPr lang="en-US" dirty="0"/>
          </a:p>
        </p:txBody>
      </p:sp>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152400" y="15240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pic>
        <p:nvPicPr>
          <p:cNvPr id="3" name="Picture 2" descr="http://s3.amazonaws.com/pixblix_production/art_images/287/welcome-slide-background-thumb_medium.jpg"/>
          <p:cNvPicPr>
            <a:picLocks noChangeAspect="1" noChangeArrowheads="1"/>
          </p:cNvPicPr>
          <p:nvPr/>
        </p:nvPicPr>
        <p:blipFill>
          <a:blip r:embed="rId2" cstate="print"/>
          <a:srcRect/>
          <a:stretch>
            <a:fillRect/>
          </a:stretch>
        </p:blipFill>
        <p:spPr bwMode="auto">
          <a:xfrm>
            <a:off x="-457200" y="-228601"/>
            <a:ext cx="10673976" cy="7086601"/>
          </a:xfrm>
          <a:prstGeom prst="rect">
            <a:avLst/>
          </a:prstGeom>
          <a:noFill/>
        </p:spPr>
      </p:pic>
      <p:pic>
        <p:nvPicPr>
          <p:cNvPr id="4" name="Picture 6" descr="C:\Documents and Settings\DEDE\My Documents\Downloads\hpl.jpg"/>
          <p:cNvPicPr>
            <a:picLocks noChangeAspect="1" noChangeArrowheads="1"/>
          </p:cNvPicPr>
          <p:nvPr/>
        </p:nvPicPr>
        <p:blipFill>
          <a:blip r:embed="rId3" cstate="print"/>
          <a:srcRect/>
          <a:stretch>
            <a:fillRect/>
          </a:stretch>
        </p:blipFill>
        <p:spPr bwMode="auto">
          <a:xfrm>
            <a:off x="-381000" y="0"/>
            <a:ext cx="1804988" cy="3886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par>
                          <p:cTn id="8" fill="hold">
                            <p:stCondLst>
                              <p:cond delay="2000"/>
                            </p:stCondLst>
                            <p:childTnLst>
                              <p:par>
                                <p:cTn id="9" presetID="7"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0" fill="hold"/>
                                        <p:tgtEl>
                                          <p:spTgt spid="4"/>
                                        </p:tgtEl>
                                        <p:attrNameLst>
                                          <p:attrName>ppt_x</p:attrName>
                                        </p:attrNameLst>
                                      </p:cBhvr>
                                      <p:tavLst>
                                        <p:tav tm="0">
                                          <p:val>
                                            <p:strVal val="#ppt_x"/>
                                          </p:val>
                                        </p:tav>
                                        <p:tav tm="100000">
                                          <p:val>
                                            <p:strVal val="#ppt_x"/>
                                          </p:val>
                                        </p:tav>
                                      </p:tavLst>
                                    </p:anim>
                                    <p:anim calcmode="lin" valueType="num">
                                      <p:cBhvr additive="base">
                                        <p:cTn id="12"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66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31</a:t>
            </a:fld>
            <a:endParaRPr lang="en-US" dirty="0"/>
          </a:p>
        </p:txBody>
      </p:sp>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32</a:t>
            </a:fld>
            <a:endParaRPr lang="en-US" dirty="0"/>
          </a:p>
        </p:txBody>
      </p:sp>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dirty="0"/>
          </a:p>
        </p:txBody>
      </p:sp>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34</a:t>
            </a:fld>
            <a:endParaRPr lang="en-US" dirty="0"/>
          </a:p>
        </p:txBody>
      </p:sp>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DEDE\My Documents\do8.jpg"/>
          <p:cNvPicPr>
            <a:picLocks noChangeAspect="1" noChangeArrowheads="1"/>
          </p:cNvPicPr>
          <p:nvPr/>
        </p:nvPicPr>
        <p:blipFill>
          <a:blip r:embed="rId3" cstate="print"/>
          <a:srcRect/>
          <a:stretch>
            <a:fillRect/>
          </a:stretch>
        </p:blipFill>
        <p:spPr bwMode="auto">
          <a:xfrm>
            <a:off x="3200400" y="1295399"/>
            <a:ext cx="3429000" cy="2590801"/>
          </a:xfrm>
          <a:prstGeom prst="rect">
            <a:avLst/>
          </a:prstGeom>
          <a:noFill/>
        </p:spPr>
      </p:pic>
      <p:pic>
        <p:nvPicPr>
          <p:cNvPr id="7" name="Picture 4" descr="C:\Documents and Settings\DEDE\My Documents\do7.jpg"/>
          <p:cNvPicPr>
            <a:picLocks noChangeAspect="1" noChangeArrowheads="1"/>
          </p:cNvPicPr>
          <p:nvPr/>
        </p:nvPicPr>
        <p:blipFill>
          <a:blip r:embed="rId4" cstate="print"/>
          <a:srcRect/>
          <a:stretch>
            <a:fillRect/>
          </a:stretch>
        </p:blipFill>
        <p:spPr bwMode="auto">
          <a:xfrm>
            <a:off x="0" y="3886200"/>
            <a:ext cx="3200400" cy="2514600"/>
          </a:xfrm>
          <a:prstGeom prst="rect">
            <a:avLst/>
          </a:prstGeom>
          <a:noFill/>
        </p:spPr>
      </p:pic>
      <p:pic>
        <p:nvPicPr>
          <p:cNvPr id="8" name="Picture 6" descr="http://t2.gstatic.com/images?q=tbn:ANd9GcSJJfsQVsiYiWE4u5bIcCtUsJsfZcnxpk0W10SHzuIBmOrg00Rm"/>
          <p:cNvPicPr>
            <a:picLocks noChangeAspect="1" noChangeArrowheads="1"/>
          </p:cNvPicPr>
          <p:nvPr/>
        </p:nvPicPr>
        <p:blipFill>
          <a:blip r:embed="rId5" cstate="print"/>
          <a:srcRect/>
          <a:stretch>
            <a:fillRect/>
          </a:stretch>
        </p:blipFill>
        <p:spPr bwMode="auto">
          <a:xfrm>
            <a:off x="6553200" y="3886200"/>
            <a:ext cx="2590800" cy="2514600"/>
          </a:xfrm>
          <a:prstGeom prst="rect">
            <a:avLst/>
          </a:prstGeom>
          <a:noFill/>
        </p:spPr>
      </p:pic>
      <p:sp>
        <p:nvSpPr>
          <p:cNvPr id="10" name="Rectangle 9"/>
          <p:cNvSpPr/>
          <p:nvPr/>
        </p:nvSpPr>
        <p:spPr>
          <a:xfrm>
            <a:off x="3657600" y="533400"/>
            <a:ext cx="2209800" cy="1200329"/>
          </a:xfrm>
          <a:prstGeom prst="rect">
            <a:avLst/>
          </a:prstGeom>
        </p:spPr>
        <p:txBody>
          <a:bodyPr wrap="square">
            <a:spAutoFit/>
          </a:bodyPr>
          <a:lstStyle/>
          <a:p>
            <a:r>
              <a:rPr lang="en-US" sz="3200" b="1" dirty="0" smtClean="0">
                <a:solidFill>
                  <a:srgbClr val="800000"/>
                </a:solidFill>
                <a:latin typeface="Algerian" pitchFamily="82" charset="0"/>
                <a:cs typeface="Arial" pitchFamily="34" charset="0"/>
              </a:rPr>
              <a:t>  </a:t>
            </a:r>
            <a:r>
              <a:rPr lang="en-US" sz="4000" b="1" cap="all" dirty="0" err="1"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itchFamily="82" charset="0"/>
              </a:rPr>
              <a:t>aahar</a:t>
            </a:r>
            <a:endParaRPr lang="en-US" sz="3200" dirty="0" smtClean="0">
              <a:solidFill>
                <a:srgbClr val="002060"/>
              </a:solidFill>
              <a:latin typeface="Algerian" pitchFamily="82" charset="0"/>
            </a:endParaRPr>
          </a:p>
          <a:p>
            <a:endParaRPr lang="en-US" sz="3200" dirty="0">
              <a:solidFill>
                <a:srgbClr val="FFFF00"/>
              </a:solidFill>
            </a:endParaRPr>
          </a:p>
        </p:txBody>
      </p:sp>
      <p:sp>
        <p:nvSpPr>
          <p:cNvPr id="11" name="Rectangle 10"/>
          <p:cNvSpPr/>
          <p:nvPr/>
        </p:nvSpPr>
        <p:spPr>
          <a:xfrm>
            <a:off x="304800" y="3124200"/>
            <a:ext cx="2590800" cy="707886"/>
          </a:xfrm>
          <a:prstGeom prst="rect">
            <a:avLst/>
          </a:prstGeom>
        </p:spPr>
        <p:txBody>
          <a:bodyPr wrap="square">
            <a:spAutoFit/>
          </a:bodyPr>
          <a:lstStyle/>
          <a:p>
            <a:r>
              <a:rPr lang="en-US" sz="4000" dirty="0" smtClean="0">
                <a:solidFill>
                  <a:srgbClr val="002060"/>
                </a:solidFill>
                <a:latin typeface="Algerian" pitchFamily="82" charset="0"/>
              </a:rPr>
              <a:t> </a:t>
            </a:r>
            <a:r>
              <a:rPr lang="en-US" sz="4000" b="1" cap="all" dirty="0" err="1"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itchFamily="82" charset="0"/>
              </a:rPr>
              <a:t>aachar</a:t>
            </a:r>
            <a:r>
              <a:rPr lang="en-US" sz="40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itchFamily="82" charset="0"/>
              </a:rPr>
              <a:t> </a:t>
            </a:r>
            <a:endParaRPr lang="en-US" sz="4000" dirty="0">
              <a:solidFill>
                <a:srgbClr val="002060"/>
              </a:solidFill>
            </a:endParaRPr>
          </a:p>
        </p:txBody>
      </p:sp>
      <p:sp>
        <p:nvSpPr>
          <p:cNvPr id="12" name="Rectangle 11"/>
          <p:cNvSpPr/>
          <p:nvPr/>
        </p:nvSpPr>
        <p:spPr>
          <a:xfrm>
            <a:off x="6629400" y="3048000"/>
            <a:ext cx="2667000" cy="707886"/>
          </a:xfrm>
          <a:prstGeom prst="rect">
            <a:avLst/>
          </a:prstGeom>
        </p:spPr>
        <p:txBody>
          <a:bodyPr wrap="square">
            <a:spAutoFit/>
          </a:bodyPr>
          <a:lstStyle/>
          <a:p>
            <a:r>
              <a:rPr lang="en-US" sz="4000" b="1" cap="all" dirty="0" err="1"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itchFamily="82" charset="0"/>
              </a:rPr>
              <a:t>aushadh</a:t>
            </a:r>
            <a:r>
              <a:rPr lang="en-US" sz="3600" b="1" cap="all" dirty="0"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itchFamily="82" charset="0"/>
              </a:rPr>
              <a:t> </a:t>
            </a:r>
            <a:endParaRPr lang="en-US" sz="3600" dirty="0">
              <a:solidFill>
                <a:srgbClr val="FFFF00"/>
              </a:solidFill>
              <a:latin typeface="Algerian" pitchFamily="82" charset="0"/>
            </a:endParaRPr>
          </a:p>
        </p:txBody>
      </p:sp>
      <p:sp>
        <p:nvSpPr>
          <p:cNvPr id="9" name="Flowchart: Extract 8"/>
          <p:cNvSpPr/>
          <p:nvPr/>
        </p:nvSpPr>
        <p:spPr>
          <a:xfrm>
            <a:off x="3200400" y="3886200"/>
            <a:ext cx="3352800" cy="2514600"/>
          </a:xfrm>
          <a:prstGeom prst="flowChartExtra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Documents and Settings\DEDE\My Documents\My Pictures\Scan0003.tif"/>
          <p:cNvPicPr>
            <a:picLocks noChangeAspect="1" noChangeArrowheads="1"/>
          </p:cNvPicPr>
          <p:nvPr/>
        </p:nvPicPr>
        <p:blipFill>
          <a:blip r:embed="rId6" cstate="print"/>
          <a:srcRect/>
          <a:stretch>
            <a:fillRect/>
          </a:stretch>
        </p:blipFill>
        <p:spPr bwMode="auto">
          <a:xfrm>
            <a:off x="4038600" y="4495800"/>
            <a:ext cx="1600199" cy="1905000"/>
          </a:xfrm>
          <a:prstGeom prst="rect">
            <a:avLst/>
          </a:prstGeom>
          <a:noFill/>
        </p:spPr>
      </p:pic>
      <p:sp>
        <p:nvSpPr>
          <p:cNvPr id="13" name="Slide Number Placeholder 12"/>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0"/>
                                        <p:tgtEl>
                                          <p:spTgt spid="9"/>
                                        </p:tgtEl>
                                      </p:cBhvr>
                                    </p:animEffect>
                                  </p:childTnLst>
                                </p:cTn>
                              </p:par>
                              <p:par>
                                <p:cTn id="8" presetID="2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edge">
                                      <p:cBhvr>
                                        <p:cTn id="10" dur="5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lide(fromBottom)">
                                      <p:cBhvr>
                                        <p:cTn id="15" dur="500"/>
                                        <p:tgtEl>
                                          <p:spTgt spid="10"/>
                                        </p:tgtEl>
                                      </p:cBhvr>
                                    </p:animEffect>
                                  </p:childTnLst>
                                </p:cTn>
                              </p:par>
                              <p:par>
                                <p:cTn id="16" presetID="2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edge">
                                      <p:cBhvr>
                                        <p:cTn id="18" dur="5000"/>
                                        <p:tgtEl>
                                          <p:spTgt spid="6"/>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lide(fromBottom)">
                                      <p:cBhvr>
                                        <p:cTn id="21" dur="500"/>
                                        <p:tgtEl>
                                          <p:spTgt spid="11"/>
                                        </p:tgtEl>
                                      </p:cBhvr>
                                    </p:animEffect>
                                  </p:childTnLst>
                                </p:cTn>
                              </p:par>
                              <p:par>
                                <p:cTn id="22" presetID="2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edge">
                                      <p:cBhvr>
                                        <p:cTn id="24" dur="5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lide(fromBottom)">
                                      <p:cBhvr>
                                        <p:cTn id="29" dur="500"/>
                                        <p:tgtEl>
                                          <p:spTgt spid="12"/>
                                        </p:tgtEl>
                                      </p:cBhvr>
                                    </p:animEffect>
                                  </p:childTnLst>
                                </p:cTn>
                              </p:par>
                              <p:par>
                                <p:cTn id="30" presetID="2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edge">
                                      <p:cBhvr>
                                        <p:cTn id="32"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US" sz="5400" b="1" cap="all" dirty="0" err="1"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aahar</a:t>
            </a:r>
            <a:r>
              <a:rPr lang="en-US" sz="54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5400" dirty="0" smtClean="0">
                <a:solidFill>
                  <a:srgbClr val="002060"/>
                </a:solidFill>
              </a:rPr>
              <a:t/>
            </a:r>
            <a:br>
              <a:rPr lang="en-US" sz="5400" dirty="0" smtClean="0">
                <a:solidFill>
                  <a:srgbClr val="002060"/>
                </a:solidFill>
              </a:rPr>
            </a:br>
            <a:endParaRPr lang="en-US" sz="5400" dirty="0"/>
          </a:p>
        </p:txBody>
      </p:sp>
      <p:pic>
        <p:nvPicPr>
          <p:cNvPr id="4" name="Picture 2" descr="C:\Documents and Settings\DEDE\My Documents\do8.jpg"/>
          <p:cNvPicPr>
            <a:picLocks noGrp="1" noChangeAspect="1" noChangeArrowheads="1"/>
          </p:cNvPicPr>
          <p:nvPr>
            <p:ph idx="1"/>
          </p:nvPr>
        </p:nvPicPr>
        <p:blipFill>
          <a:blip r:embed="rId2" cstate="print"/>
          <a:srcRect/>
          <a:stretch>
            <a:fillRect/>
          </a:stretch>
        </p:blipFill>
        <p:spPr bwMode="auto">
          <a:xfrm>
            <a:off x="2046828" y="1447800"/>
            <a:ext cx="4811171" cy="4601990"/>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pPr algn="l"/>
            <a:r>
              <a:rPr lang="en-US" sz="3200" dirty="0" smtClean="0">
                <a:solidFill>
                  <a:srgbClr val="FF0000"/>
                </a:solidFill>
              </a:rPr>
              <a:t>                        </a:t>
            </a:r>
            <a:r>
              <a:rPr lang="hi-IN" sz="3200" dirty="0" smtClean="0">
                <a:solidFill>
                  <a:srgbClr val="FF0000"/>
                </a:solidFill>
              </a:rPr>
              <a:t>पथ्य आहार</a:t>
            </a:r>
            <a:r>
              <a:rPr lang="en-US" sz="2400" dirty="0" smtClean="0"/>
              <a:t/>
            </a:r>
            <a:br>
              <a:rPr lang="en-US" sz="2400" dirty="0" smtClean="0"/>
            </a:br>
            <a:r>
              <a:rPr lang="en-US" sz="2400" dirty="0" smtClean="0"/>
              <a:t/>
            </a:r>
            <a:br>
              <a:rPr lang="en-US" sz="2400" dirty="0" smtClean="0"/>
            </a:br>
            <a:r>
              <a:rPr lang="hi-IN" sz="2400" dirty="0" smtClean="0"/>
              <a:t>•दीपनीय द्रव्यों से साधित हृद्य, द्रव, मधुर एवं स्निग्ध आहार का प्रयोग</a:t>
            </a:r>
            <a:r>
              <a:rPr lang="en-US" sz="2400" dirty="0" smtClean="0"/>
              <a:t>|</a:t>
            </a:r>
            <a:r>
              <a:rPr lang="hi-IN" sz="2400" dirty="0" smtClean="0"/>
              <a:t/>
            </a:r>
            <a:br>
              <a:rPr lang="hi-IN" sz="2400" dirty="0" smtClean="0"/>
            </a:br>
            <a:r>
              <a:rPr lang="en-US" sz="2400" dirty="0" smtClean="0"/>
              <a:t/>
            </a:r>
            <a:br>
              <a:rPr lang="en-US" sz="2400" dirty="0" smtClean="0"/>
            </a:br>
            <a:r>
              <a:rPr lang="hi-IN" sz="2400" dirty="0" smtClean="0"/>
              <a:t> • जीवनीयगण के द्रव्यों का बाह्य एवं आभ्यन्तर प्रयोग ।</a:t>
            </a:r>
            <a:br>
              <a:rPr lang="hi-IN" sz="2400" dirty="0" smtClean="0"/>
            </a:br>
            <a:r>
              <a:rPr lang="en-US" sz="2400" dirty="0" smtClean="0"/>
              <a:t/>
            </a:r>
            <a:br>
              <a:rPr lang="en-US" sz="2400" dirty="0" smtClean="0"/>
            </a:br>
            <a:r>
              <a:rPr lang="hi-IN" sz="2400" dirty="0" smtClean="0"/>
              <a:t> • स्थान, ऋतु एवं अग्नि के अनुसार आहार ग्रहण करना ।</a:t>
            </a:r>
            <a:br>
              <a:rPr lang="hi-IN" sz="2400" dirty="0" smtClean="0"/>
            </a:br>
            <a:r>
              <a:rPr lang="en-US" sz="2400" dirty="0" smtClean="0"/>
              <a:t/>
            </a:r>
            <a:br>
              <a:rPr lang="en-US" sz="2400" dirty="0" smtClean="0"/>
            </a:br>
            <a:r>
              <a:rPr lang="hi-IN" sz="2400" dirty="0" smtClean="0"/>
              <a:t> • दुग्ध, घृत एवं नवनीत का प्रयोग ।</a:t>
            </a:r>
            <a:br>
              <a:rPr lang="hi-IN" sz="2400" dirty="0" smtClean="0"/>
            </a:br>
            <a:r>
              <a:rPr lang="en-US" sz="2400" dirty="0" smtClean="0"/>
              <a:t/>
            </a:r>
            <a:br>
              <a:rPr lang="en-US" sz="2400" dirty="0" smtClean="0"/>
            </a:br>
            <a:r>
              <a:rPr lang="hi-IN" sz="2400" dirty="0" smtClean="0"/>
              <a:t>• उष्ण जल एवं मांस रस का प्रयोग हितकर होता है।</a:t>
            </a:r>
            <a:br>
              <a:rPr lang="hi-IN" sz="2400" dirty="0" smtClean="0"/>
            </a:br>
            <a:r>
              <a:rPr lang="en-US" sz="2400" dirty="0" smtClean="0"/>
              <a:t/>
            </a:r>
            <a:br>
              <a:rPr lang="en-US" sz="2400" dirty="0" smtClean="0"/>
            </a:br>
            <a:r>
              <a:rPr lang="hi-IN" sz="2400" dirty="0" smtClean="0"/>
              <a:t>• सूरण एवं गौल्य पदार्थ रस सहित सेवन।</a:t>
            </a:r>
            <a:br>
              <a:rPr lang="hi-IN" sz="2400" dirty="0" smtClean="0"/>
            </a:br>
            <a:r>
              <a:rPr lang="en-US" sz="2400" dirty="0" smtClean="0"/>
              <a:t/>
            </a:r>
            <a:br>
              <a:rPr lang="en-US" sz="2400" dirty="0" smtClean="0"/>
            </a:br>
            <a:r>
              <a:rPr lang="hi-IN" sz="2400" dirty="0" smtClean="0"/>
              <a:t> • शालि षष्टिक चावल, मुद्र, गोधूम, लाजा का सत्तू, नवनीत, घृत, क्षीर, रसाला, मधु, शर्करा, पनस, कदली,धात्री, द्राक्षा, अम्ल-मधुर-शीतल पदार्थ ।</a:t>
            </a:r>
            <a:r>
              <a:rPr lang="en-US" sz="2400" dirty="0" smtClean="0"/>
              <a:t/>
            </a:r>
            <a:br>
              <a:rPr lang="en-US" sz="2400" dirty="0" smtClean="0"/>
            </a:br>
            <a:endParaRPr lang="en-US" sz="24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AAHAR IN FIRST TRIMESTER</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38</a:t>
            </a:fld>
            <a:endParaRPr lang="en-US"/>
          </a:p>
        </p:txBody>
      </p:sp>
      <p:graphicFrame>
        <p:nvGraphicFramePr>
          <p:cNvPr id="5" name="Table 4"/>
          <p:cNvGraphicFramePr>
            <a:graphicFrameLocks noGrp="1"/>
          </p:cNvGraphicFramePr>
          <p:nvPr/>
        </p:nvGraphicFramePr>
        <p:xfrm>
          <a:off x="0" y="3352800"/>
          <a:ext cx="9144000" cy="3600450"/>
        </p:xfrm>
        <a:graphic>
          <a:graphicData uri="http://schemas.openxmlformats.org/drawingml/2006/table">
            <a:tbl>
              <a:tblPr firstRow="1" bandRow="1">
                <a:tableStyleId>{5C22544A-7EE6-4342-B048-85BDC9FD1C3A}</a:tableStyleId>
              </a:tblPr>
              <a:tblGrid>
                <a:gridCol w="4648200"/>
                <a:gridCol w="4495800"/>
              </a:tblGrid>
              <a:tr h="1314450">
                <a:tc>
                  <a:txBody>
                    <a:bodyPr/>
                    <a:lstStyle/>
                    <a:p>
                      <a:r>
                        <a:rPr lang="en-US" sz="3200" dirty="0" err="1" smtClean="0">
                          <a:solidFill>
                            <a:srgbClr val="800000"/>
                          </a:solidFill>
                          <a:latin typeface="Arial" pitchFamily="34" charset="0"/>
                          <a:cs typeface="Arial" pitchFamily="34" charset="0"/>
                        </a:rPr>
                        <a:t>Aahara</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solidFill>
                            <a:srgbClr val="800000"/>
                          </a:solidFill>
                          <a:latin typeface="Arial" pitchFamily="34" charset="0"/>
                          <a:cs typeface="Arial" pitchFamily="34" charset="0"/>
                        </a:rPr>
                        <a:t>Benefits</a:t>
                      </a:r>
                      <a:endParaRPr lang="en-US" sz="3200" dirty="0" smtClean="0"/>
                    </a:p>
                    <a:p>
                      <a:endParaRPr lang="en-US" dirty="0"/>
                    </a:p>
                  </a:txBody>
                  <a:tcPr/>
                </a:tc>
              </a:tr>
              <a:tr h="2190750">
                <a:tc>
                  <a:txBody>
                    <a:bodyPr/>
                    <a:lstStyle/>
                    <a:p>
                      <a:r>
                        <a:rPr lang="hi-IN" sz="3200" dirty="0" smtClean="0">
                          <a:solidFill>
                            <a:srgbClr val="FF0000"/>
                          </a:solidFill>
                        </a:rPr>
                        <a:t> -</a:t>
                      </a:r>
                      <a:r>
                        <a:rPr lang="hi-IN" dirty="0" smtClean="0"/>
                        <a:t>क्षीरमनुपस्कृतं</a:t>
                      </a:r>
                      <a:r>
                        <a:rPr lang="en-US" dirty="0" smtClean="0"/>
                        <a:t>  (</a:t>
                      </a:r>
                      <a:r>
                        <a:rPr lang="hi-IN" dirty="0" smtClean="0"/>
                        <a:t>च.सं .शा . 8\32)</a:t>
                      </a:r>
                      <a:endParaRPr lang="en-US" dirty="0" smtClean="0"/>
                    </a:p>
                    <a:p>
                      <a:endParaRPr lang="en-US" dirty="0" smtClean="0"/>
                    </a:p>
                    <a:p>
                      <a:r>
                        <a:rPr lang="hi-IN" sz="1800" dirty="0" smtClean="0">
                          <a:solidFill>
                            <a:srgbClr val="FF0000"/>
                          </a:solidFill>
                        </a:rPr>
                        <a:t> </a:t>
                      </a:r>
                      <a:r>
                        <a:rPr lang="hi-IN" sz="3200" dirty="0" smtClean="0">
                          <a:solidFill>
                            <a:srgbClr val="FF0000"/>
                          </a:solidFill>
                        </a:rPr>
                        <a:t>-</a:t>
                      </a:r>
                      <a:r>
                        <a:rPr lang="hi-IN" dirty="0" smtClean="0"/>
                        <a:t>क्षीरमेव च मधुरौषधसिद्धं (च.सं .शा . 8\32)</a:t>
                      </a:r>
                    </a:p>
                    <a:p>
                      <a:endParaRPr lang="hi-IN" dirty="0" smtClean="0"/>
                    </a:p>
                    <a:p>
                      <a:r>
                        <a:rPr lang="hi-IN" sz="3200" smtClean="0">
                          <a:solidFill>
                            <a:srgbClr val="FF0000"/>
                          </a:solidFill>
                        </a:rPr>
                        <a:t>-</a:t>
                      </a:r>
                      <a:r>
                        <a:rPr lang="hi-IN" smtClean="0"/>
                        <a:t>क्षीरमधुसर्पिर्ध्यामुपसंसृज्य। </a:t>
                      </a:r>
                      <a:r>
                        <a:rPr lang="hi-IN" dirty="0" smtClean="0"/>
                        <a:t>(च० सं० शा० 8 /32 )</a:t>
                      </a:r>
                      <a:endParaRPr lang="en-US" dirty="0"/>
                    </a:p>
                  </a:txBody>
                  <a:tcPr/>
                </a:tc>
                <a:tc>
                  <a:txBody>
                    <a:bodyPr/>
                    <a:lstStyle/>
                    <a:p>
                      <a:r>
                        <a:rPr lang="en-US" sz="1800" b="1" dirty="0" smtClean="0">
                          <a:latin typeface="Arial" pitchFamily="34" charset="0"/>
                          <a:cs typeface="Arial" pitchFamily="34" charset="0"/>
                        </a:rPr>
                        <a:t>-To </a:t>
                      </a:r>
                      <a:r>
                        <a:rPr lang="en-US" sz="1800" b="1" dirty="0" err="1" smtClean="0">
                          <a:latin typeface="Arial" pitchFamily="34" charset="0"/>
                          <a:cs typeface="Arial" pitchFamily="34" charset="0"/>
                        </a:rPr>
                        <a:t>fullfil</a:t>
                      </a:r>
                      <a:r>
                        <a:rPr lang="en-US" sz="1800" b="1" dirty="0" smtClean="0">
                          <a:latin typeface="Arial" pitchFamily="34" charset="0"/>
                          <a:cs typeface="Arial" pitchFamily="34" charset="0"/>
                        </a:rPr>
                        <a:t> metabolic demand</a:t>
                      </a:r>
                      <a:endParaRPr lang="hi-IN" sz="1800" b="1" dirty="0" smtClean="0">
                        <a:latin typeface="Arial" pitchFamily="34" charset="0"/>
                        <a:cs typeface="Arial" pitchFamily="34" charset="0"/>
                      </a:endParaRPr>
                    </a:p>
                    <a:p>
                      <a:endParaRPr lang="en-US" sz="1800" b="1" dirty="0" smtClean="0">
                        <a:latin typeface="Arial" pitchFamily="34" charset="0"/>
                        <a:cs typeface="Arial" pitchFamily="34" charset="0"/>
                      </a:endParaRPr>
                    </a:p>
                    <a:p>
                      <a:r>
                        <a:rPr lang="en-US" sz="1800" b="1" dirty="0" smtClean="0">
                          <a:latin typeface="Arial" pitchFamily="34" charset="0"/>
                          <a:cs typeface="Arial" pitchFamily="34" charset="0"/>
                        </a:rPr>
                        <a:t>-To supply nutrient needed</a:t>
                      </a:r>
                      <a:endParaRPr lang="hi-IN" sz="1800" b="1" dirty="0" smtClean="0">
                        <a:latin typeface="Arial" pitchFamily="34" charset="0"/>
                        <a:cs typeface="Arial" pitchFamily="34" charset="0"/>
                      </a:endParaRPr>
                    </a:p>
                    <a:p>
                      <a:endParaRPr lang="en-US" sz="1800" b="1" dirty="0" smtClean="0">
                        <a:latin typeface="Arial" pitchFamily="34" charset="0"/>
                        <a:cs typeface="Arial" pitchFamily="34" charset="0"/>
                      </a:endParaRPr>
                    </a:p>
                    <a:p>
                      <a:r>
                        <a:rPr lang="en-US" sz="1800" b="1" dirty="0" smtClean="0">
                          <a:latin typeface="Arial" pitchFamily="34" charset="0"/>
                          <a:cs typeface="Arial" pitchFamily="34" charset="0"/>
                        </a:rPr>
                        <a:t>-To prevent dehydration</a:t>
                      </a:r>
                      <a:endParaRPr lang="hi-IN" sz="1800" b="1" dirty="0" smtClean="0">
                        <a:latin typeface="Arial" pitchFamily="34" charset="0"/>
                        <a:cs typeface="Arial" pitchFamily="34" charset="0"/>
                      </a:endParaRPr>
                    </a:p>
                    <a:p>
                      <a:endParaRPr lang="en-US" sz="1800" b="1" dirty="0" smtClean="0">
                        <a:latin typeface="Arial" pitchFamily="34" charset="0"/>
                        <a:cs typeface="Arial" pitchFamily="34" charset="0"/>
                      </a:endParaRPr>
                    </a:p>
                    <a:p>
                      <a:r>
                        <a:rPr lang="en-US" sz="1800" b="1" dirty="0" smtClean="0">
                          <a:latin typeface="Arial" pitchFamily="34" charset="0"/>
                          <a:cs typeface="Arial" pitchFamily="34" charset="0"/>
                        </a:rPr>
                        <a:t>-To</a:t>
                      </a:r>
                      <a:r>
                        <a:rPr lang="en-US" sz="1800" b="1" baseline="0" dirty="0" smtClean="0">
                          <a:latin typeface="Arial" pitchFamily="34" charset="0"/>
                          <a:cs typeface="Arial" pitchFamily="34" charset="0"/>
                        </a:rPr>
                        <a:t> provide </a:t>
                      </a:r>
                      <a:r>
                        <a:rPr lang="en-US" sz="1800" b="1" baseline="0" dirty="0" err="1" smtClean="0">
                          <a:latin typeface="Arial" pitchFamily="34" charset="0"/>
                          <a:cs typeface="Arial" pitchFamily="34" charset="0"/>
                        </a:rPr>
                        <a:t>progesteron</a:t>
                      </a:r>
                      <a:r>
                        <a:rPr lang="en-US" sz="1800" b="1" baseline="0" dirty="0" smtClean="0">
                          <a:latin typeface="Arial" pitchFamily="34" charset="0"/>
                          <a:cs typeface="Arial" pitchFamily="34" charset="0"/>
                        </a:rPr>
                        <a:t> support  </a:t>
                      </a:r>
                    </a:p>
                    <a:p>
                      <a:endParaRPr lang="en-US" dirty="0"/>
                    </a:p>
                  </a:txBody>
                  <a:tcPr/>
                </a:tc>
              </a:tr>
            </a:tbl>
          </a:graphicData>
        </a:graphic>
      </p:graphicFrame>
      <p:pic>
        <p:nvPicPr>
          <p:cNvPr id="6" name="Picture 14" descr="C:\Documents and Settings\DEDE\My Documents\Downloads\images (26).jpg"/>
          <p:cNvPicPr>
            <a:picLocks noChangeAspect="1" noChangeArrowheads="1"/>
          </p:cNvPicPr>
          <p:nvPr/>
        </p:nvPicPr>
        <p:blipFill>
          <a:blip r:embed="rId2" cstate="print"/>
          <a:srcRect/>
          <a:stretch>
            <a:fillRect/>
          </a:stretch>
        </p:blipFill>
        <p:spPr bwMode="auto">
          <a:xfrm>
            <a:off x="3276600" y="1143000"/>
            <a:ext cx="2505075"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7" presetClass="exit" presetSubtype="4" fill="hold" nodeType="afterEffect">
                                  <p:stCondLst>
                                    <p:cond delay="0"/>
                                  </p:stCondLst>
                                  <p:childTnLst>
                                    <p:anim calcmode="lin" valueType="num">
                                      <p:cBhvr additive="base">
                                        <p:cTn id="11" dur="5000"/>
                                        <p:tgtEl>
                                          <p:spTgt spid="6"/>
                                        </p:tgtEl>
                                        <p:attrNameLst>
                                          <p:attrName>ppt_x</p:attrName>
                                        </p:attrNameLst>
                                      </p:cBhvr>
                                      <p:tavLst>
                                        <p:tav tm="0">
                                          <p:val>
                                            <p:strVal val="ppt_x"/>
                                          </p:val>
                                        </p:tav>
                                        <p:tav tm="100000">
                                          <p:val>
                                            <p:strVal val="ppt_x"/>
                                          </p:val>
                                        </p:tav>
                                      </p:tavLst>
                                    </p:anim>
                                    <p:anim calcmode="lin" valueType="num">
                                      <p:cBhvr additive="base">
                                        <p:cTn id="12" dur="5000"/>
                                        <p:tgtEl>
                                          <p:spTgt spid="6"/>
                                        </p:tgtEl>
                                        <p:attrNameLst>
                                          <p:attrName>ppt_y</p:attrName>
                                        </p:attrNameLst>
                                      </p:cBhvr>
                                      <p:tavLst>
                                        <p:tav tm="0">
                                          <p:val>
                                            <p:strVal val="ppt_y"/>
                                          </p:val>
                                        </p:tav>
                                        <p:tav tm="100000">
                                          <p:val>
                                            <p:strVal val="1+ppt_h/2"/>
                                          </p:val>
                                        </p:tav>
                                      </p:tavLst>
                                    </p:anim>
                                    <p:set>
                                      <p:cBhvr>
                                        <p:cTn id="13" dur="1" fill="hold">
                                          <p:stCondLst>
                                            <p:cond delay="4999"/>
                                          </p:stCondLst>
                                        </p:cTn>
                                        <p:tgtEl>
                                          <p:spTgt spid="6"/>
                                        </p:tgtEl>
                                        <p:attrNameLst>
                                          <p:attrName>style.visibility</p:attrName>
                                        </p:attrNameLst>
                                      </p:cBhvr>
                                      <p:to>
                                        <p:strVal val="hidden"/>
                                      </p:to>
                                    </p:set>
                                  </p:childTnLst>
                                </p:cTn>
                              </p:par>
                            </p:childTnLst>
                          </p:cTn>
                        </p:par>
                        <p:par>
                          <p:cTn id="14" fill="hold">
                            <p:stCondLst>
                              <p:cond delay="10000"/>
                            </p:stCondLst>
                            <p:childTnLst>
                              <p:par>
                                <p:cTn id="15" presetID="7"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0" fill="hold"/>
                                        <p:tgtEl>
                                          <p:spTgt spid="6"/>
                                        </p:tgtEl>
                                        <p:attrNameLst>
                                          <p:attrName>ppt_x</p:attrName>
                                        </p:attrNameLst>
                                      </p:cBhvr>
                                      <p:tavLst>
                                        <p:tav tm="0">
                                          <p:val>
                                            <p:strVal val="#ppt_x"/>
                                          </p:val>
                                        </p:tav>
                                        <p:tav tm="100000">
                                          <p:val>
                                            <p:strVal val="#ppt_x"/>
                                          </p:val>
                                        </p:tav>
                                      </p:tavLst>
                                    </p:anim>
                                    <p:anim calcmode="lin" valueType="num">
                                      <p:cBhvr additive="base">
                                        <p:cTn id="1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6858000"/>
          </a:xfrm>
        </p:spPr>
        <p:txBody>
          <a:bodyPr>
            <a:normAutofit/>
          </a:bodyPr>
          <a:lstStyle/>
          <a:p>
            <a:pPr algn="l"/>
            <a:r>
              <a:rPr lang="en-US" sz="3200" b="1" dirty="0" smtClean="0">
                <a:solidFill>
                  <a:srgbClr val="FF0000"/>
                </a:solidFill>
              </a:rPr>
              <a:t>Milk-</a:t>
            </a:r>
            <a:r>
              <a:rPr lang="en-US" sz="3000" dirty="0" smtClean="0"/>
              <a:t> </a:t>
            </a:r>
            <a:r>
              <a:rPr lang="en-US" sz="2500" dirty="0" smtClean="0"/>
              <a:t> </a:t>
            </a:r>
            <a:r>
              <a:rPr lang="en-US" sz="2500" b="1" dirty="0" smtClean="0">
                <a:solidFill>
                  <a:schemeClr val="accent3">
                    <a:lumMod val="50000"/>
                  </a:schemeClr>
                </a:solidFill>
              </a:rPr>
              <a:t>it is rich source of protein and vitamins.</a:t>
            </a:r>
            <a:r>
              <a:rPr lang="en-US" sz="2500" dirty="0" smtClean="0"/>
              <a:t/>
            </a:r>
            <a:br>
              <a:rPr lang="en-US" sz="2500" dirty="0" smtClean="0"/>
            </a:br>
            <a:r>
              <a:rPr lang="hi-IN" sz="2500" dirty="0" smtClean="0">
                <a:solidFill>
                  <a:srgbClr val="FF0000"/>
                </a:solidFill>
              </a:rPr>
              <a:t>- </a:t>
            </a:r>
            <a:r>
              <a:rPr lang="en-US" sz="2500" b="1" dirty="0" smtClean="0">
                <a:solidFill>
                  <a:schemeClr val="accent3">
                    <a:lumMod val="50000"/>
                  </a:schemeClr>
                </a:solidFill>
              </a:rPr>
              <a:t>Proteins are vital for maintaining tissue such as muscles. </a:t>
            </a:r>
            <a:r>
              <a:rPr lang="en-US" sz="2500" dirty="0" smtClean="0"/>
              <a:t/>
            </a:r>
            <a:br>
              <a:rPr lang="en-US" sz="2500" dirty="0" smtClean="0"/>
            </a:br>
            <a:r>
              <a:rPr lang="hi-IN" sz="2500" dirty="0" smtClean="0">
                <a:solidFill>
                  <a:srgbClr val="FF0000"/>
                </a:solidFill>
              </a:rPr>
              <a:t>- </a:t>
            </a:r>
            <a:r>
              <a:rPr lang="en-US" sz="2500" b="1" dirty="0" smtClean="0">
                <a:solidFill>
                  <a:schemeClr val="accent3">
                    <a:lumMod val="50000"/>
                  </a:schemeClr>
                </a:solidFill>
              </a:rPr>
              <a:t>It contains vitamins, minerals, calcium,</a:t>
            </a:r>
            <a:r>
              <a:rPr lang="en-US" sz="2500" dirty="0" smtClean="0"/>
              <a:t/>
            </a:r>
            <a:br>
              <a:rPr lang="en-US" sz="2500" dirty="0" smtClean="0"/>
            </a:br>
            <a:r>
              <a:rPr lang="hi-IN" sz="2500" dirty="0" smtClean="0">
                <a:solidFill>
                  <a:srgbClr val="FF0000"/>
                </a:solidFill>
              </a:rPr>
              <a:t>- </a:t>
            </a:r>
            <a:r>
              <a:rPr lang="en-US" sz="2500" b="1" dirty="0" smtClean="0">
                <a:solidFill>
                  <a:schemeClr val="accent3">
                    <a:lumMod val="50000"/>
                  </a:schemeClr>
                </a:solidFill>
              </a:rPr>
              <a:t>phosphorus, zinc, lactose provides slow release energy</a:t>
            </a:r>
            <a:r>
              <a:rPr lang="hi-IN" sz="2500" b="1" dirty="0" smtClean="0">
                <a:solidFill>
                  <a:schemeClr val="accent3">
                    <a:lumMod val="50000"/>
                  </a:schemeClr>
                </a:solidFill>
              </a:rPr>
              <a:t>.</a:t>
            </a:r>
            <a:r>
              <a:rPr lang="en-US" sz="2500" b="1" dirty="0" smtClean="0">
                <a:solidFill>
                  <a:schemeClr val="accent3">
                    <a:lumMod val="50000"/>
                  </a:schemeClr>
                </a:solidFill>
              </a:rPr>
              <a:t> </a:t>
            </a:r>
            <a:r>
              <a:rPr lang="en-US" sz="2500" dirty="0" smtClean="0"/>
              <a:t/>
            </a:r>
            <a:br>
              <a:rPr lang="en-US" sz="2500" dirty="0" smtClean="0"/>
            </a:br>
            <a:r>
              <a:rPr lang="en-US" sz="2500" dirty="0" smtClean="0"/>
              <a:t/>
            </a:r>
            <a:br>
              <a:rPr lang="en-US" sz="2500" dirty="0" smtClean="0"/>
            </a:br>
            <a:r>
              <a:rPr lang="en-US" sz="3600" dirty="0" err="1" smtClean="0">
                <a:solidFill>
                  <a:srgbClr val="00B0F0"/>
                </a:solidFill>
              </a:rPr>
              <a:t>मांसर</a:t>
            </a:r>
            <a:r>
              <a:rPr lang="hi-IN" sz="3600" dirty="0" smtClean="0">
                <a:solidFill>
                  <a:srgbClr val="00B0F0"/>
                </a:solidFill>
              </a:rPr>
              <a:t>स </a:t>
            </a:r>
            <a:r>
              <a:rPr lang="hi-IN" sz="2500" dirty="0" smtClean="0"/>
              <a:t/>
            </a:r>
            <a:br>
              <a:rPr lang="hi-IN" sz="2500" dirty="0" smtClean="0"/>
            </a:br>
            <a:r>
              <a:rPr lang="en-US" sz="2500" dirty="0" smtClean="0"/>
              <a:t/>
            </a:r>
            <a:br>
              <a:rPr lang="en-US" sz="2500" dirty="0" smtClean="0"/>
            </a:br>
            <a:r>
              <a:rPr lang="hi-IN" sz="2500" dirty="0" smtClean="0"/>
              <a:t>- </a:t>
            </a:r>
            <a:r>
              <a:rPr lang="en-US" sz="2500" dirty="0" smtClean="0"/>
              <a:t>Mansa rasa pacifies </a:t>
            </a:r>
            <a:r>
              <a:rPr lang="en-US" sz="2500" dirty="0" err="1" smtClean="0"/>
              <a:t>vata</a:t>
            </a:r>
            <a:r>
              <a:rPr lang="en-US" sz="2500" dirty="0" smtClean="0"/>
              <a:t>, and it is one of the best source of protein, fats as well as antioxidants.</a:t>
            </a:r>
            <a:r>
              <a:rPr lang="hi-IN" sz="2500" dirty="0" smtClean="0"/>
              <a:t/>
            </a:r>
            <a:br>
              <a:rPr lang="hi-IN" sz="2500" dirty="0" smtClean="0"/>
            </a:br>
            <a:r>
              <a:rPr lang="en-US" sz="2500" dirty="0" smtClean="0"/>
              <a:t/>
            </a:r>
            <a:br>
              <a:rPr lang="en-US" sz="2500" dirty="0" smtClean="0"/>
            </a:br>
            <a:r>
              <a:rPr lang="hi-IN" sz="2500" dirty="0" smtClean="0"/>
              <a:t>- </a:t>
            </a:r>
            <a:r>
              <a:rPr lang="en-US" sz="2500" dirty="0" smtClean="0"/>
              <a:t>It also help in </a:t>
            </a:r>
            <a:r>
              <a:rPr lang="en-US" sz="2500" dirty="0" err="1" smtClean="0"/>
              <a:t>dovelopment</a:t>
            </a:r>
            <a:r>
              <a:rPr lang="en-US" sz="2500" dirty="0" smtClean="0"/>
              <a:t> of muscle </a:t>
            </a:r>
            <a:r>
              <a:rPr lang="hi-IN" sz="2500" dirty="0" smtClean="0"/>
              <a:t>tissue </a:t>
            </a:r>
            <a:r>
              <a:rPr lang="en-US" sz="2500" dirty="0" smtClean="0"/>
              <a:t>of the fetus and </a:t>
            </a:r>
            <a:r>
              <a:rPr lang="en-US" sz="2500" dirty="0" err="1" smtClean="0"/>
              <a:t>enchances</a:t>
            </a:r>
            <a:r>
              <a:rPr lang="en-US" sz="2500" dirty="0" smtClean="0"/>
              <a:t> blood formation.</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a:p>
        </p:txBody>
      </p:sp>
      <p:pic>
        <p:nvPicPr>
          <p:cNvPr id="3" name="Content Placeholder 3" descr="stri vishesha"/>
          <p:cNvPicPr>
            <a:picLocks noChangeAspect="1" noChangeArrowheads="1"/>
          </p:cNvPicPr>
          <p:nvPr/>
        </p:nvPicPr>
        <p:blipFill>
          <a:blip r:embed="rId2" cstate="print"/>
          <a:srcRect/>
          <a:stretch>
            <a:fillRect/>
          </a:stretch>
        </p:blipFill>
        <p:spPr>
          <a:xfrm>
            <a:off x="609600" y="762000"/>
            <a:ext cx="7924800" cy="54403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40</a:t>
            </a:fld>
            <a:endParaRPr lang="en-US"/>
          </a:p>
        </p:txBody>
      </p:sp>
      <p:sp>
        <p:nvSpPr>
          <p:cNvPr id="5" name="Title 1"/>
          <p:cNvSpPr>
            <a:spLocks noGrp="1"/>
          </p:cNvSpPr>
          <p:nvPr>
            <p:ph type="title"/>
          </p:nvPr>
        </p:nvSpPr>
        <p:spPr>
          <a:xfrm>
            <a:off x="0" y="0"/>
            <a:ext cx="9144000" cy="990600"/>
          </a:xfrm>
        </p:spPr>
        <p:txBody>
          <a:bodyPr>
            <a:normAutofit/>
          </a:bodyPr>
          <a:lstStyle/>
          <a:p>
            <a:r>
              <a:rPr lang="en-US" b="1" dirty="0" smtClean="0">
                <a:solidFill>
                  <a:srgbClr val="002060"/>
                </a:solidFill>
                <a:cs typeface="Arial" pitchFamily="34" charset="0"/>
              </a:rPr>
              <a:t>AAHARA IN SECOND TRIMESTER</a:t>
            </a:r>
            <a:endParaRPr lang="en-US" dirty="0"/>
          </a:p>
        </p:txBody>
      </p:sp>
      <p:graphicFrame>
        <p:nvGraphicFramePr>
          <p:cNvPr id="6" name="Table 5"/>
          <p:cNvGraphicFramePr>
            <a:graphicFrameLocks noGrp="1"/>
          </p:cNvGraphicFramePr>
          <p:nvPr/>
        </p:nvGraphicFramePr>
        <p:xfrm>
          <a:off x="1" y="2006295"/>
          <a:ext cx="9144000" cy="5201320"/>
        </p:xfrm>
        <a:graphic>
          <a:graphicData uri="http://schemas.openxmlformats.org/drawingml/2006/table">
            <a:tbl>
              <a:tblPr firstRow="1" bandRow="1">
                <a:tableStyleId>{5C22544A-7EE6-4342-B048-85BDC9FD1C3A}</a:tableStyleId>
              </a:tblPr>
              <a:tblGrid>
                <a:gridCol w="4648199"/>
                <a:gridCol w="4495801"/>
              </a:tblGrid>
              <a:tr h="1696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smtClean="0">
                          <a:solidFill>
                            <a:srgbClr val="800000"/>
                          </a:solidFill>
                          <a:latin typeface="Arial" pitchFamily="34" charset="0"/>
                          <a:cs typeface="Arial" pitchFamily="34" charset="0"/>
                        </a:rPr>
                        <a:t>Aahara</a:t>
                      </a:r>
                      <a:endParaRPr lang="en-US" sz="3200"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solidFill>
                            <a:srgbClr val="800000"/>
                          </a:solidFill>
                          <a:latin typeface="Arial" pitchFamily="34" charset="0"/>
                          <a:cs typeface="Arial" pitchFamily="34" charset="0"/>
                        </a:rPr>
                        <a:t>Benefits</a:t>
                      </a:r>
                      <a:endParaRPr lang="en-US" sz="3200" dirty="0" smtClean="0"/>
                    </a:p>
                  </a:txBody>
                  <a:tcPr/>
                </a:tc>
              </a:tr>
              <a:tr h="3454095">
                <a:tc>
                  <a:txBody>
                    <a:bodyPr/>
                    <a:lstStyle/>
                    <a:p>
                      <a:r>
                        <a:rPr lang="hi-IN" sz="1800" dirty="0" smtClean="0">
                          <a:solidFill>
                            <a:srgbClr val="FF0000"/>
                          </a:solidFill>
                        </a:rPr>
                        <a:t>•</a:t>
                      </a:r>
                      <a:r>
                        <a:rPr lang="hi-IN" dirty="0" smtClean="0"/>
                        <a:t> क्षीरनवनीतमक्षमात्रमश्रीयात् ॥ (च० सं शा०   ८/३२)</a:t>
                      </a:r>
                    </a:p>
                    <a:p>
                      <a:endParaRPr lang="hi-IN" dirty="0" smtClean="0"/>
                    </a:p>
                    <a:p>
                      <a:r>
                        <a:rPr lang="hi-IN" sz="1800" dirty="0" smtClean="0">
                          <a:solidFill>
                            <a:srgbClr val="FF0000"/>
                          </a:solidFill>
                        </a:rPr>
                        <a:t>•</a:t>
                      </a:r>
                      <a:r>
                        <a:rPr lang="hi-IN" dirty="0" smtClean="0"/>
                        <a:t> क्षीरसर्पिः ; जाङ्गलमांससहितं (च० सं० शा० ८/३२)</a:t>
                      </a:r>
                    </a:p>
                    <a:p>
                      <a:endParaRPr lang="hi-IN" dirty="0" smtClean="0"/>
                    </a:p>
                    <a:p>
                      <a:r>
                        <a:rPr lang="hi-IN" sz="1800" dirty="0" smtClean="0">
                          <a:solidFill>
                            <a:srgbClr val="FF0000"/>
                          </a:solidFill>
                        </a:rPr>
                        <a:t>•</a:t>
                      </a:r>
                      <a:r>
                        <a:rPr lang="hi-IN" sz="1800" dirty="0" smtClean="0">
                          <a:solidFill>
                            <a:schemeClr val="tx1"/>
                          </a:solidFill>
                        </a:rPr>
                        <a:t>क्षीरसर्पिर्मधुरौषधसिद्धम्</a:t>
                      </a:r>
                      <a:r>
                        <a:rPr lang="hi-IN" sz="1800" dirty="0" smtClean="0">
                          <a:solidFill>
                            <a:srgbClr val="FF0000"/>
                          </a:solidFill>
                        </a:rPr>
                        <a:t> </a:t>
                      </a:r>
                      <a:r>
                        <a:rPr lang="hi-IN" sz="1800" dirty="0" smtClean="0">
                          <a:solidFill>
                            <a:schemeClr val="tx1"/>
                          </a:solidFill>
                        </a:rPr>
                        <a:t>॥ (च० सं० शा० ८/३२)</a:t>
                      </a:r>
                    </a:p>
                    <a:p>
                      <a:endParaRPr lang="hi-IN" sz="1800" dirty="0" smtClean="0">
                        <a:solidFill>
                          <a:srgbClr val="FF0000"/>
                        </a:solidFill>
                      </a:endParaRPr>
                    </a:p>
                    <a:p>
                      <a:r>
                        <a:rPr lang="hi-IN" dirty="0" smtClean="0"/>
                        <a:t> </a:t>
                      </a:r>
                      <a:r>
                        <a:rPr lang="hi-IN" sz="1800" dirty="0" smtClean="0">
                          <a:solidFill>
                            <a:srgbClr val="FF0000"/>
                          </a:solidFill>
                        </a:rPr>
                        <a:t>•</a:t>
                      </a:r>
                      <a:r>
                        <a:rPr lang="hi-IN" dirty="0" smtClean="0"/>
                        <a:t> </a:t>
                      </a:r>
                      <a:r>
                        <a:rPr lang="hi-IN" dirty="0" smtClean="0">
                          <a:solidFill>
                            <a:srgbClr val="FF0000"/>
                          </a:solidFill>
                        </a:rPr>
                        <a:t>श्वदंष्टासिद्धस्य सर्पिषो(सु० सं० शा० १०/४)</a:t>
                      </a:r>
                    </a:p>
                  </a:txBody>
                  <a:tcPr/>
                </a:tc>
                <a:tc>
                  <a:txBody>
                    <a:bodyPr/>
                    <a:lstStyle/>
                    <a:p>
                      <a:r>
                        <a:rPr lang="en-US" sz="1800" b="1" dirty="0" smtClean="0">
                          <a:solidFill>
                            <a:srgbClr val="FF0000"/>
                          </a:solidFill>
                        </a:rPr>
                        <a:t>-</a:t>
                      </a:r>
                      <a:r>
                        <a:rPr lang="en-US" sz="2200" b="1" dirty="0" smtClean="0"/>
                        <a:t>To provide </a:t>
                      </a:r>
                      <a:r>
                        <a:rPr lang="en-US" sz="2200" b="1" dirty="0" err="1" smtClean="0"/>
                        <a:t>protien</a:t>
                      </a:r>
                      <a:r>
                        <a:rPr lang="en-US" sz="2200" b="1" dirty="0" smtClean="0"/>
                        <a:t> for   </a:t>
                      </a:r>
                    </a:p>
                    <a:p>
                      <a:r>
                        <a:rPr lang="en-US" sz="2200" b="1" dirty="0" smtClean="0"/>
                        <a:t>  growing fetus</a:t>
                      </a:r>
                    </a:p>
                    <a:p>
                      <a:r>
                        <a:rPr lang="en-US" sz="2400" b="1" dirty="0" smtClean="0">
                          <a:solidFill>
                            <a:srgbClr val="FF0000"/>
                          </a:solidFill>
                        </a:rPr>
                        <a:t>-</a:t>
                      </a:r>
                      <a:r>
                        <a:rPr lang="en-US" sz="2200" b="1" dirty="0" smtClean="0"/>
                        <a:t>To</a:t>
                      </a:r>
                      <a:r>
                        <a:rPr lang="en-US" sz="2200" b="1" baseline="0" dirty="0" smtClean="0"/>
                        <a:t> </a:t>
                      </a:r>
                      <a:r>
                        <a:rPr lang="en-US" sz="2200" b="1" baseline="0" dirty="0" err="1" smtClean="0"/>
                        <a:t>fullfil</a:t>
                      </a:r>
                      <a:r>
                        <a:rPr lang="en-US" sz="2200" b="1" baseline="0" dirty="0" smtClean="0"/>
                        <a:t> maternal protein </a:t>
                      </a:r>
                    </a:p>
                    <a:p>
                      <a:r>
                        <a:rPr lang="en-US" sz="2200" b="1" baseline="0" dirty="0" smtClean="0"/>
                        <a:t>  demand</a:t>
                      </a:r>
                    </a:p>
                    <a:p>
                      <a:r>
                        <a:rPr lang="en-US" sz="2400" b="1" dirty="0" smtClean="0">
                          <a:solidFill>
                            <a:srgbClr val="FF0000"/>
                          </a:solidFill>
                        </a:rPr>
                        <a:t>-</a:t>
                      </a:r>
                      <a:r>
                        <a:rPr lang="en-US" sz="2200" b="1" dirty="0" smtClean="0">
                          <a:solidFill>
                            <a:schemeClr val="tx1"/>
                          </a:solidFill>
                          <a:latin typeface="Arial" pitchFamily="34" charset="0"/>
                          <a:cs typeface="Arial" pitchFamily="34" charset="0"/>
                        </a:rPr>
                        <a:t>to </a:t>
                      </a:r>
                      <a:r>
                        <a:rPr lang="en-US" sz="2200" b="1" dirty="0" smtClean="0">
                          <a:solidFill>
                            <a:srgbClr val="FF0000"/>
                          </a:solidFill>
                          <a:latin typeface="Arial" pitchFamily="34" charset="0"/>
                          <a:cs typeface="Arial" pitchFamily="34" charset="0"/>
                        </a:rPr>
                        <a:t>prevent </a:t>
                      </a:r>
                    </a:p>
                    <a:p>
                      <a:r>
                        <a:rPr lang="en-US" sz="2200" b="1" dirty="0" smtClean="0">
                          <a:solidFill>
                            <a:schemeClr val="tx1"/>
                          </a:solidFill>
                          <a:latin typeface="Arial" pitchFamily="34" charset="0"/>
                          <a:cs typeface="Arial" pitchFamily="34" charset="0"/>
                        </a:rPr>
                        <a:t>      </a:t>
                      </a:r>
                      <a:r>
                        <a:rPr lang="en-US" sz="2200" b="1" dirty="0" err="1" smtClean="0">
                          <a:solidFill>
                            <a:schemeClr val="tx1"/>
                          </a:solidFill>
                          <a:latin typeface="Arial" pitchFamily="34" charset="0"/>
                          <a:cs typeface="Arial" pitchFamily="34" charset="0"/>
                        </a:rPr>
                        <a:t>Nausea,Vomiting</a:t>
                      </a:r>
                      <a:r>
                        <a:rPr lang="en-US" sz="2200" b="1" dirty="0" smtClean="0">
                          <a:solidFill>
                            <a:schemeClr val="tx1"/>
                          </a:solidFill>
                          <a:latin typeface="Arial" pitchFamily="34" charset="0"/>
                          <a:cs typeface="Arial" pitchFamily="34" charset="0"/>
                        </a:rPr>
                        <a:t> </a:t>
                      </a:r>
                    </a:p>
                    <a:p>
                      <a:r>
                        <a:rPr lang="en-US" sz="2200" b="1" baseline="0" dirty="0" smtClean="0">
                          <a:latin typeface="Arial" pitchFamily="34" charset="0"/>
                          <a:cs typeface="Arial" pitchFamily="34" charset="0"/>
                        </a:rPr>
                        <a:t>     </a:t>
                      </a:r>
                      <a:r>
                        <a:rPr lang="en-US" sz="2200" b="1" dirty="0" smtClean="0">
                          <a:latin typeface="Arial" pitchFamily="34" charset="0"/>
                          <a:cs typeface="Arial" pitchFamily="34" charset="0"/>
                        </a:rPr>
                        <a:t> Edema,</a:t>
                      </a:r>
                    </a:p>
                    <a:p>
                      <a:r>
                        <a:rPr lang="en-US" sz="2200" b="1" dirty="0" smtClean="0">
                          <a:latin typeface="Arial" pitchFamily="34" charset="0"/>
                          <a:cs typeface="Arial" pitchFamily="34" charset="0"/>
                        </a:rPr>
                        <a:t>      GDM,</a:t>
                      </a:r>
                    </a:p>
                    <a:p>
                      <a:r>
                        <a:rPr lang="en-US" sz="2200" b="1" dirty="0" smtClean="0">
                          <a:latin typeface="Arial" pitchFamily="34" charset="0"/>
                          <a:cs typeface="Arial" pitchFamily="34" charset="0"/>
                        </a:rPr>
                        <a:t>      Pre -</a:t>
                      </a:r>
                      <a:r>
                        <a:rPr lang="en-US" sz="2200" b="1" dirty="0" err="1" smtClean="0">
                          <a:latin typeface="Arial" pitchFamily="34" charset="0"/>
                          <a:cs typeface="Arial" pitchFamily="34" charset="0"/>
                        </a:rPr>
                        <a:t>eclampsia</a:t>
                      </a:r>
                      <a:r>
                        <a:rPr lang="en-US" sz="2200" b="1" dirty="0" smtClean="0">
                          <a:latin typeface="Arial" pitchFamily="34" charset="0"/>
                          <a:cs typeface="Arial" pitchFamily="34" charset="0"/>
                        </a:rPr>
                        <a:t> etc.</a:t>
                      </a:r>
                      <a:endParaRPr lang="en-US" sz="2200" dirty="0" smtClean="0"/>
                    </a:p>
                    <a:p>
                      <a:endParaRPr lang="en-US" sz="2200" dirty="0"/>
                    </a:p>
                  </a:txBody>
                  <a:tcPr/>
                </a:tc>
              </a:tr>
            </a:tbl>
          </a:graphicData>
        </a:graphic>
      </p:graphicFrame>
      <p:pic>
        <p:nvPicPr>
          <p:cNvPr id="7" name="Picture 2" descr="C:\Documents and Settings\DEDE\My Documents\Downloads\images (27).jpg"/>
          <p:cNvPicPr>
            <a:picLocks noChangeAspect="1" noChangeArrowheads="1"/>
          </p:cNvPicPr>
          <p:nvPr/>
        </p:nvPicPr>
        <p:blipFill>
          <a:blip r:embed="rId3" cstate="print"/>
          <a:srcRect/>
          <a:stretch>
            <a:fillRect/>
          </a:stretch>
        </p:blipFill>
        <p:spPr bwMode="auto">
          <a:xfrm>
            <a:off x="6934200" y="685800"/>
            <a:ext cx="175260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7" presetClass="entr" presetSubtype="4"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0" fill="hold"/>
                                        <p:tgtEl>
                                          <p:spTgt spid="7"/>
                                        </p:tgtEl>
                                        <p:attrNameLst>
                                          <p:attrName>ppt_x</p:attrName>
                                        </p:attrNameLst>
                                      </p:cBhvr>
                                      <p:tavLst>
                                        <p:tav tm="0">
                                          <p:val>
                                            <p:strVal val="#ppt_x"/>
                                          </p:val>
                                        </p:tav>
                                        <p:tav tm="100000">
                                          <p:val>
                                            <p:strVal val="#ppt_x"/>
                                          </p:val>
                                        </p:tav>
                                      </p:tavLst>
                                    </p:anim>
                                    <p:anim calcmode="lin" valueType="num">
                                      <p:cBhvr additive="base">
                                        <p:cTn id="14"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pPr algn="l"/>
            <a:r>
              <a:rPr lang="en-US" sz="3200" dirty="0" smtClean="0">
                <a:solidFill>
                  <a:srgbClr val="FF0000"/>
                </a:solidFill>
              </a:rPr>
              <a:t/>
            </a:r>
            <a:br>
              <a:rPr lang="en-US" sz="3200" dirty="0" smtClean="0">
                <a:solidFill>
                  <a:srgbClr val="FF0000"/>
                </a:solidFill>
              </a:rPr>
            </a:br>
            <a:r>
              <a:rPr lang="en-US" sz="3200" dirty="0" smtClean="0">
                <a:solidFill>
                  <a:srgbClr val="FF0000"/>
                </a:solidFill>
              </a:rPr>
              <a:t/>
            </a:r>
            <a:br>
              <a:rPr lang="en-US" sz="3200" dirty="0" smtClean="0">
                <a:solidFill>
                  <a:srgbClr val="FF0000"/>
                </a:solidFill>
              </a:rPr>
            </a:br>
            <a:r>
              <a:rPr lang="en-US" sz="3200" dirty="0" smtClean="0">
                <a:solidFill>
                  <a:srgbClr val="FF0000"/>
                </a:solidFill>
              </a:rPr>
              <a:t/>
            </a:r>
            <a:br>
              <a:rPr lang="en-US" sz="3200" dirty="0" smtClean="0">
                <a:solidFill>
                  <a:srgbClr val="FF0000"/>
                </a:solidFill>
              </a:rPr>
            </a:br>
            <a:r>
              <a:rPr lang="en-US" sz="3200" dirty="0" smtClean="0">
                <a:solidFill>
                  <a:srgbClr val="FF0000"/>
                </a:solidFill>
              </a:rPr>
              <a:t>Butter-</a:t>
            </a:r>
            <a:r>
              <a:rPr lang="en-US" sz="2000" dirty="0" smtClean="0"/>
              <a:t> </a:t>
            </a:r>
            <a:r>
              <a:rPr lang="en-US" sz="2700" dirty="0" smtClean="0"/>
              <a:t>It contains a high amount of saturated fat  and provides 7% of recommended dietary allowance of vitamin A based on 2000- calorie diet.</a:t>
            </a:r>
            <a:br>
              <a:rPr lang="en-US" sz="2700" dirty="0" smtClean="0"/>
            </a:br>
            <a:r>
              <a:rPr lang="en-US" sz="2700" dirty="0" smtClean="0"/>
              <a:t> </a:t>
            </a:r>
            <a:r>
              <a:rPr lang="en-US" sz="2700" dirty="0" smtClean="0">
                <a:solidFill>
                  <a:srgbClr val="00B050"/>
                </a:solidFill>
              </a:rPr>
              <a:t>. Vitamin A is important to vision health.</a:t>
            </a:r>
            <a:r>
              <a:rPr lang="en-US" sz="2700" dirty="0" smtClean="0"/>
              <a:t/>
            </a:r>
            <a:br>
              <a:rPr lang="en-US" sz="2700" dirty="0" smtClean="0"/>
            </a:br>
            <a:r>
              <a:rPr lang="en-US" sz="2700" dirty="0" smtClean="0"/>
              <a:t/>
            </a:r>
            <a:br>
              <a:rPr lang="en-US" sz="2700" dirty="0" smtClean="0"/>
            </a:br>
            <a:r>
              <a:rPr lang="en-US" sz="3600" dirty="0" smtClean="0">
                <a:solidFill>
                  <a:srgbClr val="FF0000"/>
                </a:solidFill>
              </a:rPr>
              <a:t>Ghee- </a:t>
            </a:r>
            <a:r>
              <a:rPr lang="en-US" sz="2000" dirty="0" smtClean="0"/>
              <a:t> </a:t>
            </a:r>
            <a:r>
              <a:rPr lang="en-US" sz="2700" dirty="0" smtClean="0"/>
              <a:t>It provides many essential fatty acids such as </a:t>
            </a:r>
            <a:r>
              <a:rPr lang="en-US" sz="2700" dirty="0" smtClean="0">
                <a:solidFill>
                  <a:srgbClr val="00B050"/>
                </a:solidFill>
              </a:rPr>
              <a:t>omega-3 and omega-6 </a:t>
            </a:r>
            <a:r>
              <a:rPr lang="en-US" sz="2700" dirty="0" smtClean="0"/>
              <a:t>which provide </a:t>
            </a:r>
            <a:r>
              <a:rPr lang="en-US" sz="2700" dirty="0" smtClean="0">
                <a:solidFill>
                  <a:srgbClr val="00B050"/>
                </a:solidFill>
              </a:rPr>
              <a:t>anti-inflammatory properties</a:t>
            </a:r>
            <a:r>
              <a:rPr lang="en-US" sz="2700" dirty="0" smtClean="0"/>
              <a:t>, regulate DNA products and assist with cellular communication.</a:t>
            </a:r>
            <a:br>
              <a:rPr lang="en-US" sz="2700" dirty="0" smtClean="0"/>
            </a:br>
            <a:r>
              <a:rPr lang="en-US" sz="2700" dirty="0" smtClean="0"/>
              <a:t> It also contains.</a:t>
            </a:r>
            <a:br>
              <a:rPr lang="en-US" sz="2700" dirty="0" smtClean="0"/>
            </a:br>
            <a:r>
              <a:rPr lang="en-US" sz="2700" dirty="0" smtClean="0"/>
              <a:t>. </a:t>
            </a:r>
            <a:r>
              <a:rPr lang="en-US" sz="2700" dirty="0" smtClean="0">
                <a:solidFill>
                  <a:srgbClr val="00B050"/>
                </a:solidFill>
              </a:rPr>
              <a:t>Vitamin A,D. E. K. calcium, potassium and some amount of </a:t>
            </a:r>
            <a:r>
              <a:rPr lang="en-US" sz="2700" dirty="0" err="1" smtClean="0">
                <a:solidFill>
                  <a:srgbClr val="00B050"/>
                </a:solidFill>
              </a:rPr>
              <a:t>vitamines</a:t>
            </a:r>
            <a:r>
              <a:rPr lang="en-US" sz="2700" dirty="0" smtClean="0">
                <a:solidFill>
                  <a:srgbClr val="00B050"/>
                </a:solidFill>
              </a:rPr>
              <a:t> </a:t>
            </a:r>
            <a:r>
              <a:rPr lang="en-US" sz="2700" dirty="0" err="1" smtClean="0">
                <a:solidFill>
                  <a:srgbClr val="00B050"/>
                </a:solidFill>
              </a:rPr>
              <a:t>ribofavin</a:t>
            </a:r>
            <a:r>
              <a:rPr lang="en-US" sz="2700" dirty="0" smtClean="0">
                <a:solidFill>
                  <a:srgbClr val="00B050"/>
                </a:solidFill>
              </a:rPr>
              <a:t> and </a:t>
            </a:r>
            <a:r>
              <a:rPr lang="en-US" sz="2700" dirty="0" err="1" smtClean="0">
                <a:solidFill>
                  <a:srgbClr val="00B050"/>
                </a:solidFill>
              </a:rPr>
              <a:t>pantothenic</a:t>
            </a:r>
            <a:r>
              <a:rPr lang="en-US" sz="2700" dirty="0" smtClean="0">
                <a:solidFill>
                  <a:srgbClr val="00B050"/>
                </a:solidFill>
              </a:rPr>
              <a:t> acid .</a:t>
            </a:r>
            <a:endParaRPr lang="en-US" sz="2700" dirty="0">
              <a:solidFill>
                <a:srgbClr val="00B05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41</a:t>
            </a:fld>
            <a:endParaRPr lang="en-US"/>
          </a:p>
        </p:txBody>
      </p:sp>
      <p:pic>
        <p:nvPicPr>
          <p:cNvPr id="4" name="Picture 14" descr="C:\Documents and Settings\DEDE\My Documents\Downloads\images (26).jpg"/>
          <p:cNvPicPr>
            <a:picLocks noChangeAspect="1" noChangeArrowheads="1"/>
          </p:cNvPicPr>
          <p:nvPr/>
        </p:nvPicPr>
        <p:blipFill>
          <a:blip r:embed="rId2" cstate="print"/>
          <a:srcRect/>
          <a:stretch>
            <a:fillRect/>
          </a:stretch>
        </p:blipFill>
        <p:spPr bwMode="auto">
          <a:xfrm>
            <a:off x="6400800" y="0"/>
            <a:ext cx="2236674"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7" presetClass="exit" presetSubtype="4" fill="hold" nodeType="afterEffect">
                                  <p:stCondLst>
                                    <p:cond delay="0"/>
                                  </p:stCondLst>
                                  <p:childTnLst>
                                    <p:anim calcmode="lin" valueType="num">
                                      <p:cBhvr additive="base">
                                        <p:cTn id="11" dur="5000"/>
                                        <p:tgtEl>
                                          <p:spTgt spid="4"/>
                                        </p:tgtEl>
                                        <p:attrNameLst>
                                          <p:attrName>ppt_x</p:attrName>
                                        </p:attrNameLst>
                                      </p:cBhvr>
                                      <p:tavLst>
                                        <p:tav tm="0">
                                          <p:val>
                                            <p:strVal val="ppt_x"/>
                                          </p:val>
                                        </p:tav>
                                        <p:tav tm="100000">
                                          <p:val>
                                            <p:strVal val="ppt_x"/>
                                          </p:val>
                                        </p:tav>
                                      </p:tavLst>
                                    </p:anim>
                                    <p:anim calcmode="lin" valueType="num">
                                      <p:cBhvr additive="base">
                                        <p:cTn id="12" dur="5000"/>
                                        <p:tgtEl>
                                          <p:spTgt spid="4"/>
                                        </p:tgtEl>
                                        <p:attrNameLst>
                                          <p:attrName>ppt_y</p:attrName>
                                        </p:attrNameLst>
                                      </p:cBhvr>
                                      <p:tavLst>
                                        <p:tav tm="0">
                                          <p:val>
                                            <p:strVal val="ppt_y"/>
                                          </p:val>
                                        </p:tav>
                                        <p:tav tm="100000">
                                          <p:val>
                                            <p:strVal val="1+ppt_h/2"/>
                                          </p:val>
                                        </p:tav>
                                      </p:tavLst>
                                    </p:anim>
                                    <p:set>
                                      <p:cBhvr>
                                        <p:cTn id="13" dur="1" fill="hold">
                                          <p:stCondLst>
                                            <p:cond delay="4999"/>
                                          </p:stCondLst>
                                        </p:cTn>
                                        <p:tgtEl>
                                          <p:spTgt spid="4"/>
                                        </p:tgtEl>
                                        <p:attrNameLst>
                                          <p:attrName>style.visibility</p:attrName>
                                        </p:attrNameLst>
                                      </p:cBhvr>
                                      <p:to>
                                        <p:strVal val="hidden"/>
                                      </p:to>
                                    </p:set>
                                  </p:childTnLst>
                                </p:cTn>
                              </p:par>
                            </p:childTnLst>
                          </p:cTn>
                        </p:par>
                        <p:par>
                          <p:cTn id="14" fill="hold">
                            <p:stCondLst>
                              <p:cond delay="10000"/>
                            </p:stCondLst>
                            <p:childTnLst>
                              <p:par>
                                <p:cTn id="15" presetID="7"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0" fill="hold"/>
                                        <p:tgtEl>
                                          <p:spTgt spid="4"/>
                                        </p:tgtEl>
                                        <p:attrNameLst>
                                          <p:attrName>ppt_x</p:attrName>
                                        </p:attrNameLst>
                                      </p:cBhvr>
                                      <p:tavLst>
                                        <p:tav tm="0">
                                          <p:val>
                                            <p:strVal val="#ppt_x"/>
                                          </p:val>
                                        </p:tav>
                                        <p:tav tm="100000">
                                          <p:val>
                                            <p:strVal val="#ppt_x"/>
                                          </p:val>
                                        </p:tav>
                                      </p:tavLst>
                                    </p:anim>
                                    <p:anim calcmode="lin" valueType="num">
                                      <p:cBhvr additive="base">
                                        <p:cTn id="1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42</a:t>
            </a:fld>
            <a:endParaRPr lang="en-US"/>
          </a:p>
        </p:txBody>
      </p:sp>
      <p:sp>
        <p:nvSpPr>
          <p:cNvPr id="5" name="Title 1"/>
          <p:cNvSpPr>
            <a:spLocks noGrp="1"/>
          </p:cNvSpPr>
          <p:nvPr>
            <p:ph type="title"/>
          </p:nvPr>
        </p:nvSpPr>
        <p:spPr>
          <a:xfrm>
            <a:off x="457200" y="0"/>
            <a:ext cx="8229600" cy="990600"/>
          </a:xfrm>
        </p:spPr>
        <p:txBody>
          <a:bodyPr>
            <a:normAutofit/>
          </a:bodyPr>
          <a:lstStyle/>
          <a:p>
            <a:r>
              <a:rPr lang="en-US" b="1" dirty="0" smtClean="0">
                <a:solidFill>
                  <a:srgbClr val="002060"/>
                </a:solidFill>
                <a:cs typeface="Arial" pitchFamily="34" charset="0"/>
              </a:rPr>
              <a:t>AAHARA IN THIRD TRIMESTER</a:t>
            </a:r>
            <a:endParaRPr lang="en-US" dirty="0"/>
          </a:p>
        </p:txBody>
      </p:sp>
      <p:graphicFrame>
        <p:nvGraphicFramePr>
          <p:cNvPr id="6" name="Table 5"/>
          <p:cNvGraphicFramePr>
            <a:graphicFrameLocks noGrp="1"/>
          </p:cNvGraphicFramePr>
          <p:nvPr/>
        </p:nvGraphicFramePr>
        <p:xfrm>
          <a:off x="152399" y="3048000"/>
          <a:ext cx="8991601" cy="3611880"/>
        </p:xfrm>
        <a:graphic>
          <a:graphicData uri="http://schemas.openxmlformats.org/drawingml/2006/table">
            <a:tbl>
              <a:tblPr firstRow="1" bandRow="1">
                <a:tableStyleId>{5C22544A-7EE6-4342-B048-85BDC9FD1C3A}</a:tableStyleId>
              </a:tblPr>
              <a:tblGrid>
                <a:gridCol w="4402138"/>
                <a:gridCol w="4589463"/>
              </a:tblGrid>
              <a:tr h="11665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smtClean="0">
                          <a:solidFill>
                            <a:srgbClr val="800000"/>
                          </a:solidFill>
                          <a:latin typeface="Arial" pitchFamily="34" charset="0"/>
                          <a:cs typeface="Arial" pitchFamily="34" charset="0"/>
                        </a:rPr>
                        <a:t>Aahara</a:t>
                      </a:r>
                      <a:endParaRPr lang="en-US" sz="3200"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solidFill>
                            <a:srgbClr val="800000"/>
                          </a:solidFill>
                          <a:latin typeface="Arial" pitchFamily="34" charset="0"/>
                          <a:cs typeface="Arial" pitchFamily="34" charset="0"/>
                        </a:rPr>
                        <a:t>Benefits</a:t>
                      </a:r>
                      <a:endParaRPr lang="en-US" sz="3200" dirty="0" smtClean="0"/>
                    </a:p>
                  </a:txBody>
                  <a:tcPr/>
                </a:tc>
              </a:tr>
              <a:tr h="2445341">
                <a:tc>
                  <a:txBody>
                    <a:bodyPr/>
                    <a:lstStyle/>
                    <a:p>
                      <a:r>
                        <a:rPr lang="hi-IN" sz="2000" dirty="0" smtClean="0">
                          <a:solidFill>
                            <a:srgbClr val="FF0000"/>
                          </a:solidFill>
                        </a:rPr>
                        <a:t>•</a:t>
                      </a:r>
                      <a:r>
                        <a:rPr lang="hi-IN" sz="2000" dirty="0" smtClean="0"/>
                        <a:t> सर्पिः पृथक्पण्यदिसिद्धम्।(सु० सं० शा० १०/४)</a:t>
                      </a:r>
                    </a:p>
                    <a:p>
                      <a:r>
                        <a:rPr lang="hi-IN" sz="2000" dirty="0" smtClean="0">
                          <a:solidFill>
                            <a:srgbClr val="FF0000"/>
                          </a:solidFill>
                        </a:rPr>
                        <a:t>•</a:t>
                      </a:r>
                      <a:r>
                        <a:rPr lang="hi-IN" sz="2000" dirty="0" smtClean="0"/>
                        <a:t> क्षीरयवागूं ( च० सं० शा० ८/३२)</a:t>
                      </a:r>
                    </a:p>
                    <a:p>
                      <a:r>
                        <a:rPr lang="hi-IN" sz="2000" dirty="0" smtClean="0">
                          <a:solidFill>
                            <a:srgbClr val="FF0000"/>
                          </a:solidFill>
                        </a:rPr>
                        <a:t>•</a:t>
                      </a:r>
                      <a:r>
                        <a:rPr lang="hi-IN" sz="2000" dirty="0" smtClean="0"/>
                        <a:t> तैलेनानुवासयेत्।(सु० सं० शा० १०/४)</a:t>
                      </a:r>
                    </a:p>
                    <a:p>
                      <a:r>
                        <a:rPr lang="hi-IN" sz="2000" dirty="0" smtClean="0">
                          <a:solidFill>
                            <a:srgbClr val="FF0000"/>
                          </a:solidFill>
                        </a:rPr>
                        <a:t>•</a:t>
                      </a:r>
                      <a:r>
                        <a:rPr lang="hi-IN" sz="2000" dirty="0" smtClean="0"/>
                        <a:t>तैलेनानवासयेत् ।(च० सं० शा० ८/३२)</a:t>
                      </a:r>
                    </a:p>
                    <a:p>
                      <a:r>
                        <a:rPr lang="hi-IN" sz="2000" dirty="0" smtClean="0">
                          <a:solidFill>
                            <a:srgbClr val="FF0000"/>
                          </a:solidFill>
                        </a:rPr>
                        <a:t>•</a:t>
                      </a:r>
                      <a:r>
                        <a:rPr lang="hi-IN" sz="2000" dirty="0" smtClean="0"/>
                        <a:t>एवानुवासनतैलात्पिचं योनौ (अ० सं० शा० ३/१२)</a:t>
                      </a:r>
                      <a:endParaRPr lang="en-US" sz="2000" dirty="0"/>
                    </a:p>
                  </a:txBody>
                  <a:tcPr/>
                </a:tc>
                <a:tc>
                  <a:txBody>
                    <a:bodyPr/>
                    <a:lstStyle/>
                    <a:p>
                      <a:r>
                        <a:rPr lang="en-US" sz="2000" b="1" dirty="0" smtClean="0">
                          <a:latin typeface="Arial" pitchFamily="34" charset="0"/>
                          <a:cs typeface="Arial" pitchFamily="34" charset="0"/>
                        </a:rPr>
                        <a:t>-To provide nutrition</a:t>
                      </a:r>
                      <a:r>
                        <a:rPr lang="en-US" sz="2000" b="1" baseline="0" dirty="0" smtClean="0">
                          <a:latin typeface="Arial" pitchFamily="34" charset="0"/>
                          <a:cs typeface="Arial" pitchFamily="34" charset="0"/>
                        </a:rPr>
                        <a:t> for  </a:t>
                      </a:r>
                    </a:p>
                    <a:p>
                      <a:r>
                        <a:rPr lang="en-US" sz="2000" b="1" baseline="0" dirty="0" smtClean="0">
                          <a:latin typeface="Arial" pitchFamily="34" charset="0"/>
                          <a:cs typeface="Arial" pitchFamily="34" charset="0"/>
                        </a:rPr>
                        <a:t>  growing fetus</a:t>
                      </a:r>
                    </a:p>
                    <a:p>
                      <a:endParaRPr lang="en-US" sz="2000" b="1" baseline="0" dirty="0" smtClean="0">
                        <a:latin typeface="Arial" pitchFamily="34" charset="0"/>
                        <a:cs typeface="Arial" pitchFamily="34" charset="0"/>
                      </a:endParaRPr>
                    </a:p>
                    <a:p>
                      <a:r>
                        <a:rPr lang="en-US" sz="2000" b="1" baseline="0" dirty="0" smtClean="0">
                          <a:latin typeface="Arial" pitchFamily="34" charset="0"/>
                          <a:cs typeface="Arial" pitchFamily="34" charset="0"/>
                        </a:rPr>
                        <a:t> -To maintain health of </a:t>
                      </a:r>
                    </a:p>
                    <a:p>
                      <a:r>
                        <a:rPr lang="en-US" sz="2000" b="1" baseline="0" dirty="0" smtClean="0">
                          <a:latin typeface="Arial" pitchFamily="34" charset="0"/>
                          <a:cs typeface="Arial" pitchFamily="34" charset="0"/>
                        </a:rPr>
                        <a:t>   pregnant lady</a:t>
                      </a:r>
                      <a:endParaRPr lang="en-US" sz="2000" b="1" dirty="0" smtClean="0">
                        <a:latin typeface="Arial" pitchFamily="34" charset="0"/>
                        <a:cs typeface="Arial" pitchFamily="34" charset="0"/>
                      </a:endParaRPr>
                    </a:p>
                    <a:p>
                      <a:endParaRPr lang="en-US" dirty="0"/>
                    </a:p>
                  </a:txBody>
                  <a:tcPr/>
                </a:tc>
              </a:tr>
            </a:tbl>
          </a:graphicData>
        </a:graphic>
      </p:graphicFrame>
      <p:pic>
        <p:nvPicPr>
          <p:cNvPr id="8" name="Picture 7" descr="C:\Documents and Settings\DEDE\My Documents\Copy of do4.jpg"/>
          <p:cNvPicPr>
            <a:picLocks noChangeAspect="1" noChangeArrowheads="1"/>
          </p:cNvPicPr>
          <p:nvPr/>
        </p:nvPicPr>
        <p:blipFill>
          <a:blip r:embed="rId3" cstate="print"/>
          <a:srcRect/>
          <a:stretch>
            <a:fillRect/>
          </a:stretch>
        </p:blipFill>
        <p:spPr bwMode="auto">
          <a:xfrm>
            <a:off x="2971800" y="685800"/>
            <a:ext cx="2514600"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7" presetClass="entr" presetSubtype="4"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0" fill="hold"/>
                                        <p:tgtEl>
                                          <p:spTgt spid="8"/>
                                        </p:tgtEl>
                                        <p:attrNameLst>
                                          <p:attrName>ppt_x</p:attrName>
                                        </p:attrNameLst>
                                      </p:cBhvr>
                                      <p:tavLst>
                                        <p:tav tm="0">
                                          <p:val>
                                            <p:strVal val="#ppt_x"/>
                                          </p:val>
                                        </p:tav>
                                        <p:tav tm="100000">
                                          <p:val>
                                            <p:strVal val="#ppt_x"/>
                                          </p:val>
                                        </p:tav>
                                      </p:tavLst>
                                    </p:anim>
                                    <p:anim calcmode="lin" valueType="num">
                                      <p:cBhvr additive="base">
                                        <p:cTn id="14" dur="5000" fill="hold"/>
                                        <p:tgtEl>
                                          <p:spTgt spid="8"/>
                                        </p:tgtEl>
                                        <p:attrNameLst>
                                          <p:attrName>ppt_y</p:attrName>
                                        </p:attrNameLst>
                                      </p:cBhvr>
                                      <p:tavLst>
                                        <p:tav tm="0">
                                          <p:val>
                                            <p:strVal val="1+#ppt_h/2"/>
                                          </p:val>
                                        </p:tav>
                                        <p:tav tm="100000">
                                          <p:val>
                                            <p:strVal val="#ppt_y"/>
                                          </p:val>
                                        </p:tav>
                                      </p:tavLst>
                                    </p:anim>
                                  </p:childTnLst>
                                </p:cTn>
                              </p:par>
                            </p:childTnLst>
                          </p:cTn>
                        </p:par>
                        <p:par>
                          <p:cTn id="15" fill="hold">
                            <p:stCondLst>
                              <p:cond delay="6000"/>
                            </p:stCondLst>
                            <p:childTnLst>
                              <p:par>
                                <p:cTn id="16" presetID="7" presetClass="exit" presetSubtype="4" fill="hold" nodeType="afterEffect">
                                  <p:stCondLst>
                                    <p:cond delay="0"/>
                                  </p:stCondLst>
                                  <p:childTnLst>
                                    <p:anim calcmode="lin" valueType="num">
                                      <p:cBhvr additive="base">
                                        <p:cTn id="17" dur="5000"/>
                                        <p:tgtEl>
                                          <p:spTgt spid="8"/>
                                        </p:tgtEl>
                                        <p:attrNameLst>
                                          <p:attrName>ppt_x</p:attrName>
                                        </p:attrNameLst>
                                      </p:cBhvr>
                                      <p:tavLst>
                                        <p:tav tm="0">
                                          <p:val>
                                            <p:strVal val="ppt_x"/>
                                          </p:val>
                                        </p:tav>
                                        <p:tav tm="100000">
                                          <p:val>
                                            <p:strVal val="ppt_x"/>
                                          </p:val>
                                        </p:tav>
                                      </p:tavLst>
                                    </p:anim>
                                    <p:anim calcmode="lin" valueType="num">
                                      <p:cBhvr additive="base">
                                        <p:cTn id="18" dur="5000"/>
                                        <p:tgtEl>
                                          <p:spTgt spid="8"/>
                                        </p:tgtEl>
                                        <p:attrNameLst>
                                          <p:attrName>ppt_y</p:attrName>
                                        </p:attrNameLst>
                                      </p:cBhvr>
                                      <p:tavLst>
                                        <p:tav tm="0">
                                          <p:val>
                                            <p:strVal val="ppt_y"/>
                                          </p:val>
                                        </p:tav>
                                        <p:tav tm="100000">
                                          <p:val>
                                            <p:strVal val="1+ppt_h/2"/>
                                          </p:val>
                                        </p:tav>
                                      </p:tavLst>
                                    </p:anim>
                                    <p:set>
                                      <p:cBhvr>
                                        <p:cTn id="19" dur="1" fill="hold">
                                          <p:stCondLst>
                                            <p:cond delay="4999"/>
                                          </p:stCondLst>
                                        </p:cTn>
                                        <p:tgtEl>
                                          <p:spTgt spid="8"/>
                                        </p:tgtEl>
                                        <p:attrNameLst>
                                          <p:attrName>style.visibility</p:attrName>
                                        </p:attrNameLst>
                                      </p:cBhvr>
                                      <p:to>
                                        <p:strVal val="hidden"/>
                                      </p:to>
                                    </p:set>
                                  </p:childTnLst>
                                </p:cTn>
                              </p:par>
                            </p:childTnLst>
                          </p:cTn>
                        </p:par>
                        <p:par>
                          <p:cTn id="20" fill="hold">
                            <p:stCondLst>
                              <p:cond delay="11000"/>
                            </p:stCondLst>
                            <p:childTnLst>
                              <p:par>
                                <p:cTn id="21" presetID="7"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0" fill="hold"/>
                                        <p:tgtEl>
                                          <p:spTgt spid="8"/>
                                        </p:tgtEl>
                                        <p:attrNameLst>
                                          <p:attrName>ppt_x</p:attrName>
                                        </p:attrNameLst>
                                      </p:cBhvr>
                                      <p:tavLst>
                                        <p:tav tm="0">
                                          <p:val>
                                            <p:strVal val="#ppt_x"/>
                                          </p:val>
                                        </p:tav>
                                        <p:tav tm="100000">
                                          <p:val>
                                            <p:strVal val="#ppt_x"/>
                                          </p:val>
                                        </p:tav>
                                      </p:tavLst>
                                    </p:anim>
                                    <p:anim calcmode="lin" valueType="num">
                                      <p:cBhvr additive="base">
                                        <p:cTn id="24"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304800"/>
            <a:ext cx="6400800" cy="830997"/>
          </a:xfrm>
          <a:prstGeom prst="rect">
            <a:avLst/>
          </a:prstGeom>
        </p:spPr>
        <p:txBody>
          <a:bodyPr wrap="square">
            <a:spAutoFit/>
          </a:bodyPr>
          <a:lstStyle/>
          <a:p>
            <a:r>
              <a:rPr lang="en-US" dirty="0" smtClean="0">
                <a:solidFill>
                  <a:srgbClr val="FF0066"/>
                </a:solidFill>
                <a:latin typeface="Algerian" pitchFamily="82" charset="0"/>
              </a:rPr>
              <a:t>                     </a:t>
            </a:r>
            <a:r>
              <a:rPr lang="en-US" sz="4800" b="1" dirty="0" err="1" smtClean="0">
                <a:solidFill>
                  <a:srgbClr val="002060"/>
                </a:solidFill>
                <a:latin typeface="Algerian" pitchFamily="82" charset="0"/>
              </a:rPr>
              <a:t>aachara</a:t>
            </a:r>
            <a:endParaRPr lang="en-US" sz="4800" b="1" dirty="0">
              <a:solidFill>
                <a:srgbClr val="002060"/>
              </a:solidFill>
              <a:latin typeface="Algerian" pitchFamily="82" charset="0"/>
            </a:endParaRPr>
          </a:p>
        </p:txBody>
      </p:sp>
      <p:pic>
        <p:nvPicPr>
          <p:cNvPr id="3" name="Picture 2" descr="C:\Documents and Settings\DEDE\My Documents\do6.jpg"/>
          <p:cNvPicPr>
            <a:picLocks noChangeAspect="1" noChangeArrowheads="1"/>
          </p:cNvPicPr>
          <p:nvPr/>
        </p:nvPicPr>
        <p:blipFill>
          <a:blip r:embed="rId3" cstate="print"/>
          <a:srcRect/>
          <a:stretch>
            <a:fillRect/>
          </a:stretch>
        </p:blipFill>
        <p:spPr bwMode="auto">
          <a:xfrm>
            <a:off x="1295400" y="1828800"/>
            <a:ext cx="3200400" cy="4038600"/>
          </a:xfrm>
          <a:prstGeom prst="rect">
            <a:avLst/>
          </a:prstGeom>
          <a:noFill/>
        </p:spPr>
      </p:pic>
      <p:pic>
        <p:nvPicPr>
          <p:cNvPr id="4" name="Picture 4" descr="C:\Documents and Settings\DEDE\My Documents\do7.jpg"/>
          <p:cNvPicPr>
            <a:picLocks noChangeAspect="1" noChangeArrowheads="1"/>
          </p:cNvPicPr>
          <p:nvPr/>
        </p:nvPicPr>
        <p:blipFill>
          <a:blip r:embed="rId4" cstate="print"/>
          <a:srcRect/>
          <a:stretch>
            <a:fillRect/>
          </a:stretch>
        </p:blipFill>
        <p:spPr bwMode="auto">
          <a:xfrm>
            <a:off x="4876800" y="1828800"/>
            <a:ext cx="3276600" cy="4038600"/>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3000"/>
                                        <p:tgtEl>
                                          <p:spTgt spid="3"/>
                                        </p:tgtEl>
                                      </p:cBhvr>
                                    </p:animEffect>
                                  </p:childTnLst>
                                </p:cTn>
                              </p:par>
                            </p:childTnLst>
                          </p:cTn>
                        </p:par>
                        <p:par>
                          <p:cTn id="8" fill="hold">
                            <p:stCondLst>
                              <p:cond delay="3000"/>
                            </p:stCondLst>
                            <p:childTnLst>
                              <p:par>
                                <p:cTn id="9" presetID="2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edge">
                                      <p:cBhvr>
                                        <p:cTn id="11" dur="3000"/>
                                        <p:tgtEl>
                                          <p:spTgt spid="4"/>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hi-IN" dirty="0" smtClean="0"/>
              <a:t>गर्भिणी प्रथमदिवसात्प्रभृति नित्यं प्रहृष्टा शुच्यलंकृता शुक्लवसना शान्तिमङ्गलदेवताब्राह्मणगुरुपराचभवेत्,...हृद्यं द्रवं मधुरप्रायं स्निग्धं दीपनीयसंस्कृतं च भोजनं भोजयेत्, सामान्यमेतदाप्रसवात् ॥(सु.सं.शा. 10/3)</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fontScale="90000"/>
          </a:bodyPr>
          <a:lstStyle/>
          <a:p>
            <a:pPr algn="l"/>
            <a:r>
              <a:rPr lang="hi-IN" sz="3600" dirty="0" smtClean="0">
                <a:solidFill>
                  <a:srgbClr val="FF0000"/>
                </a:solidFill>
              </a:rPr>
              <a:t>पथ्य विहार</a:t>
            </a:r>
            <a:r>
              <a:rPr lang="en-US" sz="3600" dirty="0" smtClean="0">
                <a:solidFill>
                  <a:srgbClr val="FF0000"/>
                </a:solidFill>
              </a:rPr>
              <a:t>-</a:t>
            </a:r>
            <a:r>
              <a:rPr lang="hi-IN" sz="3600" dirty="0" smtClean="0"/>
              <a:t> </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2800" b="1" dirty="0" smtClean="0">
                <a:ln w="6350">
                  <a:noFill/>
                </a:ln>
                <a:solidFill>
                  <a:srgbClr val="D60093"/>
                </a:solidFill>
                <a:effectLst>
                  <a:outerShdw blurRad="114300" dist="101600" dir="2700000" algn="tl" rotWithShape="0">
                    <a:srgbClr val="000000">
                      <a:alpha val="40000"/>
                    </a:srgbClr>
                  </a:outerShdw>
                </a:effectLst>
              </a:rPr>
              <a:t> ●</a:t>
            </a:r>
            <a:r>
              <a:rPr lang="en-US" sz="2800" dirty="0" smtClean="0"/>
              <a:t> </a:t>
            </a:r>
            <a:r>
              <a:rPr lang="hi-IN" sz="2800" dirty="0" smtClean="0"/>
              <a:t>पवित्र आचरण, स्वच्छ एवं शुक्ल वस्त्र धारण, अलंकार धारण, प्रतिदिन स्नान (वाग्भट वर्णित औषधिसिद्ध जल</a:t>
            </a:r>
            <a:r>
              <a:rPr lang="en-US" sz="2800" dirty="0" smtClean="0"/>
              <a:t> </a:t>
            </a:r>
            <a:r>
              <a:rPr lang="hi-IN" sz="2800" dirty="0" smtClean="0"/>
              <a:t>से)।</a:t>
            </a:r>
            <a:r>
              <a:rPr lang="en-US" sz="2800" dirty="0" smtClean="0"/>
              <a:t/>
            </a:r>
            <a:br>
              <a:rPr lang="en-US" sz="2800" dirty="0" smtClean="0"/>
            </a:br>
            <a:r>
              <a:rPr lang="en-US" sz="2800" b="1" dirty="0" smtClean="0">
                <a:ln w="6350">
                  <a:noFill/>
                </a:ln>
                <a:solidFill>
                  <a:srgbClr val="D60093"/>
                </a:solidFill>
                <a:effectLst>
                  <a:outerShdw blurRad="114300" dist="101600" dir="2700000" algn="tl" rotWithShape="0">
                    <a:srgbClr val="000000">
                      <a:alpha val="40000"/>
                    </a:srgbClr>
                  </a:outerShdw>
                </a:effectLst>
              </a:rPr>
              <a:t> ● </a:t>
            </a:r>
            <a:r>
              <a:rPr lang="hi-IN" sz="2800" dirty="0" smtClean="0"/>
              <a:t>सदैव प्रसन्न रहना चाहिए ।</a:t>
            </a:r>
            <a:r>
              <a:rPr lang="en-US" sz="2800" dirty="0" smtClean="0"/>
              <a:t> </a:t>
            </a:r>
            <a:br>
              <a:rPr lang="en-US" sz="2800" dirty="0" smtClean="0"/>
            </a:br>
            <a:r>
              <a:rPr lang="en-US" sz="2800" b="1" dirty="0" smtClean="0">
                <a:ln w="6350">
                  <a:noFill/>
                </a:ln>
                <a:solidFill>
                  <a:srgbClr val="D60093"/>
                </a:solidFill>
                <a:effectLst>
                  <a:outerShdw blurRad="114300" dist="101600" dir="2700000" algn="tl" rotWithShape="0">
                    <a:srgbClr val="000000">
                      <a:alpha val="40000"/>
                    </a:srgbClr>
                  </a:outerShdw>
                </a:effectLst>
              </a:rPr>
              <a:t> ● </a:t>
            </a:r>
            <a:r>
              <a:rPr lang="hi-IN" sz="2800" dirty="0" smtClean="0"/>
              <a:t>सोने एवं बैठने का स्थान स्वच्छ, मृदु एवं अपाश्रययुक्त होना चाहिए ।</a:t>
            </a:r>
            <a:r>
              <a:rPr lang="en-US" sz="2800" dirty="0" smtClean="0"/>
              <a:t/>
            </a:r>
            <a:br>
              <a:rPr lang="en-US" sz="2800" dirty="0" smtClean="0"/>
            </a:br>
            <a:r>
              <a:rPr lang="en-US" sz="2800" b="1" dirty="0" smtClean="0">
                <a:ln w="6350">
                  <a:noFill/>
                </a:ln>
                <a:solidFill>
                  <a:srgbClr val="D60093"/>
                </a:solidFill>
                <a:effectLst>
                  <a:outerShdw blurRad="114300" dist="101600" dir="2700000" algn="tl" rotWithShape="0">
                    <a:srgbClr val="000000">
                      <a:alpha val="40000"/>
                    </a:srgbClr>
                  </a:outerShdw>
                </a:effectLst>
              </a:rPr>
              <a:t> ● </a:t>
            </a:r>
            <a:r>
              <a:rPr lang="hi-IN" sz="2800" dirty="0" smtClean="0"/>
              <a:t>चन्द्रग्रहण तथा सूर्यग्रहण के समय गर्भगृह में शान्ति- होम आदि क्रिया करना ।</a:t>
            </a:r>
            <a:r>
              <a:rPr lang="en-US" sz="2800" dirty="0" smtClean="0"/>
              <a:t/>
            </a:r>
            <a:br>
              <a:rPr lang="en-US" sz="2800" dirty="0" smtClean="0"/>
            </a:br>
            <a:r>
              <a:rPr lang="en-US" sz="2800" b="1" dirty="0" smtClean="0">
                <a:ln w="6350">
                  <a:noFill/>
                </a:ln>
                <a:solidFill>
                  <a:srgbClr val="D60093"/>
                </a:solidFill>
                <a:effectLst>
                  <a:outerShdw blurRad="114300" dist="101600" dir="2700000" algn="tl" rotWithShape="0">
                    <a:srgbClr val="000000">
                      <a:alpha val="40000"/>
                    </a:srgbClr>
                  </a:outerShdw>
                </a:effectLst>
              </a:rPr>
              <a:t> ● </a:t>
            </a:r>
            <a:r>
              <a:rPr lang="hi-IN" sz="2800" dirty="0" smtClean="0"/>
              <a:t>प्रज्वलित अग्नि में घृत की आहुति देनी चाहिए ।</a:t>
            </a:r>
            <a:r>
              <a:rPr lang="en-US" sz="2800" dirty="0" smtClean="0"/>
              <a:t> </a:t>
            </a:r>
            <a:br>
              <a:rPr lang="en-US" sz="2800" dirty="0" smtClean="0"/>
            </a:br>
            <a:r>
              <a:rPr lang="en-US" sz="2800" b="1" dirty="0" smtClean="0">
                <a:ln w="6350">
                  <a:noFill/>
                </a:ln>
                <a:solidFill>
                  <a:srgbClr val="D60093"/>
                </a:solidFill>
                <a:effectLst>
                  <a:outerShdw blurRad="114300" dist="101600" dir="2700000" algn="tl" rotWithShape="0">
                    <a:srgbClr val="000000">
                      <a:alpha val="40000"/>
                    </a:srgbClr>
                  </a:outerShdw>
                </a:effectLst>
              </a:rPr>
              <a:t> ● </a:t>
            </a:r>
            <a:r>
              <a:rPr lang="hi-IN" sz="2800" dirty="0" smtClean="0"/>
              <a:t>शरीर के सभी सूत्र या धागे खोल देना चाहिए ।</a:t>
            </a:r>
            <a:r>
              <a:rPr lang="en-US" sz="2800" dirty="0" smtClean="0"/>
              <a:t/>
            </a:r>
            <a:br>
              <a:rPr lang="en-US" sz="2800" dirty="0" smtClean="0"/>
            </a:br>
            <a:r>
              <a:rPr lang="en-US" sz="2800" b="1" dirty="0" smtClean="0">
                <a:ln w="6350">
                  <a:noFill/>
                </a:ln>
                <a:solidFill>
                  <a:srgbClr val="D60093"/>
                </a:solidFill>
                <a:effectLst>
                  <a:outerShdw blurRad="114300" dist="101600" dir="2700000" algn="tl" rotWithShape="0">
                    <a:srgbClr val="000000">
                      <a:alpha val="40000"/>
                    </a:srgbClr>
                  </a:outerShdw>
                </a:effectLst>
              </a:rPr>
              <a:t> ● </a:t>
            </a:r>
            <a:r>
              <a:rPr lang="hi-IN" sz="2800" dirty="0" smtClean="0"/>
              <a:t>त्रिवृत् मणि का श्रोणि में धारण ।</a:t>
            </a:r>
            <a:r>
              <a:rPr lang="en-US" sz="2800" dirty="0" smtClean="0"/>
              <a:t/>
            </a:r>
            <a:br>
              <a:rPr lang="en-US" sz="2800" dirty="0" smtClean="0"/>
            </a:br>
            <a:r>
              <a:rPr lang="en-US" sz="2800" b="1" dirty="0" smtClean="0">
                <a:ln w="6350">
                  <a:noFill/>
                </a:ln>
                <a:solidFill>
                  <a:srgbClr val="D60093"/>
                </a:solidFill>
                <a:effectLst>
                  <a:outerShdw blurRad="114300" dist="101600" dir="2700000" algn="tl" rotWithShape="0">
                    <a:srgbClr val="000000">
                      <a:alpha val="40000"/>
                    </a:srgbClr>
                  </a:outerShdw>
                </a:effectLst>
              </a:rPr>
              <a:t> ● </a:t>
            </a:r>
            <a:r>
              <a:rPr lang="hi-IN" sz="2800" dirty="0" smtClean="0"/>
              <a:t>चंद्रिका स्नान, कस्तूती, चंदन, माला धारण, कर्पूर का लेप ।</a:t>
            </a:r>
            <a:r>
              <a:rPr lang="en-US" sz="2800" dirty="0" smtClean="0"/>
              <a:t/>
            </a:r>
            <a:br>
              <a:rPr lang="en-US" sz="2800" dirty="0" smtClean="0"/>
            </a:br>
            <a:r>
              <a:rPr lang="en-US" sz="2800" b="1" dirty="0" smtClean="0">
                <a:ln w="6350">
                  <a:noFill/>
                </a:ln>
                <a:solidFill>
                  <a:srgbClr val="D60093"/>
                </a:solidFill>
                <a:effectLst>
                  <a:outerShdw blurRad="114300" dist="101600" dir="2700000" algn="tl" rotWithShape="0">
                    <a:srgbClr val="000000">
                      <a:alpha val="40000"/>
                    </a:srgbClr>
                  </a:outerShdw>
                </a:effectLst>
              </a:rPr>
              <a:t> ● </a:t>
            </a:r>
            <a:r>
              <a:rPr lang="hi-IN" sz="2800" dirty="0" smtClean="0"/>
              <a:t>मनोरम विहार</a:t>
            </a:r>
            <a:r>
              <a:rPr lang="en-US" sz="2800" dirty="0" smtClean="0"/>
              <a:t> |</a:t>
            </a:r>
            <a:br>
              <a:rPr lang="en-US" sz="2800" dirty="0" smtClean="0"/>
            </a:br>
            <a:r>
              <a:rPr lang="en-US" sz="2800" b="1" dirty="0" smtClean="0">
                <a:ln w="6350">
                  <a:noFill/>
                </a:ln>
                <a:solidFill>
                  <a:srgbClr val="D60093"/>
                </a:solidFill>
                <a:effectLst>
                  <a:outerShdw blurRad="114300" dist="101600" dir="2700000" algn="tl" rotWithShape="0">
                    <a:srgbClr val="000000">
                      <a:alpha val="40000"/>
                    </a:srgbClr>
                  </a:outerShdw>
                </a:effectLst>
              </a:rPr>
              <a:t> ● </a:t>
            </a:r>
            <a:r>
              <a:rPr lang="hi-IN" sz="2800" dirty="0" smtClean="0"/>
              <a:t>पंचम एवं अष्टम् मास में ब्राह्मणों द्वारा मंगलकर्म कराकर सगोत्रीय व्यक्तियों को भोजन देना ।</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fontScale="90000"/>
          </a:bodyPr>
          <a:lstStyle/>
          <a:p>
            <a:r>
              <a:rPr lang="en-US" sz="5300" b="1" dirty="0" smtClean="0">
                <a:solidFill>
                  <a:srgbClr val="002060"/>
                </a:solidFill>
                <a:latin typeface="Kruti Dev 010" pitchFamily="2" charset="0"/>
              </a:rPr>
              <a:t/>
            </a:r>
            <a:br>
              <a:rPr lang="en-US" sz="5300" b="1" dirty="0" smtClean="0">
                <a:solidFill>
                  <a:srgbClr val="002060"/>
                </a:solidFill>
                <a:latin typeface="Kruti Dev 010" pitchFamily="2" charset="0"/>
              </a:rPr>
            </a:br>
            <a:r>
              <a:rPr lang="en-US" sz="4800" b="1" dirty="0" smtClean="0">
                <a:solidFill>
                  <a:srgbClr val="002060"/>
                </a:solidFill>
                <a:cs typeface="Times New Roman" pitchFamily="18" charset="0"/>
              </a:rPr>
              <a:t> about psychology</a:t>
            </a:r>
            <a:r>
              <a:rPr lang="en-US" sz="4800" b="1" dirty="0" smtClean="0">
                <a:solidFill>
                  <a:srgbClr val="002060"/>
                </a:solidFill>
              </a:rPr>
              <a:t/>
            </a:r>
            <a:br>
              <a:rPr lang="en-US" sz="4800" b="1" dirty="0" smtClean="0">
                <a:solidFill>
                  <a:srgbClr val="002060"/>
                </a:solidFill>
              </a:rPr>
            </a:br>
            <a:endParaRPr lang="en-US" sz="4800" dirty="0">
              <a:solidFill>
                <a:srgbClr val="FFFF00"/>
              </a:solidFill>
              <a:cs typeface="Times New Roman" pitchFamily="18" charset="0"/>
            </a:endParaRPr>
          </a:p>
        </p:txBody>
      </p:sp>
      <p:graphicFrame>
        <p:nvGraphicFramePr>
          <p:cNvPr id="6" name="Table 5"/>
          <p:cNvGraphicFramePr>
            <a:graphicFrameLocks noGrp="1"/>
          </p:cNvGraphicFramePr>
          <p:nvPr/>
        </p:nvGraphicFramePr>
        <p:xfrm>
          <a:off x="381000" y="1676400"/>
          <a:ext cx="8382000" cy="4876800"/>
        </p:xfrm>
        <a:graphic>
          <a:graphicData uri="http://schemas.openxmlformats.org/drawingml/2006/table">
            <a:tbl>
              <a:tblPr firstRow="1" bandRow="1">
                <a:tableStyleId>{F5AB1C69-6EDB-4FF4-983F-18BD219EF322}</a:tableStyleId>
              </a:tblPr>
              <a:tblGrid>
                <a:gridCol w="4191000"/>
                <a:gridCol w="4191000"/>
              </a:tblGrid>
              <a:tr h="4876800">
                <a:tc>
                  <a:txBody>
                    <a:bodyPr/>
                    <a:lstStyle/>
                    <a:p>
                      <a:endParaRPr lang="en-US" dirty="0" smtClean="0"/>
                    </a:p>
                    <a:p>
                      <a:pPr>
                        <a:buClr>
                          <a:srgbClr val="FF33CC"/>
                        </a:buClr>
                      </a:pPr>
                      <a:r>
                        <a:rPr lang="hi-IN" sz="2800" dirty="0" smtClean="0">
                          <a:solidFill>
                            <a:schemeClr val="tx1"/>
                          </a:solidFill>
                          <a:latin typeface="Kruti Dev 010" pitchFamily="2" charset="0"/>
                        </a:rPr>
                        <a:t>          -शोक </a:t>
                      </a:r>
                    </a:p>
                    <a:p>
                      <a:pPr>
                        <a:buClr>
                          <a:srgbClr val="FF33CC"/>
                        </a:buClr>
                      </a:pPr>
                      <a:r>
                        <a:rPr lang="hi-IN" sz="2800" dirty="0" smtClean="0">
                          <a:solidFill>
                            <a:schemeClr val="tx1"/>
                          </a:solidFill>
                          <a:latin typeface="Kruti Dev 010" pitchFamily="2" charset="0"/>
                        </a:rPr>
                        <a:t>            </a:t>
                      </a:r>
                    </a:p>
                    <a:p>
                      <a:pPr>
                        <a:buClr>
                          <a:srgbClr val="FF33CC"/>
                        </a:buClr>
                      </a:pPr>
                      <a:r>
                        <a:rPr lang="hi-IN" sz="2800" dirty="0" smtClean="0">
                          <a:solidFill>
                            <a:schemeClr val="tx1"/>
                          </a:solidFill>
                          <a:latin typeface="Kruti Dev 010" pitchFamily="2" charset="0"/>
                        </a:rPr>
                        <a:t>           -भय </a:t>
                      </a:r>
                    </a:p>
                    <a:p>
                      <a:pPr>
                        <a:buClr>
                          <a:srgbClr val="FF33CC"/>
                        </a:buClr>
                      </a:pPr>
                      <a:r>
                        <a:rPr lang="hi-IN" sz="2800" dirty="0" smtClean="0">
                          <a:solidFill>
                            <a:schemeClr val="tx1"/>
                          </a:solidFill>
                          <a:latin typeface="Kruti Dev 010" pitchFamily="2" charset="0"/>
                        </a:rPr>
                        <a:t>           </a:t>
                      </a:r>
                    </a:p>
                    <a:p>
                      <a:pPr>
                        <a:buClr>
                          <a:srgbClr val="FF33CC"/>
                        </a:buClr>
                      </a:pPr>
                      <a:r>
                        <a:rPr lang="hi-IN" sz="2800" dirty="0" smtClean="0">
                          <a:solidFill>
                            <a:schemeClr val="tx1"/>
                          </a:solidFill>
                          <a:latin typeface="Kruti Dev 010" pitchFamily="2" charset="0"/>
                        </a:rPr>
                        <a:t>           </a:t>
                      </a:r>
                    </a:p>
                    <a:p>
                      <a:pPr>
                        <a:buClr>
                          <a:srgbClr val="FF33CC"/>
                        </a:buClr>
                      </a:pPr>
                      <a:r>
                        <a:rPr lang="en-US" sz="2800" dirty="0" smtClean="0">
                          <a:solidFill>
                            <a:schemeClr val="tx1"/>
                          </a:solidFill>
                          <a:latin typeface="Kruti Dev 010" pitchFamily="2" charset="0"/>
                        </a:rPr>
                        <a:t> </a:t>
                      </a:r>
                      <a:endParaRPr lang="en-US" sz="2800" dirty="0" smtClean="0">
                        <a:solidFill>
                          <a:schemeClr val="tx1"/>
                        </a:solidFill>
                      </a:endParaRPr>
                    </a:p>
                    <a:p>
                      <a:endParaRPr lang="en-US" sz="2800" dirty="0"/>
                    </a:p>
                  </a:txBody>
                  <a:tcPr/>
                </a:tc>
                <a:tc>
                  <a:txBody>
                    <a:bodyPr/>
                    <a:lstStyle/>
                    <a:p>
                      <a:pPr algn="ctr">
                        <a:buNone/>
                      </a:pPr>
                      <a:endParaRPr lang="en-US" sz="2000" b="1" dirty="0" smtClean="0">
                        <a:solidFill>
                          <a:schemeClr val="tx1"/>
                        </a:solidFill>
                        <a:latin typeface="Arial" pitchFamily="34" charset="0"/>
                        <a:cs typeface="Arial" pitchFamily="34" charset="0"/>
                      </a:endParaRPr>
                    </a:p>
                    <a:p>
                      <a:pPr algn="ctr">
                        <a:buNone/>
                      </a:pPr>
                      <a:r>
                        <a:rPr lang="en-US" sz="2000" b="1" dirty="0" smtClean="0">
                          <a:solidFill>
                            <a:schemeClr val="tx1"/>
                          </a:solidFill>
                          <a:latin typeface="Arial" pitchFamily="34" charset="0"/>
                          <a:cs typeface="Arial" pitchFamily="34" charset="0"/>
                        </a:rPr>
                        <a:t>Anxiety, Anger, Sorrow, Depression, </a:t>
                      </a:r>
                      <a:r>
                        <a:rPr lang="en-US" sz="2000" b="1" dirty="0" err="1" smtClean="0">
                          <a:solidFill>
                            <a:schemeClr val="tx1"/>
                          </a:solidFill>
                          <a:latin typeface="Arial" pitchFamily="34" charset="0"/>
                          <a:cs typeface="Arial" pitchFamily="34" charset="0"/>
                        </a:rPr>
                        <a:t>Sternous</a:t>
                      </a:r>
                      <a:r>
                        <a:rPr lang="en-US" sz="2000" b="1" dirty="0" smtClean="0">
                          <a:solidFill>
                            <a:schemeClr val="tx1"/>
                          </a:solidFill>
                          <a:latin typeface="Arial" pitchFamily="34" charset="0"/>
                          <a:cs typeface="Arial" pitchFamily="34" charset="0"/>
                        </a:rPr>
                        <a:t> exercise</a:t>
                      </a:r>
                    </a:p>
                    <a:p>
                      <a:pPr algn="ctr">
                        <a:buNone/>
                      </a:pPr>
                      <a:endParaRPr lang="en-US" sz="2000" b="1" dirty="0" smtClean="0">
                        <a:solidFill>
                          <a:schemeClr val="tx1"/>
                        </a:solidFill>
                        <a:latin typeface="Arial" pitchFamily="34" charset="0"/>
                        <a:cs typeface="Arial" pitchFamily="34" charset="0"/>
                      </a:endParaRPr>
                    </a:p>
                    <a:p>
                      <a:pPr algn="ctr">
                        <a:buNone/>
                      </a:pPr>
                      <a:r>
                        <a:rPr lang="en-US" sz="2000" b="1" dirty="0" smtClean="0">
                          <a:solidFill>
                            <a:schemeClr val="tx1"/>
                          </a:solidFill>
                          <a:latin typeface="Arial" pitchFamily="34" charset="0"/>
                          <a:cs typeface="Arial" pitchFamily="34" charset="0"/>
                        </a:rPr>
                        <a:t>Increase in maternal </a:t>
                      </a:r>
                      <a:r>
                        <a:rPr lang="en-US" sz="2000" b="1" dirty="0" err="1" smtClean="0">
                          <a:solidFill>
                            <a:schemeClr val="tx1"/>
                          </a:solidFill>
                          <a:latin typeface="Arial" pitchFamily="34" charset="0"/>
                          <a:cs typeface="Arial" pitchFamily="34" charset="0"/>
                        </a:rPr>
                        <a:t>adrenocorticotropic</a:t>
                      </a:r>
                      <a:r>
                        <a:rPr lang="en-US" sz="2000" b="1" dirty="0" smtClean="0">
                          <a:solidFill>
                            <a:schemeClr val="tx1"/>
                          </a:solidFill>
                          <a:latin typeface="Arial" pitchFamily="34" charset="0"/>
                          <a:cs typeface="Arial" pitchFamily="34" charset="0"/>
                        </a:rPr>
                        <a:t> hormone</a:t>
                      </a:r>
                    </a:p>
                    <a:p>
                      <a:pPr algn="ctr">
                        <a:buNone/>
                      </a:pPr>
                      <a:endParaRPr lang="en-US" sz="2000" b="1" dirty="0" smtClean="0">
                        <a:solidFill>
                          <a:schemeClr val="tx1"/>
                        </a:solidFill>
                        <a:latin typeface="Arial" pitchFamily="34" charset="0"/>
                        <a:cs typeface="Arial" pitchFamily="34" charset="0"/>
                      </a:endParaRPr>
                    </a:p>
                    <a:p>
                      <a:pPr algn="ctr">
                        <a:buNone/>
                      </a:pPr>
                      <a:r>
                        <a:rPr lang="en-US" sz="2000" b="1" dirty="0" smtClean="0">
                          <a:solidFill>
                            <a:schemeClr val="tx1"/>
                          </a:solidFill>
                          <a:latin typeface="Arial" pitchFamily="34" charset="0"/>
                          <a:cs typeface="Arial" pitchFamily="34" charset="0"/>
                        </a:rPr>
                        <a:t>Increase in fetal </a:t>
                      </a:r>
                      <a:r>
                        <a:rPr lang="en-US" sz="2000" b="1" dirty="0" err="1" smtClean="0">
                          <a:solidFill>
                            <a:schemeClr val="tx1"/>
                          </a:solidFill>
                          <a:latin typeface="Arial" pitchFamily="34" charset="0"/>
                          <a:cs typeface="Arial" pitchFamily="34" charset="0"/>
                        </a:rPr>
                        <a:t>cortisol</a:t>
                      </a:r>
                      <a:r>
                        <a:rPr lang="en-US" sz="2000" b="1" dirty="0" smtClean="0">
                          <a:solidFill>
                            <a:schemeClr val="tx1"/>
                          </a:solidFill>
                          <a:latin typeface="Arial" pitchFamily="34" charset="0"/>
                          <a:cs typeface="Arial" pitchFamily="34" charset="0"/>
                        </a:rPr>
                        <a:t> level</a:t>
                      </a:r>
                    </a:p>
                    <a:p>
                      <a:pPr algn="ctr">
                        <a:buNone/>
                      </a:pPr>
                      <a:endParaRPr lang="en-US" sz="2000" b="1" dirty="0" smtClean="0">
                        <a:solidFill>
                          <a:schemeClr val="tx1"/>
                        </a:solidFill>
                        <a:latin typeface="Arial" pitchFamily="34" charset="0"/>
                        <a:cs typeface="Arial" pitchFamily="34" charset="0"/>
                      </a:endParaRPr>
                    </a:p>
                    <a:p>
                      <a:pPr algn="ctr">
                        <a:buNone/>
                      </a:pPr>
                      <a:r>
                        <a:rPr lang="en-US" sz="2000" b="1" dirty="0" smtClean="0">
                          <a:solidFill>
                            <a:schemeClr val="tx1"/>
                          </a:solidFill>
                          <a:latin typeface="Arial" pitchFamily="34" charset="0"/>
                          <a:cs typeface="Arial" pitchFamily="34" charset="0"/>
                        </a:rPr>
                        <a:t>Stimulation of  placental 17-alfa </a:t>
                      </a:r>
                      <a:r>
                        <a:rPr lang="en-US" sz="2000" b="1" dirty="0" err="1" smtClean="0">
                          <a:solidFill>
                            <a:schemeClr val="tx1"/>
                          </a:solidFill>
                          <a:latin typeface="Arial" pitchFamily="34" charset="0"/>
                          <a:cs typeface="Arial" pitchFamily="34" charset="0"/>
                        </a:rPr>
                        <a:t>hydroxylase</a:t>
                      </a:r>
                      <a:r>
                        <a:rPr lang="en-US" sz="2000" b="1" dirty="0" smtClean="0">
                          <a:solidFill>
                            <a:schemeClr val="tx1"/>
                          </a:solidFill>
                          <a:latin typeface="Arial" pitchFamily="34" charset="0"/>
                          <a:cs typeface="Arial" pitchFamily="34" charset="0"/>
                        </a:rPr>
                        <a:t> activity</a:t>
                      </a:r>
                    </a:p>
                    <a:p>
                      <a:pPr algn="ctr">
                        <a:buNone/>
                      </a:pPr>
                      <a:endParaRPr lang="en-US" sz="2000" b="1" dirty="0" smtClean="0">
                        <a:solidFill>
                          <a:schemeClr val="tx1"/>
                        </a:solidFill>
                        <a:latin typeface="Arial" pitchFamily="34" charset="0"/>
                        <a:cs typeface="Arial" pitchFamily="34" charset="0"/>
                      </a:endParaRPr>
                    </a:p>
                    <a:p>
                      <a:pPr algn="ctr">
                        <a:buNone/>
                      </a:pPr>
                      <a:r>
                        <a:rPr lang="en-US" sz="2800" b="1" dirty="0" smtClean="0">
                          <a:solidFill>
                            <a:schemeClr val="tx1"/>
                          </a:solidFill>
                          <a:latin typeface="Arial" pitchFamily="34" charset="0"/>
                          <a:cs typeface="Arial" pitchFamily="34" charset="0"/>
                        </a:rPr>
                        <a:t>↓</a:t>
                      </a:r>
                      <a:r>
                        <a:rPr lang="en-US" sz="2000" b="1" dirty="0" err="1" smtClean="0">
                          <a:solidFill>
                            <a:schemeClr val="tx1"/>
                          </a:solidFill>
                          <a:latin typeface="Arial" pitchFamily="34" charset="0"/>
                          <a:cs typeface="Arial" pitchFamily="34" charset="0"/>
                        </a:rPr>
                        <a:t>Progesteron</a:t>
                      </a:r>
                      <a:r>
                        <a:rPr lang="en-US" sz="2000" b="1" dirty="0" smtClean="0">
                          <a:solidFill>
                            <a:schemeClr val="tx1"/>
                          </a:solidFill>
                          <a:latin typeface="Arial" pitchFamily="34" charset="0"/>
                          <a:cs typeface="Arial" pitchFamily="34" charset="0"/>
                        </a:rPr>
                        <a:t> &amp; </a:t>
                      </a:r>
                      <a:r>
                        <a:rPr lang="en-US" sz="2800" b="0" dirty="0" smtClean="0">
                          <a:solidFill>
                            <a:schemeClr val="tx1"/>
                          </a:solidFill>
                          <a:latin typeface="Arial" pitchFamily="34" charset="0"/>
                          <a:cs typeface="Arial" pitchFamily="34" charset="0"/>
                        </a:rPr>
                        <a:t>↑</a:t>
                      </a:r>
                      <a:r>
                        <a:rPr lang="en-US" sz="2000" b="1" dirty="0" smtClean="0">
                          <a:solidFill>
                            <a:schemeClr val="tx1"/>
                          </a:solidFill>
                          <a:latin typeface="Arial" pitchFamily="34" charset="0"/>
                          <a:cs typeface="Arial" pitchFamily="34" charset="0"/>
                        </a:rPr>
                        <a:t> Estrogen level</a:t>
                      </a:r>
                    </a:p>
                    <a:p>
                      <a:pPr algn="ctr">
                        <a:buNone/>
                      </a:pPr>
                      <a:endParaRPr lang="en-US" sz="2000" b="1" dirty="0" smtClean="0">
                        <a:solidFill>
                          <a:schemeClr val="tx1"/>
                        </a:solidFill>
                        <a:latin typeface="Arial" pitchFamily="34" charset="0"/>
                        <a:cs typeface="Arial" pitchFamily="34" charset="0"/>
                      </a:endParaRPr>
                    </a:p>
                    <a:p>
                      <a:pPr algn="ctr">
                        <a:buNone/>
                      </a:pPr>
                      <a:r>
                        <a:rPr lang="en-US" sz="2000" b="1" dirty="0" smtClean="0">
                          <a:solidFill>
                            <a:schemeClr val="tx1"/>
                          </a:solidFill>
                          <a:latin typeface="Arial" pitchFamily="34" charset="0"/>
                          <a:cs typeface="Arial" pitchFamily="34" charset="0"/>
                        </a:rPr>
                        <a:t>Abortion, Preterm labour</a:t>
                      </a:r>
                    </a:p>
                  </a:txBody>
                  <a:tcPr/>
                </a:tc>
              </a:tr>
            </a:tbl>
          </a:graphicData>
        </a:graphic>
      </p:graphicFrame>
      <p:sp>
        <p:nvSpPr>
          <p:cNvPr id="4" name="Down Arrow 3"/>
          <p:cNvSpPr/>
          <p:nvPr/>
        </p:nvSpPr>
        <p:spPr>
          <a:xfrm>
            <a:off x="6553200" y="2743200"/>
            <a:ext cx="381000" cy="152400"/>
          </a:xfrm>
          <a:prstGeom prst="down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6553200" y="3657600"/>
            <a:ext cx="381000" cy="152400"/>
          </a:xfrm>
          <a:prstGeom prst="down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6553200" y="4267200"/>
            <a:ext cx="381000" cy="152400"/>
          </a:xfrm>
          <a:prstGeom prst="down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6553200" y="5181600"/>
            <a:ext cx="381000" cy="152400"/>
          </a:xfrm>
          <a:prstGeom prst="down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6553200" y="5943600"/>
            <a:ext cx="381000" cy="152400"/>
          </a:xfrm>
          <a:prstGeom prst="down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descr="E:\images28.jpg"/>
          <p:cNvPicPr>
            <a:picLocks noChangeAspect="1" noChangeArrowheads="1"/>
          </p:cNvPicPr>
          <p:nvPr/>
        </p:nvPicPr>
        <p:blipFill>
          <a:blip r:embed="rId2" cstate="print"/>
          <a:srcRect/>
          <a:stretch>
            <a:fillRect/>
          </a:stretch>
        </p:blipFill>
        <p:spPr bwMode="auto">
          <a:xfrm>
            <a:off x="7608276" y="31749"/>
            <a:ext cx="1535724" cy="1568451"/>
          </a:xfrm>
          <a:prstGeom prst="rect">
            <a:avLst/>
          </a:prstGeom>
          <a:noFill/>
        </p:spPr>
      </p:pic>
      <p:sp>
        <p:nvSpPr>
          <p:cNvPr id="10" name="Slide Number Placeholder 9"/>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1000"/>
                                        <p:tgtEl>
                                          <p:spTgt spid="6"/>
                                        </p:tgtEl>
                                      </p:cBhvr>
                                    </p:animEffect>
                                  </p:childTnLst>
                                </p:cTn>
                              </p:par>
                              <p:par>
                                <p:cTn id="14" presetID="7"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0" fill="hold"/>
                                        <p:tgtEl>
                                          <p:spTgt spid="11"/>
                                        </p:tgtEl>
                                        <p:attrNameLst>
                                          <p:attrName>ppt_x</p:attrName>
                                        </p:attrNameLst>
                                      </p:cBhvr>
                                      <p:tavLst>
                                        <p:tav tm="0">
                                          <p:val>
                                            <p:strVal val="#ppt_x"/>
                                          </p:val>
                                        </p:tav>
                                        <p:tav tm="100000">
                                          <p:val>
                                            <p:strVal val="#ppt_x"/>
                                          </p:val>
                                        </p:tav>
                                      </p:tavLst>
                                    </p:anim>
                                    <p:anim calcmode="lin" valueType="num">
                                      <p:cBhvr additive="base">
                                        <p:cTn id="17" dur="5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b="1" dirty="0" smtClean="0">
                <a:solidFill>
                  <a:srgbClr val="FF0000"/>
                </a:solidFill>
                <a:cs typeface="Times New Roman" pitchFamily="18" charset="0"/>
              </a:rPr>
              <a:t>About hygiene</a:t>
            </a:r>
            <a:endParaRPr lang="en-US" sz="3700" b="1" dirty="0">
              <a:solidFill>
                <a:srgbClr val="FF0000"/>
              </a:solidFill>
              <a:cs typeface="Times New Roman" pitchFamily="18" charset="0"/>
            </a:endParaRPr>
          </a:p>
        </p:txBody>
      </p:sp>
      <p:graphicFrame>
        <p:nvGraphicFramePr>
          <p:cNvPr id="6" name="Table 5"/>
          <p:cNvGraphicFramePr>
            <a:graphicFrameLocks noGrp="1"/>
          </p:cNvGraphicFramePr>
          <p:nvPr/>
        </p:nvGraphicFramePr>
        <p:xfrm>
          <a:off x="381000" y="1447800"/>
          <a:ext cx="8458200" cy="5120640"/>
        </p:xfrm>
        <a:graphic>
          <a:graphicData uri="http://schemas.openxmlformats.org/drawingml/2006/table">
            <a:tbl>
              <a:tblPr firstRow="1" bandRow="1">
                <a:tableStyleId>{F5AB1C69-6EDB-4FF4-983F-18BD219EF322}</a:tableStyleId>
              </a:tblPr>
              <a:tblGrid>
                <a:gridCol w="4229100"/>
                <a:gridCol w="4229100"/>
              </a:tblGrid>
              <a:tr h="4724400">
                <a:tc>
                  <a:txBody>
                    <a:bodyPr/>
                    <a:lstStyle/>
                    <a:p>
                      <a:r>
                        <a:rPr lang="en-US" sz="4000" b="1" dirty="0" smtClean="0">
                          <a:solidFill>
                            <a:srgbClr val="800000"/>
                          </a:solidFill>
                          <a:latin typeface="Kruti Dev 010" pitchFamily="2" charset="0"/>
                        </a:rPr>
                        <a:t> </a:t>
                      </a:r>
                      <a:r>
                        <a:rPr lang="hi-IN" sz="4000" b="1" dirty="0" smtClean="0">
                          <a:solidFill>
                            <a:srgbClr val="800000"/>
                          </a:solidFill>
                          <a:latin typeface="Kruti Dev 010" pitchFamily="2" charset="0"/>
                        </a:rPr>
                        <a:t>शुच्यलंकृता</a:t>
                      </a:r>
                      <a:endParaRPr lang="en-US" sz="4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algn="ctr"/>
                      <a:r>
                        <a:rPr lang="en-US" sz="2400" b="1" dirty="0" smtClean="0">
                          <a:solidFill>
                            <a:schemeClr val="tx1"/>
                          </a:solidFill>
                          <a:latin typeface="Arial" pitchFamily="34" charset="0"/>
                          <a:cs typeface="Arial" pitchFamily="34" charset="0"/>
                        </a:rPr>
                        <a:t>Unhygienic  condition</a:t>
                      </a:r>
                    </a:p>
                    <a:p>
                      <a:pPr algn="ctr"/>
                      <a:endParaRPr lang="en-US" sz="2400" b="1" dirty="0" smtClean="0">
                        <a:solidFill>
                          <a:schemeClr val="tx1"/>
                        </a:solidFill>
                        <a:latin typeface="Arial" pitchFamily="34" charset="0"/>
                        <a:cs typeface="Arial" pitchFamily="34" charset="0"/>
                      </a:endParaRPr>
                    </a:p>
                    <a:p>
                      <a:pPr algn="ctr"/>
                      <a:r>
                        <a:rPr lang="en-US" sz="2400" b="1" dirty="0" smtClean="0">
                          <a:solidFill>
                            <a:schemeClr val="tx1"/>
                          </a:solidFill>
                          <a:latin typeface="Arial" pitchFamily="34" charset="0"/>
                          <a:cs typeface="Arial" pitchFamily="34" charset="0"/>
                        </a:rPr>
                        <a:t>UTI, Lower genital tract infection</a:t>
                      </a:r>
                    </a:p>
                    <a:p>
                      <a:pPr algn="ctr"/>
                      <a:endParaRPr lang="en-US" sz="2400" b="1" dirty="0" smtClean="0">
                        <a:solidFill>
                          <a:schemeClr val="tx1"/>
                        </a:solidFill>
                        <a:latin typeface="Arial" pitchFamily="34" charset="0"/>
                        <a:cs typeface="Arial" pitchFamily="34" charset="0"/>
                      </a:endParaRPr>
                    </a:p>
                    <a:p>
                      <a:pPr algn="ctr"/>
                      <a:r>
                        <a:rPr lang="en-US" sz="2400" b="1" dirty="0" smtClean="0">
                          <a:solidFill>
                            <a:schemeClr val="tx1"/>
                          </a:solidFill>
                          <a:latin typeface="Arial" pitchFamily="34" charset="0"/>
                          <a:cs typeface="Arial" pitchFamily="34" charset="0"/>
                        </a:rPr>
                        <a:t>Bacterial </a:t>
                      </a:r>
                      <a:r>
                        <a:rPr lang="en-US" sz="2400" b="1" dirty="0" err="1" smtClean="0">
                          <a:solidFill>
                            <a:schemeClr val="tx1"/>
                          </a:solidFill>
                          <a:latin typeface="Arial" pitchFamily="34" charset="0"/>
                          <a:cs typeface="Arial" pitchFamily="34" charset="0"/>
                        </a:rPr>
                        <a:t>Vaginosis</a:t>
                      </a:r>
                      <a:r>
                        <a:rPr lang="en-US" sz="2400" b="1" dirty="0" smtClean="0">
                          <a:solidFill>
                            <a:schemeClr val="tx1"/>
                          </a:solidFill>
                          <a:latin typeface="Arial" pitchFamily="34" charset="0"/>
                          <a:cs typeface="Arial" pitchFamily="34" charset="0"/>
                        </a:rPr>
                        <a:t> </a:t>
                      </a:r>
                    </a:p>
                    <a:p>
                      <a:pPr algn="ctr"/>
                      <a:endParaRPr lang="en-US" sz="2400" b="1" dirty="0" smtClean="0">
                        <a:solidFill>
                          <a:schemeClr val="tx1"/>
                        </a:solidFill>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Arial" pitchFamily="34" charset="0"/>
                          <a:cs typeface="Arial" pitchFamily="34" charset="0"/>
                        </a:rPr>
                        <a:t>-Abortion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baseline="0" dirty="0" smtClean="0">
                          <a:solidFill>
                            <a:schemeClr val="tx1"/>
                          </a:solidFill>
                          <a:latin typeface="Arial" pitchFamily="34" charset="0"/>
                          <a:cs typeface="Arial" pitchFamily="34" charset="0"/>
                        </a:rPr>
                        <a:t>-Preterm Rupture of Membrane</a:t>
                      </a:r>
                    </a:p>
                    <a:p>
                      <a:pPr algn="ctr"/>
                      <a:r>
                        <a:rPr lang="en-US" sz="2400" b="1" dirty="0" smtClean="0">
                          <a:solidFill>
                            <a:schemeClr val="tx1"/>
                          </a:solidFill>
                          <a:latin typeface="Arial" pitchFamily="34" charset="0"/>
                          <a:cs typeface="Arial" pitchFamily="34" charset="0"/>
                        </a:rPr>
                        <a:t>-Preterm</a:t>
                      </a:r>
                      <a:r>
                        <a:rPr lang="en-US" sz="2400" b="1" baseline="0" dirty="0" smtClean="0">
                          <a:solidFill>
                            <a:schemeClr val="tx1"/>
                          </a:solidFill>
                          <a:latin typeface="Arial" pitchFamily="34" charset="0"/>
                          <a:cs typeface="Arial" pitchFamily="34" charset="0"/>
                        </a:rPr>
                        <a:t> Labour</a:t>
                      </a:r>
                    </a:p>
                    <a:p>
                      <a:pPr algn="ctr"/>
                      <a:r>
                        <a:rPr lang="en-US" sz="2400" b="1" baseline="0" dirty="0" smtClean="0">
                          <a:solidFill>
                            <a:schemeClr val="tx1"/>
                          </a:solidFill>
                          <a:latin typeface="Arial" pitchFamily="34" charset="0"/>
                          <a:cs typeface="Arial" pitchFamily="34" charset="0"/>
                        </a:rPr>
                        <a:t>-</a:t>
                      </a:r>
                      <a:r>
                        <a:rPr lang="en-US" sz="2400" b="1" baseline="0" dirty="0" err="1" smtClean="0">
                          <a:solidFill>
                            <a:schemeClr val="tx1"/>
                          </a:solidFill>
                          <a:latin typeface="Arial" pitchFamily="34" charset="0"/>
                          <a:cs typeface="Arial" pitchFamily="34" charset="0"/>
                        </a:rPr>
                        <a:t>Chorio-amnio-nitis</a:t>
                      </a:r>
                      <a:endParaRPr lang="en-US" sz="2400" b="1" baseline="0" dirty="0" smtClean="0">
                        <a:solidFill>
                          <a:schemeClr val="tx1"/>
                        </a:solidFill>
                        <a:latin typeface="Arial" pitchFamily="34" charset="0"/>
                        <a:cs typeface="Arial" pitchFamily="34" charset="0"/>
                      </a:endParaRPr>
                    </a:p>
                    <a:p>
                      <a:pPr algn="ctr"/>
                      <a:r>
                        <a:rPr lang="en-US" sz="2400" b="1" baseline="0" dirty="0" smtClean="0">
                          <a:solidFill>
                            <a:schemeClr val="tx1"/>
                          </a:solidFill>
                          <a:latin typeface="Arial" pitchFamily="34" charset="0"/>
                          <a:cs typeface="Arial" pitchFamily="34" charset="0"/>
                        </a:rPr>
                        <a:t>-Amniotic Fluid Infection</a:t>
                      </a:r>
                      <a:endParaRPr lang="en-US" sz="2400" b="1" dirty="0">
                        <a:solidFill>
                          <a:schemeClr val="tx1"/>
                        </a:solidFill>
                        <a:latin typeface="Arial" pitchFamily="34" charset="0"/>
                        <a:cs typeface="Arial" pitchFamily="34" charset="0"/>
                      </a:endParaRPr>
                    </a:p>
                  </a:txBody>
                  <a:tcPr/>
                </a:tc>
              </a:tr>
            </a:tbl>
          </a:graphicData>
        </a:graphic>
      </p:graphicFrame>
      <p:sp>
        <p:nvSpPr>
          <p:cNvPr id="4" name="Down Arrow 3"/>
          <p:cNvSpPr/>
          <p:nvPr/>
        </p:nvSpPr>
        <p:spPr>
          <a:xfrm>
            <a:off x="6400800" y="2209800"/>
            <a:ext cx="381000" cy="304800"/>
          </a:xfrm>
          <a:prstGeom prst="down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6400800" y="3276600"/>
            <a:ext cx="381000" cy="304800"/>
          </a:xfrm>
          <a:prstGeom prst="down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6400800" y="4038600"/>
            <a:ext cx="381000" cy="304800"/>
          </a:xfrm>
          <a:prstGeom prst="down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986" name="Picture 2" descr="C:\Documents and Settings\DEDE\My Documents\Downloads\pl"/>
          <p:cNvPicPr>
            <a:picLocks noChangeAspect="1" noChangeArrowheads="1"/>
          </p:cNvPicPr>
          <p:nvPr/>
        </p:nvPicPr>
        <p:blipFill>
          <a:blip r:embed="rId2" cstate="print"/>
          <a:srcRect/>
          <a:stretch>
            <a:fillRect/>
          </a:stretch>
        </p:blipFill>
        <p:spPr bwMode="auto">
          <a:xfrm>
            <a:off x="609600" y="2895600"/>
            <a:ext cx="3657600" cy="3581400"/>
          </a:xfrm>
          <a:prstGeom prst="rect">
            <a:avLst/>
          </a:prstGeom>
          <a:noFill/>
        </p:spPr>
      </p:pic>
      <p:sp>
        <p:nvSpPr>
          <p:cNvPr id="10" name="Slide Number Placeholder 9"/>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3" presetClass="entr" presetSubtype="3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plus(out)">
                                      <p:cBhvr>
                                        <p:cTn id="11" dur="1000"/>
                                        <p:tgtEl>
                                          <p:spTgt spid="6"/>
                                        </p:tgtEl>
                                      </p:cBhvr>
                                    </p:animEffect>
                                  </p:childTnLst>
                                </p:cTn>
                              </p:par>
                              <p:par>
                                <p:cTn id="12" presetID="7" presetClass="entr" presetSubtype="4" fill="hold" nodeType="withEffect">
                                  <p:stCondLst>
                                    <p:cond delay="0"/>
                                  </p:stCondLst>
                                  <p:childTnLst>
                                    <p:set>
                                      <p:cBhvr>
                                        <p:cTn id="13" dur="1" fill="hold">
                                          <p:stCondLst>
                                            <p:cond delay="0"/>
                                          </p:stCondLst>
                                        </p:cTn>
                                        <p:tgtEl>
                                          <p:spTgt spid="41986"/>
                                        </p:tgtEl>
                                        <p:attrNameLst>
                                          <p:attrName>style.visibility</p:attrName>
                                        </p:attrNameLst>
                                      </p:cBhvr>
                                      <p:to>
                                        <p:strVal val="visible"/>
                                      </p:to>
                                    </p:set>
                                    <p:anim calcmode="lin" valueType="num">
                                      <p:cBhvr additive="base">
                                        <p:cTn id="14" dur="5000" fill="hold"/>
                                        <p:tgtEl>
                                          <p:spTgt spid="41986"/>
                                        </p:tgtEl>
                                        <p:attrNameLst>
                                          <p:attrName>ppt_x</p:attrName>
                                        </p:attrNameLst>
                                      </p:cBhvr>
                                      <p:tavLst>
                                        <p:tav tm="0">
                                          <p:val>
                                            <p:strVal val="#ppt_x"/>
                                          </p:val>
                                        </p:tav>
                                        <p:tav tm="100000">
                                          <p:val>
                                            <p:strVal val="#ppt_x"/>
                                          </p:val>
                                        </p:tav>
                                      </p:tavLst>
                                    </p:anim>
                                    <p:anim calcmode="lin" valueType="num">
                                      <p:cBhvr additive="base">
                                        <p:cTn id="15" dur="5000" fill="hold"/>
                                        <p:tgtEl>
                                          <p:spTgt spid="419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3600" b="1" dirty="0" err="1" smtClean="0">
                <a:solidFill>
                  <a:srgbClr val="002060"/>
                </a:solidFill>
                <a:cs typeface="Times New Roman" pitchFamily="18" charset="0"/>
              </a:rPr>
              <a:t>garbhini</a:t>
            </a:r>
            <a:r>
              <a:rPr lang="en-US" sz="3600" b="1" dirty="0" smtClean="0">
                <a:solidFill>
                  <a:srgbClr val="002060"/>
                </a:solidFill>
                <a:cs typeface="Times New Roman" pitchFamily="18" charset="0"/>
              </a:rPr>
              <a:t> should avoid</a:t>
            </a:r>
            <a:endParaRPr lang="en-US" sz="3600" b="1" dirty="0">
              <a:solidFill>
                <a:srgbClr val="002060"/>
              </a:solidFill>
              <a:cs typeface="Times New Roman" pitchFamily="18" charset="0"/>
            </a:endParaRPr>
          </a:p>
        </p:txBody>
      </p:sp>
      <p:graphicFrame>
        <p:nvGraphicFramePr>
          <p:cNvPr id="6" name="Table 5"/>
          <p:cNvGraphicFramePr>
            <a:graphicFrameLocks noGrp="1"/>
          </p:cNvGraphicFramePr>
          <p:nvPr/>
        </p:nvGraphicFramePr>
        <p:xfrm>
          <a:off x="381000" y="1066800"/>
          <a:ext cx="8458200" cy="5806440"/>
        </p:xfrm>
        <a:graphic>
          <a:graphicData uri="http://schemas.openxmlformats.org/drawingml/2006/table">
            <a:tbl>
              <a:tblPr firstRow="1" bandRow="1">
                <a:tableStyleId>{F5AB1C69-6EDB-4FF4-983F-18BD219EF322}</a:tableStyleId>
              </a:tblPr>
              <a:tblGrid>
                <a:gridCol w="4229100"/>
                <a:gridCol w="4229100"/>
              </a:tblGrid>
              <a:tr h="5806440">
                <a:tc>
                  <a:txBody>
                    <a:bodyPr/>
                    <a:lstStyle/>
                    <a:p>
                      <a:r>
                        <a:rPr lang="hi-IN" sz="3600" b="1" dirty="0" smtClean="0">
                          <a:solidFill>
                            <a:srgbClr val="800000"/>
                          </a:solidFill>
                          <a:latin typeface="Kruti Dev 010" pitchFamily="2" charset="0"/>
                        </a:rPr>
                        <a:t>          </a:t>
                      </a:r>
                    </a:p>
                    <a:p>
                      <a:endParaRPr lang="hi-IN" sz="3600" b="1" dirty="0" smtClean="0">
                        <a:solidFill>
                          <a:srgbClr val="800000"/>
                        </a:solidFill>
                        <a:latin typeface="Kruti Dev 010" pitchFamily="2" charset="0"/>
                      </a:endParaRPr>
                    </a:p>
                    <a:p>
                      <a:endParaRPr lang="hi-IN" sz="3600" b="1" dirty="0" smtClean="0">
                        <a:solidFill>
                          <a:srgbClr val="800000"/>
                        </a:solidFill>
                        <a:latin typeface="Kruti Dev 010" pitchFamily="2" charset="0"/>
                      </a:endParaRPr>
                    </a:p>
                    <a:p>
                      <a:endParaRPr lang="hi-IN" sz="3600" b="1" dirty="0" smtClean="0">
                        <a:solidFill>
                          <a:srgbClr val="800000"/>
                        </a:solidFill>
                        <a:latin typeface="Kruti Dev 010" pitchFamily="2" charset="0"/>
                      </a:endParaRPr>
                    </a:p>
                    <a:p>
                      <a:endParaRPr lang="hi-IN" sz="3600" b="1" dirty="0" smtClean="0">
                        <a:solidFill>
                          <a:srgbClr val="800000"/>
                        </a:solidFill>
                        <a:latin typeface="Kruti Dev 010" pitchFamily="2" charset="0"/>
                      </a:endParaRPr>
                    </a:p>
                    <a:p>
                      <a:endParaRPr lang="hi-IN" sz="3600" b="1" dirty="0" smtClean="0">
                        <a:solidFill>
                          <a:srgbClr val="800000"/>
                        </a:solidFill>
                        <a:latin typeface="Kruti Dev 010" pitchFamily="2" charset="0"/>
                      </a:endParaRPr>
                    </a:p>
                    <a:p>
                      <a:endParaRPr lang="hi-IN" sz="3600" b="1" dirty="0" smtClean="0">
                        <a:solidFill>
                          <a:srgbClr val="800000"/>
                        </a:solidFill>
                        <a:latin typeface="Kruti Dev 010" pitchFamily="2" charset="0"/>
                      </a:endParaRPr>
                    </a:p>
                    <a:p>
                      <a:endParaRPr lang="hi-IN" sz="3600" b="1" dirty="0" smtClean="0">
                        <a:solidFill>
                          <a:srgbClr val="800000"/>
                        </a:solidFill>
                        <a:latin typeface="Kruti Dev 010" pitchFamily="2" charset="0"/>
                      </a:endParaRPr>
                    </a:p>
                    <a:p>
                      <a:endParaRPr lang="hi-IN" sz="3600" b="1" dirty="0" smtClean="0">
                        <a:solidFill>
                          <a:srgbClr val="800000"/>
                        </a:solidFill>
                        <a:latin typeface="Kruti Dev 010" pitchFamily="2" charset="0"/>
                      </a:endParaRPr>
                    </a:p>
                    <a:p>
                      <a:r>
                        <a:rPr lang="hi-IN" sz="3600" b="1" dirty="0" smtClean="0">
                          <a:solidFill>
                            <a:srgbClr val="800000"/>
                          </a:solidFill>
                          <a:latin typeface="Kruti Dev 010" pitchFamily="2" charset="0"/>
                        </a:rPr>
                        <a:t>          </a:t>
                      </a:r>
                      <a:r>
                        <a:rPr lang="hi-IN" sz="1500" b="1" dirty="0" smtClean="0">
                          <a:solidFill>
                            <a:srgbClr val="800000"/>
                          </a:solidFill>
                          <a:latin typeface="Kruti Dev 010" pitchFamily="2" charset="0"/>
                        </a:rPr>
                        <a:t>(च.सं.सू. 24/40, अं.स.सू. 13 / 3 )</a:t>
                      </a:r>
                      <a:endParaRPr lang="en-US" sz="1500" b="1" dirty="0" smtClean="0">
                        <a:solidFill>
                          <a:srgbClr val="800000"/>
                        </a:solidFill>
                        <a:latin typeface="Kruti Dev 010" pitchFamily="2" charset="0"/>
                      </a:endParaRPr>
                    </a:p>
                  </a:txBody>
                  <a:tcPr/>
                </a:tc>
                <a:tc>
                  <a:txBody>
                    <a:bodyPr/>
                    <a:lstStyle/>
                    <a:p>
                      <a:r>
                        <a:rPr lang="en-US" sz="2800" b="1" dirty="0" smtClean="0">
                          <a:solidFill>
                            <a:schemeClr val="tx1"/>
                          </a:solidFill>
                          <a:latin typeface="Arial" pitchFamily="34" charset="0"/>
                          <a:cs typeface="Arial" pitchFamily="34" charset="0"/>
                        </a:rPr>
                        <a:t> </a:t>
                      </a:r>
                    </a:p>
                    <a:p>
                      <a:r>
                        <a:rPr lang="en-US" sz="2800" b="1" dirty="0" smtClean="0">
                          <a:solidFill>
                            <a:schemeClr val="tx1"/>
                          </a:solidFill>
                          <a:latin typeface="Arial" pitchFamily="34" charset="0"/>
                          <a:cs typeface="Arial" pitchFamily="34" charset="0"/>
                        </a:rPr>
                        <a:t>-may have </a:t>
                      </a:r>
                      <a:r>
                        <a:rPr lang="en-US" sz="2800" b="1" dirty="0" err="1" smtClean="0">
                          <a:solidFill>
                            <a:schemeClr val="tx1"/>
                          </a:solidFill>
                          <a:latin typeface="Arial" pitchFamily="34" charset="0"/>
                          <a:cs typeface="Arial" pitchFamily="34" charset="0"/>
                        </a:rPr>
                        <a:t>harmfull</a:t>
                      </a:r>
                      <a:r>
                        <a:rPr lang="en-US" sz="2800" b="1" dirty="0" smtClean="0">
                          <a:solidFill>
                            <a:schemeClr val="tx1"/>
                          </a:solidFill>
                          <a:latin typeface="Arial" pitchFamily="34" charset="0"/>
                          <a:cs typeface="Arial" pitchFamily="34" charset="0"/>
                        </a:rPr>
                        <a:t>   </a:t>
                      </a:r>
                    </a:p>
                    <a:p>
                      <a:r>
                        <a:rPr lang="en-US" sz="2800" b="1" dirty="0" smtClean="0">
                          <a:solidFill>
                            <a:schemeClr val="tx1"/>
                          </a:solidFill>
                          <a:latin typeface="Arial" pitchFamily="34" charset="0"/>
                          <a:cs typeface="Arial" pitchFamily="34" charset="0"/>
                        </a:rPr>
                        <a:t>  effect on fetus</a:t>
                      </a:r>
                    </a:p>
                    <a:p>
                      <a:endParaRPr lang="en-US" sz="2800" b="1" dirty="0" smtClean="0">
                        <a:solidFill>
                          <a:schemeClr val="tx1"/>
                        </a:solidFill>
                        <a:latin typeface="Arial" pitchFamily="34" charset="0"/>
                        <a:cs typeface="Arial" pitchFamily="34" charset="0"/>
                      </a:endParaRPr>
                    </a:p>
                    <a:p>
                      <a:r>
                        <a:rPr lang="en-US" sz="2800" b="1" dirty="0" smtClean="0">
                          <a:solidFill>
                            <a:schemeClr val="tx1"/>
                          </a:solidFill>
                          <a:latin typeface="Arial" pitchFamily="34" charset="0"/>
                          <a:cs typeface="Arial" pitchFamily="34" charset="0"/>
                        </a:rPr>
                        <a:t> -causes  uterine </a:t>
                      </a:r>
                    </a:p>
                    <a:p>
                      <a:r>
                        <a:rPr lang="en-US" sz="2800" b="1" dirty="0" smtClean="0">
                          <a:solidFill>
                            <a:schemeClr val="tx1"/>
                          </a:solidFill>
                          <a:latin typeface="Arial" pitchFamily="34" charset="0"/>
                          <a:cs typeface="Arial" pitchFamily="34" charset="0"/>
                        </a:rPr>
                        <a:t>  contraction</a:t>
                      </a:r>
                    </a:p>
                    <a:p>
                      <a:endParaRPr lang="en-US" sz="2800" b="1" dirty="0" smtClean="0">
                        <a:solidFill>
                          <a:schemeClr val="tx1"/>
                        </a:solidFill>
                        <a:latin typeface="Arial" pitchFamily="34" charset="0"/>
                        <a:cs typeface="Arial" pitchFamily="34" charset="0"/>
                      </a:endParaRPr>
                    </a:p>
                    <a:p>
                      <a:r>
                        <a:rPr lang="en-US" sz="2800" b="1" dirty="0" smtClean="0">
                          <a:solidFill>
                            <a:schemeClr val="tx1"/>
                          </a:solidFill>
                          <a:latin typeface="Arial" pitchFamily="34" charset="0"/>
                          <a:cs typeface="Arial" pitchFamily="34" charset="0"/>
                        </a:rPr>
                        <a:t> -affects</a:t>
                      </a:r>
                      <a:r>
                        <a:rPr lang="en-US" sz="2800" b="1" baseline="0" dirty="0" smtClean="0">
                          <a:solidFill>
                            <a:schemeClr val="tx1"/>
                          </a:solidFill>
                          <a:latin typeface="Arial" pitchFamily="34" charset="0"/>
                          <a:cs typeface="Arial" pitchFamily="34" charset="0"/>
                        </a:rPr>
                        <a:t> maternal </a:t>
                      </a:r>
                    </a:p>
                    <a:p>
                      <a:r>
                        <a:rPr lang="en-US" sz="2800" b="1" baseline="0" dirty="0" smtClean="0">
                          <a:solidFill>
                            <a:schemeClr val="tx1"/>
                          </a:solidFill>
                          <a:latin typeface="Arial" pitchFamily="34" charset="0"/>
                          <a:cs typeface="Arial" pitchFamily="34" charset="0"/>
                        </a:rPr>
                        <a:t>  </a:t>
                      </a:r>
                      <a:r>
                        <a:rPr lang="en-US" sz="2800" b="1" baseline="0" dirty="0" err="1" smtClean="0">
                          <a:solidFill>
                            <a:schemeClr val="tx1"/>
                          </a:solidFill>
                          <a:latin typeface="Arial" pitchFamily="34" charset="0"/>
                          <a:cs typeface="Arial" pitchFamily="34" charset="0"/>
                        </a:rPr>
                        <a:t>cortisol</a:t>
                      </a:r>
                      <a:r>
                        <a:rPr lang="en-US" sz="2800" b="1" baseline="0" dirty="0" smtClean="0">
                          <a:solidFill>
                            <a:schemeClr val="tx1"/>
                          </a:solidFill>
                          <a:latin typeface="Arial" pitchFamily="34" charset="0"/>
                          <a:cs typeface="Arial" pitchFamily="34" charset="0"/>
                        </a:rPr>
                        <a:t> level</a:t>
                      </a:r>
                      <a:endParaRPr lang="en-US" sz="2800" b="1" dirty="0">
                        <a:solidFill>
                          <a:schemeClr val="tx1"/>
                        </a:solidFill>
                        <a:latin typeface="Arial" pitchFamily="34" charset="0"/>
                        <a:cs typeface="Arial" pitchFamily="34" charset="0"/>
                      </a:endParaRPr>
                    </a:p>
                  </a:txBody>
                  <a:tcPr/>
                </a:tc>
              </a:tr>
            </a:tbl>
          </a:graphicData>
        </a:graphic>
      </p:graphicFrame>
      <p:pic>
        <p:nvPicPr>
          <p:cNvPr id="4" name="Picture 9" descr="pregnantstep"/>
          <p:cNvPicPr>
            <a:picLocks noChangeAspect="1" noChangeArrowheads="1"/>
          </p:cNvPicPr>
          <p:nvPr/>
        </p:nvPicPr>
        <p:blipFill>
          <a:blip r:embed="rId2" cstate="print"/>
          <a:srcRect/>
          <a:stretch>
            <a:fillRect/>
          </a:stretch>
        </p:blipFill>
        <p:spPr bwMode="auto">
          <a:xfrm>
            <a:off x="0" y="5105400"/>
            <a:ext cx="1571296" cy="1752600"/>
          </a:xfrm>
          <a:prstGeom prst="rect">
            <a:avLst/>
          </a:prstGeom>
          <a:noFill/>
          <a:ln w="9525">
            <a:noFill/>
            <a:miter lim="800000"/>
            <a:headEnd/>
            <a:tailEnd/>
          </a:ln>
        </p:spPr>
      </p:pic>
      <p:pic>
        <p:nvPicPr>
          <p:cNvPr id="1026" name="Picture 2" descr="G:\uniscan0001.jpg"/>
          <p:cNvPicPr>
            <a:picLocks noChangeAspect="1" noChangeArrowheads="1"/>
          </p:cNvPicPr>
          <p:nvPr/>
        </p:nvPicPr>
        <p:blipFill>
          <a:blip r:embed="rId3" cstate="print"/>
          <a:srcRect/>
          <a:stretch>
            <a:fillRect/>
          </a:stretch>
        </p:blipFill>
        <p:spPr bwMode="auto">
          <a:xfrm>
            <a:off x="2514600" y="2971800"/>
            <a:ext cx="2003425" cy="1631950"/>
          </a:xfrm>
          <a:prstGeom prst="rect">
            <a:avLst/>
          </a:prstGeom>
          <a:noFill/>
        </p:spPr>
      </p:pic>
      <p:pic>
        <p:nvPicPr>
          <p:cNvPr id="8" name="Picture 5" descr="Gloriosa-superba"/>
          <p:cNvPicPr>
            <a:picLocks noChangeAspect="1" noChangeArrowheads="1"/>
          </p:cNvPicPr>
          <p:nvPr/>
        </p:nvPicPr>
        <p:blipFill>
          <a:blip r:embed="rId4" cstate="print"/>
          <a:srcRect/>
          <a:stretch>
            <a:fillRect/>
          </a:stretch>
        </p:blipFill>
        <p:spPr>
          <a:xfrm>
            <a:off x="2438400" y="1371600"/>
            <a:ext cx="1905000" cy="1535288"/>
          </a:xfrm>
          <a:prstGeom prst="rect">
            <a:avLst/>
          </a:prstGeom>
        </p:spPr>
      </p:pic>
      <p:sp>
        <p:nvSpPr>
          <p:cNvPr id="9" name="Content Placeholder 8"/>
          <p:cNvSpPr>
            <a:spLocks noGrp="1"/>
          </p:cNvSpPr>
          <p:nvPr>
            <p:ph idx="1"/>
          </p:nvPr>
        </p:nvSpPr>
        <p:spPr>
          <a:xfrm>
            <a:off x="381000" y="1295400"/>
            <a:ext cx="8229600" cy="4525963"/>
          </a:xfrm>
        </p:spPr>
        <p:txBody>
          <a:bodyPr>
            <a:normAutofit fontScale="85000" lnSpcReduction="20000"/>
          </a:bodyPr>
          <a:lstStyle/>
          <a:p>
            <a:pPr>
              <a:buNone/>
            </a:pPr>
            <a:r>
              <a:rPr lang="hi-IN" dirty="0" smtClean="0"/>
              <a:t>तीक्ष्णौषध                                                                                                           </a:t>
            </a:r>
          </a:p>
          <a:p>
            <a:pPr>
              <a:buNone/>
            </a:pPr>
            <a:endParaRPr lang="hi-IN" dirty="0" smtClean="0"/>
          </a:p>
          <a:p>
            <a:pPr>
              <a:buNone/>
            </a:pPr>
            <a:endParaRPr lang="hi-IN" dirty="0" smtClean="0"/>
          </a:p>
          <a:p>
            <a:pPr>
              <a:buNone/>
            </a:pPr>
            <a:endParaRPr lang="hi-IN" dirty="0" smtClean="0"/>
          </a:p>
          <a:p>
            <a:pPr>
              <a:buNone/>
            </a:pPr>
            <a:endParaRPr lang="hi-IN" dirty="0" smtClean="0"/>
          </a:p>
          <a:p>
            <a:pPr>
              <a:buNone/>
            </a:pPr>
            <a:r>
              <a:rPr lang="hi-IN" dirty="0" smtClean="0"/>
              <a:t>व्यवाय</a:t>
            </a:r>
          </a:p>
          <a:p>
            <a:pPr>
              <a:buNone/>
            </a:pPr>
            <a:endParaRPr lang="hi-IN" dirty="0" smtClean="0"/>
          </a:p>
          <a:p>
            <a:pPr>
              <a:buNone/>
            </a:pPr>
            <a:endParaRPr lang="hi-IN" dirty="0" smtClean="0"/>
          </a:p>
          <a:p>
            <a:pPr>
              <a:buNone/>
            </a:pPr>
            <a:endParaRPr lang="hi-IN" dirty="0" smtClean="0"/>
          </a:p>
          <a:p>
            <a:pPr>
              <a:buNone/>
            </a:pPr>
            <a:r>
              <a:rPr lang="hi-IN" dirty="0" smtClean="0"/>
              <a:t>                व्यायाम      </a:t>
            </a:r>
          </a:p>
          <a:p>
            <a:pPr>
              <a:buNone/>
            </a:pPr>
            <a:endParaRPr lang="hi-IN" dirty="0" smtClean="0"/>
          </a:p>
        </p:txBody>
      </p:sp>
      <p:sp>
        <p:nvSpPr>
          <p:cNvPr id="10" name="Slide Number Placeholder 9"/>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1"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4)">
                                      <p:cBhvr>
                                        <p:cTn id="13" dur="1000"/>
                                        <p:tgtEl>
                                          <p:spTgt spid="6"/>
                                        </p:tgtEl>
                                      </p:cBhvr>
                                    </p:animEffect>
                                  </p:childTnLst>
                                </p:cTn>
                              </p:par>
                              <p:par>
                                <p:cTn id="14" presetID="7"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0" fill="hold"/>
                                        <p:tgtEl>
                                          <p:spTgt spid="4"/>
                                        </p:tgtEl>
                                        <p:attrNameLst>
                                          <p:attrName>ppt_x</p:attrName>
                                        </p:attrNameLst>
                                      </p:cBhvr>
                                      <p:tavLst>
                                        <p:tav tm="0">
                                          <p:val>
                                            <p:strVal val="#ppt_x"/>
                                          </p:val>
                                        </p:tav>
                                        <p:tav tm="100000">
                                          <p:val>
                                            <p:strVal val="#ppt_x"/>
                                          </p:val>
                                        </p:tav>
                                      </p:tavLst>
                                    </p:anim>
                                    <p:anim calcmode="lin" valueType="num">
                                      <p:cBhvr additive="base">
                                        <p:cTn id="17" dur="5000" fill="hold"/>
                                        <p:tgtEl>
                                          <p:spTgt spid="4"/>
                                        </p:tgtEl>
                                        <p:attrNameLst>
                                          <p:attrName>ppt_y</p:attrName>
                                        </p:attrNameLst>
                                      </p:cBhvr>
                                      <p:tavLst>
                                        <p:tav tm="0">
                                          <p:val>
                                            <p:strVal val="1+#ppt_h/2"/>
                                          </p:val>
                                        </p:tav>
                                        <p:tav tm="100000">
                                          <p:val>
                                            <p:strVal val="#ppt_y"/>
                                          </p:val>
                                        </p:tav>
                                      </p:tavLst>
                                    </p:anim>
                                  </p:childTnLst>
                                </p:cTn>
                              </p:par>
                              <p:par>
                                <p:cTn id="18" presetID="7" presetClass="entr" presetSubtype="1"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additive="base">
                                        <p:cTn id="20" dur="5000" fill="hold"/>
                                        <p:tgtEl>
                                          <p:spTgt spid="1026"/>
                                        </p:tgtEl>
                                        <p:attrNameLst>
                                          <p:attrName>ppt_x</p:attrName>
                                        </p:attrNameLst>
                                      </p:cBhvr>
                                      <p:tavLst>
                                        <p:tav tm="0">
                                          <p:val>
                                            <p:strVal val="#ppt_x"/>
                                          </p:val>
                                        </p:tav>
                                        <p:tav tm="100000">
                                          <p:val>
                                            <p:strVal val="#ppt_x"/>
                                          </p:val>
                                        </p:tav>
                                      </p:tavLst>
                                    </p:anim>
                                    <p:anim calcmode="lin" valueType="num">
                                      <p:cBhvr additive="base">
                                        <p:cTn id="21" dur="5000" fill="hold"/>
                                        <p:tgtEl>
                                          <p:spTgt spid="1026"/>
                                        </p:tgtEl>
                                        <p:attrNameLst>
                                          <p:attrName>ppt_y</p:attrName>
                                        </p:attrNameLst>
                                      </p:cBhvr>
                                      <p:tavLst>
                                        <p:tav tm="0">
                                          <p:val>
                                            <p:strVal val="0-#ppt_h/2"/>
                                          </p:val>
                                        </p:tav>
                                        <p:tav tm="100000">
                                          <p:val>
                                            <p:strVal val="#ppt_y"/>
                                          </p:val>
                                        </p:tav>
                                      </p:tavLst>
                                    </p:anim>
                                  </p:childTnLst>
                                </p:cTn>
                              </p:par>
                              <p:par>
                                <p:cTn id="22" presetID="7"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0" fill="hold"/>
                                        <p:tgtEl>
                                          <p:spTgt spid="8"/>
                                        </p:tgtEl>
                                        <p:attrNameLst>
                                          <p:attrName>ppt_x</p:attrName>
                                        </p:attrNameLst>
                                      </p:cBhvr>
                                      <p:tavLst>
                                        <p:tav tm="0">
                                          <p:val>
                                            <p:strVal val="#ppt_x"/>
                                          </p:val>
                                        </p:tav>
                                        <p:tav tm="100000">
                                          <p:val>
                                            <p:strVal val="#ppt_x"/>
                                          </p:val>
                                        </p:tav>
                                      </p:tavLst>
                                    </p:anim>
                                    <p:anim calcmode="lin" valueType="num">
                                      <p:cBhvr additive="base">
                                        <p:cTn id="25"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cs typeface="Times New Roman" pitchFamily="18" charset="0"/>
              </a:rPr>
              <a:t>Garbhini</a:t>
            </a:r>
            <a:r>
              <a:rPr lang="en-US" b="1" dirty="0" smtClean="0">
                <a:solidFill>
                  <a:srgbClr val="FF0000"/>
                </a:solidFill>
                <a:cs typeface="Times New Roman" pitchFamily="18" charset="0"/>
              </a:rPr>
              <a:t> Should Avoid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pic>
        <p:nvPicPr>
          <p:cNvPr id="5" name="Picture 4" descr="C:\Documents and Settings\DEDE\My Documents\Downloads\sl.jpg"/>
          <p:cNvPicPr>
            <a:picLocks noChangeAspect="1" noChangeArrowheads="1"/>
          </p:cNvPicPr>
          <p:nvPr/>
        </p:nvPicPr>
        <p:blipFill>
          <a:blip r:embed="rId2" cstate="print"/>
          <a:srcRect/>
          <a:stretch>
            <a:fillRect/>
          </a:stretch>
        </p:blipFill>
        <p:spPr bwMode="auto">
          <a:xfrm>
            <a:off x="6629401" y="1600200"/>
            <a:ext cx="2514600" cy="1505712"/>
          </a:xfrm>
          <a:prstGeom prst="rect">
            <a:avLst/>
          </a:prstGeom>
          <a:noFill/>
        </p:spPr>
      </p:pic>
      <p:pic>
        <p:nvPicPr>
          <p:cNvPr id="6" name="Picture 6" descr="C:\Documents and Settings\DEDE\My Documents\Downloads\f"/>
          <p:cNvPicPr>
            <a:picLocks noChangeAspect="1" noChangeArrowheads="1"/>
          </p:cNvPicPr>
          <p:nvPr/>
        </p:nvPicPr>
        <p:blipFill>
          <a:blip r:embed="rId3" cstate="print"/>
          <a:srcRect/>
          <a:stretch>
            <a:fillRect/>
          </a:stretch>
        </p:blipFill>
        <p:spPr bwMode="auto">
          <a:xfrm>
            <a:off x="6629400" y="3352800"/>
            <a:ext cx="2124075" cy="2152650"/>
          </a:xfrm>
          <a:prstGeom prst="rect">
            <a:avLst/>
          </a:prstGeom>
          <a:noFill/>
        </p:spPr>
      </p:pic>
      <p:pic>
        <p:nvPicPr>
          <p:cNvPr id="7" name="Picture 2" descr="C:\Documents and Settings\DEDE\My Documents\Downloads\e"/>
          <p:cNvPicPr>
            <a:picLocks noGrp="1" noChangeAspect="1" noChangeArrowheads="1"/>
          </p:cNvPicPr>
          <p:nvPr>
            <p:ph idx="1"/>
          </p:nvPr>
        </p:nvPicPr>
        <p:blipFill>
          <a:blip r:embed="rId4" cstate="print"/>
          <a:srcRect/>
          <a:stretch>
            <a:fillRect/>
          </a:stretch>
        </p:blipFill>
        <p:spPr bwMode="auto">
          <a:xfrm>
            <a:off x="584200" y="838200"/>
            <a:ext cx="1339850" cy="2009775"/>
          </a:xfrm>
          <a:prstGeom prst="rect">
            <a:avLst/>
          </a:prstGeom>
          <a:noFill/>
        </p:spPr>
      </p:pic>
      <p:pic>
        <p:nvPicPr>
          <p:cNvPr id="8" name="Picture 13" descr="rrk"/>
          <p:cNvPicPr>
            <a:picLocks noChangeAspect="1" noChangeArrowheads="1"/>
          </p:cNvPicPr>
          <p:nvPr/>
        </p:nvPicPr>
        <p:blipFill>
          <a:blip r:embed="rId5" cstate="print"/>
          <a:srcRect/>
          <a:stretch>
            <a:fillRect/>
          </a:stretch>
        </p:blipFill>
        <p:spPr bwMode="auto">
          <a:xfrm>
            <a:off x="533400" y="3048000"/>
            <a:ext cx="2209800" cy="1905000"/>
          </a:xfrm>
          <a:prstGeom prst="rect">
            <a:avLst/>
          </a:prstGeom>
          <a:noFill/>
          <a:ln w="9525">
            <a:noFill/>
            <a:miter lim="800000"/>
            <a:headEnd/>
            <a:tailEnd/>
          </a:ln>
        </p:spPr>
      </p:pic>
      <p:sp>
        <p:nvSpPr>
          <p:cNvPr id="9" name="Rectangle 8"/>
          <p:cNvSpPr/>
          <p:nvPr/>
        </p:nvSpPr>
        <p:spPr>
          <a:xfrm>
            <a:off x="2743200" y="1752600"/>
            <a:ext cx="1828800" cy="430887"/>
          </a:xfrm>
          <a:prstGeom prst="rect">
            <a:avLst/>
          </a:prstGeom>
        </p:spPr>
        <p:txBody>
          <a:bodyPr wrap="square">
            <a:spAutoFit/>
          </a:bodyPr>
          <a:lstStyle/>
          <a:p>
            <a:r>
              <a:rPr lang="hi-IN" sz="2200" b="1" dirty="0" smtClean="0">
                <a:solidFill>
                  <a:schemeClr val="accent3">
                    <a:lumMod val="50000"/>
                  </a:schemeClr>
                </a:solidFill>
                <a:cs typeface="Times New Roman" pitchFamily="18" charset="0"/>
              </a:rPr>
              <a:t>अतितर्पण</a:t>
            </a:r>
            <a:endParaRPr lang="en-US" sz="2200" dirty="0">
              <a:solidFill>
                <a:schemeClr val="accent3">
                  <a:lumMod val="50000"/>
                </a:schemeClr>
              </a:solidFill>
            </a:endParaRPr>
          </a:p>
        </p:txBody>
      </p:sp>
      <p:sp>
        <p:nvSpPr>
          <p:cNvPr id="10" name="Rectangle 9"/>
          <p:cNvSpPr/>
          <p:nvPr/>
        </p:nvSpPr>
        <p:spPr>
          <a:xfrm>
            <a:off x="2819400" y="3276600"/>
            <a:ext cx="1447800" cy="430887"/>
          </a:xfrm>
          <a:prstGeom prst="rect">
            <a:avLst/>
          </a:prstGeom>
        </p:spPr>
        <p:txBody>
          <a:bodyPr wrap="square">
            <a:spAutoFit/>
          </a:bodyPr>
          <a:lstStyle/>
          <a:p>
            <a:r>
              <a:rPr lang="hi-IN" sz="2200" dirty="0" smtClean="0">
                <a:solidFill>
                  <a:srgbClr val="9C0C16"/>
                </a:solidFill>
              </a:rPr>
              <a:t>यानावरोहणं</a:t>
            </a:r>
            <a:r>
              <a:rPr lang="hi-IN" sz="2200" dirty="0" smtClean="0"/>
              <a:t> </a:t>
            </a:r>
            <a:endParaRPr lang="en-US" sz="2200" dirty="0"/>
          </a:p>
        </p:txBody>
      </p:sp>
      <p:sp>
        <p:nvSpPr>
          <p:cNvPr id="11" name="Rectangle 10"/>
          <p:cNvSpPr/>
          <p:nvPr/>
        </p:nvSpPr>
        <p:spPr>
          <a:xfrm>
            <a:off x="5105400" y="2209800"/>
            <a:ext cx="1356462" cy="430887"/>
          </a:xfrm>
          <a:prstGeom prst="rect">
            <a:avLst/>
          </a:prstGeom>
        </p:spPr>
        <p:txBody>
          <a:bodyPr wrap="none">
            <a:spAutoFit/>
          </a:bodyPr>
          <a:lstStyle/>
          <a:p>
            <a:r>
              <a:rPr lang="hi-IN" sz="2200" b="1" dirty="0" smtClean="0">
                <a:solidFill>
                  <a:srgbClr val="00B0F0"/>
                </a:solidFill>
                <a:cs typeface="Times New Roman" pitchFamily="18" charset="0"/>
              </a:rPr>
              <a:t> दिवास्वप्नं </a:t>
            </a:r>
            <a:endParaRPr lang="en-US" sz="2200" dirty="0">
              <a:solidFill>
                <a:srgbClr val="00B0F0"/>
              </a:solidFill>
            </a:endParaRPr>
          </a:p>
        </p:txBody>
      </p:sp>
      <p:sp>
        <p:nvSpPr>
          <p:cNvPr id="12" name="Rectangle 11"/>
          <p:cNvSpPr/>
          <p:nvPr/>
        </p:nvSpPr>
        <p:spPr>
          <a:xfrm>
            <a:off x="5257800" y="4038600"/>
            <a:ext cx="2133600" cy="430887"/>
          </a:xfrm>
          <a:prstGeom prst="rect">
            <a:avLst/>
          </a:prstGeom>
        </p:spPr>
        <p:txBody>
          <a:bodyPr wrap="square">
            <a:spAutoFit/>
          </a:bodyPr>
          <a:lstStyle/>
          <a:p>
            <a:r>
              <a:rPr lang="hi-IN" sz="2200" b="1" dirty="0" smtClean="0">
                <a:solidFill>
                  <a:srgbClr val="D60093"/>
                </a:solidFill>
                <a:cs typeface="Times New Roman" pitchFamily="18" charset="0"/>
              </a:rPr>
              <a:t>शोकं</a:t>
            </a:r>
            <a:endParaRPr lang="en-US" sz="2200" dirty="0">
              <a:solidFill>
                <a:srgbClr val="D60093"/>
              </a:solidFill>
            </a:endParaRPr>
          </a:p>
        </p:txBody>
      </p:sp>
      <p:sp>
        <p:nvSpPr>
          <p:cNvPr id="13" name="Rectangle 12"/>
          <p:cNvSpPr/>
          <p:nvPr/>
        </p:nvSpPr>
        <p:spPr>
          <a:xfrm>
            <a:off x="2819400" y="5486400"/>
            <a:ext cx="2971799" cy="769441"/>
          </a:xfrm>
          <a:prstGeom prst="rect">
            <a:avLst/>
          </a:prstGeom>
        </p:spPr>
        <p:txBody>
          <a:bodyPr wrap="square">
            <a:spAutoFit/>
          </a:bodyPr>
          <a:lstStyle/>
          <a:p>
            <a:r>
              <a:rPr lang="hi-IN" sz="2200" dirty="0" smtClean="0">
                <a:solidFill>
                  <a:srgbClr val="00233E"/>
                </a:solidFill>
              </a:rPr>
              <a:t>उत्कुटुकासनं</a:t>
            </a:r>
          </a:p>
          <a:p>
            <a:endParaRPr lang="hi-IN" sz="2200" dirty="0" smtClean="0">
              <a:solidFill>
                <a:srgbClr val="00233E"/>
              </a:solidFill>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2000"/>
                                        <p:tgtEl>
                                          <p:spTgt spid="5"/>
                                        </p:tgtEl>
                                      </p:cBhvr>
                                    </p:animEffect>
                                  </p:childTnLst>
                                </p:cTn>
                              </p:par>
                              <p:par>
                                <p:cTn id="11" presetID="4"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2000"/>
                                        <p:tgtEl>
                                          <p:spTgt spid="6"/>
                                        </p:tgtEl>
                                      </p:cBhvr>
                                    </p:animEffect>
                                  </p:childTnLst>
                                </p:cTn>
                              </p:par>
                              <p:par>
                                <p:cTn id="14" presetID="4"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2000"/>
                                        <p:tgtEl>
                                          <p:spTgt spid="7"/>
                                        </p:tgtEl>
                                      </p:cBhvr>
                                    </p:animEffect>
                                  </p:childTnLst>
                                </p:cTn>
                              </p:par>
                              <p:par>
                                <p:cTn id="17" presetID="12" presetClass="exit" presetSubtype="4" fill="hold" nodeType="withEffect">
                                  <p:stCondLst>
                                    <p:cond delay="0"/>
                                  </p:stCondLst>
                                  <p:childTnLst>
                                    <p:animEffect transition="out" filter="slide(fromBottom)">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par>
                                <p:cTn id="20" presetID="4"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2000"/>
                                        <p:tgtEl>
                                          <p:spTgt spid="8"/>
                                        </p:tgtEl>
                                      </p:cBhvr>
                                    </p:animEffect>
                                  </p:childTnLst>
                                </p:cTn>
                              </p:par>
                              <p:par>
                                <p:cTn id="23" presetID="12" presetClass="exit" presetSubtype="4" fill="hold" nodeType="withEffect">
                                  <p:stCondLst>
                                    <p:cond delay="0"/>
                                  </p:stCondLst>
                                  <p:childTnLst>
                                    <p:animEffect transition="out" filter="slide(fromBottom)">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7509748"/>
          </a:xfrm>
          <a:prstGeom prst="rect">
            <a:avLst/>
          </a:prstGeom>
          <a:noFill/>
        </p:spPr>
        <p:txBody>
          <a:bodyPr wrap="square" rtlCol="0">
            <a:spAutoFit/>
          </a:bodyPr>
          <a:lstStyle/>
          <a:p>
            <a:endParaRPr lang="en-IN" sz="3200" dirty="0" smtClean="0"/>
          </a:p>
          <a:p>
            <a:pPr>
              <a:buFontTx/>
              <a:buChar char="-"/>
            </a:pPr>
            <a:r>
              <a:rPr lang="hi-IN" sz="3000" dirty="0" smtClean="0">
                <a:solidFill>
                  <a:srgbClr val="FF0000"/>
                </a:solidFill>
              </a:rPr>
              <a:t>गर्भिणी किसे कहते है ?</a:t>
            </a:r>
            <a:endParaRPr lang="en-US" sz="3000" dirty="0" smtClean="0">
              <a:solidFill>
                <a:srgbClr val="FF0000"/>
              </a:solidFill>
            </a:endParaRPr>
          </a:p>
          <a:p>
            <a:pPr>
              <a:buFontTx/>
              <a:buChar char="-"/>
            </a:pPr>
            <a:endParaRPr lang="hi-IN" sz="3000" dirty="0" smtClean="0">
              <a:solidFill>
                <a:srgbClr val="FF0000"/>
              </a:solidFill>
            </a:endParaRPr>
          </a:p>
          <a:p>
            <a:r>
              <a:rPr lang="en-IN" sz="3000" dirty="0" smtClean="0">
                <a:solidFill>
                  <a:srgbClr val="FF0000"/>
                </a:solidFill>
              </a:rPr>
              <a:t>- </a:t>
            </a:r>
            <a:r>
              <a:rPr lang="hi-IN" sz="3000" dirty="0" smtClean="0">
                <a:solidFill>
                  <a:srgbClr val="FF0000"/>
                </a:solidFill>
              </a:rPr>
              <a:t>परिचर्या किसे कहते है?</a:t>
            </a:r>
          </a:p>
          <a:p>
            <a:endParaRPr lang="hi-IN" sz="3000" dirty="0" smtClean="0">
              <a:solidFill>
                <a:srgbClr val="FF0000"/>
              </a:solidFill>
            </a:endParaRPr>
          </a:p>
          <a:p>
            <a:r>
              <a:rPr lang="en-IN" sz="3000" b="1" dirty="0" smtClean="0">
                <a:solidFill>
                  <a:srgbClr val="FF0000"/>
                </a:solidFill>
              </a:rPr>
              <a:t>-</a:t>
            </a:r>
            <a:r>
              <a:rPr lang="en-IN" sz="3000" dirty="0" smtClean="0">
                <a:solidFill>
                  <a:srgbClr val="FF0000"/>
                </a:solidFill>
              </a:rPr>
              <a:t> </a:t>
            </a:r>
            <a:r>
              <a:rPr lang="hi-IN" sz="3000" dirty="0" smtClean="0">
                <a:solidFill>
                  <a:srgbClr val="FF0000"/>
                </a:solidFill>
              </a:rPr>
              <a:t>गर्भिणी परिचर्या किसे कहते हैं ?</a:t>
            </a:r>
          </a:p>
          <a:p>
            <a:endParaRPr lang="en-IN" sz="3000" dirty="0" smtClean="0">
              <a:solidFill>
                <a:srgbClr val="FF0000"/>
              </a:solidFill>
            </a:endParaRPr>
          </a:p>
          <a:p>
            <a:pPr>
              <a:buFontTx/>
              <a:buChar char="-"/>
            </a:pPr>
            <a:r>
              <a:rPr lang="hi-IN" sz="3000" dirty="0" smtClean="0">
                <a:solidFill>
                  <a:srgbClr val="FF0000"/>
                </a:solidFill>
              </a:rPr>
              <a:t>पुंसवन कर्म</a:t>
            </a:r>
            <a:endParaRPr lang="en-US" sz="3000" dirty="0" smtClean="0">
              <a:solidFill>
                <a:srgbClr val="FF0000"/>
              </a:solidFill>
            </a:endParaRPr>
          </a:p>
          <a:p>
            <a:pPr>
              <a:buFontTx/>
              <a:buChar char="-"/>
            </a:pPr>
            <a:endParaRPr lang="hi-IN" sz="3000" dirty="0" smtClean="0">
              <a:solidFill>
                <a:srgbClr val="FF0000"/>
              </a:solidFill>
            </a:endParaRPr>
          </a:p>
          <a:p>
            <a:r>
              <a:rPr lang="en-IN" sz="3000" dirty="0" smtClean="0">
                <a:solidFill>
                  <a:srgbClr val="FF0000"/>
                </a:solidFill>
              </a:rPr>
              <a:t>- </a:t>
            </a:r>
            <a:r>
              <a:rPr lang="hi-IN" sz="3000" dirty="0" smtClean="0">
                <a:solidFill>
                  <a:srgbClr val="FF0000"/>
                </a:solidFill>
              </a:rPr>
              <a:t>गर्भिणी का सामान्य आहार विहार </a:t>
            </a:r>
          </a:p>
          <a:p>
            <a:endParaRPr lang="hi-IN" sz="3000" dirty="0" smtClean="0">
              <a:solidFill>
                <a:srgbClr val="FF0000"/>
              </a:solidFill>
            </a:endParaRPr>
          </a:p>
          <a:p>
            <a:r>
              <a:rPr lang="en-IN" sz="3000" b="1" dirty="0" smtClean="0">
                <a:solidFill>
                  <a:srgbClr val="FF0000"/>
                </a:solidFill>
              </a:rPr>
              <a:t>-</a:t>
            </a:r>
            <a:r>
              <a:rPr lang="en-IN" sz="3000" dirty="0" smtClean="0">
                <a:solidFill>
                  <a:srgbClr val="FF0000"/>
                </a:solidFill>
              </a:rPr>
              <a:t> </a:t>
            </a:r>
            <a:r>
              <a:rPr lang="hi-IN" sz="3000" dirty="0" smtClean="0">
                <a:solidFill>
                  <a:srgbClr val="FF0000"/>
                </a:solidFill>
              </a:rPr>
              <a:t> मासानुमासिक गर्भिणी परिचर्या</a:t>
            </a:r>
          </a:p>
          <a:p>
            <a:endParaRPr lang="hi-IN" sz="3000" dirty="0" smtClean="0">
              <a:solidFill>
                <a:srgbClr val="FF0000"/>
              </a:solidFill>
            </a:endParaRPr>
          </a:p>
          <a:p>
            <a:r>
              <a:rPr lang="en-IN" sz="3000" b="1" dirty="0" smtClean="0">
                <a:solidFill>
                  <a:srgbClr val="FF0000"/>
                </a:solidFill>
              </a:rPr>
              <a:t>-</a:t>
            </a:r>
            <a:r>
              <a:rPr lang="hi-IN" sz="3000" dirty="0" smtClean="0">
                <a:solidFill>
                  <a:srgbClr val="FF0000"/>
                </a:solidFill>
              </a:rPr>
              <a:t> मासानुमासिक गर्भिणी परिचर्या से लाभ </a:t>
            </a:r>
          </a:p>
          <a:p>
            <a:endParaRPr lang="hi-IN" sz="3000" dirty="0" smtClean="0">
              <a:solidFill>
                <a:srgbClr val="FF0000"/>
              </a:solidFill>
            </a:endParaRPr>
          </a:p>
          <a:p>
            <a:endParaRPr lang="en-US" sz="3000" dirty="0">
              <a:solidFill>
                <a:srgbClr val="FF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05600"/>
          </a:xfrm>
        </p:spPr>
        <p:txBody>
          <a:bodyPr>
            <a:normAutofit/>
          </a:bodyPr>
          <a:lstStyle/>
          <a:p>
            <a:pPr algn="l"/>
            <a:r>
              <a:rPr lang="hi-IN" sz="3700" dirty="0" smtClean="0">
                <a:solidFill>
                  <a:srgbClr val="00B0F0"/>
                </a:solidFill>
              </a:rPr>
              <a:t>      गर्भिणी के लिए स्नानार्थ विशिष्ट जल</a:t>
            </a:r>
            <a:r>
              <a:rPr lang="en-US" sz="3700" dirty="0" smtClean="0">
                <a:solidFill>
                  <a:srgbClr val="00B0F0"/>
                </a:solidFill>
              </a:rPr>
              <a:t> </a:t>
            </a:r>
            <a:r>
              <a:rPr lang="hi-IN" sz="3700" dirty="0" smtClean="0">
                <a:solidFill>
                  <a:srgbClr val="00B0F0"/>
                </a:solidFill>
              </a:rPr>
              <a:t>-</a:t>
            </a:r>
            <a:r>
              <a:rPr lang="en-US" dirty="0" smtClean="0"/>
              <a:t/>
            </a:r>
            <a:br>
              <a:rPr lang="en-US" dirty="0" smtClean="0"/>
            </a:br>
            <a:r>
              <a:rPr lang="en-US" dirty="0" smtClean="0"/>
              <a:t/>
            </a:r>
            <a:br>
              <a:rPr lang="en-US" dirty="0" smtClean="0"/>
            </a:br>
            <a:r>
              <a:rPr lang="hi-IN" dirty="0" smtClean="0"/>
              <a:t> </a:t>
            </a:r>
            <a:r>
              <a:rPr lang="hi-IN" sz="3400" dirty="0" smtClean="0">
                <a:solidFill>
                  <a:srgbClr val="FF0000"/>
                </a:solidFill>
              </a:rPr>
              <a:t>अष्टाग संग्रह मतानुसार -</a:t>
            </a:r>
            <a:r>
              <a:rPr lang="en-US" dirty="0" smtClean="0"/>
              <a:t/>
            </a:r>
            <a:br>
              <a:rPr lang="en-US" dirty="0" smtClean="0"/>
            </a:br>
            <a:r>
              <a:rPr lang="en-US" dirty="0" smtClean="0"/>
              <a:t/>
            </a:r>
            <a:br>
              <a:rPr lang="en-US" dirty="0" smtClean="0"/>
            </a:br>
            <a:r>
              <a:rPr lang="hi-IN" dirty="0" smtClean="0"/>
              <a:t>  </a:t>
            </a:r>
            <a:r>
              <a:rPr lang="hi-IN" sz="2900" b="1" dirty="0" smtClean="0">
                <a:solidFill>
                  <a:schemeClr val="accent3">
                    <a:lumMod val="50000"/>
                  </a:schemeClr>
                </a:solidFill>
              </a:rPr>
              <a:t>बिल्व,</a:t>
            </a:r>
            <a:r>
              <a:rPr lang="en-US" sz="2900" b="1" dirty="0" smtClean="0">
                <a:solidFill>
                  <a:schemeClr val="accent3">
                    <a:lumMod val="50000"/>
                  </a:schemeClr>
                </a:solidFill>
              </a:rPr>
              <a:t> </a:t>
            </a:r>
            <a:r>
              <a:rPr lang="hi-IN" sz="2900" b="1" dirty="0" smtClean="0">
                <a:solidFill>
                  <a:schemeClr val="accent3">
                    <a:lumMod val="50000"/>
                  </a:schemeClr>
                </a:solidFill>
              </a:rPr>
              <a:t>जटामांसी </a:t>
            </a:r>
            <a:r>
              <a:rPr lang="hi-IN" sz="2900" dirty="0" smtClean="0"/>
              <a:t>और एरण्ड के पत्तों</a:t>
            </a:r>
            <a:r>
              <a:rPr lang="en-US" sz="2900" dirty="0" smtClean="0"/>
              <a:t> </a:t>
            </a:r>
            <a:r>
              <a:rPr lang="hi-IN" sz="2900" dirty="0" smtClean="0"/>
              <a:t>से बनाए गए कवाथ को शीतल करके या सर्वगंधोदक से गर्भिणी स्त्री को प्रतिदिन स्नान    करना चाहिए। </a:t>
            </a:r>
            <a:r>
              <a:rPr lang="en-US" sz="2900" dirty="0" smtClean="0"/>
              <a:t>(</a:t>
            </a:r>
            <a:r>
              <a:rPr lang="hi-IN" sz="2800" dirty="0" smtClean="0"/>
              <a:t>अ</a:t>
            </a:r>
            <a:r>
              <a:rPr lang="en-US" sz="3200" dirty="0" smtClean="0">
                <a:solidFill>
                  <a:srgbClr val="FF0000"/>
                </a:solidFill>
              </a:rPr>
              <a:t>. </a:t>
            </a:r>
            <a:r>
              <a:rPr lang="hi-IN" sz="2900" dirty="0" smtClean="0"/>
              <a:t>सं. शा. 3)</a:t>
            </a:r>
            <a:endParaRPr lang="en-US" sz="29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rgbClr val="00B0F0"/>
                </a:solidFill>
              </a:rPr>
              <a:t>Pharmacological Activity of Some Drugs used for bath during pregnancy</a:t>
            </a:r>
            <a:br>
              <a:rPr lang="en-US" sz="2800" dirty="0" smtClean="0">
                <a:solidFill>
                  <a:srgbClr val="00B0F0"/>
                </a:solidFill>
              </a:rPr>
            </a:br>
            <a:endParaRPr lang="en-US" sz="28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51</a:t>
            </a:fld>
            <a:endParaRPr lang="en-US"/>
          </a:p>
        </p:txBody>
      </p:sp>
      <p:graphicFrame>
        <p:nvGraphicFramePr>
          <p:cNvPr id="4" name="Table 3"/>
          <p:cNvGraphicFramePr>
            <a:graphicFrameLocks noGrp="1"/>
          </p:cNvGraphicFramePr>
          <p:nvPr/>
        </p:nvGraphicFramePr>
        <p:xfrm>
          <a:off x="152400" y="1219200"/>
          <a:ext cx="8991600" cy="5638800"/>
        </p:xfrm>
        <a:graphic>
          <a:graphicData uri="http://schemas.openxmlformats.org/drawingml/2006/table">
            <a:tbl>
              <a:tblPr firstRow="1" bandRow="1">
                <a:tableStyleId>{5C22544A-7EE6-4342-B048-85BDC9FD1C3A}</a:tableStyleId>
              </a:tblPr>
              <a:tblGrid>
                <a:gridCol w="4545206"/>
                <a:gridCol w="4446394"/>
              </a:tblGrid>
              <a:tr h="1713626">
                <a:tc>
                  <a:txBody>
                    <a:bodyPr/>
                    <a:lstStyle/>
                    <a:p>
                      <a:r>
                        <a:rPr lang="en-US" sz="3200" b="1" dirty="0" err="1" smtClean="0">
                          <a:solidFill>
                            <a:srgbClr val="FF0000"/>
                          </a:solidFill>
                        </a:rPr>
                        <a:t>Dravya</a:t>
                      </a:r>
                      <a:r>
                        <a:rPr lang="en-US" sz="3200" b="1" dirty="0" smtClean="0">
                          <a:solidFill>
                            <a:srgbClr val="FF0000"/>
                          </a:solidFill>
                        </a:rPr>
                        <a:t> - </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FF0000"/>
                          </a:solidFill>
                        </a:rPr>
                        <a:t>Mode of Action</a:t>
                      </a:r>
                      <a:endParaRPr lang="en-US" sz="3200" dirty="0" smtClean="0"/>
                    </a:p>
                    <a:p>
                      <a:endParaRPr lang="en-US" dirty="0"/>
                    </a:p>
                  </a:txBody>
                  <a:tcPr/>
                </a:tc>
              </a:tr>
              <a:tr h="1713626">
                <a:tc>
                  <a:txBody>
                    <a:bodyPr/>
                    <a:lstStyle/>
                    <a:p>
                      <a:r>
                        <a:rPr lang="en-US" sz="2300" b="0" dirty="0" smtClean="0">
                          <a:solidFill>
                            <a:srgbClr val="FF0000"/>
                          </a:solidFill>
                        </a:rPr>
                        <a:t>N. </a:t>
                      </a:r>
                      <a:r>
                        <a:rPr lang="en-US" sz="2300" b="0" dirty="0" err="1" smtClean="0">
                          <a:solidFill>
                            <a:srgbClr val="FF0000"/>
                          </a:solidFill>
                        </a:rPr>
                        <a:t>jatamansi</a:t>
                      </a:r>
                      <a:r>
                        <a:rPr lang="en-US" sz="2300" b="0" dirty="0" smtClean="0">
                          <a:solidFill>
                            <a:srgbClr val="FF0000"/>
                          </a:solidFill>
                        </a:rPr>
                        <a:t> </a:t>
                      </a:r>
                      <a:endParaRPr lang="en-US" sz="2300" b="0" dirty="0">
                        <a:solidFill>
                          <a:srgbClr val="FF0000"/>
                        </a:solidFill>
                      </a:endParaRPr>
                    </a:p>
                  </a:txBody>
                  <a:tcPr/>
                </a:tc>
                <a:tc>
                  <a:txBody>
                    <a:bodyPr/>
                    <a:lstStyle/>
                    <a:p>
                      <a:pPr>
                        <a:buFontTx/>
                        <a:buChar char="-"/>
                      </a:pPr>
                      <a:r>
                        <a:rPr lang="en-US" sz="2300" smtClean="0">
                          <a:solidFill>
                            <a:schemeClr val="tx1"/>
                          </a:solidFill>
                        </a:rPr>
                        <a:t>Antifungal Activity </a:t>
                      </a:r>
                    </a:p>
                    <a:p>
                      <a:pPr>
                        <a:buFontTx/>
                        <a:buNone/>
                      </a:pPr>
                      <a:endParaRPr lang="en-US" sz="2300" dirty="0" smtClean="0">
                        <a:solidFill>
                          <a:schemeClr val="tx1"/>
                        </a:solidFill>
                      </a:endParaRPr>
                    </a:p>
                    <a:p>
                      <a:r>
                        <a:rPr lang="en-US" sz="2300" smtClean="0">
                          <a:solidFill>
                            <a:schemeClr val="tx1"/>
                          </a:solidFill>
                        </a:rPr>
                        <a:t>- Antioxidant </a:t>
                      </a:r>
                      <a:r>
                        <a:rPr lang="en-US" sz="2300" dirty="0" smtClean="0">
                          <a:solidFill>
                            <a:schemeClr val="tx1"/>
                          </a:solidFill>
                        </a:rPr>
                        <a:t>Activity</a:t>
                      </a:r>
                      <a:endParaRPr lang="en-US" sz="2300" dirty="0">
                        <a:solidFill>
                          <a:schemeClr val="tx1"/>
                        </a:solidFill>
                      </a:endParaRPr>
                    </a:p>
                  </a:txBody>
                  <a:tcPr/>
                </a:tc>
              </a:tr>
              <a:tr h="2211548">
                <a:tc>
                  <a:txBody>
                    <a:bodyPr/>
                    <a:lstStyle/>
                    <a:p>
                      <a:r>
                        <a:rPr lang="en-US" sz="2300" b="1" dirty="0" err="1" smtClean="0">
                          <a:solidFill>
                            <a:srgbClr val="FF0000"/>
                          </a:solidFill>
                        </a:rPr>
                        <a:t>Aegle</a:t>
                      </a:r>
                      <a:r>
                        <a:rPr lang="en-US" sz="2300" b="1" dirty="0" smtClean="0">
                          <a:solidFill>
                            <a:srgbClr val="FF0000"/>
                          </a:solidFill>
                        </a:rPr>
                        <a:t> </a:t>
                      </a:r>
                      <a:r>
                        <a:rPr lang="en-US" sz="2300" b="1" dirty="0" err="1" smtClean="0">
                          <a:solidFill>
                            <a:srgbClr val="FF0000"/>
                          </a:solidFill>
                        </a:rPr>
                        <a:t>marmelos</a:t>
                      </a:r>
                      <a:r>
                        <a:rPr lang="en-US" sz="2300" b="1" dirty="0" smtClean="0">
                          <a:solidFill>
                            <a:srgbClr val="FF0000"/>
                          </a:solidFill>
                        </a:rPr>
                        <a:t> </a:t>
                      </a:r>
                      <a:endParaRPr lang="en-US" sz="2300" b="1" dirty="0">
                        <a:solidFill>
                          <a:srgbClr val="FF0000"/>
                        </a:solidFill>
                      </a:endParaRPr>
                    </a:p>
                  </a:txBody>
                  <a:tcPr/>
                </a:tc>
                <a:tc>
                  <a:txBody>
                    <a:bodyPr/>
                    <a:lstStyle/>
                    <a:p>
                      <a:r>
                        <a:rPr lang="en-US" sz="2300" b="1" dirty="0" smtClean="0">
                          <a:solidFill>
                            <a:schemeClr val="tx1"/>
                          </a:solidFill>
                        </a:rPr>
                        <a:t> - Antimicrobial</a:t>
                      </a:r>
                      <a:r>
                        <a:rPr lang="en-US" sz="2300" b="1" baseline="0" dirty="0" smtClean="0">
                          <a:solidFill>
                            <a:schemeClr val="tx1"/>
                          </a:solidFill>
                        </a:rPr>
                        <a:t> </a:t>
                      </a:r>
                      <a:r>
                        <a:rPr lang="en-US" sz="2300" b="1" dirty="0" smtClean="0">
                          <a:solidFill>
                            <a:schemeClr val="tx1"/>
                          </a:solidFill>
                        </a:rPr>
                        <a:t>Activity </a:t>
                      </a:r>
                    </a:p>
                    <a:p>
                      <a:r>
                        <a:rPr lang="en-US" sz="2300" b="1" dirty="0" smtClean="0">
                          <a:solidFill>
                            <a:schemeClr val="tx1"/>
                          </a:solidFill>
                        </a:rPr>
                        <a:t>(</a:t>
                      </a:r>
                      <a:r>
                        <a:rPr lang="en-US" sz="2300" b="1" dirty="0" err="1" smtClean="0">
                          <a:solidFill>
                            <a:schemeClr val="tx1"/>
                          </a:solidFill>
                        </a:rPr>
                        <a:t>Meena</a:t>
                      </a:r>
                      <a:r>
                        <a:rPr lang="en-US" sz="2300" b="1" dirty="0" smtClean="0">
                          <a:solidFill>
                            <a:schemeClr val="tx1"/>
                          </a:solidFill>
                        </a:rPr>
                        <a:t> et al, 2016)</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2300" b="1" dirty="0" smtClean="0">
                          <a:solidFill>
                            <a:schemeClr val="tx1"/>
                          </a:solidFill>
                        </a:rPr>
                        <a:t>Antifungal-Activity </a:t>
                      </a:r>
                    </a:p>
                    <a:p>
                      <a:r>
                        <a:rPr lang="en-US" sz="2300" b="1" dirty="0" smtClean="0">
                          <a:solidFill>
                            <a:schemeClr val="tx1"/>
                          </a:solidFill>
                        </a:rPr>
                        <a:t>(</a:t>
                      </a:r>
                      <a:r>
                        <a:rPr lang="en-US" sz="2300" b="1" dirty="0" err="1" smtClean="0">
                          <a:solidFill>
                            <a:schemeClr val="tx1"/>
                          </a:solidFill>
                        </a:rPr>
                        <a:t>Balakumar</a:t>
                      </a:r>
                      <a:r>
                        <a:rPr lang="en-US" sz="2300" b="1" baseline="0" dirty="0" smtClean="0">
                          <a:solidFill>
                            <a:schemeClr val="tx1"/>
                          </a:solidFill>
                        </a:rPr>
                        <a:t> et al, 2011)</a:t>
                      </a:r>
                      <a:endParaRPr lang="en-US" sz="2300" b="1" dirty="0" smtClean="0">
                        <a:solidFill>
                          <a:schemeClr val="tx1"/>
                        </a:solidFill>
                      </a:endParaRPr>
                    </a:p>
                    <a:p>
                      <a:r>
                        <a:rPr lang="en-US" sz="2300" b="1" dirty="0" smtClean="0">
                          <a:solidFill>
                            <a:schemeClr val="tx1"/>
                          </a:solidFill>
                        </a:rPr>
                        <a:t>- Antioxidant Activity</a:t>
                      </a:r>
                    </a:p>
                    <a:p>
                      <a:r>
                        <a:rPr lang="en-US" sz="2300" b="1" dirty="0" smtClean="0">
                          <a:solidFill>
                            <a:schemeClr val="tx1"/>
                          </a:solidFill>
                        </a:rPr>
                        <a:t>(</a:t>
                      </a:r>
                      <a:r>
                        <a:rPr lang="en-US" sz="2300" b="1" dirty="0" err="1" smtClean="0">
                          <a:solidFill>
                            <a:schemeClr val="tx1"/>
                          </a:solidFill>
                        </a:rPr>
                        <a:t>Sekar</a:t>
                      </a:r>
                      <a:r>
                        <a:rPr lang="en-US" sz="2300" b="1" dirty="0" smtClean="0">
                          <a:solidFill>
                            <a:schemeClr val="tx1"/>
                          </a:solidFill>
                        </a:rPr>
                        <a:t> et al,2011)</a:t>
                      </a:r>
                      <a:endParaRPr lang="en-US" sz="2300" b="1"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152400"/>
            <a:ext cx="7010400" cy="830997"/>
          </a:xfrm>
          <a:prstGeom prst="rect">
            <a:avLst/>
          </a:prstGeom>
        </p:spPr>
        <p:txBody>
          <a:bodyPr wrap="square">
            <a:spAutoFit/>
          </a:bodyPr>
          <a:lstStyle/>
          <a:p>
            <a:r>
              <a:rPr lang="en-US" sz="4800" dirty="0" smtClean="0">
                <a:solidFill>
                  <a:srgbClr val="FF0066"/>
                </a:solidFill>
                <a:latin typeface="Algerian" pitchFamily="82" charset="0"/>
              </a:rPr>
              <a:t>        </a:t>
            </a:r>
            <a:r>
              <a:rPr lang="en-US" sz="4800" b="1" cap="all" dirty="0" err="1"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itchFamily="82" charset="0"/>
              </a:rPr>
              <a:t>aushadh</a:t>
            </a:r>
            <a:endParaRPr lang="en-US" sz="4800" dirty="0">
              <a:solidFill>
                <a:srgbClr val="002060"/>
              </a:solidFill>
              <a:latin typeface="Algerian" pitchFamily="82" charset="0"/>
            </a:endParaRPr>
          </a:p>
        </p:txBody>
      </p:sp>
      <p:pic>
        <p:nvPicPr>
          <p:cNvPr id="4" name="Picture 2" descr="http://t2.gstatic.com/images?q=tbn:ANd9GcSJJfsQVsiYiWE4u5bIcCtUsJsfZcnxpk0W10SHzuIBmOrg00Rm"/>
          <p:cNvPicPr>
            <a:picLocks noChangeAspect="1" noChangeArrowheads="1"/>
          </p:cNvPicPr>
          <p:nvPr/>
        </p:nvPicPr>
        <p:blipFill>
          <a:blip r:embed="rId3" cstate="print"/>
          <a:srcRect/>
          <a:stretch>
            <a:fillRect/>
          </a:stretch>
        </p:blipFill>
        <p:spPr bwMode="auto">
          <a:xfrm>
            <a:off x="1828800" y="1219200"/>
            <a:ext cx="5105400" cy="3886200"/>
          </a:xfrm>
          <a:prstGeom prst="rect">
            <a:avLst/>
          </a:prstGeom>
          <a:noFill/>
        </p:spPr>
      </p:pic>
      <p:pic>
        <p:nvPicPr>
          <p:cNvPr id="5" name="Picture 2" descr="E:\asper race.jpg"/>
          <p:cNvPicPr>
            <a:picLocks noChangeAspect="1" noChangeArrowheads="1"/>
          </p:cNvPicPr>
          <p:nvPr/>
        </p:nvPicPr>
        <p:blipFill>
          <a:blip r:embed="rId4" cstate="print"/>
          <a:srcRect/>
          <a:stretch>
            <a:fillRect/>
          </a:stretch>
        </p:blipFill>
        <p:spPr bwMode="auto">
          <a:xfrm>
            <a:off x="0" y="5486401"/>
            <a:ext cx="1572123" cy="1371600"/>
          </a:xfrm>
          <a:prstGeom prst="rect">
            <a:avLst/>
          </a:prstGeom>
          <a:noFill/>
        </p:spPr>
      </p:pic>
      <p:pic>
        <p:nvPicPr>
          <p:cNvPr id="6" name="Picture 2" descr="E:\g glabra.jpg"/>
          <p:cNvPicPr>
            <a:picLocks noChangeAspect="1" noChangeArrowheads="1"/>
          </p:cNvPicPr>
          <p:nvPr/>
        </p:nvPicPr>
        <p:blipFill>
          <a:blip r:embed="rId5" cstate="print"/>
          <a:srcRect/>
          <a:stretch>
            <a:fillRect/>
          </a:stretch>
        </p:blipFill>
        <p:spPr bwMode="auto">
          <a:xfrm>
            <a:off x="1524000" y="5486400"/>
            <a:ext cx="1447800" cy="1371600"/>
          </a:xfrm>
          <a:prstGeom prst="rect">
            <a:avLst/>
          </a:prstGeom>
          <a:noFill/>
        </p:spPr>
      </p:pic>
      <p:pic>
        <p:nvPicPr>
          <p:cNvPr id="7" name="Picture 2" descr="E:\eurale.jpg"/>
          <p:cNvPicPr>
            <a:picLocks noChangeAspect="1" noChangeArrowheads="1"/>
          </p:cNvPicPr>
          <p:nvPr/>
        </p:nvPicPr>
        <p:blipFill>
          <a:blip r:embed="rId6" cstate="print"/>
          <a:srcRect/>
          <a:stretch>
            <a:fillRect/>
          </a:stretch>
        </p:blipFill>
        <p:spPr bwMode="auto">
          <a:xfrm>
            <a:off x="2971800" y="5457568"/>
            <a:ext cx="1600200" cy="1400432"/>
          </a:xfrm>
          <a:prstGeom prst="rect">
            <a:avLst/>
          </a:prstGeom>
          <a:noFill/>
        </p:spPr>
      </p:pic>
      <p:pic>
        <p:nvPicPr>
          <p:cNvPr id="11" name="Picture 2" descr="C:\Documents and Settings\DEDE\My Documents\Downloads\images (29).jpg"/>
          <p:cNvPicPr>
            <a:picLocks noChangeAspect="1" noChangeArrowheads="1"/>
          </p:cNvPicPr>
          <p:nvPr/>
        </p:nvPicPr>
        <p:blipFill>
          <a:blip r:embed="rId7" cstate="print"/>
          <a:srcRect/>
          <a:stretch>
            <a:fillRect/>
          </a:stretch>
        </p:blipFill>
        <p:spPr bwMode="auto">
          <a:xfrm>
            <a:off x="4572000" y="5410200"/>
            <a:ext cx="1600200" cy="1447799"/>
          </a:xfrm>
          <a:prstGeom prst="rect">
            <a:avLst/>
          </a:prstGeom>
          <a:noFill/>
        </p:spPr>
      </p:pic>
      <p:pic>
        <p:nvPicPr>
          <p:cNvPr id="12" name="Picture 4" descr="C:\Documents and Settings\DEDE\My Documents\Downloads\g.jpg"/>
          <p:cNvPicPr>
            <a:picLocks noChangeAspect="1" noChangeArrowheads="1"/>
          </p:cNvPicPr>
          <p:nvPr/>
        </p:nvPicPr>
        <p:blipFill>
          <a:blip r:embed="rId8" cstate="print"/>
          <a:srcRect/>
          <a:stretch>
            <a:fillRect/>
          </a:stretch>
        </p:blipFill>
        <p:spPr bwMode="auto">
          <a:xfrm>
            <a:off x="6172200" y="5410200"/>
            <a:ext cx="1481667" cy="1447800"/>
          </a:xfrm>
          <a:prstGeom prst="rect">
            <a:avLst/>
          </a:prstGeom>
          <a:noFill/>
        </p:spPr>
      </p:pic>
      <p:pic>
        <p:nvPicPr>
          <p:cNvPr id="13" name="Picture 2" descr="http://t0.gstatic.com/images?q=tbn:ANd9GcSHVD_UtXrMtEZP35KE4ALb3Lxv-Cx9WVXSRv9PP4A_bCvO5cpAcQ"/>
          <p:cNvPicPr>
            <a:picLocks noChangeAspect="1" noChangeArrowheads="1"/>
          </p:cNvPicPr>
          <p:nvPr/>
        </p:nvPicPr>
        <p:blipFill>
          <a:blip r:embed="rId9" cstate="print"/>
          <a:srcRect/>
          <a:stretch>
            <a:fillRect/>
          </a:stretch>
        </p:blipFill>
        <p:spPr bwMode="auto">
          <a:xfrm>
            <a:off x="7620000" y="5334000"/>
            <a:ext cx="1524000" cy="1523999"/>
          </a:xfrm>
          <a:prstGeom prst="rect">
            <a:avLst/>
          </a:prstGeom>
          <a:noFill/>
        </p:spPr>
      </p:pic>
      <p:sp>
        <p:nvSpPr>
          <p:cNvPr id="10" name="Slide Number Placeholder 9"/>
          <p:cNvSpPr>
            <a:spLocks noGrp="1"/>
          </p:cNvSpPr>
          <p:nvPr>
            <p:ph type="sldNum" sz="quarter" idx="12"/>
          </p:nvPr>
        </p:nvSpPr>
        <p:spPr/>
        <p:txBody>
          <a:bodyPr/>
          <a:lstStyle/>
          <a:p>
            <a:fld id="{B6F15528-21DE-4FAA-801E-634DDDAF4B2B}" type="slidenum">
              <a:rPr lang="en-US" smtClean="0"/>
              <a:pPr/>
              <a:t>52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2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5000"/>
                                        <p:tgtEl>
                                          <p:spTgt spid="4"/>
                                        </p:tgtEl>
                                      </p:cBhvr>
                                    </p:animEffect>
                                  </p:childTnLst>
                                </p:cTn>
                              </p:par>
                            </p:childTnLst>
                          </p:cTn>
                        </p:par>
                        <p:par>
                          <p:cTn id="11" fill="hold">
                            <p:stCondLst>
                              <p:cond delay="5000"/>
                            </p:stCondLst>
                            <p:childTnLst>
                              <p:par>
                                <p:cTn id="12" presetID="6" presetClass="entr" presetSubtype="3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out)">
                                      <p:cBhvr>
                                        <p:cTn id="14" dur="3000"/>
                                        <p:tgtEl>
                                          <p:spTgt spid="5"/>
                                        </p:tgtEl>
                                      </p:cBhvr>
                                    </p:animEffect>
                                  </p:childTnLst>
                                </p:cTn>
                              </p:par>
                            </p:childTnLst>
                          </p:cTn>
                        </p:par>
                        <p:par>
                          <p:cTn id="15" fill="hold">
                            <p:stCondLst>
                              <p:cond delay="8000"/>
                            </p:stCondLst>
                            <p:childTnLst>
                              <p:par>
                                <p:cTn id="16" presetID="6"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3000"/>
                                        <p:tgtEl>
                                          <p:spTgt spid="6"/>
                                        </p:tgtEl>
                                      </p:cBhvr>
                                    </p:animEffect>
                                  </p:childTnLst>
                                </p:cTn>
                              </p:par>
                            </p:childTnLst>
                          </p:cTn>
                        </p:par>
                        <p:par>
                          <p:cTn id="19" fill="hold">
                            <p:stCondLst>
                              <p:cond delay="11000"/>
                            </p:stCondLst>
                            <p:childTnLst>
                              <p:par>
                                <p:cTn id="20" presetID="6" presetClass="entr" presetSubtype="3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out)">
                                      <p:cBhvr>
                                        <p:cTn id="22" dur="3000"/>
                                        <p:tgtEl>
                                          <p:spTgt spid="7"/>
                                        </p:tgtEl>
                                      </p:cBhvr>
                                    </p:animEffect>
                                  </p:childTnLst>
                                </p:cTn>
                              </p:par>
                            </p:childTnLst>
                          </p:cTn>
                        </p:par>
                        <p:par>
                          <p:cTn id="23" fill="hold">
                            <p:stCondLst>
                              <p:cond delay="14000"/>
                            </p:stCondLst>
                            <p:childTnLst>
                              <p:par>
                                <p:cTn id="24" presetID="6" presetClass="entr" presetSubtype="16"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3000"/>
                                        <p:tgtEl>
                                          <p:spTgt spid="11"/>
                                        </p:tgtEl>
                                      </p:cBhvr>
                                    </p:animEffect>
                                  </p:childTnLst>
                                </p:cTn>
                              </p:par>
                            </p:childTnLst>
                          </p:cTn>
                        </p:par>
                        <p:par>
                          <p:cTn id="27" fill="hold">
                            <p:stCondLst>
                              <p:cond delay="17000"/>
                            </p:stCondLst>
                            <p:childTnLst>
                              <p:par>
                                <p:cTn id="28" presetID="6" presetClass="entr" presetSubtype="32"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out)">
                                      <p:cBhvr>
                                        <p:cTn id="30" dur="3000"/>
                                        <p:tgtEl>
                                          <p:spTgt spid="12"/>
                                        </p:tgtEl>
                                      </p:cBhvr>
                                    </p:animEffect>
                                  </p:childTnLst>
                                </p:cTn>
                              </p:par>
                            </p:childTnLst>
                          </p:cTn>
                        </p:par>
                        <p:par>
                          <p:cTn id="31" fill="hold">
                            <p:stCondLst>
                              <p:cond delay="20000"/>
                            </p:stCondLst>
                            <p:childTnLst>
                              <p:par>
                                <p:cTn id="32" presetID="6" presetClass="entr" presetSubtype="32"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out)">
                                      <p:cBhvr>
                                        <p:cTn id="34"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b="1" dirty="0" smtClean="0">
                <a:solidFill>
                  <a:srgbClr val="002060"/>
                </a:solidFill>
                <a:cs typeface="Arial" pitchFamily="34" charset="0"/>
              </a:rPr>
              <a:t> </a:t>
            </a:r>
            <a:r>
              <a:rPr lang="en-US" b="1" dirty="0" smtClean="0">
                <a:solidFill>
                  <a:srgbClr val="FF0000"/>
                </a:solidFill>
                <a:cs typeface="Arial" pitchFamily="34" charset="0"/>
              </a:rPr>
              <a:t>Common </a:t>
            </a:r>
            <a:r>
              <a:rPr lang="en-US" b="1" dirty="0" err="1" smtClean="0">
                <a:solidFill>
                  <a:srgbClr val="FF0000"/>
                </a:solidFill>
                <a:cs typeface="Arial" pitchFamily="34" charset="0"/>
              </a:rPr>
              <a:t>ayurvedic</a:t>
            </a:r>
            <a:r>
              <a:rPr lang="en-US" b="1" dirty="0" smtClean="0">
                <a:solidFill>
                  <a:srgbClr val="FF0000"/>
                </a:solidFill>
                <a:cs typeface="Arial" pitchFamily="34" charset="0"/>
              </a:rPr>
              <a:t> drugs </a:t>
            </a:r>
            <a:br>
              <a:rPr lang="en-US" b="1" dirty="0" smtClean="0">
                <a:solidFill>
                  <a:srgbClr val="FF0000"/>
                </a:solidFill>
                <a:cs typeface="Arial" pitchFamily="34" charset="0"/>
              </a:rPr>
            </a:br>
            <a:r>
              <a:rPr lang="en-US" b="1" dirty="0" smtClean="0">
                <a:solidFill>
                  <a:srgbClr val="FF0000"/>
                </a:solidFill>
                <a:cs typeface="Arial" pitchFamily="34" charset="0"/>
              </a:rPr>
              <a:t> used in pregnancy</a:t>
            </a:r>
            <a:endParaRPr lang="en-US" dirty="0">
              <a:solidFill>
                <a:srgbClr val="FF0000"/>
              </a:solidFill>
            </a:endParaRPr>
          </a:p>
        </p:txBody>
      </p:sp>
      <p:pic>
        <p:nvPicPr>
          <p:cNvPr id="16386" name="Picture 2" descr="C:\Documents and Settings\DEDE\My Documents\Downloads\h"/>
          <p:cNvPicPr>
            <a:picLocks noChangeAspect="1" noChangeArrowheads="1"/>
          </p:cNvPicPr>
          <p:nvPr/>
        </p:nvPicPr>
        <p:blipFill>
          <a:blip r:embed="rId2" cstate="print"/>
          <a:srcRect/>
          <a:stretch>
            <a:fillRect/>
          </a:stretch>
        </p:blipFill>
        <p:spPr bwMode="auto">
          <a:xfrm>
            <a:off x="2590800" y="2246133"/>
            <a:ext cx="3657600" cy="3697467"/>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0" presetClass="entr" presetSubtype="0" fill="hold" nodeType="with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wedge">
                                      <p:cBhvr>
                                        <p:cTn id="12" dur="1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Autofit/>
          </a:bodyPr>
          <a:lstStyle/>
          <a:p>
            <a:pPr algn="l"/>
            <a:r>
              <a:rPr lang="hi-IN" sz="3600" dirty="0" smtClean="0">
                <a:solidFill>
                  <a:srgbClr val="FF0000"/>
                </a:solidFill>
              </a:rPr>
              <a:t>आचार्य काश्यप मतानुसार गर्भस्थापक औषधि</a:t>
            </a:r>
            <a:r>
              <a:rPr lang="en-IN" sz="3600" dirty="0" smtClean="0">
                <a:solidFill>
                  <a:srgbClr val="FF0000"/>
                </a:solidFill>
              </a:rPr>
              <a:t> - </a:t>
            </a:r>
            <a:r>
              <a:rPr lang="en-IN" sz="2400" dirty="0" smtClean="0"/>
              <a:t/>
            </a:r>
            <a:br>
              <a:rPr lang="en-IN" sz="2400" dirty="0" smtClean="0"/>
            </a:br>
            <a:r>
              <a:rPr lang="en-IN" sz="2400" dirty="0" smtClean="0"/>
              <a:t/>
            </a:r>
            <a:br>
              <a:rPr lang="en-IN" sz="2400" dirty="0" smtClean="0"/>
            </a:br>
            <a:r>
              <a:rPr lang="en-IN" sz="2500" dirty="0" err="1" smtClean="0"/>
              <a:t>Kashyap</a:t>
            </a:r>
            <a:r>
              <a:rPr lang="en-IN" sz="2500" dirty="0" smtClean="0"/>
              <a:t> has advised these to be used as a routine by pregnant woman. </a:t>
            </a:r>
            <a:br>
              <a:rPr lang="en-IN" sz="2500" dirty="0" smtClean="0"/>
            </a:br>
            <a:r>
              <a:rPr lang="en-IN" sz="2500" dirty="0" smtClean="0"/>
              <a:t>routine use </a:t>
            </a:r>
            <a:r>
              <a:rPr lang="en-IN" sz="2500" b="1" i="1" dirty="0" smtClean="0"/>
              <a:t>of</a:t>
            </a:r>
            <a:r>
              <a:rPr lang="en-IN" sz="2500" dirty="0" smtClean="0"/>
              <a:t> these drugs might be beneficial for maintenance of growth and development of mother and foetus respectively. </a:t>
            </a:r>
            <a:br>
              <a:rPr lang="en-IN" sz="2500" dirty="0" smtClean="0"/>
            </a:br>
            <a:r>
              <a:rPr lang="en-IN" sz="2500" dirty="0" smtClean="0"/>
              <a:t>Drugs mentioned by </a:t>
            </a:r>
            <a:r>
              <a:rPr lang="en-IN" sz="2500" dirty="0" err="1" smtClean="0"/>
              <a:t>acharyas</a:t>
            </a:r>
            <a:r>
              <a:rPr lang="en-IN" sz="2500" dirty="0" smtClean="0"/>
              <a:t> are following –</a:t>
            </a:r>
            <a:r>
              <a:rPr lang="en-IN" sz="2400" dirty="0" smtClean="0"/>
              <a:t/>
            </a:r>
            <a:br>
              <a:rPr lang="en-IN" sz="2400" dirty="0" smtClean="0"/>
            </a:br>
            <a:r>
              <a:rPr lang="en-IN" sz="2400" dirty="0" smtClean="0"/>
              <a:t>•</a:t>
            </a:r>
            <a:r>
              <a:rPr lang="en-IN" sz="2400" b="1" i="1" dirty="0" err="1" smtClean="0">
                <a:solidFill>
                  <a:schemeClr val="accent3">
                    <a:lumMod val="50000"/>
                  </a:schemeClr>
                </a:solidFill>
              </a:rPr>
              <a:t>Aindri</a:t>
            </a:r>
            <a:r>
              <a:rPr lang="en-IN" sz="2400" b="1" i="1" dirty="0" smtClean="0">
                <a:solidFill>
                  <a:schemeClr val="accent3">
                    <a:lumMod val="50000"/>
                  </a:schemeClr>
                </a:solidFill>
              </a:rPr>
              <a:t> </a:t>
            </a:r>
            <a:r>
              <a:rPr lang="en-IN" sz="2400" dirty="0" smtClean="0"/>
              <a:t>(</a:t>
            </a:r>
            <a:r>
              <a:rPr lang="en-IN" sz="2400" dirty="0" err="1" smtClean="0"/>
              <a:t>Centella</a:t>
            </a:r>
            <a:r>
              <a:rPr lang="en-IN" sz="2400" dirty="0" smtClean="0"/>
              <a:t> </a:t>
            </a:r>
            <a:r>
              <a:rPr lang="en-IN" sz="2400" dirty="0" err="1" smtClean="0"/>
              <a:t>asiatica</a:t>
            </a:r>
            <a:r>
              <a:rPr lang="en-IN" sz="2400" dirty="0" smtClean="0"/>
              <a:t>)</a:t>
            </a:r>
            <a:br>
              <a:rPr lang="en-IN" sz="2400" dirty="0" smtClean="0"/>
            </a:br>
            <a:r>
              <a:rPr lang="en-IN" sz="2400" dirty="0" smtClean="0"/>
              <a:t>• </a:t>
            </a:r>
            <a:r>
              <a:rPr lang="en-IN" sz="2400" b="1" i="1" dirty="0" err="1" smtClean="0">
                <a:solidFill>
                  <a:schemeClr val="accent3">
                    <a:lumMod val="50000"/>
                  </a:schemeClr>
                </a:solidFill>
              </a:rPr>
              <a:t>Brahmi</a:t>
            </a:r>
            <a:r>
              <a:rPr lang="en-IN" sz="2400" b="1" i="1" dirty="0" smtClean="0">
                <a:solidFill>
                  <a:schemeClr val="accent3">
                    <a:lumMod val="50000"/>
                  </a:schemeClr>
                </a:solidFill>
              </a:rPr>
              <a:t> </a:t>
            </a:r>
            <a:r>
              <a:rPr lang="en-IN" sz="2400" dirty="0" smtClean="0"/>
              <a:t>(</a:t>
            </a:r>
            <a:r>
              <a:rPr lang="en-IN" sz="2400" dirty="0" err="1" smtClean="0"/>
              <a:t>Bacopa</a:t>
            </a:r>
            <a:r>
              <a:rPr lang="en-IN" sz="2400" dirty="0" smtClean="0"/>
              <a:t> </a:t>
            </a:r>
            <a:r>
              <a:rPr lang="en-IN" sz="2400" dirty="0" err="1" smtClean="0"/>
              <a:t>monieri</a:t>
            </a:r>
            <a:r>
              <a:rPr lang="en-IN" sz="2400" dirty="0" smtClean="0"/>
              <a:t>).</a:t>
            </a:r>
            <a:br>
              <a:rPr lang="en-IN" sz="2400" dirty="0" smtClean="0"/>
            </a:br>
            <a:r>
              <a:rPr lang="en-IN" sz="2400" dirty="0" smtClean="0"/>
              <a:t>• </a:t>
            </a:r>
            <a:r>
              <a:rPr lang="en-IN" sz="2400" b="1" i="1" dirty="0" err="1" smtClean="0">
                <a:solidFill>
                  <a:schemeClr val="accent3">
                    <a:lumMod val="50000"/>
                  </a:schemeClr>
                </a:solidFill>
              </a:rPr>
              <a:t>Satavirya</a:t>
            </a:r>
            <a:r>
              <a:rPr lang="en-IN" sz="2400" b="1" dirty="0" smtClean="0">
                <a:solidFill>
                  <a:schemeClr val="accent3">
                    <a:lumMod val="50000"/>
                  </a:schemeClr>
                </a:solidFill>
              </a:rPr>
              <a:t> </a:t>
            </a:r>
            <a:r>
              <a:rPr lang="en-IN" sz="2400" dirty="0" smtClean="0"/>
              <a:t>(Asparagus </a:t>
            </a:r>
            <a:r>
              <a:rPr lang="en-IN" sz="2400" dirty="0" err="1" smtClean="0"/>
              <a:t>recemosus</a:t>
            </a:r>
            <a:r>
              <a:rPr lang="en-IN" sz="2400" dirty="0" smtClean="0"/>
              <a:t>)</a:t>
            </a:r>
            <a:br>
              <a:rPr lang="en-IN" sz="2400" dirty="0" smtClean="0"/>
            </a:br>
            <a:r>
              <a:rPr lang="en-IN" sz="2400" dirty="0" smtClean="0"/>
              <a:t>• </a:t>
            </a:r>
            <a:r>
              <a:rPr lang="en-IN" sz="2400" b="1" i="1" dirty="0" err="1" smtClean="0">
                <a:solidFill>
                  <a:schemeClr val="accent3">
                    <a:lumMod val="50000"/>
                  </a:schemeClr>
                </a:solidFill>
              </a:rPr>
              <a:t>Sahastravirya</a:t>
            </a:r>
            <a:r>
              <a:rPr lang="en-IN" sz="2400" dirty="0" smtClean="0"/>
              <a:t> (</a:t>
            </a:r>
            <a:r>
              <a:rPr lang="en-IN" sz="2400" dirty="0" err="1" smtClean="0"/>
              <a:t>Cynodon</a:t>
            </a:r>
            <a:r>
              <a:rPr lang="en-IN" sz="2400" dirty="0" smtClean="0"/>
              <a:t> </a:t>
            </a:r>
            <a:r>
              <a:rPr lang="en-IN" sz="2400" dirty="0" err="1" smtClean="0"/>
              <a:t>dactylon</a:t>
            </a:r>
            <a:r>
              <a:rPr lang="en-IN" sz="2400" dirty="0" smtClean="0"/>
              <a:t>)</a:t>
            </a:r>
            <a:br>
              <a:rPr lang="en-IN" sz="2400" dirty="0" smtClean="0"/>
            </a:br>
            <a:r>
              <a:rPr lang="en-IN" sz="2400" dirty="0" smtClean="0"/>
              <a:t>• </a:t>
            </a:r>
            <a:r>
              <a:rPr lang="en-IN" sz="2400" b="1" i="1" dirty="0" err="1" smtClean="0">
                <a:solidFill>
                  <a:schemeClr val="accent3">
                    <a:lumMod val="50000"/>
                  </a:schemeClr>
                </a:solidFill>
              </a:rPr>
              <a:t>Amogha</a:t>
            </a:r>
            <a:r>
              <a:rPr lang="en-IN" sz="2400" b="1" i="1" dirty="0" smtClean="0">
                <a:solidFill>
                  <a:schemeClr val="accent3">
                    <a:lumMod val="50000"/>
                  </a:schemeClr>
                </a:solidFill>
              </a:rPr>
              <a:t> </a:t>
            </a:r>
            <a:r>
              <a:rPr lang="en-IN" sz="2400" dirty="0" smtClean="0"/>
              <a:t>(</a:t>
            </a:r>
            <a:r>
              <a:rPr lang="en-IN" sz="2400" dirty="0" err="1" smtClean="0"/>
              <a:t>Stereospermum</a:t>
            </a:r>
            <a:r>
              <a:rPr lang="en-IN" sz="2400" dirty="0" smtClean="0"/>
              <a:t> </a:t>
            </a:r>
            <a:r>
              <a:rPr lang="en-IN" sz="2400" dirty="0" err="1" smtClean="0"/>
              <a:t>suaveolens</a:t>
            </a:r>
            <a:r>
              <a:rPr lang="en-IN" sz="2400" dirty="0" smtClean="0"/>
              <a:t>)</a:t>
            </a:r>
            <a:br>
              <a:rPr lang="en-IN" sz="2400" dirty="0" smtClean="0"/>
            </a:br>
            <a:r>
              <a:rPr lang="en-IN" sz="2400" dirty="0" smtClean="0"/>
              <a:t>• </a:t>
            </a:r>
            <a:r>
              <a:rPr lang="en-IN" sz="2400" b="1" i="1" dirty="0" err="1" smtClean="0">
                <a:solidFill>
                  <a:schemeClr val="accent3">
                    <a:lumMod val="50000"/>
                  </a:schemeClr>
                </a:solidFill>
              </a:rPr>
              <a:t>Avyatha</a:t>
            </a:r>
            <a:r>
              <a:rPr lang="en-IN" sz="2400" dirty="0" smtClean="0"/>
              <a:t> (</a:t>
            </a:r>
            <a:r>
              <a:rPr lang="en-IN" sz="2400" dirty="0" err="1" smtClean="0"/>
              <a:t>Tinospora</a:t>
            </a:r>
            <a:r>
              <a:rPr lang="en-IN" sz="2400" dirty="0" smtClean="0"/>
              <a:t> </a:t>
            </a:r>
            <a:r>
              <a:rPr lang="en-IN" sz="2400" dirty="0" err="1" smtClean="0"/>
              <a:t>cordifolia</a:t>
            </a:r>
            <a:r>
              <a:rPr lang="en-IN" sz="2400" dirty="0" smtClean="0"/>
              <a:t>)</a:t>
            </a:r>
            <a:br>
              <a:rPr lang="en-IN" sz="2400" dirty="0" smtClean="0"/>
            </a:br>
            <a:r>
              <a:rPr lang="en-IN" sz="2400" dirty="0" smtClean="0"/>
              <a:t>•</a:t>
            </a:r>
            <a:r>
              <a:rPr lang="en-IN" sz="2400" b="1" dirty="0" smtClean="0">
                <a:solidFill>
                  <a:schemeClr val="accent3">
                    <a:lumMod val="50000"/>
                  </a:schemeClr>
                </a:solidFill>
              </a:rPr>
              <a:t> </a:t>
            </a:r>
            <a:r>
              <a:rPr lang="en-IN" sz="2400" b="1" i="1" dirty="0" smtClean="0">
                <a:solidFill>
                  <a:schemeClr val="accent3">
                    <a:lumMod val="50000"/>
                  </a:schemeClr>
                </a:solidFill>
              </a:rPr>
              <a:t>Shiva</a:t>
            </a:r>
            <a:r>
              <a:rPr lang="en-IN" sz="2400" b="1" dirty="0" smtClean="0">
                <a:solidFill>
                  <a:schemeClr val="accent3">
                    <a:lumMod val="50000"/>
                  </a:schemeClr>
                </a:solidFill>
              </a:rPr>
              <a:t> </a:t>
            </a:r>
            <a:r>
              <a:rPr lang="en-IN" sz="2400" dirty="0" smtClean="0"/>
              <a:t>(</a:t>
            </a:r>
            <a:r>
              <a:rPr lang="en-IN" sz="2400" dirty="0" err="1" smtClean="0"/>
              <a:t>Terminalia</a:t>
            </a:r>
            <a:r>
              <a:rPr lang="en-IN" sz="2400" dirty="0" smtClean="0"/>
              <a:t> </a:t>
            </a:r>
            <a:r>
              <a:rPr lang="en-IN" sz="2400" dirty="0" err="1" smtClean="0"/>
              <a:t>chebula</a:t>
            </a:r>
            <a:r>
              <a:rPr lang="en-IN" sz="2400" dirty="0" smtClean="0"/>
              <a:t>)</a:t>
            </a:r>
            <a:br>
              <a:rPr lang="en-IN" sz="2400" dirty="0" smtClean="0"/>
            </a:br>
            <a:r>
              <a:rPr lang="en-IN" sz="2400" dirty="0" smtClean="0"/>
              <a:t>•</a:t>
            </a:r>
            <a:r>
              <a:rPr lang="en-IN" sz="2400" b="1" i="1" dirty="0" smtClean="0"/>
              <a:t> </a:t>
            </a:r>
            <a:r>
              <a:rPr lang="en-IN" sz="2400" b="1" i="1" dirty="0" err="1" smtClean="0">
                <a:solidFill>
                  <a:schemeClr val="accent3">
                    <a:lumMod val="50000"/>
                  </a:schemeClr>
                </a:solidFill>
              </a:rPr>
              <a:t>Arista</a:t>
            </a:r>
            <a:r>
              <a:rPr lang="en-IN" sz="2400" b="1" i="1" dirty="0" smtClean="0"/>
              <a:t> </a:t>
            </a:r>
            <a:r>
              <a:rPr lang="en-IN" sz="2400" dirty="0" smtClean="0"/>
              <a:t>(</a:t>
            </a:r>
            <a:r>
              <a:rPr lang="en-IN" sz="2400" dirty="0" err="1" smtClean="0"/>
              <a:t>Picrorhiza</a:t>
            </a:r>
            <a:r>
              <a:rPr lang="en-IN" sz="2400" dirty="0" smtClean="0"/>
              <a:t> </a:t>
            </a:r>
            <a:r>
              <a:rPr lang="en-IN" sz="2400" dirty="0" err="1" smtClean="0"/>
              <a:t>kurroa</a:t>
            </a:r>
            <a:r>
              <a:rPr lang="en-IN" sz="2400" dirty="0" smtClean="0"/>
              <a:t>)</a:t>
            </a:r>
            <a:br>
              <a:rPr lang="en-IN" sz="2400" dirty="0" smtClean="0"/>
            </a:br>
            <a:r>
              <a:rPr lang="en-IN" sz="2400" dirty="0" smtClean="0"/>
              <a:t>•</a:t>
            </a:r>
            <a:r>
              <a:rPr lang="en-IN" sz="2400" b="1" i="1" dirty="0" smtClean="0"/>
              <a:t> </a:t>
            </a:r>
            <a:r>
              <a:rPr lang="en-IN" sz="2400" b="1" i="1" dirty="0" err="1" smtClean="0">
                <a:solidFill>
                  <a:schemeClr val="accent3">
                    <a:lumMod val="50000"/>
                  </a:schemeClr>
                </a:solidFill>
              </a:rPr>
              <a:t>Vatyapuspi</a:t>
            </a:r>
            <a:r>
              <a:rPr lang="en-IN" sz="2400" b="1" i="1" dirty="0" smtClean="0">
                <a:solidFill>
                  <a:schemeClr val="accent3">
                    <a:lumMod val="50000"/>
                  </a:schemeClr>
                </a:solidFill>
              </a:rPr>
              <a:t> </a:t>
            </a:r>
            <a:r>
              <a:rPr lang="en-IN" sz="2400" dirty="0" smtClean="0"/>
              <a:t>(</a:t>
            </a:r>
            <a:r>
              <a:rPr lang="en-IN" sz="2400" dirty="0" err="1" smtClean="0"/>
              <a:t>Sida</a:t>
            </a:r>
            <a:r>
              <a:rPr lang="en-IN" sz="2400" dirty="0" smtClean="0"/>
              <a:t> </a:t>
            </a:r>
            <a:r>
              <a:rPr lang="en-IN" sz="2400" dirty="0" err="1" smtClean="0"/>
              <a:t>cordifolia</a:t>
            </a:r>
            <a:r>
              <a:rPr lang="en-IN" sz="2400" dirty="0" smtClean="0"/>
              <a:t>)</a:t>
            </a:r>
            <a:br>
              <a:rPr lang="en-IN" sz="2400" dirty="0" smtClean="0"/>
            </a:br>
            <a:r>
              <a:rPr lang="en-IN" sz="2400" dirty="0" smtClean="0"/>
              <a:t>• </a:t>
            </a:r>
            <a:r>
              <a:rPr lang="en-IN" sz="2400" b="1" i="1" dirty="0" err="1" smtClean="0">
                <a:solidFill>
                  <a:schemeClr val="accent3">
                    <a:lumMod val="50000"/>
                  </a:schemeClr>
                </a:solidFill>
              </a:rPr>
              <a:t>Vishwasenkanta</a:t>
            </a:r>
            <a:r>
              <a:rPr lang="en-IN" sz="2400" dirty="0" smtClean="0"/>
              <a:t> (</a:t>
            </a:r>
            <a:r>
              <a:rPr lang="en-IN" sz="2400" dirty="0" err="1" smtClean="0"/>
              <a:t>Callicarpa</a:t>
            </a:r>
            <a:r>
              <a:rPr lang="en-IN" sz="2400" dirty="0" smtClean="0"/>
              <a:t> </a:t>
            </a:r>
            <a:r>
              <a:rPr lang="en-IN" sz="2400" dirty="0" err="1" smtClean="0"/>
              <a:t>macrophylla</a:t>
            </a:r>
            <a:r>
              <a:rPr lang="en-IN" sz="2400" dirty="0" smtClean="0"/>
              <a:t>).</a:t>
            </a:r>
            <a:endParaRPr lang="en-US" sz="24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cs typeface="Times New Roman" pitchFamily="18" charset="0"/>
              </a:rPr>
              <a:t>SHATAVARI</a:t>
            </a:r>
            <a:r>
              <a:rPr lang="en-US" b="1" dirty="0" smtClean="0">
                <a:solidFill>
                  <a:srgbClr val="FFFF00"/>
                </a:solidFill>
                <a:cs typeface="Times New Roman" pitchFamily="18" charset="0"/>
              </a:rPr>
              <a:t/>
            </a:r>
            <a:br>
              <a:rPr lang="en-US" b="1" dirty="0" smtClean="0">
                <a:solidFill>
                  <a:srgbClr val="FFFF00"/>
                </a:solidFill>
                <a:cs typeface="Times New Roman" pitchFamily="18" charset="0"/>
              </a:rPr>
            </a:br>
            <a:r>
              <a:rPr lang="en-US" sz="3600" b="1" dirty="0" smtClean="0">
                <a:solidFill>
                  <a:srgbClr val="FFFF00"/>
                </a:solidFill>
                <a:latin typeface="Times New Roman" pitchFamily="18" charset="0"/>
                <a:cs typeface="Times New Roman" pitchFamily="18" charset="0"/>
              </a:rPr>
              <a:t>Asparagus racemosus</a:t>
            </a:r>
            <a:endParaRPr lang="en-US" sz="3600" dirty="0">
              <a:solidFill>
                <a:srgbClr val="FFFF00"/>
              </a:solidFill>
              <a:latin typeface="Times New Roman" pitchFamily="18" charset="0"/>
              <a:cs typeface="Times New Roman" pitchFamily="18" charset="0"/>
            </a:endParaRPr>
          </a:p>
        </p:txBody>
      </p:sp>
      <p:pic>
        <p:nvPicPr>
          <p:cNvPr id="8" name="Picture 7" descr="E:\asper race.jpg"/>
          <p:cNvPicPr>
            <a:picLocks noChangeAspect="1" noChangeArrowheads="1"/>
          </p:cNvPicPr>
          <p:nvPr/>
        </p:nvPicPr>
        <p:blipFill>
          <a:blip r:embed="rId2" cstate="print"/>
          <a:srcRect/>
          <a:stretch>
            <a:fillRect/>
          </a:stretch>
        </p:blipFill>
        <p:spPr bwMode="auto">
          <a:xfrm>
            <a:off x="7102656" y="0"/>
            <a:ext cx="2041344" cy="1686066"/>
          </a:xfrm>
          <a:prstGeom prst="rect">
            <a:avLst/>
          </a:prstGeom>
          <a:noFill/>
        </p:spPr>
      </p:pic>
      <p:graphicFrame>
        <p:nvGraphicFramePr>
          <p:cNvPr id="9" name="Table 8"/>
          <p:cNvGraphicFramePr>
            <a:graphicFrameLocks noGrp="1"/>
          </p:cNvGraphicFramePr>
          <p:nvPr/>
        </p:nvGraphicFramePr>
        <p:xfrm>
          <a:off x="0" y="0"/>
          <a:ext cx="9144000" cy="7124700"/>
        </p:xfrm>
        <a:graphic>
          <a:graphicData uri="http://schemas.openxmlformats.org/drawingml/2006/table">
            <a:tbl>
              <a:tblPr firstRow="1" bandRow="1">
                <a:tableStyleId>{5C22544A-7EE6-4342-B048-85BDC9FD1C3A}</a:tableStyleId>
              </a:tblPr>
              <a:tblGrid>
                <a:gridCol w="3810000"/>
                <a:gridCol w="5334000"/>
              </a:tblGrid>
              <a:tr h="1714500">
                <a:tc>
                  <a:txBody>
                    <a:bodyPr/>
                    <a:lstStyle/>
                    <a:p>
                      <a:r>
                        <a:rPr lang="en-US" sz="3600" b="1" dirty="0" err="1" smtClean="0">
                          <a:solidFill>
                            <a:srgbClr val="FF0000"/>
                          </a:solidFill>
                        </a:rPr>
                        <a:t>Garbhsthapak</a:t>
                      </a:r>
                      <a:r>
                        <a:rPr lang="en-US" sz="3600" b="1" dirty="0" smtClean="0">
                          <a:solidFill>
                            <a:srgbClr val="FF0000"/>
                          </a:solidFill>
                        </a:rPr>
                        <a:t> </a:t>
                      </a:r>
                      <a:r>
                        <a:rPr lang="en-US" sz="3600" b="1" dirty="0" err="1" smtClean="0">
                          <a:solidFill>
                            <a:srgbClr val="FF0000"/>
                          </a:solidFill>
                        </a:rPr>
                        <a:t>Dravya</a:t>
                      </a:r>
                      <a:r>
                        <a:rPr lang="en-US" sz="3600" b="1" dirty="0" smtClean="0">
                          <a:solidFill>
                            <a:srgbClr val="FF0000"/>
                          </a:solidFill>
                        </a:rPr>
                        <a:t> - </a:t>
                      </a:r>
                      <a:endParaRPr lang="en-US" sz="3600" dirty="0"/>
                    </a:p>
                  </a:txBody>
                  <a:tcPr/>
                </a:tc>
                <a:tc>
                  <a:txBody>
                    <a:bodyPr/>
                    <a:lstStyle/>
                    <a:p>
                      <a:r>
                        <a:rPr lang="en-US" sz="3600" b="1" dirty="0" smtClean="0">
                          <a:solidFill>
                            <a:srgbClr val="FF0000"/>
                          </a:solidFill>
                        </a:rPr>
                        <a:t>Mode of Action</a:t>
                      </a:r>
                      <a:endParaRPr lang="en-US" sz="3600" dirty="0"/>
                    </a:p>
                  </a:txBody>
                  <a:tcPr/>
                </a:tc>
              </a:tr>
              <a:tr h="1714500">
                <a:tc>
                  <a:txBody>
                    <a:bodyPr/>
                    <a:lstStyle/>
                    <a:p>
                      <a:r>
                        <a:rPr lang="en-US" sz="3100" dirty="0" smtClean="0"/>
                        <a:t> 1-</a:t>
                      </a:r>
                      <a:r>
                        <a:rPr lang="en-US" sz="3100" i="1" dirty="0" smtClean="0"/>
                        <a:t>Aindri</a:t>
                      </a:r>
                      <a:r>
                        <a:rPr lang="en-US" sz="3100" dirty="0" smtClean="0"/>
                        <a:t> </a:t>
                      </a:r>
                      <a:r>
                        <a:rPr lang="en-US" sz="3100" dirty="0" smtClean="0">
                          <a:solidFill>
                            <a:srgbClr val="00B0F0"/>
                          </a:solidFill>
                        </a:rPr>
                        <a:t>(</a:t>
                      </a:r>
                      <a:r>
                        <a:rPr lang="en-US" sz="3100" dirty="0" err="1" smtClean="0">
                          <a:solidFill>
                            <a:srgbClr val="00B0F0"/>
                          </a:solidFill>
                        </a:rPr>
                        <a:t>Centella</a:t>
                      </a:r>
                      <a:r>
                        <a:rPr lang="en-US" sz="3100" dirty="0" smtClean="0">
                          <a:solidFill>
                            <a:srgbClr val="00B0F0"/>
                          </a:solidFill>
                        </a:rPr>
                        <a:t> </a:t>
                      </a:r>
                      <a:r>
                        <a:rPr lang="en-US" sz="3100" dirty="0" err="1" smtClean="0">
                          <a:solidFill>
                            <a:srgbClr val="00B0F0"/>
                          </a:solidFill>
                        </a:rPr>
                        <a:t>asiatica</a:t>
                      </a:r>
                      <a:r>
                        <a:rPr lang="en-US" sz="3100" dirty="0" smtClean="0">
                          <a:solidFill>
                            <a:srgbClr val="00B0F0"/>
                          </a:solidFill>
                        </a:rPr>
                        <a:t>)</a:t>
                      </a:r>
                      <a:r>
                        <a:rPr lang="en-US" sz="3100" dirty="0" smtClean="0"/>
                        <a:t> </a:t>
                      </a:r>
                      <a:endParaRPr lang="en-US" sz="3100" dirty="0"/>
                    </a:p>
                  </a:txBody>
                  <a:tcPr/>
                </a:tc>
                <a:tc>
                  <a:txBody>
                    <a:bodyPr/>
                    <a:lstStyle/>
                    <a:p>
                      <a:r>
                        <a:rPr lang="en-US" sz="3100" dirty="0" smtClean="0">
                          <a:solidFill>
                            <a:srgbClr val="FF0000"/>
                          </a:solidFill>
                        </a:rPr>
                        <a:t>CNS activator </a:t>
                      </a:r>
                      <a:r>
                        <a:rPr lang="en-US" sz="3100" dirty="0" smtClean="0"/>
                        <a:t>and lead to </a:t>
                      </a:r>
                      <a:r>
                        <a:rPr lang="en-US" sz="3100" dirty="0" err="1" smtClean="0">
                          <a:solidFill>
                            <a:srgbClr val="FF0000"/>
                          </a:solidFill>
                        </a:rPr>
                        <a:t>uterorelaxant</a:t>
                      </a:r>
                      <a:r>
                        <a:rPr lang="en-US" sz="3100" dirty="0" smtClean="0"/>
                        <a:t> action.</a:t>
                      </a:r>
                      <a:endParaRPr lang="en-US" sz="3100" dirty="0"/>
                    </a:p>
                  </a:txBody>
                  <a:tcPr/>
                </a:tc>
              </a:tr>
              <a:tr h="1714500">
                <a:tc>
                  <a:txBody>
                    <a:bodyPr/>
                    <a:lstStyle/>
                    <a:p>
                      <a:r>
                        <a:rPr lang="en-US" sz="3100" dirty="0" smtClean="0"/>
                        <a:t>2- </a:t>
                      </a:r>
                      <a:r>
                        <a:rPr lang="en-US" sz="3100" i="1" dirty="0" err="1" smtClean="0"/>
                        <a:t>Brahmi</a:t>
                      </a:r>
                      <a:r>
                        <a:rPr lang="en-US" sz="3100" i="1" dirty="0" smtClean="0"/>
                        <a:t> </a:t>
                      </a:r>
                      <a:r>
                        <a:rPr lang="en-US" sz="3100" dirty="0" smtClean="0">
                          <a:solidFill>
                            <a:srgbClr val="00B0F0"/>
                          </a:solidFill>
                        </a:rPr>
                        <a:t>(</a:t>
                      </a:r>
                      <a:r>
                        <a:rPr lang="en-US" sz="3100" dirty="0" err="1" smtClean="0">
                          <a:solidFill>
                            <a:srgbClr val="00B0F0"/>
                          </a:solidFill>
                        </a:rPr>
                        <a:t>Bacopa</a:t>
                      </a:r>
                      <a:r>
                        <a:rPr lang="en-US" sz="3100" dirty="0" smtClean="0">
                          <a:solidFill>
                            <a:srgbClr val="00B0F0"/>
                          </a:solidFill>
                        </a:rPr>
                        <a:t> </a:t>
                      </a:r>
                      <a:r>
                        <a:rPr lang="en-US" sz="3100" dirty="0" err="1" smtClean="0">
                          <a:solidFill>
                            <a:srgbClr val="00B0F0"/>
                          </a:solidFill>
                        </a:rPr>
                        <a:t>monieri</a:t>
                      </a:r>
                      <a:r>
                        <a:rPr lang="en-US" sz="3100" dirty="0" smtClean="0">
                          <a:solidFill>
                            <a:srgbClr val="00B0F0"/>
                          </a:solidFill>
                        </a:rPr>
                        <a:t>).</a:t>
                      </a:r>
                      <a:endParaRPr lang="en-US" sz="3100" dirty="0"/>
                    </a:p>
                  </a:txBody>
                  <a:tcPr/>
                </a:tc>
                <a:tc>
                  <a:txBody>
                    <a:bodyPr/>
                    <a:lstStyle/>
                    <a:p>
                      <a:r>
                        <a:rPr lang="en-US" sz="3100" dirty="0" err="1" smtClean="0">
                          <a:solidFill>
                            <a:srgbClr val="FF0000"/>
                          </a:solidFill>
                        </a:rPr>
                        <a:t>Antistress</a:t>
                      </a:r>
                      <a:r>
                        <a:rPr lang="en-US" sz="3100" dirty="0" smtClean="0">
                          <a:solidFill>
                            <a:srgbClr val="FF0000"/>
                          </a:solidFill>
                        </a:rPr>
                        <a:t> effect </a:t>
                      </a:r>
                    </a:p>
                    <a:p>
                      <a:r>
                        <a:rPr lang="en-IN" sz="3100" dirty="0" smtClean="0"/>
                        <a:t>•</a:t>
                      </a:r>
                      <a:r>
                        <a:rPr lang="en-US" sz="3100" dirty="0" smtClean="0"/>
                        <a:t> </a:t>
                      </a:r>
                      <a:r>
                        <a:rPr lang="en-US" sz="3100" dirty="0" smtClean="0">
                          <a:solidFill>
                            <a:srgbClr val="FF0000"/>
                          </a:solidFill>
                        </a:rPr>
                        <a:t>Calcium antagonistic </a:t>
                      </a:r>
                    </a:p>
                    <a:p>
                      <a:r>
                        <a:rPr lang="en-US" sz="3100" dirty="0" smtClean="0">
                          <a:solidFill>
                            <a:srgbClr val="FF0000"/>
                          </a:solidFill>
                        </a:rPr>
                        <a:t>muscle relaxant and </a:t>
                      </a:r>
                      <a:r>
                        <a:rPr lang="en-US" sz="3100" dirty="0" err="1" smtClean="0">
                          <a:solidFill>
                            <a:srgbClr val="FF0000"/>
                          </a:solidFill>
                        </a:rPr>
                        <a:t>vascularrelaxant</a:t>
                      </a:r>
                      <a:r>
                        <a:rPr lang="en-US" sz="3100" dirty="0" smtClean="0"/>
                        <a:t>.</a:t>
                      </a:r>
                      <a:endParaRPr lang="en-US" sz="3100" dirty="0"/>
                    </a:p>
                  </a:txBody>
                  <a:tcPr/>
                </a:tc>
              </a:tr>
              <a:tr h="1714500">
                <a:tc>
                  <a:txBody>
                    <a:bodyPr/>
                    <a:lstStyle/>
                    <a:p>
                      <a:r>
                        <a:rPr lang="en-US" sz="3100" dirty="0" smtClean="0"/>
                        <a:t>3- </a:t>
                      </a:r>
                      <a:r>
                        <a:rPr lang="en-US" sz="3100" i="1" dirty="0" err="1" smtClean="0"/>
                        <a:t>Satavirya</a:t>
                      </a:r>
                      <a:r>
                        <a:rPr lang="en-US" sz="3100" dirty="0" smtClean="0"/>
                        <a:t> </a:t>
                      </a:r>
                      <a:r>
                        <a:rPr lang="en-US" sz="3100" dirty="0" smtClean="0">
                          <a:solidFill>
                            <a:srgbClr val="00B0F0"/>
                          </a:solidFill>
                        </a:rPr>
                        <a:t>(Asparagus </a:t>
                      </a:r>
                      <a:r>
                        <a:rPr lang="en-US" sz="3100" dirty="0" err="1" smtClean="0">
                          <a:solidFill>
                            <a:srgbClr val="00B0F0"/>
                          </a:solidFill>
                        </a:rPr>
                        <a:t>recemosas</a:t>
                      </a:r>
                      <a:r>
                        <a:rPr lang="en-US" sz="3100" dirty="0" smtClean="0">
                          <a:solidFill>
                            <a:srgbClr val="00B0F0"/>
                          </a:solidFill>
                        </a:rPr>
                        <a:t>).</a:t>
                      </a:r>
                      <a:endParaRPr lang="en-US" sz="3100" dirty="0"/>
                    </a:p>
                  </a:txBody>
                  <a:tcPr/>
                </a:tc>
                <a:tc>
                  <a:txBody>
                    <a:bodyPr/>
                    <a:lstStyle/>
                    <a:p>
                      <a:r>
                        <a:rPr lang="en-IN" sz="3100" dirty="0" smtClean="0"/>
                        <a:t> • </a:t>
                      </a:r>
                      <a:r>
                        <a:rPr lang="en-US" sz="3100" dirty="0" smtClean="0">
                          <a:solidFill>
                            <a:srgbClr val="FF0000"/>
                          </a:solidFill>
                        </a:rPr>
                        <a:t>Estrogenic effect</a:t>
                      </a:r>
                    </a:p>
                    <a:p>
                      <a:r>
                        <a:rPr lang="en-US" sz="3100" dirty="0" err="1" smtClean="0">
                          <a:solidFill>
                            <a:srgbClr val="FF0000"/>
                          </a:solidFill>
                        </a:rPr>
                        <a:t>oxytosin</a:t>
                      </a:r>
                      <a:r>
                        <a:rPr lang="en-US" sz="3100" dirty="0" smtClean="0">
                          <a:solidFill>
                            <a:srgbClr val="FF0000"/>
                          </a:solidFill>
                        </a:rPr>
                        <a:t> induce contraction </a:t>
                      </a:r>
                      <a:r>
                        <a:rPr lang="en-US" sz="3100" dirty="0" smtClean="0"/>
                        <a:t>of rabbit's uteri. </a:t>
                      </a:r>
                      <a:endParaRPr lang="en-US" sz="3100" dirty="0"/>
                    </a:p>
                  </a:txBody>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55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4267200"/>
                <a:gridCol w="4876800"/>
              </a:tblGrid>
              <a:tr h="1600200">
                <a:tc>
                  <a:txBody>
                    <a:bodyPr/>
                    <a:lstStyle/>
                    <a:p>
                      <a:r>
                        <a:rPr lang="en-US" sz="3300" dirty="0" smtClean="0">
                          <a:solidFill>
                            <a:srgbClr val="FF0000"/>
                          </a:solidFill>
                        </a:rPr>
                        <a:t>4 </a:t>
                      </a:r>
                      <a:r>
                        <a:rPr lang="hi-IN" sz="3300" dirty="0" smtClean="0">
                          <a:solidFill>
                            <a:srgbClr val="FF0000"/>
                          </a:solidFill>
                        </a:rPr>
                        <a:t>-</a:t>
                      </a:r>
                      <a:r>
                        <a:rPr lang="en-US" sz="3300" i="1" dirty="0" err="1" smtClean="0">
                          <a:solidFill>
                            <a:srgbClr val="FF0000"/>
                          </a:solidFill>
                        </a:rPr>
                        <a:t>Sahastravirya</a:t>
                      </a:r>
                      <a:r>
                        <a:rPr lang="en-US" sz="3300" dirty="0" smtClean="0">
                          <a:solidFill>
                            <a:srgbClr val="FF0000"/>
                          </a:solidFill>
                        </a:rPr>
                        <a:t> </a:t>
                      </a:r>
                      <a:r>
                        <a:rPr lang="en-US" sz="3300" dirty="0" smtClean="0"/>
                        <a:t>(</a:t>
                      </a:r>
                      <a:r>
                        <a:rPr lang="en-US" sz="3300" dirty="0" err="1" smtClean="0">
                          <a:solidFill>
                            <a:srgbClr val="00B0F0"/>
                          </a:solidFill>
                        </a:rPr>
                        <a:t>Cynodon</a:t>
                      </a:r>
                      <a:r>
                        <a:rPr lang="en-US" sz="3300" dirty="0" smtClean="0">
                          <a:solidFill>
                            <a:srgbClr val="00B0F0"/>
                          </a:solidFill>
                        </a:rPr>
                        <a:t> </a:t>
                      </a:r>
                      <a:r>
                        <a:rPr lang="en-US" sz="3300" dirty="0" err="1" smtClean="0">
                          <a:solidFill>
                            <a:srgbClr val="00B0F0"/>
                          </a:solidFill>
                        </a:rPr>
                        <a:t>dactylon</a:t>
                      </a:r>
                      <a:r>
                        <a:rPr lang="en-US" sz="3300" dirty="0" smtClean="0">
                          <a:solidFill>
                            <a:srgbClr val="00B0F0"/>
                          </a:solidFill>
                        </a:rPr>
                        <a:t>)</a:t>
                      </a:r>
                      <a:endParaRPr lang="en-US" sz="3300" dirty="0"/>
                    </a:p>
                  </a:txBody>
                  <a:tcPr/>
                </a:tc>
                <a:tc>
                  <a:txBody>
                    <a:bodyPr/>
                    <a:lstStyle/>
                    <a:p>
                      <a:r>
                        <a:rPr lang="en-US" sz="3300" b="1" dirty="0" smtClean="0">
                          <a:solidFill>
                            <a:schemeClr val="bg2">
                              <a:lumMod val="75000"/>
                            </a:schemeClr>
                          </a:solidFill>
                        </a:rPr>
                        <a:t>- </a:t>
                      </a:r>
                      <a:r>
                        <a:rPr lang="hi-IN" sz="3300" b="1" dirty="0" smtClean="0">
                          <a:solidFill>
                            <a:schemeClr val="bg2">
                              <a:lumMod val="75000"/>
                            </a:schemeClr>
                          </a:solidFill>
                        </a:rPr>
                        <a:t>ut</a:t>
                      </a:r>
                      <a:r>
                        <a:rPr lang="en-US" sz="3300" b="1" dirty="0" err="1" smtClean="0">
                          <a:solidFill>
                            <a:schemeClr val="bg2">
                              <a:lumMod val="75000"/>
                            </a:schemeClr>
                          </a:solidFill>
                        </a:rPr>
                        <a:t>erine</a:t>
                      </a:r>
                      <a:r>
                        <a:rPr lang="en-US" sz="3300" b="1" dirty="0" smtClean="0">
                          <a:solidFill>
                            <a:schemeClr val="bg2">
                              <a:lumMod val="75000"/>
                            </a:schemeClr>
                          </a:solidFill>
                        </a:rPr>
                        <a:t> bleeding, strength uterine muscles</a:t>
                      </a:r>
                    </a:p>
                    <a:p>
                      <a:r>
                        <a:rPr lang="en-US" sz="3300" b="1" dirty="0" smtClean="0">
                          <a:solidFill>
                            <a:schemeClr val="bg2">
                              <a:lumMod val="75000"/>
                            </a:schemeClr>
                          </a:solidFill>
                        </a:rPr>
                        <a:t>antioxidant activity. </a:t>
                      </a:r>
                      <a:endParaRPr lang="en-US" sz="3300" dirty="0">
                        <a:solidFill>
                          <a:schemeClr val="bg2">
                            <a:lumMod val="75000"/>
                          </a:schemeClr>
                        </a:solidFill>
                      </a:endParaRPr>
                    </a:p>
                  </a:txBody>
                  <a:tcPr/>
                </a:tc>
              </a:tr>
              <a:tr h="2057400">
                <a:tc>
                  <a:txBody>
                    <a:bodyPr/>
                    <a:lstStyle/>
                    <a:p>
                      <a:r>
                        <a:rPr lang="en-US" sz="3300" dirty="0" smtClean="0"/>
                        <a:t>5</a:t>
                      </a:r>
                      <a:r>
                        <a:rPr lang="hi-IN" sz="3300" dirty="0" smtClean="0"/>
                        <a:t>-</a:t>
                      </a:r>
                      <a:r>
                        <a:rPr lang="en-US" sz="3300" dirty="0" smtClean="0"/>
                        <a:t> </a:t>
                      </a:r>
                      <a:r>
                        <a:rPr lang="en-US" sz="3300" i="1" dirty="0" err="1" smtClean="0"/>
                        <a:t>Amogha</a:t>
                      </a:r>
                      <a:r>
                        <a:rPr lang="en-US" sz="3300" dirty="0" smtClean="0"/>
                        <a:t> </a:t>
                      </a:r>
                      <a:r>
                        <a:rPr lang="en-US" sz="3300" dirty="0" smtClean="0">
                          <a:solidFill>
                            <a:srgbClr val="00B0F0"/>
                          </a:solidFill>
                        </a:rPr>
                        <a:t>(</a:t>
                      </a:r>
                      <a:r>
                        <a:rPr lang="en-US" sz="3300" dirty="0" err="1" smtClean="0">
                          <a:solidFill>
                            <a:srgbClr val="00B0F0"/>
                          </a:solidFill>
                        </a:rPr>
                        <a:t>Steriospermum</a:t>
                      </a:r>
                      <a:r>
                        <a:rPr lang="en-US" sz="3300" dirty="0" smtClean="0">
                          <a:solidFill>
                            <a:srgbClr val="00B0F0"/>
                          </a:solidFill>
                        </a:rPr>
                        <a:t> </a:t>
                      </a:r>
                      <a:r>
                        <a:rPr lang="en-US" sz="3300" dirty="0" err="1" smtClean="0">
                          <a:solidFill>
                            <a:srgbClr val="00B0F0"/>
                          </a:solidFill>
                        </a:rPr>
                        <a:t>suaveolens</a:t>
                      </a:r>
                      <a:r>
                        <a:rPr lang="en-US" sz="3300" dirty="0" smtClean="0">
                          <a:solidFill>
                            <a:srgbClr val="00B0F0"/>
                          </a:solidFill>
                        </a:rPr>
                        <a:t>)</a:t>
                      </a:r>
                      <a:endParaRPr lang="en-US" sz="3300" dirty="0"/>
                    </a:p>
                  </a:txBody>
                  <a:tcPr/>
                </a:tc>
                <a:tc>
                  <a:txBody>
                    <a:bodyPr/>
                    <a:lstStyle/>
                    <a:p>
                      <a:r>
                        <a:rPr lang="en-US" sz="3300" b="1" dirty="0" smtClean="0"/>
                        <a:t>analgesic and anti-inflammatory response</a:t>
                      </a:r>
                      <a:endParaRPr lang="en-US" sz="3300" dirty="0"/>
                    </a:p>
                  </a:txBody>
                  <a:tcPr/>
                </a:tc>
              </a:tr>
              <a:tr h="1600200">
                <a:tc>
                  <a:txBody>
                    <a:bodyPr/>
                    <a:lstStyle/>
                    <a:p>
                      <a:r>
                        <a:rPr lang="en-US" sz="3300" dirty="0" smtClean="0"/>
                        <a:t>6</a:t>
                      </a:r>
                      <a:r>
                        <a:rPr lang="hi-IN" sz="3300" dirty="0" smtClean="0"/>
                        <a:t>-</a:t>
                      </a:r>
                      <a:r>
                        <a:rPr lang="en-US" sz="3300" dirty="0" smtClean="0"/>
                        <a:t> </a:t>
                      </a:r>
                      <a:r>
                        <a:rPr lang="en-US" sz="3300" i="1" dirty="0" err="1" smtClean="0"/>
                        <a:t>Avyatha</a:t>
                      </a:r>
                      <a:r>
                        <a:rPr lang="en-US" sz="3300" dirty="0" smtClean="0"/>
                        <a:t> </a:t>
                      </a:r>
                      <a:r>
                        <a:rPr lang="en-US" sz="3300" dirty="0" smtClean="0">
                          <a:solidFill>
                            <a:srgbClr val="00B0F0"/>
                          </a:solidFill>
                        </a:rPr>
                        <a:t>(</a:t>
                      </a:r>
                      <a:r>
                        <a:rPr lang="en-US" sz="3300" dirty="0" err="1" smtClean="0">
                          <a:solidFill>
                            <a:srgbClr val="00B0F0"/>
                          </a:solidFill>
                        </a:rPr>
                        <a:t>Tinospora</a:t>
                      </a:r>
                      <a:r>
                        <a:rPr lang="en-US" sz="3300" dirty="0" smtClean="0">
                          <a:solidFill>
                            <a:srgbClr val="00B0F0"/>
                          </a:solidFill>
                        </a:rPr>
                        <a:t> </a:t>
                      </a:r>
                      <a:r>
                        <a:rPr lang="en-US" sz="3300" dirty="0" err="1" smtClean="0">
                          <a:solidFill>
                            <a:srgbClr val="00B0F0"/>
                          </a:solidFill>
                        </a:rPr>
                        <a:t>cordifolia</a:t>
                      </a:r>
                      <a:r>
                        <a:rPr lang="en-US" sz="3300" dirty="0" smtClean="0">
                          <a:solidFill>
                            <a:srgbClr val="00B0F0"/>
                          </a:solidFill>
                        </a:rPr>
                        <a:t>)</a:t>
                      </a:r>
                      <a:endParaRPr lang="en-US" sz="3300" dirty="0"/>
                    </a:p>
                  </a:txBody>
                  <a:tcPr/>
                </a:tc>
                <a:tc>
                  <a:txBody>
                    <a:bodyPr/>
                    <a:lstStyle/>
                    <a:p>
                      <a:r>
                        <a:rPr lang="en-US" sz="3300" dirty="0" smtClean="0"/>
                        <a:t> </a:t>
                      </a:r>
                      <a:r>
                        <a:rPr lang="en-US" sz="3300" b="1" dirty="0" smtClean="0"/>
                        <a:t>antioxidant capacity </a:t>
                      </a:r>
                      <a:endParaRPr lang="en-US" sz="3300" dirty="0"/>
                    </a:p>
                  </a:txBody>
                  <a:tcPr/>
                </a:tc>
              </a:tr>
              <a:tr h="1600200">
                <a:tc>
                  <a:txBody>
                    <a:bodyPr/>
                    <a:lstStyle/>
                    <a:p>
                      <a:r>
                        <a:rPr lang="en-US" sz="3300" dirty="0" smtClean="0"/>
                        <a:t>7</a:t>
                      </a:r>
                      <a:r>
                        <a:rPr lang="hi-IN" sz="3300" dirty="0" smtClean="0"/>
                        <a:t>-</a:t>
                      </a:r>
                      <a:r>
                        <a:rPr lang="en-US" sz="3300" i="1" dirty="0" smtClean="0"/>
                        <a:t> Shiva </a:t>
                      </a:r>
                      <a:r>
                        <a:rPr lang="en-US" sz="3300" dirty="0" smtClean="0">
                          <a:solidFill>
                            <a:srgbClr val="00B0F0"/>
                          </a:solidFill>
                        </a:rPr>
                        <a:t>(</a:t>
                      </a:r>
                      <a:r>
                        <a:rPr lang="en-US" sz="3300" dirty="0" err="1" smtClean="0">
                          <a:solidFill>
                            <a:srgbClr val="00B0F0"/>
                          </a:solidFill>
                        </a:rPr>
                        <a:t>Terminalia</a:t>
                      </a:r>
                      <a:r>
                        <a:rPr lang="en-US" sz="3300" dirty="0" smtClean="0">
                          <a:solidFill>
                            <a:srgbClr val="00B0F0"/>
                          </a:solidFill>
                        </a:rPr>
                        <a:t> </a:t>
                      </a:r>
                      <a:r>
                        <a:rPr lang="en-US" sz="3300" dirty="0" err="1" smtClean="0">
                          <a:solidFill>
                            <a:srgbClr val="00B0F0"/>
                          </a:solidFill>
                        </a:rPr>
                        <a:t>chebula</a:t>
                      </a:r>
                      <a:r>
                        <a:rPr lang="en-US" sz="3300" dirty="0" smtClean="0">
                          <a:solidFill>
                            <a:srgbClr val="00B0F0"/>
                          </a:solidFill>
                        </a:rPr>
                        <a:t>) </a:t>
                      </a:r>
                      <a:endParaRPr lang="en-US" sz="3300" dirty="0"/>
                    </a:p>
                  </a:txBody>
                  <a:tcPr/>
                </a:tc>
                <a:tc>
                  <a:txBody>
                    <a:bodyPr/>
                    <a:lstStyle/>
                    <a:p>
                      <a:r>
                        <a:rPr lang="en-US" sz="3300" b="1" dirty="0" smtClean="0"/>
                        <a:t>antibacterial and antifungal </a:t>
                      </a:r>
                      <a:r>
                        <a:rPr lang="en-US" sz="3300" dirty="0" smtClean="0"/>
                        <a:t>activity.</a:t>
                      </a:r>
                      <a:endParaRPr lang="en-US" sz="3300" dirty="0"/>
                    </a:p>
                  </a:txBody>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152400" y="0"/>
          <a:ext cx="8763000" cy="4175760"/>
        </p:xfrm>
        <a:graphic>
          <a:graphicData uri="http://schemas.openxmlformats.org/drawingml/2006/table">
            <a:tbl>
              <a:tblPr firstRow="1" bandRow="1">
                <a:tableStyleId>{5C22544A-7EE6-4342-B048-85BDC9FD1C3A}</a:tableStyleId>
              </a:tblPr>
              <a:tblGrid>
                <a:gridCol w="4381500"/>
                <a:gridCol w="4381500"/>
              </a:tblGrid>
              <a:tr h="1531787">
                <a:tc>
                  <a:txBody>
                    <a:bodyPr/>
                    <a:lstStyle/>
                    <a:p>
                      <a:r>
                        <a:rPr lang="en-US" sz="3200" b="1" i="1" dirty="0" smtClean="0">
                          <a:solidFill>
                            <a:schemeClr val="bg2">
                              <a:lumMod val="75000"/>
                            </a:schemeClr>
                          </a:solidFill>
                        </a:rPr>
                        <a:t>8 - </a:t>
                      </a:r>
                      <a:r>
                        <a:rPr lang="en-US" sz="3200" b="1" i="1" dirty="0" err="1" smtClean="0">
                          <a:solidFill>
                            <a:schemeClr val="bg2">
                              <a:lumMod val="75000"/>
                            </a:schemeClr>
                          </a:solidFill>
                        </a:rPr>
                        <a:t>Arista</a:t>
                      </a:r>
                      <a:r>
                        <a:rPr lang="en-US" sz="3200" b="1" i="1" dirty="0" smtClean="0">
                          <a:solidFill>
                            <a:schemeClr val="bg2">
                              <a:lumMod val="75000"/>
                            </a:schemeClr>
                          </a:solidFill>
                        </a:rPr>
                        <a:t> </a:t>
                      </a:r>
                      <a:r>
                        <a:rPr lang="en-US" sz="3200" dirty="0" smtClean="0">
                          <a:solidFill>
                            <a:srgbClr val="00B0F0"/>
                          </a:solidFill>
                        </a:rPr>
                        <a:t>(</a:t>
                      </a:r>
                      <a:r>
                        <a:rPr lang="en-US" sz="3200" dirty="0" err="1" smtClean="0">
                          <a:solidFill>
                            <a:srgbClr val="00B0F0"/>
                          </a:solidFill>
                        </a:rPr>
                        <a:t>Picrorrhiza</a:t>
                      </a:r>
                      <a:r>
                        <a:rPr lang="en-US" sz="3200" dirty="0" smtClean="0">
                          <a:solidFill>
                            <a:srgbClr val="00B0F0"/>
                          </a:solidFill>
                        </a:rPr>
                        <a:t> </a:t>
                      </a:r>
                      <a:r>
                        <a:rPr lang="en-US" sz="3200" dirty="0" err="1" smtClean="0">
                          <a:solidFill>
                            <a:srgbClr val="00B0F0"/>
                          </a:solidFill>
                        </a:rPr>
                        <a:t>kurroa</a:t>
                      </a:r>
                      <a:r>
                        <a:rPr lang="en-US" sz="3200" dirty="0" smtClean="0">
                          <a:solidFill>
                            <a:srgbClr val="00B0F0"/>
                          </a:solidFill>
                        </a:rPr>
                        <a:t>)</a:t>
                      </a:r>
                      <a:endParaRPr lang="en-US" sz="3200" dirty="0"/>
                    </a:p>
                  </a:txBody>
                  <a:tcPr/>
                </a:tc>
                <a:tc>
                  <a:txBody>
                    <a:bodyPr/>
                    <a:lstStyle/>
                    <a:p>
                      <a:r>
                        <a:rPr lang="en-US" sz="3200" dirty="0" smtClean="0"/>
                        <a:t> </a:t>
                      </a:r>
                      <a:r>
                        <a:rPr lang="en-US" sz="3200" b="1" dirty="0" err="1" smtClean="0">
                          <a:solidFill>
                            <a:schemeClr val="bg2">
                              <a:lumMod val="75000"/>
                            </a:schemeClr>
                          </a:solidFill>
                        </a:rPr>
                        <a:t>immuno</a:t>
                      </a:r>
                      <a:r>
                        <a:rPr lang="en-US" sz="3200" b="1" dirty="0" smtClean="0">
                          <a:solidFill>
                            <a:schemeClr val="bg2">
                              <a:lumMod val="75000"/>
                            </a:schemeClr>
                          </a:solidFill>
                        </a:rPr>
                        <a:t> </a:t>
                      </a:r>
                      <a:r>
                        <a:rPr lang="en-US" sz="3200" b="1" dirty="0" err="1" smtClean="0">
                          <a:solidFill>
                            <a:schemeClr val="bg2">
                              <a:lumMod val="75000"/>
                            </a:schemeClr>
                          </a:solidFill>
                        </a:rPr>
                        <a:t>modulatory</a:t>
                      </a:r>
                      <a:r>
                        <a:rPr lang="en-US" sz="3200" b="1" dirty="0" smtClean="0">
                          <a:solidFill>
                            <a:schemeClr val="bg2">
                              <a:lumMod val="75000"/>
                            </a:schemeClr>
                          </a:solidFill>
                        </a:rPr>
                        <a:t> effect and </a:t>
                      </a:r>
                      <a:r>
                        <a:rPr lang="en-US" sz="3200" b="1" dirty="0" err="1" smtClean="0">
                          <a:solidFill>
                            <a:schemeClr val="bg2">
                              <a:lumMod val="75000"/>
                            </a:schemeClr>
                          </a:solidFill>
                        </a:rPr>
                        <a:t>hepatoprotective</a:t>
                      </a:r>
                      <a:r>
                        <a:rPr lang="en-US" sz="3200" b="1" dirty="0" smtClean="0">
                          <a:solidFill>
                            <a:schemeClr val="bg2">
                              <a:lumMod val="75000"/>
                            </a:schemeClr>
                          </a:solidFill>
                        </a:rPr>
                        <a:t> effect.</a:t>
                      </a:r>
                      <a:endParaRPr lang="en-US" sz="3200" dirty="0">
                        <a:solidFill>
                          <a:schemeClr val="bg2">
                            <a:lumMod val="75000"/>
                          </a:schemeClr>
                        </a:solidFill>
                      </a:endParaRPr>
                    </a:p>
                  </a:txBody>
                  <a:tcPr/>
                </a:tc>
              </a:tr>
              <a:tr h="1051226">
                <a:tc>
                  <a:txBody>
                    <a:bodyPr/>
                    <a:lstStyle/>
                    <a:p>
                      <a:r>
                        <a:rPr lang="en-US" sz="3200" dirty="0" smtClean="0"/>
                        <a:t>9 - </a:t>
                      </a:r>
                      <a:r>
                        <a:rPr lang="en-US" sz="3200" i="1" dirty="0" err="1" smtClean="0"/>
                        <a:t>Vatyapuspi</a:t>
                      </a:r>
                      <a:r>
                        <a:rPr lang="en-US" sz="3200" dirty="0" smtClean="0"/>
                        <a:t> </a:t>
                      </a:r>
                      <a:r>
                        <a:rPr lang="en-US" sz="3200" dirty="0" smtClean="0">
                          <a:solidFill>
                            <a:srgbClr val="00B0F0"/>
                          </a:solidFill>
                        </a:rPr>
                        <a:t>(</a:t>
                      </a:r>
                      <a:r>
                        <a:rPr lang="en-US" sz="3200" dirty="0" err="1" smtClean="0">
                          <a:solidFill>
                            <a:srgbClr val="00B0F0"/>
                          </a:solidFill>
                        </a:rPr>
                        <a:t>Sida</a:t>
                      </a:r>
                      <a:r>
                        <a:rPr lang="en-US" sz="3200" dirty="0" smtClean="0">
                          <a:solidFill>
                            <a:srgbClr val="00B0F0"/>
                          </a:solidFill>
                        </a:rPr>
                        <a:t> </a:t>
                      </a:r>
                      <a:r>
                        <a:rPr lang="en-US" sz="3200" dirty="0" err="1" smtClean="0">
                          <a:solidFill>
                            <a:srgbClr val="00B0F0"/>
                          </a:solidFill>
                        </a:rPr>
                        <a:t>cordifolia</a:t>
                      </a:r>
                      <a:r>
                        <a:rPr lang="en-US" sz="3200" dirty="0" smtClean="0">
                          <a:solidFill>
                            <a:srgbClr val="00B0F0"/>
                          </a:solidFill>
                        </a:rPr>
                        <a:t>)</a:t>
                      </a:r>
                      <a:endParaRPr lang="en-US" sz="3200" dirty="0"/>
                    </a:p>
                  </a:txBody>
                  <a:tcPr/>
                </a:tc>
                <a:tc>
                  <a:txBody>
                    <a:bodyPr/>
                    <a:lstStyle/>
                    <a:p>
                      <a:r>
                        <a:rPr lang="en-US" sz="3200" b="1" dirty="0" smtClean="0"/>
                        <a:t>analgesic and anti-inflammatory activity.</a:t>
                      </a:r>
                      <a:endParaRPr lang="en-US" sz="3200" dirty="0"/>
                    </a:p>
                  </a:txBody>
                  <a:tcPr/>
                </a:tc>
              </a:tr>
              <a:tr h="1531787">
                <a:tc>
                  <a:txBody>
                    <a:bodyPr/>
                    <a:lstStyle/>
                    <a:p>
                      <a:r>
                        <a:rPr lang="en-US" sz="3200" dirty="0" smtClean="0"/>
                        <a:t>10 - </a:t>
                      </a:r>
                      <a:r>
                        <a:rPr lang="en-US" sz="3200" i="1" dirty="0" err="1" smtClean="0"/>
                        <a:t>Viswaksenkanta</a:t>
                      </a:r>
                      <a:r>
                        <a:rPr lang="en-US" sz="3200" i="1" dirty="0" smtClean="0"/>
                        <a:t> </a:t>
                      </a:r>
                      <a:r>
                        <a:rPr lang="en-US" sz="3200" dirty="0" smtClean="0"/>
                        <a:t> </a:t>
                      </a:r>
                      <a:r>
                        <a:rPr lang="en-US" sz="3200" b="1" dirty="0" smtClean="0"/>
                        <a:t>(</a:t>
                      </a:r>
                      <a:r>
                        <a:rPr lang="en-US" sz="3200" b="1" dirty="0" err="1" smtClean="0"/>
                        <a:t>Callycarpa</a:t>
                      </a:r>
                      <a:r>
                        <a:rPr lang="en-US" sz="3200" b="1" dirty="0" smtClean="0"/>
                        <a:t> </a:t>
                      </a:r>
                      <a:r>
                        <a:rPr lang="en-US" sz="3200" b="1" dirty="0" err="1" smtClean="0"/>
                        <a:t>macrophylla</a:t>
                      </a:r>
                      <a:r>
                        <a:rPr lang="en-US" sz="3200" b="1" dirty="0" smtClean="0"/>
                        <a:t>)</a:t>
                      </a:r>
                      <a:endParaRPr lang="en-US" sz="3200" dirty="0"/>
                    </a:p>
                  </a:txBody>
                  <a:tcPr/>
                </a:tc>
                <a:tc>
                  <a:txBody>
                    <a:bodyPr/>
                    <a:lstStyle/>
                    <a:p>
                      <a:r>
                        <a:rPr lang="en-US" sz="3200" b="1" dirty="0" smtClean="0"/>
                        <a:t>anti-inflammatory profile in compare to </a:t>
                      </a:r>
                      <a:r>
                        <a:rPr lang="en-US" sz="3200" b="1" dirty="0" err="1" smtClean="0"/>
                        <a:t>diclofenac</a:t>
                      </a:r>
                      <a:r>
                        <a:rPr lang="en-US" sz="3200" b="1" dirty="0" smtClean="0"/>
                        <a:t> sodium. </a:t>
                      </a:r>
                      <a:endParaRPr lang="en-US" sz="3200" dirty="0"/>
                    </a:p>
                  </a:txBody>
                  <a:tcPr/>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graphicFrame>
        <p:nvGraphicFramePr>
          <p:cNvPr id="7" name="Content Placeholder 6"/>
          <p:cNvGraphicFramePr>
            <a:graphicFrameLocks noGrp="1"/>
          </p:cNvGraphicFramePr>
          <p:nvPr>
            <p:ph idx="1"/>
          </p:nvPr>
        </p:nvGraphicFramePr>
        <p:xfrm>
          <a:off x="0" y="0"/>
          <a:ext cx="9144000" cy="7421880"/>
        </p:xfrm>
        <a:graphic>
          <a:graphicData uri="http://schemas.openxmlformats.org/drawingml/2006/table">
            <a:tbl>
              <a:tblPr firstRow="1" bandRow="1">
                <a:tableStyleId>{5C22544A-7EE6-4342-B048-85BDC9FD1C3A}</a:tableStyleId>
              </a:tblPr>
              <a:tblGrid>
                <a:gridCol w="4038600"/>
                <a:gridCol w="5105400"/>
              </a:tblGrid>
              <a:tr h="1447800">
                <a:tc>
                  <a:txBody>
                    <a:bodyPr/>
                    <a:lstStyle/>
                    <a:p>
                      <a:r>
                        <a:rPr lang="hi-IN" sz="3200" b="1" dirty="0" smtClean="0">
                          <a:solidFill>
                            <a:srgbClr val="C00000"/>
                          </a:solidFill>
                        </a:rPr>
                        <a:t>DRAVYA</a:t>
                      </a:r>
                      <a:endParaRPr lang="en-US" sz="3200" b="1" dirty="0">
                        <a:solidFill>
                          <a:srgbClr val="C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800000"/>
                          </a:solidFill>
                          <a:latin typeface="Arial" pitchFamily="34" charset="0"/>
                          <a:cs typeface="Arial" pitchFamily="34" charset="0"/>
                        </a:rPr>
                        <a:t> </a:t>
                      </a:r>
                      <a:r>
                        <a:rPr lang="en-US" sz="3200" dirty="0" smtClean="0">
                          <a:solidFill>
                            <a:srgbClr val="800000"/>
                          </a:solidFill>
                          <a:latin typeface="Arial" pitchFamily="34" charset="0"/>
                          <a:cs typeface="Arial" pitchFamily="34" charset="0"/>
                        </a:rPr>
                        <a:t>MODERN</a:t>
                      </a:r>
                      <a:r>
                        <a:rPr lang="en-US" sz="3200" baseline="0" dirty="0" smtClean="0">
                          <a:solidFill>
                            <a:srgbClr val="800000"/>
                          </a:solidFill>
                          <a:latin typeface="Arial" pitchFamily="34" charset="0"/>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3200" baseline="0" dirty="0" smtClean="0">
                          <a:solidFill>
                            <a:srgbClr val="800000"/>
                          </a:solidFill>
                          <a:latin typeface="Arial" pitchFamily="34" charset="0"/>
                          <a:cs typeface="Arial" pitchFamily="34" charset="0"/>
                        </a:rPr>
                        <a:t>    RESEARCHES</a:t>
                      </a:r>
                      <a:endParaRPr lang="en-US" sz="3200" dirty="0" smtClean="0">
                        <a:solidFill>
                          <a:srgbClr val="800000"/>
                        </a:solidFill>
                        <a:latin typeface="Arial" pitchFamily="34" charset="0"/>
                        <a:cs typeface="Arial" pitchFamily="34" charset="0"/>
                      </a:endParaRPr>
                    </a:p>
                    <a:p>
                      <a:endParaRPr lang="en-US" dirty="0"/>
                    </a:p>
                  </a:txBody>
                  <a:tcPr/>
                </a:tc>
              </a:tr>
              <a:tr h="2178685">
                <a:tc>
                  <a:txBody>
                    <a:bodyPr/>
                    <a:lstStyle/>
                    <a:p>
                      <a:r>
                        <a:rPr lang="en-US" sz="1800" b="1" baseline="0" dirty="0" smtClean="0">
                          <a:solidFill>
                            <a:srgbClr val="800000"/>
                          </a:solidFill>
                          <a:latin typeface="Arial" pitchFamily="34" charset="0"/>
                          <a:cs typeface="Arial" pitchFamily="34" charset="0"/>
                        </a:rPr>
                        <a:t> </a:t>
                      </a:r>
                      <a:r>
                        <a:rPr lang="en-US" sz="2600" b="1" dirty="0" err="1" smtClean="0">
                          <a:solidFill>
                            <a:srgbClr val="800000"/>
                          </a:solidFill>
                          <a:latin typeface="Arial" pitchFamily="34" charset="0"/>
                          <a:cs typeface="Arial" pitchFamily="34" charset="0"/>
                        </a:rPr>
                        <a:t>Yastimadhu</a:t>
                      </a:r>
                      <a:endParaRPr lang="en-IN" sz="2600" b="1" dirty="0" smtClean="0">
                        <a:solidFill>
                          <a:srgbClr val="800000"/>
                        </a:solidFill>
                        <a:latin typeface="Arial" pitchFamily="34" charset="0"/>
                        <a:cs typeface="Arial" pitchFamily="34" charset="0"/>
                      </a:endParaRPr>
                    </a:p>
                    <a:p>
                      <a:r>
                        <a:rPr lang="en-US" sz="2200" b="1" dirty="0" smtClean="0">
                          <a:solidFill>
                            <a:srgbClr val="FFFF00"/>
                          </a:solidFill>
                          <a:latin typeface="Arial" pitchFamily="34" charset="0"/>
                          <a:cs typeface="Arial" pitchFamily="34" charset="0"/>
                        </a:rPr>
                        <a:t>(</a:t>
                      </a:r>
                      <a:r>
                        <a:rPr lang="en-US" sz="2200" b="1" dirty="0" err="1" smtClean="0">
                          <a:solidFill>
                            <a:srgbClr val="D60093"/>
                          </a:solidFill>
                          <a:latin typeface="Arial" pitchFamily="34" charset="0"/>
                          <a:cs typeface="Arial" pitchFamily="34" charset="0"/>
                        </a:rPr>
                        <a:t>Glycyrrhiza</a:t>
                      </a:r>
                      <a:r>
                        <a:rPr lang="en-US" sz="2200" b="1" dirty="0" smtClean="0">
                          <a:solidFill>
                            <a:srgbClr val="D60093"/>
                          </a:solidFill>
                          <a:latin typeface="Arial" pitchFamily="34" charset="0"/>
                          <a:cs typeface="Arial" pitchFamily="34" charset="0"/>
                        </a:rPr>
                        <a:t>   </a:t>
                      </a:r>
                      <a:r>
                        <a:rPr lang="en-US" sz="2200" b="1" dirty="0" err="1" smtClean="0">
                          <a:solidFill>
                            <a:srgbClr val="D60093"/>
                          </a:solidFill>
                          <a:latin typeface="Arial" pitchFamily="34" charset="0"/>
                          <a:cs typeface="Arial" pitchFamily="34" charset="0"/>
                        </a:rPr>
                        <a:t>glabra</a:t>
                      </a:r>
                      <a:r>
                        <a:rPr lang="en-US" sz="2200" b="1" dirty="0" smtClean="0">
                          <a:solidFill>
                            <a:srgbClr val="D60093"/>
                          </a:solidFill>
                          <a:latin typeface="Arial" pitchFamily="34" charset="0"/>
                          <a:cs typeface="Arial" pitchFamily="34" charset="0"/>
                        </a:rPr>
                        <a:t>)</a:t>
                      </a:r>
                      <a:endParaRPr lang="en-US" sz="2200" dirty="0">
                        <a:solidFill>
                          <a:srgbClr val="D60093"/>
                        </a:solidFill>
                      </a:endParaRPr>
                    </a:p>
                  </a:txBody>
                  <a:tcPr/>
                </a:tc>
                <a:tc>
                  <a:txBody>
                    <a:bodyPr/>
                    <a:lstStyle/>
                    <a:p>
                      <a:pPr>
                        <a:buFontTx/>
                        <a:buChar char="-"/>
                      </a:pPr>
                      <a:r>
                        <a:rPr lang="en-US" sz="2000" b="1" dirty="0" smtClean="0">
                          <a:solidFill>
                            <a:schemeClr val="tx1"/>
                          </a:solidFill>
                          <a:latin typeface="Arial" pitchFamily="34" charset="0"/>
                          <a:cs typeface="Arial" pitchFamily="34" charset="0"/>
                        </a:rPr>
                        <a:t>Increases   </a:t>
                      </a:r>
                    </a:p>
                    <a:p>
                      <a:pPr>
                        <a:buFontTx/>
                        <a:buNone/>
                      </a:pPr>
                      <a:r>
                        <a:rPr lang="en-US" sz="2000" b="1" baseline="0" dirty="0" smtClean="0">
                          <a:solidFill>
                            <a:schemeClr val="tx1"/>
                          </a:solidFill>
                          <a:latin typeface="Arial" pitchFamily="34" charset="0"/>
                          <a:cs typeface="Arial" pitchFamily="34" charset="0"/>
                        </a:rPr>
                        <a:t> </a:t>
                      </a:r>
                      <a:r>
                        <a:rPr lang="en-US" sz="2000" b="1" dirty="0" smtClean="0">
                          <a:solidFill>
                            <a:schemeClr val="tx1"/>
                          </a:solidFill>
                          <a:latin typeface="Arial" pitchFamily="34" charset="0"/>
                          <a:cs typeface="Arial" pitchFamily="34" charset="0"/>
                        </a:rPr>
                        <a:t>progesterone level (</a:t>
                      </a:r>
                      <a:r>
                        <a:rPr lang="en-US" sz="2000" b="0" dirty="0" smtClean="0">
                          <a:solidFill>
                            <a:schemeClr val="tx1"/>
                          </a:solidFill>
                          <a:latin typeface="Arial" pitchFamily="34" charset="0"/>
                          <a:cs typeface="Arial" pitchFamily="34" charset="0"/>
                        </a:rPr>
                        <a:t>Cynthia</a:t>
                      </a:r>
                      <a:r>
                        <a:rPr lang="en-US" sz="2000" b="0" baseline="0" dirty="0" smtClean="0">
                          <a:solidFill>
                            <a:schemeClr val="tx1"/>
                          </a:solidFill>
                          <a:latin typeface="Arial" pitchFamily="34" charset="0"/>
                          <a:cs typeface="Arial" pitchFamily="34" charset="0"/>
                        </a:rPr>
                        <a:t> Myers et. al )</a:t>
                      </a:r>
                      <a:endParaRPr lang="en-US" sz="2000" b="0" dirty="0" smtClean="0">
                        <a:solidFill>
                          <a:schemeClr val="tx1"/>
                        </a:solidFill>
                        <a:latin typeface="Arial" pitchFamily="34" charset="0"/>
                        <a:cs typeface="Arial" pitchFamily="34" charset="0"/>
                      </a:endParaRPr>
                    </a:p>
                    <a:p>
                      <a:pPr>
                        <a:buFontTx/>
                        <a:buNone/>
                      </a:pPr>
                      <a:endParaRPr lang="en-US" sz="2000" b="1" dirty="0" smtClean="0">
                        <a:solidFill>
                          <a:schemeClr val="tx1"/>
                        </a:solidFill>
                        <a:latin typeface="Arial" pitchFamily="34" charset="0"/>
                        <a:cs typeface="Arial" pitchFamily="34" charset="0"/>
                      </a:endParaRPr>
                    </a:p>
                    <a:p>
                      <a:pPr>
                        <a:buFontTx/>
                        <a:buChar char="-"/>
                      </a:pPr>
                      <a:r>
                        <a:rPr lang="en-US" sz="2000" b="1" dirty="0" smtClean="0">
                          <a:solidFill>
                            <a:schemeClr val="tx1"/>
                          </a:solidFill>
                          <a:latin typeface="Arial" pitchFamily="34" charset="0"/>
                          <a:cs typeface="Arial" pitchFamily="34" charset="0"/>
                        </a:rPr>
                        <a:t>Inhibits    </a:t>
                      </a:r>
                    </a:p>
                    <a:p>
                      <a:pPr>
                        <a:buFontTx/>
                        <a:buNone/>
                      </a:pPr>
                      <a:r>
                        <a:rPr lang="en-US" sz="2000" b="1" dirty="0" smtClean="0">
                          <a:solidFill>
                            <a:schemeClr val="tx1"/>
                          </a:solidFill>
                          <a:latin typeface="Arial" pitchFamily="34" charset="0"/>
                          <a:cs typeface="Arial" pitchFamily="34" charset="0"/>
                        </a:rPr>
                        <a:t> prostaglandin   </a:t>
                      </a:r>
                    </a:p>
                    <a:p>
                      <a:pPr>
                        <a:buFontTx/>
                        <a:buNone/>
                      </a:pPr>
                      <a:r>
                        <a:rPr lang="en-US" sz="2000" b="1" dirty="0" smtClean="0">
                          <a:solidFill>
                            <a:schemeClr val="tx1"/>
                          </a:solidFill>
                          <a:latin typeface="Arial" pitchFamily="34" charset="0"/>
                          <a:cs typeface="Arial" pitchFamily="34" charset="0"/>
                        </a:rPr>
                        <a:t> secretions</a:t>
                      </a:r>
                    </a:p>
                    <a:p>
                      <a:endParaRPr lang="en-US" sz="2000" dirty="0"/>
                    </a:p>
                  </a:txBody>
                  <a:tcPr/>
                </a:tc>
              </a:tr>
              <a:tr h="3670935">
                <a:tc>
                  <a:txBody>
                    <a:bodyPr/>
                    <a:lstStyle/>
                    <a:p>
                      <a:r>
                        <a:rPr lang="en-US" sz="2500" b="1" dirty="0" smtClean="0">
                          <a:solidFill>
                            <a:srgbClr val="002060"/>
                          </a:solidFill>
                          <a:latin typeface="Arial" pitchFamily="34" charset="0"/>
                          <a:cs typeface="Arial" pitchFamily="34" charset="0"/>
                        </a:rPr>
                        <a:t> </a:t>
                      </a:r>
                      <a:r>
                        <a:rPr lang="en-US" sz="2600" b="1" dirty="0" err="1" smtClean="0">
                          <a:solidFill>
                            <a:srgbClr val="002060"/>
                          </a:solidFill>
                          <a:latin typeface="+mn-lt"/>
                          <a:cs typeface="Arial" pitchFamily="34" charset="0"/>
                        </a:rPr>
                        <a:t>M</a:t>
                      </a:r>
                      <a:r>
                        <a:rPr lang="en-US" sz="2600" b="1" dirty="0" err="1" smtClean="0">
                          <a:solidFill>
                            <a:srgbClr val="002060"/>
                          </a:solidFill>
                          <a:cs typeface="Arial" pitchFamily="34" charset="0"/>
                        </a:rPr>
                        <a:t>akhanna</a:t>
                      </a:r>
                      <a:r>
                        <a:rPr lang="en-US" sz="2500" b="1" dirty="0" smtClean="0">
                          <a:solidFill>
                            <a:srgbClr val="002060"/>
                          </a:solidFill>
                          <a:latin typeface="Arial" pitchFamily="34" charset="0"/>
                          <a:cs typeface="Arial" pitchFamily="34" charset="0"/>
                        </a:rPr>
                        <a:t> </a:t>
                      </a:r>
                      <a:r>
                        <a:rPr lang="en-US" sz="1800" b="1" dirty="0" smtClean="0">
                          <a:solidFill>
                            <a:srgbClr val="FF33CC"/>
                          </a:solidFill>
                          <a:latin typeface="Arial" pitchFamily="34" charset="0"/>
                          <a:cs typeface="Arial" pitchFamily="34" charset="0"/>
                        </a:rPr>
                        <a:t/>
                      </a:r>
                      <a:br>
                        <a:rPr lang="en-US" sz="1800" b="1" dirty="0" smtClean="0">
                          <a:solidFill>
                            <a:srgbClr val="FF33CC"/>
                          </a:solidFill>
                          <a:latin typeface="Arial" pitchFamily="34" charset="0"/>
                          <a:cs typeface="Arial" pitchFamily="34" charset="0"/>
                        </a:rPr>
                      </a:br>
                      <a:r>
                        <a:rPr lang="en-US" sz="1800" b="1" dirty="0" smtClean="0">
                          <a:solidFill>
                            <a:srgbClr val="D60093"/>
                          </a:solidFill>
                          <a:latin typeface="Arial" pitchFamily="34" charset="0"/>
                          <a:cs typeface="Arial" pitchFamily="34" charset="0"/>
                        </a:rPr>
                        <a:t>(</a:t>
                      </a:r>
                      <a:r>
                        <a:rPr lang="en-US" sz="2200" b="1" dirty="0" smtClean="0">
                          <a:solidFill>
                            <a:srgbClr val="D60093"/>
                          </a:solidFill>
                          <a:latin typeface="Arial" pitchFamily="34" charset="0"/>
                          <a:cs typeface="Arial" pitchFamily="34" charset="0"/>
                        </a:rPr>
                        <a:t>Euryale  </a:t>
                      </a:r>
                      <a:r>
                        <a:rPr lang="en-US" sz="2200" b="1" dirty="0" err="1" smtClean="0">
                          <a:solidFill>
                            <a:srgbClr val="D60093"/>
                          </a:solidFill>
                          <a:latin typeface="Arial" pitchFamily="34" charset="0"/>
                          <a:cs typeface="Arial" pitchFamily="34" charset="0"/>
                        </a:rPr>
                        <a:t>ferox</a:t>
                      </a:r>
                      <a:r>
                        <a:rPr lang="en-US" sz="2200" b="1" dirty="0" smtClean="0">
                          <a:solidFill>
                            <a:srgbClr val="D60093"/>
                          </a:solidFill>
                          <a:latin typeface="Arial" pitchFamily="34" charset="0"/>
                          <a:cs typeface="Arial" pitchFamily="34" charset="0"/>
                        </a:rPr>
                        <a:t>)</a:t>
                      </a:r>
                      <a:endParaRPr lang="en-US" sz="2200" dirty="0">
                        <a:solidFill>
                          <a:srgbClr val="D60093"/>
                        </a:solidFill>
                      </a:endParaRPr>
                    </a:p>
                  </a:txBody>
                  <a:tcPr/>
                </a:tc>
                <a:tc>
                  <a:txBody>
                    <a:bodyPr/>
                    <a:lstStyle/>
                    <a:p>
                      <a:r>
                        <a:rPr lang="en-US" sz="2000" b="1" dirty="0" smtClean="0">
                          <a:solidFill>
                            <a:schemeClr val="tx1"/>
                          </a:solidFill>
                          <a:latin typeface="Arial" pitchFamily="34" charset="0"/>
                          <a:cs typeface="Arial" pitchFamily="34" charset="0"/>
                        </a:rPr>
                        <a:t>- Increases   </a:t>
                      </a:r>
                    </a:p>
                    <a:p>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progesteron</a:t>
                      </a:r>
                      <a:r>
                        <a:rPr lang="en-US" sz="2000" b="1" dirty="0" smtClean="0">
                          <a:solidFill>
                            <a:schemeClr val="tx1"/>
                          </a:solidFill>
                          <a:latin typeface="Arial" pitchFamily="34" charset="0"/>
                          <a:cs typeface="Arial" pitchFamily="34" charset="0"/>
                        </a:rPr>
                        <a:t>  </a:t>
                      </a:r>
                    </a:p>
                    <a:p>
                      <a:r>
                        <a:rPr lang="en-US" sz="2000" b="1" dirty="0" smtClean="0">
                          <a:solidFill>
                            <a:schemeClr val="tx1"/>
                          </a:solidFill>
                          <a:latin typeface="Arial" pitchFamily="34" charset="0"/>
                          <a:cs typeface="Arial" pitchFamily="34" charset="0"/>
                        </a:rPr>
                        <a:t>  secretion</a:t>
                      </a:r>
                    </a:p>
                    <a:p>
                      <a:endParaRPr lang="en-US" sz="2000" b="1" dirty="0" smtClean="0">
                        <a:solidFill>
                          <a:schemeClr val="tx1"/>
                        </a:solidFill>
                        <a:latin typeface="Arial" pitchFamily="34" charset="0"/>
                        <a:cs typeface="Arial" pitchFamily="34" charset="0"/>
                      </a:endParaRPr>
                    </a:p>
                    <a:p>
                      <a:r>
                        <a:rPr lang="en-US" sz="2000" b="1" dirty="0" smtClean="0">
                          <a:solidFill>
                            <a:schemeClr val="tx1"/>
                          </a:solidFill>
                          <a:latin typeface="Arial" pitchFamily="34" charset="0"/>
                          <a:cs typeface="Arial" pitchFamily="34" charset="0"/>
                        </a:rPr>
                        <a:t>- Good source of  </a:t>
                      </a:r>
                    </a:p>
                    <a:p>
                      <a:r>
                        <a:rPr lang="en-US" sz="2000" b="1" dirty="0" smtClean="0">
                          <a:solidFill>
                            <a:schemeClr val="tx1"/>
                          </a:solidFill>
                          <a:latin typeface="Arial" pitchFamily="34" charset="0"/>
                          <a:cs typeface="Arial" pitchFamily="34" charset="0"/>
                        </a:rPr>
                        <a:t> </a:t>
                      </a:r>
                      <a:r>
                        <a:rPr lang="en-US" sz="2000" b="1" baseline="0" dirty="0" smtClean="0">
                          <a:solidFill>
                            <a:schemeClr val="tx1"/>
                          </a:solidFill>
                          <a:latin typeface="Arial" pitchFamily="34" charset="0"/>
                          <a:cs typeface="Arial" pitchFamily="34" charset="0"/>
                        </a:rPr>
                        <a:t> </a:t>
                      </a:r>
                      <a:r>
                        <a:rPr lang="en-US" sz="2000" b="1" dirty="0" smtClean="0">
                          <a:solidFill>
                            <a:schemeClr val="tx1"/>
                          </a:solidFill>
                          <a:latin typeface="Arial" pitchFamily="34" charset="0"/>
                          <a:cs typeface="Arial" pitchFamily="34" charset="0"/>
                        </a:rPr>
                        <a:t>Ca++,</a:t>
                      </a:r>
                      <a:r>
                        <a:rPr lang="en-US" sz="2000" b="1" dirty="0" err="1" smtClean="0">
                          <a:solidFill>
                            <a:schemeClr val="tx1"/>
                          </a:solidFill>
                          <a:latin typeface="Arial" pitchFamily="34" charset="0"/>
                          <a:cs typeface="Arial" pitchFamily="34" charset="0"/>
                        </a:rPr>
                        <a:t>Ph,iron</a:t>
                      </a:r>
                      <a:r>
                        <a:rPr lang="en-US" sz="2000" b="1" dirty="0" smtClean="0">
                          <a:solidFill>
                            <a:schemeClr val="tx1"/>
                          </a:solidFill>
                          <a:latin typeface="Arial" pitchFamily="34" charset="0"/>
                          <a:cs typeface="Arial" pitchFamily="34" charset="0"/>
                        </a:rPr>
                        <a:t> and</a:t>
                      </a:r>
                      <a:r>
                        <a:rPr lang="en-US" sz="2000" b="1" baseline="0" dirty="0" smtClean="0">
                          <a:solidFill>
                            <a:schemeClr val="tx1"/>
                          </a:solidFill>
                          <a:latin typeface="Arial" pitchFamily="34" charset="0"/>
                          <a:cs typeface="Arial" pitchFamily="34" charset="0"/>
                        </a:rPr>
                        <a:t>  </a:t>
                      </a:r>
                    </a:p>
                    <a:p>
                      <a:r>
                        <a:rPr lang="en-US" sz="2000" b="1" baseline="0" dirty="0" smtClean="0">
                          <a:solidFill>
                            <a:schemeClr val="tx1"/>
                          </a:solidFill>
                          <a:latin typeface="Arial" pitchFamily="34" charset="0"/>
                          <a:cs typeface="Arial" pitchFamily="34" charset="0"/>
                        </a:rPr>
                        <a:t>  </a:t>
                      </a:r>
                      <a:r>
                        <a:rPr lang="en-US" sz="2000" b="1" dirty="0" smtClean="0">
                          <a:solidFill>
                            <a:schemeClr val="tx1"/>
                          </a:solidFill>
                          <a:latin typeface="Arial" pitchFamily="34" charset="0"/>
                          <a:cs typeface="Arial" pitchFamily="34" charset="0"/>
                        </a:rPr>
                        <a:t>K+</a:t>
                      </a:r>
                    </a:p>
                    <a:p>
                      <a:endParaRPr lang="en-US" sz="2000" b="1" dirty="0" smtClean="0">
                        <a:solidFill>
                          <a:schemeClr val="tx1"/>
                        </a:solidFill>
                        <a:latin typeface="Arial" pitchFamily="34" charset="0"/>
                        <a:cs typeface="Arial" pitchFamily="34" charset="0"/>
                      </a:endParaRPr>
                    </a:p>
                    <a:p>
                      <a:pPr>
                        <a:buFontTx/>
                        <a:buChar char="-"/>
                      </a:pPr>
                      <a:r>
                        <a:rPr lang="en-US" sz="2000" b="1" dirty="0" smtClean="0">
                          <a:solidFill>
                            <a:schemeClr val="tx1"/>
                          </a:solidFill>
                          <a:latin typeface="Arial" pitchFamily="34" charset="0"/>
                          <a:cs typeface="Arial" pitchFamily="34" charset="0"/>
                        </a:rPr>
                        <a:t>Lipid per oxidation  </a:t>
                      </a:r>
                    </a:p>
                    <a:p>
                      <a:pPr>
                        <a:buFontTx/>
                        <a:buNone/>
                      </a:pPr>
                      <a:r>
                        <a:rPr lang="en-US" sz="2000" b="1" dirty="0" smtClean="0">
                          <a:solidFill>
                            <a:schemeClr val="tx1"/>
                          </a:solidFill>
                          <a:latin typeface="Arial" pitchFamily="34" charset="0"/>
                          <a:cs typeface="Arial" pitchFamily="34" charset="0"/>
                        </a:rPr>
                        <a:t>  inhibitory activity   </a:t>
                      </a:r>
                    </a:p>
                    <a:p>
                      <a:pPr>
                        <a:buFontTx/>
                        <a:buNone/>
                      </a:pPr>
                      <a:r>
                        <a:rPr lang="en-US" sz="2000" b="1" dirty="0" smtClean="0">
                          <a:solidFill>
                            <a:schemeClr val="tx1"/>
                          </a:solidFill>
                          <a:latin typeface="Arial" pitchFamily="34" charset="0"/>
                          <a:cs typeface="Arial" pitchFamily="34" charset="0"/>
                        </a:rPr>
                        <a:t>    (</a:t>
                      </a:r>
                      <a:r>
                        <a:rPr lang="en-US" sz="2000" b="0" dirty="0" err="1" smtClean="0">
                          <a:solidFill>
                            <a:schemeClr val="tx1"/>
                          </a:solidFill>
                          <a:latin typeface="Arial" pitchFamily="34" charset="0"/>
                          <a:cs typeface="Arial" pitchFamily="34" charset="0"/>
                        </a:rPr>
                        <a:t>Samarjit</a:t>
                      </a:r>
                      <a:r>
                        <a:rPr lang="en-US" sz="2000" b="0" dirty="0" smtClean="0">
                          <a:solidFill>
                            <a:schemeClr val="tx1"/>
                          </a:solidFill>
                          <a:latin typeface="Arial" pitchFamily="34" charset="0"/>
                          <a:cs typeface="Arial" pitchFamily="34" charset="0"/>
                        </a:rPr>
                        <a:t> Das et. al)</a:t>
                      </a:r>
                    </a:p>
                    <a:p>
                      <a:endParaRPr lang="en-US" sz="2000" dirty="0"/>
                    </a:p>
                  </a:txBody>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nvPr>
        </p:nvGraphicFramePr>
        <p:xfrm>
          <a:off x="0" y="0"/>
          <a:ext cx="8991600" cy="6547104"/>
        </p:xfrm>
        <a:graphic>
          <a:graphicData uri="http://schemas.openxmlformats.org/drawingml/2006/table">
            <a:tbl>
              <a:tblPr firstRow="1" bandRow="1">
                <a:tableStyleId>{5C22544A-7EE6-4342-B048-85BDC9FD1C3A}</a:tableStyleId>
              </a:tblPr>
              <a:tblGrid>
                <a:gridCol w="4495800"/>
                <a:gridCol w="4495800"/>
              </a:tblGrid>
              <a:tr h="1371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i-IN" sz="3200" b="1" dirty="0" smtClean="0">
                          <a:solidFill>
                            <a:srgbClr val="C00000"/>
                          </a:solidFill>
                        </a:rPr>
                        <a:t>DRAVYA</a:t>
                      </a:r>
                      <a:endParaRPr lang="en-US" sz="3200" b="1" dirty="0" smtClean="0">
                        <a:solidFill>
                          <a:srgbClr val="C00000"/>
                        </a:solidFill>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solidFill>
                            <a:srgbClr val="800000"/>
                          </a:solidFill>
                          <a:latin typeface="Arial" pitchFamily="34" charset="0"/>
                          <a:cs typeface="Arial" pitchFamily="34" charset="0"/>
                        </a:rPr>
                        <a:t>MODERN</a:t>
                      </a:r>
                      <a:r>
                        <a:rPr lang="en-US" sz="3200" baseline="0" dirty="0" smtClean="0">
                          <a:solidFill>
                            <a:srgbClr val="800000"/>
                          </a:solidFill>
                          <a:latin typeface="Arial" pitchFamily="34" charset="0"/>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3200" baseline="0" dirty="0" smtClean="0">
                          <a:solidFill>
                            <a:srgbClr val="800000"/>
                          </a:solidFill>
                          <a:latin typeface="Arial" pitchFamily="34" charset="0"/>
                          <a:cs typeface="Arial" pitchFamily="34" charset="0"/>
                        </a:rPr>
                        <a:t>    RESEARCHES</a:t>
                      </a:r>
                      <a:endParaRPr lang="en-US" sz="3200" dirty="0" smtClean="0">
                        <a:solidFill>
                          <a:srgbClr val="800000"/>
                        </a:solidFill>
                        <a:latin typeface="Arial" pitchFamily="34" charset="0"/>
                        <a:cs typeface="Arial" pitchFamily="34" charset="0"/>
                      </a:endParaRPr>
                    </a:p>
                    <a:p>
                      <a:endParaRPr lang="en-US" dirty="0"/>
                    </a:p>
                  </a:txBody>
                  <a:tcPr/>
                </a:tc>
              </a:tr>
              <a:tr h="2286000">
                <a:tc>
                  <a:txBody>
                    <a:bodyPr/>
                    <a:lstStyle/>
                    <a:p>
                      <a:r>
                        <a:rPr lang="en-US" sz="2500" b="1" dirty="0" err="1" smtClean="0">
                          <a:solidFill>
                            <a:srgbClr val="002060"/>
                          </a:solidFill>
                          <a:cs typeface="Arial" pitchFamily="34" charset="0"/>
                        </a:rPr>
                        <a:t>Punarnava</a:t>
                      </a:r>
                      <a:r>
                        <a:rPr lang="en-US" b="1" dirty="0" smtClean="0">
                          <a:solidFill>
                            <a:srgbClr val="002060"/>
                          </a:solidFill>
                          <a:cs typeface="Arial" pitchFamily="34" charset="0"/>
                        </a:rPr>
                        <a:t> </a:t>
                      </a:r>
                      <a:r>
                        <a:rPr lang="en-US" dirty="0" smtClean="0">
                          <a:solidFill>
                            <a:srgbClr val="002060"/>
                          </a:solidFill>
                        </a:rPr>
                        <a:t/>
                      </a:r>
                      <a:br>
                        <a:rPr lang="en-US" dirty="0" smtClean="0">
                          <a:solidFill>
                            <a:srgbClr val="002060"/>
                          </a:solidFill>
                        </a:rPr>
                      </a:br>
                      <a:r>
                        <a:rPr lang="en-US" sz="2000" dirty="0" smtClean="0">
                          <a:solidFill>
                            <a:srgbClr val="D60093"/>
                          </a:solidFill>
                        </a:rPr>
                        <a:t>(</a:t>
                      </a:r>
                      <a:r>
                        <a:rPr lang="en-US" sz="2000" b="1" dirty="0" smtClean="0">
                          <a:ln w="6350">
                            <a:solidFill>
                              <a:schemeClr val="accent1">
                                <a:shade val="43000"/>
                              </a:schemeClr>
                            </a:solidFill>
                          </a:ln>
                          <a:solidFill>
                            <a:srgbClr val="D60093"/>
                          </a:solidFill>
                          <a:effectLst>
                            <a:outerShdw blurRad="26000" dist="26000" dir="14500000" algn="tl" rotWithShape="0">
                              <a:srgbClr val="000000">
                                <a:alpha val="40000"/>
                              </a:srgbClr>
                            </a:outerShdw>
                          </a:effectLst>
                          <a:latin typeface="Arial" pitchFamily="34" charset="0"/>
                          <a:cs typeface="Arial" pitchFamily="34" charset="0"/>
                        </a:rPr>
                        <a:t> </a:t>
                      </a:r>
                      <a:r>
                        <a:rPr lang="en-US" sz="2000" b="1" dirty="0" err="1" smtClean="0">
                          <a:ln w="6350">
                            <a:solidFill>
                              <a:schemeClr val="accent1">
                                <a:shade val="43000"/>
                              </a:schemeClr>
                            </a:solidFill>
                          </a:ln>
                          <a:solidFill>
                            <a:srgbClr val="D60093"/>
                          </a:solidFill>
                          <a:effectLst>
                            <a:outerShdw blurRad="26000" dist="26000" dir="14500000" algn="tl" rotWithShape="0">
                              <a:srgbClr val="000000">
                                <a:alpha val="40000"/>
                              </a:srgbClr>
                            </a:outerShdw>
                          </a:effectLst>
                          <a:latin typeface="Arial" pitchFamily="34" charset="0"/>
                          <a:cs typeface="Arial" pitchFamily="34" charset="0"/>
                        </a:rPr>
                        <a:t>Boerhavia</a:t>
                      </a:r>
                      <a:r>
                        <a:rPr lang="en-US" sz="2000" b="1" dirty="0" smtClean="0">
                          <a:ln w="6350">
                            <a:solidFill>
                              <a:schemeClr val="accent1">
                                <a:shade val="43000"/>
                              </a:schemeClr>
                            </a:solidFill>
                          </a:ln>
                          <a:solidFill>
                            <a:srgbClr val="D60093"/>
                          </a:solidFill>
                          <a:effectLst>
                            <a:outerShdw blurRad="26000" dist="26000" dir="14500000" algn="tl" rotWithShape="0">
                              <a:srgbClr val="000000">
                                <a:alpha val="40000"/>
                              </a:srgbClr>
                            </a:outerShdw>
                          </a:effectLst>
                          <a:latin typeface="Arial" pitchFamily="34" charset="0"/>
                          <a:cs typeface="Arial" pitchFamily="34" charset="0"/>
                        </a:rPr>
                        <a:t> </a:t>
                      </a:r>
                      <a:r>
                        <a:rPr lang="en-US" sz="2000" b="1" dirty="0" err="1" smtClean="0">
                          <a:ln w="6350">
                            <a:solidFill>
                              <a:schemeClr val="accent1">
                                <a:shade val="43000"/>
                              </a:schemeClr>
                            </a:solidFill>
                          </a:ln>
                          <a:solidFill>
                            <a:srgbClr val="D60093"/>
                          </a:solidFill>
                          <a:effectLst>
                            <a:outerShdw blurRad="26000" dist="26000" dir="14500000" algn="tl" rotWithShape="0">
                              <a:srgbClr val="000000">
                                <a:alpha val="40000"/>
                              </a:srgbClr>
                            </a:outerShdw>
                          </a:effectLst>
                          <a:latin typeface="Arial" pitchFamily="34" charset="0"/>
                          <a:cs typeface="Arial" pitchFamily="34" charset="0"/>
                        </a:rPr>
                        <a:t>diffusa</a:t>
                      </a:r>
                      <a:r>
                        <a:rPr lang="en-US" sz="2000" b="1" dirty="0" smtClean="0">
                          <a:ln w="6350">
                            <a:solidFill>
                              <a:schemeClr val="accent1">
                                <a:shade val="43000"/>
                              </a:schemeClr>
                            </a:solidFill>
                          </a:ln>
                          <a:solidFill>
                            <a:srgbClr val="D60093"/>
                          </a:solidFill>
                          <a:effectLst>
                            <a:outerShdw blurRad="26000" dist="26000" dir="14500000" algn="tl" rotWithShape="0">
                              <a:srgbClr val="000000">
                                <a:alpha val="40000"/>
                              </a:srgbClr>
                            </a:outerShdw>
                          </a:effectLst>
                          <a:latin typeface="Arial" pitchFamily="34" charset="0"/>
                          <a:cs typeface="Arial" pitchFamily="34" charset="0"/>
                        </a:rPr>
                        <a:t>)</a:t>
                      </a:r>
                      <a:endParaRPr lang="en-US" sz="2000" dirty="0">
                        <a:solidFill>
                          <a:srgbClr val="D60093"/>
                        </a:solidFill>
                      </a:endParaRPr>
                    </a:p>
                  </a:txBody>
                  <a:tcPr/>
                </a:tc>
                <a:tc>
                  <a:txBody>
                    <a:bodyPr/>
                    <a:lstStyle/>
                    <a:p>
                      <a:pPr marL="448056" lvl="0" indent="-384048">
                        <a:spcBef>
                          <a:spcPct val="20000"/>
                        </a:spcBef>
                        <a:buClr>
                          <a:schemeClr val="accent1"/>
                        </a:buClr>
                        <a:buSzPct val="80000"/>
                        <a:defRPr/>
                      </a:pPr>
                      <a:r>
                        <a:rPr lang="en-US" sz="1800" b="1" dirty="0" smtClean="0">
                          <a:solidFill>
                            <a:schemeClr val="tx1"/>
                          </a:solidFill>
                          <a:latin typeface="Arial" pitchFamily="34" charset="0"/>
                          <a:cs typeface="Arial" pitchFamily="34" charset="0"/>
                        </a:rPr>
                        <a:t>- As diuretic</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Tx/>
                        <a:buNone/>
                        <a:tabLst/>
                        <a:defRPr/>
                      </a:pPr>
                      <a:r>
                        <a:rPr lang="en-US" sz="1800" b="1" dirty="0" smtClean="0">
                          <a:solidFill>
                            <a:schemeClr val="tx1"/>
                          </a:solidFill>
                          <a:latin typeface="Arial" pitchFamily="34" charset="0"/>
                          <a:cs typeface="Arial" pitchFamily="34" charset="0"/>
                        </a:rPr>
                        <a:t>- </a:t>
                      </a:r>
                      <a:r>
                        <a:rPr lang="en-US" sz="1800" b="1" dirty="0" err="1" smtClean="0">
                          <a:solidFill>
                            <a:schemeClr val="tx1"/>
                          </a:solidFill>
                          <a:latin typeface="Arial" pitchFamily="34" charset="0"/>
                          <a:cs typeface="Arial" pitchFamily="34" charset="0"/>
                        </a:rPr>
                        <a:t>Hepatoprotective</a:t>
                      </a:r>
                      <a:endParaRPr lang="en-US" sz="1800" b="1" dirty="0" smtClean="0">
                        <a:solidFill>
                          <a:schemeClr val="tx1"/>
                        </a:solidFill>
                        <a:latin typeface="Arial" pitchFamily="34" charset="0"/>
                        <a:cs typeface="Arial" pitchFamily="34" charset="0"/>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Tx/>
                        <a:buNone/>
                        <a:tabLst/>
                        <a:defRPr/>
                      </a:pPr>
                      <a:r>
                        <a:rPr lang="en-US" sz="1800" b="1" dirty="0" smtClean="0">
                          <a:solidFill>
                            <a:schemeClr val="tx1"/>
                          </a:solidFill>
                          <a:latin typeface="Arial" pitchFamily="34" charset="0"/>
                          <a:cs typeface="Arial" pitchFamily="34" charset="0"/>
                        </a:rPr>
                        <a:t> </a:t>
                      </a:r>
                      <a:r>
                        <a:rPr lang="en-US" sz="1800" b="1" baseline="0" dirty="0" smtClean="0">
                          <a:solidFill>
                            <a:schemeClr val="tx1"/>
                          </a:solidFill>
                          <a:latin typeface="Arial" pitchFamily="34" charset="0"/>
                          <a:cs typeface="Arial" pitchFamily="34" charset="0"/>
                        </a:rPr>
                        <a:t> </a:t>
                      </a:r>
                      <a:r>
                        <a:rPr lang="en-US" sz="1800" b="0" dirty="0" smtClean="0">
                          <a:solidFill>
                            <a:schemeClr val="tx1"/>
                          </a:solidFill>
                          <a:latin typeface="Arial" pitchFamily="34" charset="0"/>
                          <a:cs typeface="Arial" pitchFamily="34" charset="0"/>
                        </a:rPr>
                        <a:t>(</a:t>
                      </a:r>
                      <a:r>
                        <a:rPr lang="en-US" sz="1800" b="0" dirty="0" err="1" smtClean="0">
                          <a:solidFill>
                            <a:schemeClr val="tx1"/>
                          </a:solidFill>
                          <a:latin typeface="Arial" pitchFamily="34" charset="0"/>
                          <a:cs typeface="Arial" pitchFamily="34" charset="0"/>
                        </a:rPr>
                        <a:t>Rawat</a:t>
                      </a:r>
                      <a:r>
                        <a:rPr lang="en-US" sz="1800" b="0" dirty="0" smtClean="0">
                          <a:solidFill>
                            <a:schemeClr val="tx1"/>
                          </a:solidFill>
                          <a:latin typeface="Arial" pitchFamily="34" charset="0"/>
                          <a:cs typeface="Arial" pitchFamily="34" charset="0"/>
                        </a:rPr>
                        <a:t>, A. K., et.</a:t>
                      </a:r>
                      <a:r>
                        <a:rPr lang="en-US" sz="1800" b="0" baseline="0" dirty="0" smtClean="0">
                          <a:solidFill>
                            <a:schemeClr val="tx1"/>
                          </a:solidFill>
                          <a:latin typeface="Arial" pitchFamily="34" charset="0"/>
                          <a:cs typeface="Arial" pitchFamily="34" charset="0"/>
                        </a:rPr>
                        <a:t> </a:t>
                      </a:r>
                      <a:r>
                        <a:rPr lang="en-US" sz="1800" b="0" dirty="0" smtClean="0">
                          <a:solidFill>
                            <a:schemeClr val="tx1"/>
                          </a:solidFill>
                          <a:latin typeface="Arial" pitchFamily="34" charset="0"/>
                          <a:cs typeface="Arial" pitchFamily="34" charset="0"/>
                        </a:rPr>
                        <a:t>al)</a:t>
                      </a:r>
                      <a:endParaRPr lang="en-US" sz="1800" b="1" dirty="0" smtClean="0">
                        <a:solidFill>
                          <a:schemeClr val="tx1"/>
                        </a:solidFill>
                        <a:latin typeface="Arial" pitchFamily="34" charset="0"/>
                        <a:cs typeface="Arial" pitchFamily="34" charset="0"/>
                      </a:endParaRPr>
                    </a:p>
                    <a:p>
                      <a:pPr marL="448056" lvl="0" indent="-384048">
                        <a:spcBef>
                          <a:spcPct val="20000"/>
                        </a:spcBef>
                        <a:buClr>
                          <a:schemeClr val="accent1"/>
                        </a:buClr>
                        <a:buSzPct val="80000"/>
                        <a:defRPr/>
                      </a:pPr>
                      <a:r>
                        <a:rPr lang="en-US" sz="1800" b="1" dirty="0" smtClean="0">
                          <a:solidFill>
                            <a:schemeClr val="tx1"/>
                          </a:solidFill>
                          <a:latin typeface="Arial" pitchFamily="34" charset="0"/>
                          <a:cs typeface="Arial" pitchFamily="34" charset="0"/>
                        </a:rPr>
                        <a:t>- Reduces the</a:t>
                      </a:r>
                      <a:r>
                        <a:rPr lang="en-US" sz="1800" b="1" baseline="0" dirty="0" smtClean="0">
                          <a:solidFill>
                            <a:schemeClr val="tx1"/>
                          </a:solidFill>
                          <a:latin typeface="Arial" pitchFamily="34" charset="0"/>
                          <a:cs typeface="Arial" pitchFamily="34" charset="0"/>
                        </a:rPr>
                        <a:t> </a:t>
                      </a:r>
                      <a:r>
                        <a:rPr lang="en-US" sz="1800" b="1" dirty="0" err="1" smtClean="0">
                          <a:solidFill>
                            <a:schemeClr val="tx1"/>
                          </a:solidFill>
                          <a:latin typeface="Arial" pitchFamily="34" charset="0"/>
                          <a:cs typeface="Arial" pitchFamily="34" charset="0"/>
                        </a:rPr>
                        <a:t>cortisol</a:t>
                      </a:r>
                      <a:r>
                        <a:rPr lang="en-US" sz="1800" b="1" dirty="0" smtClean="0">
                          <a:solidFill>
                            <a:schemeClr val="tx1"/>
                          </a:solidFill>
                          <a:latin typeface="Arial" pitchFamily="34" charset="0"/>
                          <a:cs typeface="Arial" pitchFamily="34" charset="0"/>
                        </a:rPr>
                        <a:t> level</a:t>
                      </a:r>
                    </a:p>
                    <a:p>
                      <a:pPr marL="448056" lvl="0" indent="-384048">
                        <a:spcBef>
                          <a:spcPct val="20000"/>
                        </a:spcBef>
                        <a:buClr>
                          <a:schemeClr val="accent1"/>
                        </a:buClr>
                        <a:buSzPct val="80000"/>
                        <a:buFontTx/>
                        <a:buNone/>
                        <a:defRPr/>
                      </a:pPr>
                      <a:r>
                        <a:rPr lang="en-US" sz="1800" b="1" dirty="0" smtClean="0">
                          <a:solidFill>
                            <a:schemeClr val="tx1"/>
                          </a:solidFill>
                          <a:latin typeface="Arial" pitchFamily="34" charset="0"/>
                          <a:cs typeface="Arial" pitchFamily="34" charset="0"/>
                        </a:rPr>
                        <a:t>- Reduces the</a:t>
                      </a:r>
                      <a:r>
                        <a:rPr lang="en-US" sz="1800" b="1" baseline="0" dirty="0" smtClean="0">
                          <a:solidFill>
                            <a:schemeClr val="tx1"/>
                          </a:solidFill>
                          <a:latin typeface="Arial" pitchFamily="34" charset="0"/>
                          <a:cs typeface="Arial" pitchFamily="34" charset="0"/>
                        </a:rPr>
                        <a:t> </a:t>
                      </a:r>
                      <a:r>
                        <a:rPr lang="en-US" sz="1800" b="1" dirty="0" smtClean="0">
                          <a:solidFill>
                            <a:schemeClr val="tx1"/>
                          </a:solidFill>
                          <a:latin typeface="Arial" pitchFamily="34" charset="0"/>
                          <a:cs typeface="Arial" pitchFamily="34" charset="0"/>
                        </a:rPr>
                        <a:t>uterine</a:t>
                      </a:r>
                      <a:r>
                        <a:rPr lang="en-US" sz="1800" b="1" baseline="0" dirty="0" smtClean="0">
                          <a:solidFill>
                            <a:schemeClr val="tx1"/>
                          </a:solidFill>
                          <a:latin typeface="Arial" pitchFamily="34" charset="0"/>
                          <a:cs typeface="Arial" pitchFamily="34" charset="0"/>
                        </a:rPr>
                        <a:t> </a:t>
                      </a:r>
                      <a:r>
                        <a:rPr lang="en-US" sz="1800" b="1" dirty="0" smtClean="0">
                          <a:solidFill>
                            <a:schemeClr val="tx1"/>
                          </a:solidFill>
                          <a:latin typeface="Arial" pitchFamily="34" charset="0"/>
                          <a:cs typeface="Arial" pitchFamily="34" charset="0"/>
                        </a:rPr>
                        <a:t>hemorrhage</a:t>
                      </a:r>
                    </a:p>
                    <a:p>
                      <a:pPr marL="448056" lvl="0" indent="-384048">
                        <a:spcBef>
                          <a:spcPct val="20000"/>
                        </a:spcBef>
                        <a:buClr>
                          <a:schemeClr val="accent1"/>
                        </a:buClr>
                        <a:buSzPct val="80000"/>
                        <a:defRPr/>
                      </a:pPr>
                      <a:r>
                        <a:rPr lang="en-US" sz="1800" b="1" dirty="0" smtClean="0">
                          <a:solidFill>
                            <a:schemeClr val="tx1"/>
                          </a:solidFill>
                          <a:latin typeface="Arial" pitchFamily="34" charset="0"/>
                          <a:cs typeface="Arial" pitchFamily="34" charset="0"/>
                        </a:rPr>
                        <a:t>-</a:t>
                      </a:r>
                      <a:r>
                        <a:rPr lang="en-US" sz="1800" b="1" dirty="0" err="1" smtClean="0">
                          <a:solidFill>
                            <a:schemeClr val="tx1"/>
                          </a:solidFill>
                          <a:latin typeface="Arial" pitchFamily="34" charset="0"/>
                          <a:cs typeface="Arial" pitchFamily="34" charset="0"/>
                        </a:rPr>
                        <a:t>Antispasmotic</a:t>
                      </a:r>
                      <a:r>
                        <a:rPr lang="en-US" sz="1800" b="1" dirty="0" smtClean="0">
                          <a:solidFill>
                            <a:schemeClr val="tx1"/>
                          </a:solidFill>
                          <a:latin typeface="Arial" pitchFamily="34" charset="0"/>
                          <a:cs typeface="Arial" pitchFamily="34" charset="0"/>
                        </a:rPr>
                        <a:t> action (</a:t>
                      </a:r>
                      <a:r>
                        <a:rPr lang="en-US" sz="1800" b="0" dirty="0" err="1" smtClean="0">
                          <a:solidFill>
                            <a:schemeClr val="tx1"/>
                          </a:solidFill>
                          <a:latin typeface="Arial" pitchFamily="34" charset="0"/>
                          <a:cs typeface="Arial" pitchFamily="34" charset="0"/>
                        </a:rPr>
                        <a:t>Borrelli,et</a:t>
                      </a:r>
                      <a:r>
                        <a:rPr lang="en-US" sz="1800" b="0" dirty="0" smtClean="0">
                          <a:solidFill>
                            <a:schemeClr val="tx1"/>
                          </a:solidFill>
                          <a:latin typeface="Arial" pitchFamily="34" charset="0"/>
                          <a:cs typeface="Arial" pitchFamily="34" charset="0"/>
                        </a:rPr>
                        <a:t>.</a:t>
                      </a:r>
                      <a:r>
                        <a:rPr lang="en-US" sz="1800" b="0" baseline="0" dirty="0" smtClean="0">
                          <a:solidFill>
                            <a:schemeClr val="tx1"/>
                          </a:solidFill>
                          <a:latin typeface="Arial" pitchFamily="34" charset="0"/>
                          <a:cs typeface="Arial" pitchFamily="34" charset="0"/>
                        </a:rPr>
                        <a:t> </a:t>
                      </a:r>
                      <a:r>
                        <a:rPr lang="en-US" sz="1800" b="0" dirty="0" smtClean="0">
                          <a:solidFill>
                            <a:schemeClr val="tx1"/>
                          </a:solidFill>
                          <a:latin typeface="Arial" pitchFamily="34" charset="0"/>
                          <a:cs typeface="Arial" pitchFamily="34" charset="0"/>
                        </a:rPr>
                        <a:t>al)</a:t>
                      </a:r>
                    </a:p>
                    <a:p>
                      <a:pPr marL="448056" lvl="0" indent="-384048">
                        <a:spcBef>
                          <a:spcPct val="20000"/>
                        </a:spcBef>
                        <a:buClr>
                          <a:schemeClr val="accent1"/>
                        </a:buClr>
                        <a:buSzPct val="80000"/>
                        <a:defRPr/>
                      </a:pPr>
                      <a:r>
                        <a:rPr lang="en-US" sz="1800" b="1" dirty="0" smtClean="0">
                          <a:solidFill>
                            <a:schemeClr val="tx1"/>
                          </a:solidFill>
                          <a:latin typeface="Arial" pitchFamily="34" charset="0"/>
                          <a:cs typeface="Arial" pitchFamily="34" charset="0"/>
                        </a:rPr>
                        <a:t>- ACE inhibitor like action</a:t>
                      </a:r>
                      <a:r>
                        <a:rPr lang="en-US" sz="1800" b="1" baseline="0" dirty="0" smtClean="0">
                          <a:solidFill>
                            <a:schemeClr val="tx1"/>
                          </a:solidFill>
                          <a:latin typeface="Arial" pitchFamily="34" charset="0"/>
                          <a:cs typeface="Arial" pitchFamily="34" charset="0"/>
                        </a:rPr>
                        <a:t> (</a:t>
                      </a:r>
                      <a:r>
                        <a:rPr lang="en-US" sz="1800" dirty="0" smtClean="0">
                          <a:latin typeface="Arial" pitchFamily="34" charset="0"/>
                          <a:cs typeface="Arial" pitchFamily="34" charset="0"/>
                        </a:rPr>
                        <a:t>Hansen, K., et. al.) </a:t>
                      </a:r>
                      <a:r>
                        <a:rPr lang="en-US" sz="1800" b="1" dirty="0" smtClean="0">
                          <a:solidFill>
                            <a:schemeClr val="tx1"/>
                          </a:solidFill>
                          <a:latin typeface="Arial" pitchFamily="34" charset="0"/>
                          <a:cs typeface="Arial" pitchFamily="34" charset="0"/>
                        </a:rPr>
                        <a:t> </a:t>
                      </a:r>
                    </a:p>
                    <a:p>
                      <a:endParaRPr lang="en-US" dirty="0"/>
                    </a:p>
                  </a:txBody>
                  <a:tcPr/>
                </a:tc>
              </a:tr>
              <a:tr h="2286000">
                <a:tc>
                  <a:txBody>
                    <a:bodyPr/>
                    <a:lstStyle/>
                    <a:p>
                      <a:r>
                        <a:rPr lang="en-US" sz="2500" b="1" dirty="0" err="1" smtClean="0">
                          <a:solidFill>
                            <a:srgbClr val="002060"/>
                          </a:solidFill>
                          <a:cs typeface="Arial" pitchFamily="34" charset="0"/>
                        </a:rPr>
                        <a:t>Guduchi</a:t>
                      </a:r>
                      <a:r>
                        <a:rPr lang="en-US" sz="2500" b="1" dirty="0" smtClean="0">
                          <a:solidFill>
                            <a:srgbClr val="FF33CC"/>
                          </a:solidFill>
                          <a:latin typeface="Arial" pitchFamily="34" charset="0"/>
                          <a:cs typeface="Arial" pitchFamily="34" charset="0"/>
                        </a:rPr>
                        <a:t> </a:t>
                      </a:r>
                      <a:r>
                        <a:rPr lang="en-US" sz="1400" b="1" dirty="0" smtClean="0">
                          <a:solidFill>
                            <a:srgbClr val="FF33CC"/>
                          </a:solidFill>
                          <a:latin typeface="Arial" pitchFamily="34" charset="0"/>
                          <a:cs typeface="Arial" pitchFamily="34" charset="0"/>
                        </a:rPr>
                        <a:t/>
                      </a:r>
                      <a:br>
                        <a:rPr lang="en-US" sz="1400" b="1" dirty="0" smtClean="0">
                          <a:solidFill>
                            <a:srgbClr val="FF33CC"/>
                          </a:solidFill>
                          <a:latin typeface="Arial" pitchFamily="34" charset="0"/>
                          <a:cs typeface="Arial" pitchFamily="34" charset="0"/>
                        </a:rPr>
                      </a:br>
                      <a:r>
                        <a:rPr lang="en-US" sz="1400" b="1" dirty="0" smtClean="0">
                          <a:solidFill>
                            <a:srgbClr val="D60093"/>
                          </a:solidFill>
                          <a:latin typeface="Arial" pitchFamily="34" charset="0"/>
                          <a:cs typeface="Arial" pitchFamily="34" charset="0"/>
                        </a:rPr>
                        <a:t>         </a:t>
                      </a:r>
                      <a:r>
                        <a:rPr lang="en-US" b="1" dirty="0" smtClean="0">
                          <a:solidFill>
                            <a:srgbClr val="D60093"/>
                          </a:solidFill>
                          <a:latin typeface="Arial" pitchFamily="34" charset="0"/>
                          <a:cs typeface="Arial" pitchFamily="34" charset="0"/>
                        </a:rPr>
                        <a:t> (</a:t>
                      </a:r>
                      <a:r>
                        <a:rPr lang="en-US" sz="2200" b="1" dirty="0" err="1" smtClean="0">
                          <a:solidFill>
                            <a:srgbClr val="D60093"/>
                          </a:solidFill>
                          <a:latin typeface="Arial" pitchFamily="34" charset="0"/>
                          <a:cs typeface="Arial" pitchFamily="34" charset="0"/>
                        </a:rPr>
                        <a:t>Tinospora</a:t>
                      </a:r>
                      <a:r>
                        <a:rPr lang="en-US" sz="2200" b="1" dirty="0" smtClean="0">
                          <a:solidFill>
                            <a:srgbClr val="D60093"/>
                          </a:solidFill>
                          <a:latin typeface="Arial" pitchFamily="34" charset="0"/>
                          <a:cs typeface="Arial" pitchFamily="34" charset="0"/>
                        </a:rPr>
                        <a:t> </a:t>
                      </a:r>
                      <a:r>
                        <a:rPr lang="en-US" sz="2200" b="1" dirty="0" err="1" smtClean="0">
                          <a:solidFill>
                            <a:srgbClr val="D60093"/>
                          </a:solidFill>
                          <a:latin typeface="Arial" pitchFamily="34" charset="0"/>
                          <a:cs typeface="Arial" pitchFamily="34" charset="0"/>
                        </a:rPr>
                        <a:t>cordifolia</a:t>
                      </a:r>
                      <a:r>
                        <a:rPr lang="en-US" sz="2200" b="1" dirty="0" smtClean="0">
                          <a:solidFill>
                            <a:srgbClr val="D60093"/>
                          </a:solidFill>
                          <a:latin typeface="Arial" pitchFamily="34" charset="0"/>
                          <a:cs typeface="Arial" pitchFamily="34" charset="0"/>
                        </a:rPr>
                        <a:t>)</a:t>
                      </a:r>
                      <a:endParaRPr lang="en-US" sz="2200" dirty="0">
                        <a:solidFill>
                          <a:srgbClr val="D60093"/>
                        </a:solidFill>
                      </a:endParaRPr>
                    </a:p>
                  </a:txBody>
                  <a:tcPr/>
                </a:tc>
                <a:tc>
                  <a:txBody>
                    <a:bodyPr/>
                    <a:lstStyle/>
                    <a:p>
                      <a:pPr>
                        <a:buFontTx/>
                        <a:buChar char="-"/>
                      </a:pPr>
                      <a:r>
                        <a:rPr lang="en-US" sz="1800" b="1" dirty="0" smtClean="0">
                          <a:latin typeface="Arial" pitchFamily="34" charset="0"/>
                          <a:cs typeface="Arial" pitchFamily="34" charset="0"/>
                        </a:rPr>
                        <a:t>Decreases</a:t>
                      </a:r>
                      <a:r>
                        <a:rPr lang="en-US" sz="1800" b="1" baseline="0" dirty="0" smtClean="0">
                          <a:latin typeface="Arial" pitchFamily="34" charset="0"/>
                          <a:cs typeface="Arial" pitchFamily="34" charset="0"/>
                        </a:rPr>
                        <a:t> lipid </a:t>
                      </a:r>
                      <a:r>
                        <a:rPr lang="en-US" sz="1800" b="1" baseline="0" dirty="0" err="1" smtClean="0">
                          <a:latin typeface="Arial" pitchFamily="34" charset="0"/>
                          <a:cs typeface="Arial" pitchFamily="34" charset="0"/>
                        </a:rPr>
                        <a:t>peroxidation</a:t>
                      </a:r>
                      <a:endParaRPr lang="en-US" sz="1800" b="1" baseline="0" dirty="0" smtClean="0">
                        <a:latin typeface="Arial" pitchFamily="34" charset="0"/>
                        <a:cs typeface="Arial" pitchFamily="34" charset="0"/>
                      </a:endParaRPr>
                    </a:p>
                    <a:p>
                      <a:pPr>
                        <a:buFontTx/>
                        <a:buChar char="-"/>
                      </a:pPr>
                      <a:endParaRPr lang="en-US" sz="1800" b="1" baseline="0" dirty="0" smtClean="0">
                        <a:latin typeface="Arial" pitchFamily="34" charset="0"/>
                        <a:cs typeface="Arial" pitchFamily="34" charset="0"/>
                      </a:endParaRPr>
                    </a:p>
                    <a:p>
                      <a:pPr>
                        <a:buFontTx/>
                        <a:buChar char="-"/>
                      </a:pPr>
                      <a:r>
                        <a:rPr lang="en-US" sz="1800" b="1" baseline="0" dirty="0" smtClean="0">
                          <a:latin typeface="Arial" pitchFamily="34" charset="0"/>
                          <a:cs typeface="Arial" pitchFamily="34" charset="0"/>
                        </a:rPr>
                        <a:t>Increases natural </a:t>
                      </a:r>
                      <a:r>
                        <a:rPr lang="en-US" sz="1800" b="1" baseline="0" dirty="0" err="1" smtClean="0">
                          <a:latin typeface="Arial" pitchFamily="34" charset="0"/>
                          <a:cs typeface="Arial" pitchFamily="34" charset="0"/>
                        </a:rPr>
                        <a:t>killar</a:t>
                      </a:r>
                      <a:r>
                        <a:rPr lang="en-US" sz="1800" b="1" baseline="0" dirty="0" smtClean="0">
                          <a:latin typeface="Arial" pitchFamily="34" charset="0"/>
                          <a:cs typeface="Arial" pitchFamily="34" charset="0"/>
                        </a:rPr>
                        <a:t> cell</a:t>
                      </a:r>
                      <a:endParaRPr lang="en-US" sz="1800" b="1" dirty="0" smtClean="0">
                        <a:latin typeface="Arial" pitchFamily="34" charset="0"/>
                        <a:cs typeface="Arial" pitchFamily="34" charset="0"/>
                      </a:endParaRPr>
                    </a:p>
                    <a:p>
                      <a:pPr>
                        <a:buFontTx/>
                        <a:buNone/>
                      </a:pPr>
                      <a:r>
                        <a:rPr lang="en-US" sz="1800" b="1" dirty="0" smtClean="0">
                          <a:latin typeface="Arial" pitchFamily="34" charset="0"/>
                          <a:cs typeface="Arial" pitchFamily="34" charset="0"/>
                        </a:rPr>
                        <a:t>  (</a:t>
                      </a:r>
                      <a:r>
                        <a:rPr lang="en-US" sz="1800" b="0" dirty="0" err="1" smtClean="0">
                          <a:latin typeface="Arial" pitchFamily="34" charset="0"/>
                          <a:cs typeface="Arial" pitchFamily="34" charset="0"/>
                        </a:rPr>
                        <a:t>Rao</a:t>
                      </a:r>
                      <a:r>
                        <a:rPr lang="en-US" sz="1800" b="0" baseline="0" dirty="0" smtClean="0">
                          <a:latin typeface="Arial" pitchFamily="34" charset="0"/>
                          <a:cs typeface="Arial" pitchFamily="34" charset="0"/>
                        </a:rPr>
                        <a:t> AR et. al)</a:t>
                      </a:r>
                      <a:endParaRPr lang="en-US" sz="1800" b="0" dirty="0" smtClean="0">
                        <a:latin typeface="Arial" pitchFamily="34" charset="0"/>
                        <a:cs typeface="Arial" pitchFamily="34" charset="0"/>
                      </a:endParaRPr>
                    </a:p>
                    <a:p>
                      <a:endParaRPr lang="en-US" b="1" dirty="0"/>
                    </a:p>
                  </a:txBody>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991600" cy="6629400"/>
          </a:xfrm>
        </p:spPr>
        <p:txBody>
          <a:bodyPr>
            <a:noAutofit/>
          </a:bodyPr>
          <a:lstStyle/>
          <a:p>
            <a:pPr algn="l"/>
            <a:r>
              <a:rPr lang="en-IN" sz="2800" dirty="0" smtClean="0">
                <a:solidFill>
                  <a:srgbClr val="FF0000"/>
                </a:solidFill>
                <a:latin typeface="Arial" pitchFamily="34" charset="0"/>
              </a:rPr>
              <a:t>                            </a:t>
            </a:r>
            <a:r>
              <a:rPr lang="hi-IN" sz="2800" dirty="0" smtClean="0">
                <a:solidFill>
                  <a:srgbClr val="FF0000"/>
                </a:solidFill>
                <a:latin typeface="Arial" pitchFamily="34" charset="0"/>
              </a:rPr>
              <a:t>गर्भिणी  की निरुक्ति</a:t>
            </a:r>
            <a:r>
              <a:rPr lang="en-IN" sz="2800" dirty="0" smtClean="0">
                <a:solidFill>
                  <a:srgbClr val="FF0000"/>
                </a:solidFill>
                <a:latin typeface="Arial" pitchFamily="34" charset="0"/>
              </a:rPr>
              <a:t> -</a:t>
            </a:r>
            <a:r>
              <a:rPr lang="en-IN" sz="2800" dirty="0" smtClean="0">
                <a:solidFill>
                  <a:srgbClr val="FFFF00"/>
                </a:solidFill>
                <a:latin typeface="Arial" pitchFamily="34" charset="0"/>
              </a:rPr>
              <a:t/>
            </a:r>
            <a:br>
              <a:rPr lang="en-IN" sz="2800" dirty="0" smtClean="0">
                <a:solidFill>
                  <a:srgbClr val="FFFF00"/>
                </a:solidFill>
                <a:latin typeface="Arial" pitchFamily="34" charset="0"/>
              </a:rPr>
            </a:br>
            <a:r>
              <a:rPr lang="en-IN" sz="2000" dirty="0" smtClean="0">
                <a:solidFill>
                  <a:srgbClr val="FFFF00"/>
                </a:solidFill>
                <a:latin typeface="Arial" pitchFamily="34" charset="0"/>
              </a:rPr>
              <a:t/>
            </a:r>
            <a:br>
              <a:rPr lang="en-IN" sz="2000" dirty="0" smtClean="0">
                <a:solidFill>
                  <a:srgbClr val="FFFF00"/>
                </a:solidFill>
                <a:latin typeface="Arial" pitchFamily="34" charset="0"/>
              </a:rPr>
            </a:br>
            <a:r>
              <a:rPr lang="hi-IN" sz="2000" dirty="0" smtClean="0">
                <a:solidFill>
                  <a:srgbClr val="FFFF00"/>
                </a:solidFill>
                <a:latin typeface="Arial" pitchFamily="34" charset="0"/>
              </a:rPr>
              <a:t> </a:t>
            </a:r>
            <a:r>
              <a:rPr lang="hi-IN" sz="2000" b="1" dirty="0" smtClean="0">
                <a:solidFill>
                  <a:schemeClr val="tx1"/>
                </a:solidFill>
                <a:latin typeface="Arial" pitchFamily="34" charset="0"/>
              </a:rPr>
              <a:t>गर्भिणी गर्भवति इति | ( श. कल्प द्रुम)</a:t>
            </a:r>
            <a:r>
              <a:rPr lang="en-IN" sz="2000" b="1" dirty="0" smtClean="0">
                <a:solidFill>
                  <a:schemeClr val="tx1"/>
                </a:solidFill>
                <a:latin typeface="Arial" pitchFamily="34" charset="0"/>
              </a:rPr>
              <a:t/>
            </a:r>
            <a:br>
              <a:rPr lang="en-IN" sz="2000" b="1" dirty="0" smtClean="0">
                <a:solidFill>
                  <a:schemeClr val="tx1"/>
                </a:solidFill>
                <a:latin typeface="Arial" pitchFamily="34" charset="0"/>
              </a:rPr>
            </a:br>
            <a:r>
              <a:rPr lang="en-IN" sz="2000" b="1" dirty="0" smtClean="0">
                <a:solidFill>
                  <a:schemeClr val="tx1"/>
                </a:solidFill>
                <a:latin typeface="Arial" pitchFamily="34" charset="0"/>
              </a:rPr>
              <a:t/>
            </a:r>
            <a:br>
              <a:rPr lang="en-IN" sz="2000" b="1" dirty="0" smtClean="0">
                <a:solidFill>
                  <a:schemeClr val="tx1"/>
                </a:solidFill>
                <a:latin typeface="Arial" pitchFamily="34" charset="0"/>
              </a:rPr>
            </a:br>
            <a:r>
              <a:rPr lang="hi-IN" sz="2000" b="1" dirty="0" smtClean="0">
                <a:solidFill>
                  <a:schemeClr val="tx1"/>
                </a:solidFill>
                <a:latin typeface="Arial" pitchFamily="34" charset="0"/>
              </a:rPr>
              <a:t>स्त्री गर्भोऽस्ति अस्याम् इति |( श. कल्प द्रुम)</a:t>
            </a:r>
            <a:r>
              <a:rPr lang="en-IN" sz="2000" dirty="0" smtClean="0">
                <a:solidFill>
                  <a:schemeClr val="tx1"/>
                </a:solidFill>
                <a:latin typeface="Arial" pitchFamily="34" charset="0"/>
              </a:rPr>
              <a:t/>
            </a:r>
            <a:br>
              <a:rPr lang="en-IN" sz="2000" dirty="0" smtClean="0">
                <a:solidFill>
                  <a:schemeClr val="tx1"/>
                </a:solidFill>
                <a:latin typeface="Arial" pitchFamily="34" charset="0"/>
              </a:rPr>
            </a:br>
            <a:r>
              <a:rPr lang="en-IN" sz="2000" dirty="0" smtClean="0">
                <a:solidFill>
                  <a:schemeClr val="tx1"/>
                </a:solidFill>
                <a:latin typeface="Arial" pitchFamily="34" charset="0"/>
              </a:rPr>
              <a:t> </a:t>
            </a:r>
            <a:br>
              <a:rPr lang="en-IN" sz="2000" dirty="0" smtClean="0">
                <a:solidFill>
                  <a:schemeClr val="tx1"/>
                </a:solidFill>
                <a:latin typeface="Arial" pitchFamily="34" charset="0"/>
              </a:rPr>
            </a:br>
            <a:r>
              <a:rPr lang="hi-IN" sz="2000" dirty="0" smtClean="0">
                <a:solidFill>
                  <a:schemeClr val="tx1"/>
                </a:solidFill>
                <a:latin typeface="Arial" pitchFamily="34" charset="0"/>
              </a:rPr>
              <a:t>जो स्त्री गर्भ का वहन करे उसे गर्भिणी कहते हैं|</a:t>
            </a:r>
            <a:r>
              <a:rPr lang="en-IN" sz="2000" dirty="0" smtClean="0">
                <a:solidFill>
                  <a:srgbClr val="FFFF00"/>
                </a:solidFill>
                <a:latin typeface="Arial" pitchFamily="34" charset="0"/>
              </a:rPr>
              <a:t/>
            </a:r>
            <a:br>
              <a:rPr lang="en-IN" sz="2000" dirty="0" smtClean="0">
                <a:solidFill>
                  <a:srgbClr val="FFFF00"/>
                </a:solidFill>
                <a:latin typeface="Arial" pitchFamily="34" charset="0"/>
              </a:rPr>
            </a:br>
            <a:r>
              <a:rPr lang="en-IN" sz="2000" dirty="0" smtClean="0">
                <a:solidFill>
                  <a:srgbClr val="FFFF00"/>
                </a:solidFill>
                <a:latin typeface="Arial" pitchFamily="34" charset="0"/>
              </a:rPr>
              <a:t/>
            </a:r>
            <a:br>
              <a:rPr lang="en-IN" sz="2000" dirty="0" smtClean="0">
                <a:solidFill>
                  <a:srgbClr val="FFFF00"/>
                </a:solidFill>
                <a:latin typeface="Arial" pitchFamily="34" charset="0"/>
              </a:rPr>
            </a:br>
            <a:r>
              <a:rPr lang="en-IN" sz="2000" dirty="0" smtClean="0">
                <a:solidFill>
                  <a:srgbClr val="FFFF00"/>
                </a:solidFill>
                <a:latin typeface="Arial" pitchFamily="34" charset="0"/>
              </a:rPr>
              <a:t>                                                  </a:t>
            </a:r>
            <a:r>
              <a:rPr lang="hi-IN" sz="2000" dirty="0" smtClean="0">
                <a:solidFill>
                  <a:srgbClr val="FF0000"/>
                </a:solidFill>
                <a:latin typeface="Arial" pitchFamily="34" charset="0"/>
              </a:rPr>
              <a:t> </a:t>
            </a:r>
            <a:r>
              <a:rPr lang="en-US" sz="2000" dirty="0" smtClean="0">
                <a:solidFill>
                  <a:srgbClr val="FF0000"/>
                </a:solidFill>
                <a:latin typeface="Arial" pitchFamily="34" charset="0"/>
                <a:cs typeface="Arial" pitchFamily="34" charset="0"/>
              </a:rPr>
              <a:t>GARBHINI </a:t>
            </a:r>
            <a:r>
              <a:rPr lang="en-US" sz="2000" dirty="0" smtClean="0">
                <a:solidFill>
                  <a:srgbClr val="FFFF00"/>
                </a:solidFill>
                <a:latin typeface="Arial" pitchFamily="34" charset="0"/>
                <a:cs typeface="Arial" pitchFamily="34" charset="0"/>
              </a:rPr>
              <a:t/>
            </a:r>
            <a:br>
              <a:rPr lang="en-US" sz="2000" dirty="0" smtClean="0">
                <a:solidFill>
                  <a:srgbClr val="FFFF00"/>
                </a:solidFill>
                <a:latin typeface="Arial" pitchFamily="34" charset="0"/>
                <a:cs typeface="Arial" pitchFamily="34" charset="0"/>
              </a:rPr>
            </a:br>
            <a:r>
              <a:rPr lang="en-US" sz="2000" dirty="0" smtClean="0">
                <a:solidFill>
                  <a:srgbClr val="FFFF00"/>
                </a:solidFill>
                <a:latin typeface="Arial" pitchFamily="34" charset="0"/>
                <a:cs typeface="Arial" pitchFamily="34" charset="0"/>
              </a:rPr>
              <a:t/>
            </a:r>
            <a:br>
              <a:rPr lang="en-US" sz="2000" dirty="0" smtClean="0">
                <a:solidFill>
                  <a:srgbClr val="FFFF00"/>
                </a:solidFill>
                <a:latin typeface="Arial" pitchFamily="34" charset="0"/>
                <a:cs typeface="Arial" pitchFamily="34" charset="0"/>
              </a:rPr>
            </a:br>
            <a:r>
              <a:rPr lang="en-US" sz="2000" dirty="0" err="1" smtClean="0">
                <a:solidFill>
                  <a:schemeClr val="tx1"/>
                </a:solidFill>
                <a:latin typeface="Arial" pitchFamily="34" charset="0"/>
                <a:cs typeface="Arial" pitchFamily="34" charset="0"/>
              </a:rPr>
              <a:t>Garbhini</a:t>
            </a:r>
            <a:r>
              <a:rPr lang="en-US" sz="2000" dirty="0" smtClean="0">
                <a:solidFill>
                  <a:schemeClr val="tx1"/>
                </a:solidFill>
                <a:latin typeface="Arial" pitchFamily="34" charset="0"/>
                <a:cs typeface="Arial" pitchFamily="34" charset="0"/>
              </a:rPr>
              <a:t>  is an individual where</a:t>
            </a:r>
            <a:r>
              <a:rPr lang="en-US" sz="2000" dirty="0" smtClean="0">
                <a:latin typeface="Arial" pitchFamily="34" charset="0"/>
                <a:cs typeface="Arial" pitchFamily="34" charset="0"/>
              </a:rPr>
              <a:t> in </a:t>
            </a:r>
            <a:r>
              <a:rPr lang="en-US" sz="2000" u="sng" dirty="0" err="1" smtClean="0">
                <a:solidFill>
                  <a:srgbClr val="D60093"/>
                </a:solidFill>
                <a:latin typeface="Arial" pitchFamily="34" charset="0"/>
                <a:cs typeface="Arial" pitchFamily="34" charset="0"/>
              </a:rPr>
              <a:t>garbha</a:t>
            </a:r>
            <a:r>
              <a:rPr lang="en-US" sz="2000" u="sng" dirty="0" smtClean="0">
                <a:solidFill>
                  <a:srgbClr val="D60093"/>
                </a:solidFill>
                <a:latin typeface="Arial" pitchFamily="34" charset="0"/>
                <a:cs typeface="Arial" pitchFamily="34" charset="0"/>
              </a:rPr>
              <a:t> dwells </a:t>
            </a:r>
            <a:r>
              <a:rPr lang="en-US" sz="2000" dirty="0" smtClean="0">
                <a:solidFill>
                  <a:srgbClr val="D60093"/>
                </a:solidFill>
                <a:latin typeface="Arial" pitchFamily="34" charset="0"/>
                <a:cs typeface="Arial" pitchFamily="34" charset="0"/>
              </a:rPr>
              <a:t>or </a:t>
            </a:r>
            <a:r>
              <a:rPr lang="en-US" sz="2000" u="sng" dirty="0" smtClean="0">
                <a:solidFill>
                  <a:srgbClr val="D60093"/>
                </a:solidFill>
                <a:latin typeface="Arial" pitchFamily="34" charset="0"/>
                <a:cs typeface="Arial" pitchFamily="34" charset="0"/>
              </a:rPr>
              <a:t>halts of </a:t>
            </a:r>
            <a:r>
              <a:rPr lang="en-US" sz="2000" u="sng" dirty="0" err="1" smtClean="0">
                <a:solidFill>
                  <a:srgbClr val="D60093"/>
                </a:solidFill>
                <a:latin typeface="Arial" pitchFamily="34" charset="0"/>
                <a:cs typeface="Arial" pitchFamily="34" charset="0"/>
              </a:rPr>
              <a:t>garbha</a:t>
            </a:r>
            <a:r>
              <a:rPr lang="en-US" sz="2000" dirty="0" smtClean="0">
                <a:solidFill>
                  <a:schemeClr val="tx2">
                    <a:lumMod val="60000"/>
                    <a:lumOff val="40000"/>
                  </a:schemeClr>
                </a:solidFill>
                <a:latin typeface="Arial" pitchFamily="34" charset="0"/>
                <a:cs typeface="Arial" pitchFamily="34" charset="0"/>
              </a:rPr>
              <a:t> </a:t>
            </a:r>
            <a:r>
              <a:rPr lang="en-US" sz="2000" dirty="0" smtClean="0">
                <a:solidFill>
                  <a:schemeClr val="tx1"/>
                </a:solidFill>
                <a:latin typeface="Arial" pitchFamily="34" charset="0"/>
                <a:cs typeface="Arial" pitchFamily="34" charset="0"/>
              </a:rPr>
              <a:t>is termed as </a:t>
            </a:r>
            <a:r>
              <a:rPr lang="en-US" sz="2000" dirty="0" err="1" smtClean="0">
                <a:solidFill>
                  <a:schemeClr val="tx1"/>
                </a:solidFill>
                <a:latin typeface="Arial" pitchFamily="34" charset="0"/>
                <a:cs typeface="Arial" pitchFamily="34" charset="0"/>
              </a:rPr>
              <a:t>garbhini</a:t>
            </a:r>
            <a:r>
              <a:rPr lang="en-US" sz="2000" dirty="0" smtClean="0">
                <a:solidFill>
                  <a:schemeClr val="tx1"/>
                </a:solidFill>
                <a:latin typeface="Arial" pitchFamily="34" charset="0"/>
                <a:cs typeface="Arial" pitchFamily="34" charset="0"/>
              </a:rPr>
              <a:t>.</a:t>
            </a:r>
            <a:r>
              <a:rPr lang="en-US" sz="2000" dirty="0" smtClean="0">
                <a:solidFill>
                  <a:srgbClr val="FFFF00"/>
                </a:solidFill>
                <a:latin typeface="Arial" pitchFamily="34" charset="0"/>
                <a:cs typeface="Arial" pitchFamily="34" charset="0"/>
              </a:rPr>
              <a:t/>
            </a:r>
            <a:br>
              <a:rPr lang="en-US" sz="2000" dirty="0" smtClean="0">
                <a:solidFill>
                  <a:srgbClr val="FFFF00"/>
                </a:solidFill>
                <a:latin typeface="Arial" pitchFamily="34" charset="0"/>
                <a:cs typeface="Arial" pitchFamily="34" charset="0"/>
              </a:rPr>
            </a:br>
            <a:r>
              <a:rPr lang="en-US" sz="2000" dirty="0" smtClean="0">
                <a:solidFill>
                  <a:srgbClr val="FFFF00"/>
                </a:solidFill>
                <a:latin typeface="Arial" pitchFamily="34" charset="0"/>
                <a:cs typeface="Arial" pitchFamily="34" charset="0"/>
              </a:rPr>
              <a:t/>
            </a:r>
            <a:br>
              <a:rPr lang="en-US" sz="2000" dirty="0" smtClean="0">
                <a:solidFill>
                  <a:srgbClr val="FFFF00"/>
                </a:solidFill>
                <a:latin typeface="Arial" pitchFamily="34" charset="0"/>
                <a:cs typeface="Arial" pitchFamily="34" charset="0"/>
              </a:rPr>
            </a:br>
            <a:r>
              <a:rPr lang="en-US" sz="2000" dirty="0" smtClean="0">
                <a:solidFill>
                  <a:srgbClr val="FFFF00"/>
                </a:solidFill>
                <a:latin typeface="Arial" pitchFamily="34" charset="0"/>
                <a:cs typeface="Arial" pitchFamily="34" charset="0"/>
              </a:rPr>
              <a:t>  </a:t>
            </a:r>
            <a:r>
              <a:rPr lang="en-US" sz="2000" dirty="0" smtClean="0">
                <a:solidFill>
                  <a:srgbClr val="FF0000"/>
                </a:solidFill>
                <a:latin typeface="Arial" pitchFamily="34" charset="0"/>
                <a:cs typeface="Arial" pitchFamily="34" charset="0"/>
              </a:rPr>
              <a:t>                                               PARICHARYA</a:t>
            </a:r>
            <a:r>
              <a:rPr lang="en-US" sz="2000" dirty="0" smtClean="0">
                <a:solidFill>
                  <a:srgbClr val="FFFF00"/>
                </a:solidFill>
                <a:latin typeface="Arial" pitchFamily="34" charset="0"/>
                <a:cs typeface="Arial" pitchFamily="34" charset="0"/>
              </a:rPr>
              <a:t/>
            </a:r>
            <a:br>
              <a:rPr lang="en-US" sz="2000" dirty="0" smtClean="0">
                <a:solidFill>
                  <a:srgbClr val="FFFF00"/>
                </a:solidFill>
                <a:latin typeface="Arial" pitchFamily="34" charset="0"/>
                <a:cs typeface="Arial" pitchFamily="34" charset="0"/>
              </a:rPr>
            </a:br>
            <a:r>
              <a:rPr lang="en-US" sz="2000" dirty="0" smtClean="0">
                <a:solidFill>
                  <a:srgbClr val="FFFF00"/>
                </a:solidFill>
                <a:latin typeface="Arial" pitchFamily="34" charset="0"/>
                <a:cs typeface="Arial" pitchFamily="34" charset="0"/>
              </a:rPr>
              <a:t> </a:t>
            </a:r>
            <a:br>
              <a:rPr lang="en-US" sz="2000" dirty="0" smtClean="0">
                <a:solidFill>
                  <a:srgbClr val="FFFF00"/>
                </a:solidFill>
                <a:latin typeface="Arial" pitchFamily="34" charset="0"/>
                <a:cs typeface="Arial" pitchFamily="34" charset="0"/>
              </a:rPr>
            </a:br>
            <a:r>
              <a:rPr lang="en-US" sz="2000" dirty="0" smtClean="0">
                <a:solidFill>
                  <a:srgbClr val="FFFF00"/>
                </a:solidFill>
                <a:latin typeface="Arial" pitchFamily="34" charset="0"/>
                <a:cs typeface="Arial" pitchFamily="34" charset="0"/>
              </a:rPr>
              <a:t> </a:t>
            </a:r>
            <a:r>
              <a:rPr lang="en-US" sz="2000" dirty="0" err="1" smtClean="0">
                <a:latin typeface="Arial" pitchFamily="34" charset="0"/>
                <a:cs typeface="Arial" pitchFamily="34" charset="0"/>
              </a:rPr>
              <a:t>Paricharya</a:t>
            </a:r>
            <a:r>
              <a:rPr lang="en-US" sz="2000" dirty="0" smtClean="0">
                <a:latin typeface="Arial" pitchFamily="34" charset="0"/>
                <a:cs typeface="Arial" pitchFamily="34" charset="0"/>
              </a:rPr>
              <a:t> the word  "</a:t>
            </a:r>
            <a:r>
              <a:rPr lang="en-US" sz="2000" dirty="0" err="1" smtClean="0">
                <a:solidFill>
                  <a:srgbClr val="D60093"/>
                </a:solidFill>
                <a:latin typeface="Arial" pitchFamily="34" charset="0"/>
                <a:cs typeface="Arial" pitchFamily="34" charset="0"/>
              </a:rPr>
              <a:t>paricharya</a:t>
            </a:r>
            <a:r>
              <a:rPr lang="en-US" sz="2000" dirty="0" smtClean="0">
                <a:solidFill>
                  <a:srgbClr val="D60093"/>
                </a:solidFill>
                <a:latin typeface="Arial" pitchFamily="34" charset="0"/>
                <a:cs typeface="Arial" pitchFamily="34" charset="0"/>
              </a:rPr>
              <a:t>" is derived from the </a:t>
            </a:r>
            <a:r>
              <a:rPr lang="en-US" sz="2000" u="sng" dirty="0" smtClean="0">
                <a:solidFill>
                  <a:srgbClr val="D60093"/>
                </a:solidFill>
                <a:latin typeface="Arial" pitchFamily="34" charset="0"/>
                <a:cs typeface="Arial" pitchFamily="34" charset="0"/>
              </a:rPr>
              <a:t>root </a:t>
            </a:r>
            <a:r>
              <a:rPr lang="en-US" sz="2000" u="sng" dirty="0" err="1" smtClean="0">
                <a:solidFill>
                  <a:srgbClr val="D60093"/>
                </a:solidFill>
                <a:latin typeface="Arial" pitchFamily="34" charset="0"/>
                <a:cs typeface="Arial" pitchFamily="34" charset="0"/>
              </a:rPr>
              <a:t>chara</a:t>
            </a:r>
            <a:r>
              <a:rPr lang="en-US" sz="2000" u="sng" dirty="0" smtClean="0">
                <a:solidFill>
                  <a:srgbClr val="D60093"/>
                </a:solidFill>
                <a:latin typeface="Arial" pitchFamily="34" charset="0"/>
                <a:cs typeface="Arial" pitchFamily="34" charset="0"/>
              </a:rPr>
              <a:t> -gat</a:t>
            </a:r>
            <a:r>
              <a:rPr lang="en-IN" sz="2000" u="sng" dirty="0" smtClean="0">
                <a:solidFill>
                  <a:srgbClr val="D60093"/>
                </a:solidFill>
                <a:latin typeface="Arial" pitchFamily="34" charset="0"/>
                <a:cs typeface="Arial" pitchFamily="34" charset="0"/>
              </a:rPr>
              <a:t>au</a:t>
            </a:r>
            <a:r>
              <a:rPr lang="en-US" sz="2000" dirty="0" smtClean="0">
                <a:solidFill>
                  <a:srgbClr val="D60093"/>
                </a:solidFill>
                <a:latin typeface="Arial" pitchFamily="34" charset="0"/>
                <a:cs typeface="Arial" pitchFamily="34" charset="0"/>
              </a:rPr>
              <a:t> </a:t>
            </a:r>
            <a:r>
              <a:rPr lang="en-US" sz="2000" dirty="0" smtClean="0">
                <a:latin typeface="Arial" pitchFamily="34" charset="0"/>
                <a:cs typeface="Arial" pitchFamily="34" charset="0"/>
              </a:rPr>
              <a:t>with </a:t>
            </a:r>
            <a:r>
              <a:rPr lang="en-US" sz="2000" dirty="0" err="1" smtClean="0">
                <a:latin typeface="Arial" pitchFamily="34" charset="0"/>
                <a:cs typeface="Arial" pitchFamily="34" charset="0"/>
              </a:rPr>
              <a:t>perfix</a:t>
            </a:r>
            <a:r>
              <a:rPr lang="en-US" sz="2000" dirty="0" smtClean="0">
                <a:latin typeface="Arial" pitchFamily="34" charset="0"/>
                <a:cs typeface="Arial" pitchFamily="34" charset="0"/>
              </a:rPr>
              <a:t> </a:t>
            </a:r>
            <a:r>
              <a:rPr lang="en-US" sz="2000" dirty="0" smtClean="0">
                <a:solidFill>
                  <a:srgbClr val="D60093"/>
                </a:solidFill>
                <a:latin typeface="Arial" pitchFamily="34" charset="0"/>
                <a:cs typeface="Arial" pitchFamily="34" charset="0"/>
              </a:rPr>
              <a:t>"</a:t>
            </a:r>
            <a:r>
              <a:rPr lang="en-US" sz="2000" dirty="0" err="1" smtClean="0">
                <a:solidFill>
                  <a:srgbClr val="D60093"/>
                </a:solidFill>
                <a:latin typeface="Arial" pitchFamily="34" charset="0"/>
                <a:cs typeface="Arial" pitchFamily="34" charset="0"/>
              </a:rPr>
              <a:t>pari</a:t>
            </a:r>
            <a:r>
              <a:rPr lang="en-US" sz="2000" dirty="0" smtClean="0">
                <a:solidFill>
                  <a:srgbClr val="D60093"/>
                </a:solidFill>
                <a:latin typeface="Arial" pitchFamily="34" charset="0"/>
                <a:cs typeface="Arial" pitchFamily="34" charset="0"/>
              </a:rPr>
              <a:t>" </a:t>
            </a:r>
            <a:r>
              <a:rPr lang="en-US" sz="2000" dirty="0" err="1" smtClean="0">
                <a:solidFill>
                  <a:srgbClr val="D60093"/>
                </a:solidFill>
                <a:latin typeface="Arial" pitchFamily="34" charset="0"/>
                <a:cs typeface="Arial" pitchFamily="34" charset="0"/>
              </a:rPr>
              <a:t>charya</a:t>
            </a:r>
            <a:r>
              <a:rPr lang="en-US" sz="2000" dirty="0" smtClean="0">
                <a:solidFill>
                  <a:srgbClr val="D60093"/>
                </a:solidFill>
                <a:latin typeface="Arial" pitchFamily="34" charset="0"/>
                <a:cs typeface="Arial" pitchFamily="34" charset="0"/>
              </a:rPr>
              <a:t> that means to service </a:t>
            </a:r>
            <a:r>
              <a:rPr lang="en-US" sz="2000" dirty="0" smtClean="0">
                <a:latin typeface="Arial" pitchFamily="34" charset="0"/>
                <a:cs typeface="Arial" pitchFamily="34" charset="0"/>
              </a:rPr>
              <a:t>or </a:t>
            </a:r>
            <a:r>
              <a:rPr lang="en-US" sz="2000" dirty="0" err="1" smtClean="0">
                <a:latin typeface="Arial" pitchFamily="34" charset="0"/>
                <a:cs typeface="Arial" pitchFamily="34" charset="0"/>
              </a:rPr>
              <a:t>nuture</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garbhini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paricharya</a:t>
            </a:r>
            <a:r>
              <a:rPr lang="en-US" sz="2000" dirty="0" smtClean="0">
                <a:latin typeface="Arial" pitchFamily="34" charset="0"/>
                <a:cs typeface="Arial" pitchFamily="34" charset="0"/>
              </a:rPr>
              <a:t> is the care given to </a:t>
            </a:r>
            <a:r>
              <a:rPr lang="en-US" sz="2000" dirty="0" err="1" smtClean="0">
                <a:latin typeface="Arial" pitchFamily="34" charset="0"/>
                <a:cs typeface="Arial" pitchFamily="34" charset="0"/>
              </a:rPr>
              <a:t>pregnent</a:t>
            </a:r>
            <a:r>
              <a:rPr lang="en-US" sz="2000" dirty="0" smtClean="0">
                <a:latin typeface="Arial" pitchFamily="34" charset="0"/>
                <a:cs typeface="Arial" pitchFamily="34" charset="0"/>
              </a:rPr>
              <a:t> women in </a:t>
            </a:r>
            <a:r>
              <a:rPr lang="en-US" sz="2000" dirty="0" smtClean="0">
                <a:solidFill>
                  <a:srgbClr val="D60093"/>
                </a:solidFill>
                <a:latin typeface="Arial" pitchFamily="34" charset="0"/>
                <a:cs typeface="Arial" pitchFamily="34" charset="0"/>
              </a:rPr>
              <a:t>all necessary respectful manner</a:t>
            </a:r>
            <a:r>
              <a:rPr lang="en-US" sz="2000" dirty="0" smtClean="0">
                <a:latin typeface="Arial" pitchFamily="34" charset="0"/>
                <a:cs typeface="Arial" pitchFamily="34" charset="0"/>
              </a:rPr>
              <a:t> it's very important for future social impact assessment .</a:t>
            </a:r>
            <a:endParaRPr lang="en-US" sz="20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430962"/>
          </a:xfrm>
        </p:spPr>
        <p:txBody>
          <a:bodyPr>
            <a:normAutofit fontScale="90000"/>
          </a:bodyPr>
          <a:lstStyle/>
          <a:p>
            <a:pPr algn="l"/>
            <a:r>
              <a:rPr lang="hi-IN" sz="3200" dirty="0" smtClean="0">
                <a:solidFill>
                  <a:srgbClr val="0070C0"/>
                </a:solidFill>
              </a:rPr>
              <a:t>             मासानुमासिक गर्भिणी परिचर्या से लाभ</a:t>
            </a:r>
            <a:br>
              <a:rPr lang="hi-IN" sz="3200" dirty="0" smtClean="0">
                <a:solidFill>
                  <a:srgbClr val="0070C0"/>
                </a:solidFill>
              </a:rPr>
            </a:br>
            <a:r>
              <a:rPr lang="hi-IN" sz="3200" dirty="0" smtClean="0"/>
              <a:t/>
            </a:r>
            <a:br>
              <a:rPr lang="hi-IN" sz="3200" dirty="0" smtClean="0"/>
            </a:br>
            <a:r>
              <a:rPr lang="hi-IN" sz="3200" dirty="0" smtClean="0"/>
              <a:t>      </a:t>
            </a:r>
            <a:r>
              <a:rPr lang="hi-IN" sz="3200" dirty="0" smtClean="0">
                <a:solidFill>
                  <a:srgbClr val="FF0000"/>
                </a:solidFill>
              </a:rPr>
              <a:t>आचार्य चरक के मतानुसार -</a:t>
            </a:r>
            <a:r>
              <a:rPr lang="hi-IN" sz="2000" dirty="0" smtClean="0"/>
              <a:t/>
            </a:r>
            <a:br>
              <a:rPr lang="hi-IN" sz="2000" dirty="0" smtClean="0"/>
            </a:br>
            <a:r>
              <a:rPr lang="hi-IN" sz="2000" dirty="0" smtClean="0"/>
              <a:t/>
            </a:r>
            <a:br>
              <a:rPr lang="hi-IN" sz="2000" dirty="0" smtClean="0"/>
            </a:br>
            <a:r>
              <a:rPr lang="hi-IN" sz="2800" dirty="0" smtClean="0"/>
              <a:t> • प्रत्येक मास के कर्त्तव्य के पालन से गर्भ विकार रहित होकर सामान्य वृद्धि करता है।</a:t>
            </a:r>
            <a:br>
              <a:rPr lang="hi-IN" sz="2800" dirty="0" smtClean="0"/>
            </a:br>
            <a:r>
              <a:rPr lang="hi-IN" sz="2800" dirty="0" smtClean="0"/>
              <a:t> • गर्भधारण एवं प्रसव के समय कुक्षि, कटी, पार्श्व एवं पृष्ठ मृदु हो जाता है।</a:t>
            </a:r>
            <a:br>
              <a:rPr lang="hi-IN" sz="2800" dirty="0" smtClean="0"/>
            </a:br>
            <a:r>
              <a:rPr lang="hi-IN" sz="2800" dirty="0" smtClean="0"/>
              <a:t> • वायु का अनुलोमन होता है।</a:t>
            </a:r>
            <a:br>
              <a:rPr lang="hi-IN" sz="2800" dirty="0" smtClean="0"/>
            </a:br>
            <a:r>
              <a:rPr lang="hi-IN" sz="2800" dirty="0" smtClean="0"/>
              <a:t> • मूत्र-पुरीष अपने स्वाभाविक रुप में रहते हुए सुखपूर्वक बाहर   निकलतेहैं।</a:t>
            </a:r>
            <a:br>
              <a:rPr lang="hi-IN" sz="2800" dirty="0" smtClean="0"/>
            </a:br>
            <a:r>
              <a:rPr lang="hi-IN" sz="2800" dirty="0" smtClean="0"/>
              <a:t> • चर्म और नख मृदु होते है|</a:t>
            </a:r>
            <a:br>
              <a:rPr lang="hi-IN" sz="2800" dirty="0" smtClean="0"/>
            </a:br>
            <a:r>
              <a:rPr lang="hi-IN" sz="2800" dirty="0" smtClean="0"/>
              <a:t> • गर्भिणी शरीर में बल एवं वर्ण की उत्तमता होती है।  </a:t>
            </a:r>
            <a:br>
              <a:rPr lang="hi-IN" sz="2800" dirty="0" smtClean="0"/>
            </a:br>
            <a:r>
              <a:rPr lang="hi-IN" sz="2800" dirty="0" smtClean="0"/>
              <a:t/>
            </a:r>
            <a:br>
              <a:rPr lang="hi-IN" sz="2800" dirty="0" smtClean="0"/>
            </a:br>
            <a:r>
              <a:rPr lang="hi-IN" sz="2800" dirty="0" smtClean="0"/>
              <a:t> • वह गर्भिणी सुखपूर्वक, समय पर, मन के अनुकूल, सर्वगुण सम्पन्न एवं सुखी पुत्र को जन्म देती है।</a:t>
            </a:r>
            <a:endParaRPr lang="en-US" sz="28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DEDE\My Documents\Downloads\mth1.jpg"/>
          <p:cNvPicPr>
            <a:picLocks noChangeAspect="1" noChangeArrowheads="1"/>
          </p:cNvPicPr>
          <p:nvPr/>
        </p:nvPicPr>
        <p:blipFill>
          <a:blip r:embed="rId3" cstate="print"/>
          <a:srcRect/>
          <a:stretch>
            <a:fillRect/>
          </a:stretch>
        </p:blipFill>
        <p:spPr bwMode="auto">
          <a:xfrm>
            <a:off x="1828801" y="787800"/>
            <a:ext cx="5562600" cy="4336200"/>
          </a:xfrm>
          <a:prstGeom prst="rect">
            <a:avLst/>
          </a:prstGeom>
          <a:noFill/>
        </p:spPr>
      </p:pic>
      <p:sp>
        <p:nvSpPr>
          <p:cNvPr id="4" name="Rectangle 3"/>
          <p:cNvSpPr/>
          <p:nvPr/>
        </p:nvSpPr>
        <p:spPr>
          <a:xfrm>
            <a:off x="1600200" y="5562600"/>
            <a:ext cx="6096000" cy="830997"/>
          </a:xfrm>
          <a:prstGeom prst="rect">
            <a:avLst/>
          </a:prstGeom>
        </p:spPr>
        <p:txBody>
          <a:bodyPr wrap="square">
            <a:spAutoFit/>
          </a:bodyPr>
          <a:lstStyle/>
          <a:p>
            <a:r>
              <a:rPr lang="en-US" sz="48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itchFamily="82" charset="0"/>
              </a:rPr>
              <a:t>        </a:t>
            </a:r>
            <a:r>
              <a:rPr lang="en-US" sz="4800" b="1" cap="all" dirty="0" smtClean="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itchFamily="82" charset="0"/>
              </a:rPr>
              <a:t>thank you</a:t>
            </a:r>
            <a:endParaRPr lang="en-US" sz="4800" dirty="0">
              <a:solidFill>
                <a:srgbClr val="C000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61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5000"/>
                                        <p:tgtEl>
                                          <p:spTgt spid="2"/>
                                        </p:tgtEl>
                                      </p:cBhvr>
                                    </p:animEffect>
                                  </p:childTnLst>
                                </p:cTn>
                              </p:par>
                            </p:childTnLst>
                          </p:cTn>
                        </p:par>
                        <p:par>
                          <p:cTn id="8" fill="hold">
                            <p:stCondLst>
                              <p:cond delay="5000"/>
                            </p:stCondLst>
                            <p:childTnLst>
                              <p:par>
                                <p:cTn id="9" presetID="21"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4)">
                                      <p:cBhvr>
                                        <p:cTn id="11"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solidFill>
                  <a:srgbClr val="FF0000"/>
                </a:solidFill>
              </a:rPr>
              <a:t>गर्भिणी परिचर्या </a:t>
            </a:r>
            <a:endParaRPr lang="en-US" dirty="0">
              <a:solidFill>
                <a:srgbClr val="FF0000"/>
              </a:solidFill>
            </a:endParaRPr>
          </a:p>
        </p:txBody>
      </p:sp>
      <p:sp>
        <p:nvSpPr>
          <p:cNvPr id="3" name="Title 4"/>
          <p:cNvSpPr txBox="1">
            <a:spLocks/>
          </p:cNvSpPr>
          <p:nvPr/>
        </p:nvSpPr>
        <p:spPr>
          <a:xfrm>
            <a:off x="0" y="1371600"/>
            <a:ext cx="9144000" cy="5486400"/>
          </a:xfrm>
          <a:prstGeom prst="rect">
            <a:avLst/>
          </a:prstGeom>
        </p:spPr>
        <p:txBody>
          <a:bodyPr vert="horz" anchor="ctr">
            <a:normAutofit fontScale="90000" lnSpcReduction="100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rPr>
              <a:t>Pregnancy is one of the most important event's in the life of every woman and </a:t>
            </a:r>
            <a:r>
              <a:rPr lang="en-US" sz="4100" b="1" dirty="0" err="1" smtClean="0">
                <a:ln w="6350">
                  <a:noFill/>
                </a:ln>
                <a:solidFill>
                  <a:srgbClr val="D60093"/>
                </a:solidFill>
                <a:effectLst>
                  <a:outerShdw blurRad="114300" dist="101600" dir="2700000" algn="tl" rotWithShape="0">
                    <a:srgbClr val="000000">
                      <a:alpha val="40000"/>
                    </a:srgbClr>
                  </a:outerShdw>
                </a:effectLst>
                <a:latin typeface="+mj-lt"/>
                <a:ea typeface="+mj-ea"/>
                <a:cs typeface="+mj-cs"/>
              </a:rPr>
              <a:t>A</a:t>
            </a:r>
            <a:r>
              <a:rPr kumimoji="0" lang="en-US" sz="4100" b="1" i="0" u="none" strike="noStrike" kern="1200" cap="none" spc="0" normalizeH="0" baseline="0" noProof="0" dirty="0" err="1" smtClean="0">
                <a:ln w="6350">
                  <a:noFill/>
                </a:ln>
                <a:solidFill>
                  <a:srgbClr val="D60093"/>
                </a:solidFill>
                <a:effectLst>
                  <a:outerShdw blurRad="114300" dist="101600" dir="2700000" algn="tl" rotWithShape="0">
                    <a:srgbClr val="000000">
                      <a:alpha val="40000"/>
                    </a:srgbClr>
                  </a:outerShdw>
                </a:effectLst>
                <a:uLnTx/>
                <a:uFillTx/>
                <a:latin typeface="+mj-lt"/>
                <a:ea typeface="+mj-ea"/>
                <a:cs typeface="+mj-cs"/>
              </a:rPr>
              <a:t>yurveda</a:t>
            </a:r>
            <a:r>
              <a:rPr kumimoji="0" lang="en-US" sz="4100" b="1" i="0" u="none" strike="noStrike" kern="1200" cap="none" spc="0" normalizeH="0" baseline="0" noProof="0" dirty="0" smtClean="0">
                <a:ln w="6350">
                  <a:noFill/>
                </a:ln>
                <a:solidFill>
                  <a:srgbClr val="D60093"/>
                </a:solidFill>
                <a:effectLst>
                  <a:outerShdw blurRad="114300" dist="101600" dir="2700000" algn="tl" rotWithShape="0">
                    <a:srgbClr val="000000">
                      <a:alpha val="40000"/>
                    </a:srgbClr>
                  </a:outerShdw>
                </a:effectLst>
                <a:uLnTx/>
                <a:uFillTx/>
                <a:latin typeface="+mj-lt"/>
                <a:ea typeface="+mj-ea"/>
                <a:cs typeface="+mj-cs"/>
              </a:rPr>
              <a:t> suggested </a:t>
            </a:r>
            <a:r>
              <a:rPr lang="en-US" sz="4100" b="1" dirty="0" smtClean="0">
                <a:ln w="6350">
                  <a:noFill/>
                </a:ln>
                <a:solidFill>
                  <a:srgbClr val="D60093"/>
                </a:solidFill>
                <a:effectLst>
                  <a:outerShdw blurRad="114300" dist="101600" dir="2700000" algn="tl" rotWithShape="0">
                    <a:srgbClr val="000000">
                      <a:alpha val="40000"/>
                    </a:srgbClr>
                  </a:outerShdw>
                </a:effectLst>
                <a:latin typeface="+mj-lt"/>
                <a:ea typeface="+mj-ea"/>
                <a:cs typeface="+mj-cs"/>
              </a:rPr>
              <a:t>a</a:t>
            </a:r>
            <a:r>
              <a:rPr kumimoji="0" lang="en-US" sz="4100" b="1" i="0" u="none" strike="noStrike" kern="1200" cap="none" spc="0" normalizeH="0" baseline="0" noProof="0" dirty="0" smtClean="0">
                <a:ln w="6350">
                  <a:noFill/>
                </a:ln>
                <a:solidFill>
                  <a:srgbClr val="D60093"/>
                </a:solidFill>
                <a:effectLst>
                  <a:outerShdw blurRad="114300" dist="101600" dir="2700000" algn="tl" rotWithShape="0">
                    <a:srgbClr val="000000">
                      <a:alpha val="40000"/>
                    </a:srgbClr>
                  </a:outerShdw>
                </a:effectLst>
                <a:uLnTx/>
                <a:uFillTx/>
                <a:latin typeface="+mj-lt"/>
                <a:ea typeface="+mj-ea"/>
                <a:cs typeface="+mj-cs"/>
              </a:rPr>
              <a:t> very good protocol</a:t>
            </a:r>
            <a:r>
              <a:rPr kumimoji="0" lang="en-US" sz="4100"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rPr>
              <a:t> for that which is called </a:t>
            </a:r>
            <a:r>
              <a:rPr kumimoji="0" lang="en-US" sz="4100" b="1" i="0" u="none" strike="noStrike" kern="1200" cap="none" spc="0" normalizeH="0" baseline="0" noProof="0" dirty="0" err="1" smtClean="0">
                <a:ln w="6350">
                  <a:noFill/>
                </a:ln>
                <a:effectLst>
                  <a:outerShdw blurRad="114300" dist="101600" dir="2700000" algn="tl" rotWithShape="0">
                    <a:srgbClr val="000000">
                      <a:alpha val="40000"/>
                    </a:srgbClr>
                  </a:outerShdw>
                </a:effectLst>
                <a:uLnTx/>
                <a:uFillTx/>
                <a:latin typeface="+mj-lt"/>
                <a:ea typeface="+mj-ea"/>
                <a:cs typeface="+mj-cs"/>
              </a:rPr>
              <a:t>garbhini</a:t>
            </a:r>
            <a:r>
              <a:rPr kumimoji="0" lang="en-US" sz="4100"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rPr>
              <a:t> </a:t>
            </a:r>
            <a:r>
              <a:rPr kumimoji="0" lang="en-US" sz="4100" b="1" i="0" u="none" strike="noStrike" kern="1200" cap="none" spc="0" normalizeH="0" baseline="0" noProof="0" dirty="0" err="1" smtClean="0">
                <a:ln w="6350">
                  <a:noFill/>
                </a:ln>
                <a:effectLst>
                  <a:outerShdw blurRad="114300" dist="101600" dir="2700000" algn="tl" rotWithShape="0">
                    <a:srgbClr val="000000">
                      <a:alpha val="40000"/>
                    </a:srgbClr>
                  </a:outerShdw>
                </a:effectLst>
                <a:uLnTx/>
                <a:uFillTx/>
                <a:latin typeface="+mj-lt"/>
                <a:ea typeface="+mj-ea"/>
                <a:cs typeface="+mj-cs"/>
              </a:rPr>
              <a:t>paricharya</a:t>
            </a:r>
            <a:r>
              <a:rPr kumimoji="0" lang="en-US" sz="4100"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100" b="1" dirty="0" smtClean="0">
                <a:ln w="6350">
                  <a:noFill/>
                </a:ln>
                <a:effectLst>
                  <a:outerShdw blurRad="114300" dist="101600" dir="2700000" algn="tl" rotWithShape="0">
                    <a:srgbClr val="000000">
                      <a:alpha val="40000"/>
                    </a:srgbClr>
                  </a:outerShdw>
                </a:effectLst>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100" b="1" noProof="0" dirty="0" smtClean="0">
                <a:ln w="6350">
                  <a:noFill/>
                </a:ln>
                <a:solidFill>
                  <a:srgbClr val="D60093"/>
                </a:solidFill>
                <a:effectLst>
                  <a:outerShdw blurRad="114300" dist="101600" dir="2700000" algn="tl" rotWithShape="0">
                    <a:srgbClr val="000000">
                      <a:alpha val="40000"/>
                    </a:srgbClr>
                  </a:outerShdw>
                </a:effectLst>
                <a:latin typeface="+mj-lt"/>
                <a:ea typeface="+mj-ea"/>
                <a:cs typeface="+mj-cs"/>
              </a:rPr>
              <a:t>●</a:t>
            </a:r>
            <a:r>
              <a:rPr kumimoji="0" lang="en-US" sz="4100"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rPr>
              <a:t>Diet is the most important component of </a:t>
            </a:r>
            <a:r>
              <a:rPr kumimoji="0" lang="en-US" sz="4100" b="1" i="0" u="none" strike="noStrike" kern="1200" cap="none" spc="0" normalizeH="0" baseline="0" noProof="0" dirty="0" err="1" smtClean="0">
                <a:ln w="6350">
                  <a:noFill/>
                </a:ln>
                <a:effectLst>
                  <a:outerShdw blurRad="114300" dist="101600" dir="2700000" algn="tl" rotWithShape="0">
                    <a:srgbClr val="000000">
                      <a:alpha val="40000"/>
                    </a:srgbClr>
                  </a:outerShdw>
                </a:effectLst>
                <a:uLnTx/>
                <a:uFillTx/>
                <a:latin typeface="+mj-lt"/>
                <a:ea typeface="+mj-ea"/>
                <a:cs typeface="+mj-cs"/>
              </a:rPr>
              <a:t>garbhini</a:t>
            </a:r>
            <a:r>
              <a:rPr kumimoji="0" lang="en-US" sz="4100"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rPr>
              <a:t> </a:t>
            </a:r>
            <a:r>
              <a:rPr kumimoji="0" lang="en-US" sz="4100" b="1" i="0" u="none" strike="noStrike" kern="1200" cap="none" spc="0" normalizeH="0" baseline="0" noProof="0" dirty="0" err="1" smtClean="0">
                <a:ln w="6350">
                  <a:noFill/>
                </a:ln>
                <a:effectLst>
                  <a:outerShdw blurRad="114300" dist="101600" dir="2700000" algn="tl" rotWithShape="0">
                    <a:srgbClr val="000000">
                      <a:alpha val="40000"/>
                    </a:srgbClr>
                  </a:outerShdw>
                </a:effectLst>
                <a:uLnTx/>
                <a:uFillTx/>
                <a:latin typeface="+mj-lt"/>
                <a:ea typeface="+mj-ea"/>
                <a:cs typeface="+mj-cs"/>
              </a:rPr>
              <a:t>paricharya</a:t>
            </a:r>
            <a:r>
              <a:rPr kumimoji="0" lang="en-US" sz="4100"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100" b="1" dirty="0" smtClean="0">
              <a:ln w="6350">
                <a:noFill/>
              </a:ln>
              <a:solidFill>
                <a:srgbClr val="D60093"/>
              </a:solidFill>
              <a:effectLst>
                <a:outerShdw blurRad="114300" dist="101600" dir="2700000" algn="tl" rotWithShape="0">
                  <a:srgbClr val="000000">
                    <a:alpha val="40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100" b="1" dirty="0" smtClean="0">
                <a:ln w="6350">
                  <a:noFill/>
                </a:ln>
                <a:solidFill>
                  <a:srgbClr val="D60093"/>
                </a:solidFill>
                <a:effectLst>
                  <a:outerShdw blurRad="114300" dist="101600" dir="2700000" algn="tl" rotWithShape="0">
                    <a:srgbClr val="000000">
                      <a:alpha val="40000"/>
                    </a:srgbClr>
                  </a:outerShdw>
                </a:effectLst>
              </a:rPr>
              <a:t> ●</a:t>
            </a:r>
            <a:r>
              <a:rPr lang="en-US" sz="4100" b="1" dirty="0" smtClean="0">
                <a:ln w="6350">
                  <a:noFill/>
                </a:ln>
                <a:effectLst>
                  <a:outerShdw blurRad="114300" dist="101600" dir="2700000" algn="tl" rotWithShape="0">
                    <a:srgbClr val="000000">
                      <a:alpha val="40000"/>
                    </a:srgbClr>
                  </a:outerShdw>
                </a:effectLst>
              </a:rPr>
              <a:t> </a:t>
            </a:r>
            <a:r>
              <a:rPr kumimoji="0" lang="en-US" sz="4100" b="1" i="0" u="none" strike="noStrike" kern="1200" cap="none" spc="0" normalizeH="0" baseline="0" noProof="0" dirty="0" smtClean="0">
                <a:ln w="6350">
                  <a:noFill/>
                </a:ln>
                <a:effectLst>
                  <a:outerShdw blurRad="114300" dist="101600" dir="2700000" algn="tl" rotWithShape="0">
                    <a:srgbClr val="000000">
                      <a:alpha val="40000"/>
                    </a:srgbClr>
                  </a:outerShdw>
                </a:effectLst>
                <a:uLnTx/>
                <a:uFillTx/>
                <a:latin typeface="+mj-lt"/>
                <a:ea typeface="+mj-ea"/>
                <a:cs typeface="+mj-cs"/>
              </a:rPr>
              <a:t>It is ultimately results </a:t>
            </a:r>
            <a:r>
              <a:rPr kumimoji="0" lang="en-US" sz="4100" b="1" i="0" u="none" strike="noStrike" kern="1200" cap="none" spc="0" normalizeH="0" baseline="0" noProof="0" dirty="0" smtClean="0">
                <a:ln w="6350">
                  <a:noFill/>
                </a:ln>
                <a:solidFill>
                  <a:srgbClr val="D60093"/>
                </a:solidFill>
                <a:effectLst>
                  <a:outerShdw blurRad="114300" dist="101600" dir="2700000" algn="tl" rotWithShape="0">
                    <a:srgbClr val="000000">
                      <a:alpha val="40000"/>
                    </a:srgbClr>
                  </a:outerShdw>
                </a:effectLst>
                <a:uLnTx/>
                <a:uFillTx/>
                <a:latin typeface="+mj-lt"/>
                <a:ea typeface="+mj-ea"/>
                <a:cs typeface="+mj-cs"/>
              </a:rPr>
              <a:t>in fetal growth, maternal health and post delivery lactation.</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100" b="1" i="0" u="none" strike="noStrike" kern="1200" cap="none" spc="0" normalizeH="0" baseline="0" noProof="0" dirty="0">
              <a:ln w="6350">
                <a:noFill/>
              </a:ln>
              <a:effectLst>
                <a:outerShdw blurRad="114300" dist="101600" dir="2700000" algn="tl" rotWithShape="0">
                  <a:srgbClr val="000000">
                    <a:alpha val="40000"/>
                  </a:srgbClr>
                </a:outerShdw>
              </a:effectLst>
              <a:uLnTx/>
              <a:uFillTx/>
              <a:latin typeface="+mj-lt"/>
              <a:ea typeface="+mj-ea"/>
              <a:cs typeface="+mj-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pic>
        <p:nvPicPr>
          <p:cNvPr id="4"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57804" y="-194814"/>
            <a:ext cx="9201804" cy="69004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3351</TotalTime>
  <Words>1170</Words>
  <Application>Microsoft Office PowerPoint</Application>
  <PresentationFormat>On-screen Show (4:3)</PresentationFormat>
  <Paragraphs>334</Paragraphs>
  <Slides>61</Slides>
  <Notes>6</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JEEVAK AYURVED MEDICAL COLLEGE AND HOSPITAL RESEARCH CENTRE</vt:lpstr>
      <vt:lpstr>JEEVAK AYURVED MEDICAL COLLEGE AND HOSPITAL RESEARCH CENTRE</vt:lpstr>
      <vt:lpstr>Slide 3</vt:lpstr>
      <vt:lpstr>Slide 4</vt:lpstr>
      <vt:lpstr>Slide 5</vt:lpstr>
      <vt:lpstr>                            गर्भिणी  की निरुक्ति -   गर्भिणी गर्भवति इति | ( श. कल्प द्रुम)  स्त्री गर्भोऽस्ति अस्याम् इति |( श. कल्प द्रुम)   जो स्त्री गर्भ का वहन करे उसे गर्भिणी कहते हैं|                                                     GARBHINI   Garbhini  is an individual where in garbha dwells or halts of garbha is termed as garbhini.                                                   PARICHARYA    Paricharya the word  "paricharya" is derived from the root chara -gatau with perfix "pari" charya that means to service or nuture  garbhini paricharya is the care given to pregnent women in all necessary respectful manner it's very important for future social impact assessment .</vt:lpstr>
      <vt:lpstr>गर्भिणी परिचर्या </vt:lpstr>
      <vt:lpstr>Slide 8</vt:lpstr>
      <vt:lpstr>Slide 9</vt:lpstr>
      <vt:lpstr>Slide 10</vt:lpstr>
      <vt:lpstr>Slide 11</vt:lpstr>
      <vt:lpstr>पुंसवन कर्म –   पुंसवनमिति पुंस्त्वकारकं कर्म || ( चक्र.,च.सं.शा. 8/19)  पुंसवन कर्म का प्रयोजन –    1 - गर्भ ग्रहणाय     2 - गर्भ स्थापनार्थ      3 पुत्रापत्यजननार्थ</vt:lpstr>
      <vt:lpstr>पुंसवन कर्म का प्रयोजन –  आचार्य चक्रपाणि मतानुसार  -                                                               व्यक्तभाव के पूर्व का काल SECOND MONTH  माना जा सकता है एवं इस काल तक पुंसवन कर्म का विधान बताया है |  आचार्य सुश्रुत मतानुसार –   केवल लब्धगर्भा कहा है  |  आचार्य डल्हण मतानुसार –   नस्य आदि कर्मो को तीन विभिन्न प्रयोजनों के लिए उपयोगी है -  1 - गर्भ उपलब्धि  के पूर्व- गर्भ ग्रहण हेतु |  2  -लब्ध गर्भा होने पर –गर्भ स्थापन हेतु|   3 - स्थित गर्भ में तीन मास के पूर्व –पुत्र संतानोत्पत्ति हेतु | </vt:lpstr>
      <vt:lpstr>पुंसवन कर्म काल–    आचार्य वृद्ध वाग्भट्ट मतानुसार –  लब्धगर्भा ,प्राग्व्यक्त्तीभाव ,अन्य मत से १२ दिन ,युग्म दिन,प्रतिदिन    आचार्य वाग्भट्ट मतानुसार –  गर्भ के मासानुमासिक वृद्धि क्रम के अंतर्गत प्रथम मास गर्भ अव्यक्त रहता है एवं इसमे व्यक्त भाव आने के पूर्व ही पुंसवन का विधान किया है क्योंकि बलवान पुरुषकर दैव को भी परिवर्तित कर देता है |</vt:lpstr>
      <vt:lpstr>पुंसवन विधि :  आचार्य चरक के अनुसार-           (च.सं .शा.8\19)   -गोशाला में उत्पन्न वट वृक्ष की पूर्व और उत्तर की ओर गई दो शाखाओं के दो अनुपहत ‘शुङ्ग’ लेकर रस गुण-वीर्य सम्पत् दो धान्यमाष (ब्रीहि भाष या सुवर्णभाष) या दो गौर सर्षष दही से पीसकर पुष्य नक्षत्र में पान करे।   - जीवक, ऋषभक, अपामार्ग, सहचरी का एक साथ या अलग-अलग एकल द्रव्य का कल्क बनाकर दुग्ध के साथ पुष्य नक्षत्र में पान।  -कुड्यकीटक मत्स्य (शफरी या सिधरी मछली) को एक अजंलि जल में डालकर पुष्य नक्षत्र में पान I </vt:lpstr>
      <vt:lpstr>Slide 16</vt:lpstr>
      <vt:lpstr>आचार्य वृद्धवाग्भट मतानुसार-    ● पुष्य नक्षत्र में उद्धृत श्वेतवृहती मूल-कल्क के स्वरस का नस्य लें।   ● उत्पलपत्र, कुमुदपत्र, लक्ष्मणा मूल या आठ वट शुङ्गो का नस्य लें।  ● पुष्य नक्षत्र में उद्धृत लक्ष्मणा मूल-कल्क को उदुम्बर फल की मात्रा में लेकर गोदुग्ध के साथ पान करें। ●गौरदण्ड अपामार्ग, जीवक, ऋषभक, शंखपुष्पी, मध्यदण्डा, सहचर, नग्नजीव, अग्निजिह्वा तथा 8 वट शुङ्गो का प्रयोग करें।  आचार्य वाग्भट मतानुसार -   ● लक्ष्मणा मूल को दूध से पीसकर मुख से या नासा से पीने पर पुत्रोत्पत्ति एवं पुत्र की स्थिति होती है। • आठ वट शुङ्ग को दूध के साथ पीसकर मुख या नासा से पान। जीवनीय गण की औषधियों का बाह्य एवं अन्तः प्रयोग।</vt:lpstr>
      <vt:lpstr>Preconceptional care   DEFINITION  Preconception care is the provision of biomedical, behavioural and social health interventions to women and couples before conception occurs.  </vt:lpstr>
      <vt:lpstr>Aims of Preconception care -  - To improve their health status  - To improve maternal and child health - Opportunities to prevent and control diseases , To secure -optimal health &amp; nutritional condition  -To ensure that the women &amp; her partner are in optimal state of physical &amp; emotional heath at the onset of pregnancy.  -To access normal health by a child bearing women, - To promote the prenatal health </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aahar  </vt:lpstr>
      <vt:lpstr>                        पथ्य आहार  •दीपनीय द्रव्यों से साधित हृद्य, द्रव, मधुर एवं स्निग्ध आहार का प्रयोग|   • जीवनीयगण के द्रव्यों का बाह्य एवं आभ्यन्तर प्रयोग ।   • स्थान, ऋतु एवं अग्नि के अनुसार आहार ग्रहण करना ।   • दुग्ध, घृत एवं नवनीत का प्रयोग ।  • उष्ण जल एवं मांस रस का प्रयोग हितकर होता है।  • सूरण एवं गौल्य पदार्थ रस सहित सेवन।   • शालि षष्टिक चावल, मुद्र, गोधूम, लाजा का सत्तू, नवनीत, घृत, क्षीर, रसाला, मधु, शर्करा, पनस, कदली,धात्री, द्राक्षा, अम्ल-मधुर-शीतल पदार्थ । </vt:lpstr>
      <vt:lpstr>AAHAR IN FIRST TRIMESTER</vt:lpstr>
      <vt:lpstr>Milk-  it is rich source of protein and vitamins. - Proteins are vital for maintaining tissue such as muscles.  - It contains vitamins, minerals, calcium, - phosphorus, zinc, lactose provides slow release energy.   मांसरस   - Mansa rasa pacifies vata, and it is one of the best source of protein, fats as well as antioxidants.  - It also help in dovelopment of muscle tissue of the fetus and enchances blood formation.</vt:lpstr>
      <vt:lpstr>AAHARA IN SECOND TRIMESTER</vt:lpstr>
      <vt:lpstr>   Butter- It contains a high amount of saturated fat  and provides 7% of recommended dietary allowance of vitamin A based on 2000- calorie diet.  . Vitamin A is important to vision health.  Ghee-  It provides many essential fatty acids such as omega-3 and omega-6 which provide anti-inflammatory properties, regulate DNA products and assist with cellular communication.  It also contains. . Vitamin A,D. E. K. calcium, potassium and some amount of vitamines ribofavin and pantothenic acid .</vt:lpstr>
      <vt:lpstr>AAHARA IN THIRD TRIMESTER</vt:lpstr>
      <vt:lpstr>Slide 43</vt:lpstr>
      <vt:lpstr>Slide 44</vt:lpstr>
      <vt:lpstr>पथ्य विहार-      ● पवित्र आचरण, स्वच्छ एवं शुक्ल वस्त्र धारण, अलंकार धारण, प्रतिदिन स्नान (वाग्भट वर्णित औषधिसिद्ध जल से)।  ● सदैव प्रसन्न रहना चाहिए ।   ● सोने एवं बैठने का स्थान स्वच्छ, मृदु एवं अपाश्रययुक्त होना चाहिए ।  ● चन्द्रग्रहण तथा सूर्यग्रहण के समय गर्भगृह में शान्ति- होम आदि क्रिया करना ।  ● प्रज्वलित अग्नि में घृत की आहुति देनी चाहिए ।   ● शरीर के सभी सूत्र या धागे खोल देना चाहिए ।  ● त्रिवृत् मणि का श्रोणि में धारण ।  ● चंद्रिका स्नान, कस्तूती, चंदन, माला धारण, कर्पूर का लेप ।  ● मनोरम विहार |  ● पंचम एवं अष्टम् मास में ब्राह्मणों द्वारा मंगलकर्म कराकर सगोत्रीय व्यक्तियों को भोजन देना ।</vt:lpstr>
      <vt:lpstr>  about psychology </vt:lpstr>
      <vt:lpstr>About hygiene</vt:lpstr>
      <vt:lpstr>garbhini should avoid</vt:lpstr>
      <vt:lpstr>Garbhini Should Avoid</vt:lpstr>
      <vt:lpstr>      गर्भिणी के लिए स्नानार्थ विशिष्ट जल -   अष्टाग संग्रह मतानुसार -    बिल्व, जटामांसी और एरण्ड के पत्तों से बनाए गए कवाथ को शीतल करके या सर्वगंधोदक से गर्भिणी स्त्री को प्रतिदिन स्नान    करना चाहिए। (अ. सं. शा. 3)</vt:lpstr>
      <vt:lpstr>Pharmacological Activity of Some Drugs used for bath during pregnancy </vt:lpstr>
      <vt:lpstr>Slide 52</vt:lpstr>
      <vt:lpstr> Common ayurvedic drugs   used in pregnancy</vt:lpstr>
      <vt:lpstr>आचार्य काश्यप मतानुसार गर्भस्थापक औषधि -   Kashyap has advised these to be used as a routine by pregnant woman.  routine use of these drugs might be beneficial for maintenance of growth and development of mother and foetus respectively.  Drugs mentioned by acharyas are following – •Aindri (Centella asiatica) • Brahmi (Bacopa monieri). • Satavirya (Asparagus recemosus) • Sahastravirya (Cynodon dactylon) • Amogha (Stereospermum suaveolens) • Avyatha (Tinospora cordifolia) • Shiva (Terminalia chebula) • Arista (Picrorhiza kurroa) • Vatyapuspi (Sida cordifolia) • Vishwasenkanta (Callicarpa macrophylla).</vt:lpstr>
      <vt:lpstr>SHATAVARI Asparagus racemosus</vt:lpstr>
      <vt:lpstr>Slide 56</vt:lpstr>
      <vt:lpstr>Slide 57</vt:lpstr>
      <vt:lpstr>Slide 58</vt:lpstr>
      <vt:lpstr>Slide 59</vt:lpstr>
      <vt:lpstr>             मासानुमासिक गर्भिणी परिचर्या से लाभ        आचार्य चरक के मतानुसार -   • प्रत्येक मास के कर्त्तव्य के पालन से गर्भ विकार रहित होकर सामान्य वृद्धि करता है।  • गर्भधारण एवं प्रसव के समय कुक्षि, कटी, पार्श्व एवं पृष्ठ मृदु हो जाता है।  • वायु का अनुलोमन होता है।  • मूत्र-पुरीष अपने स्वाभाविक रुप में रहते हुए सुखपूर्वक बाहर   निकलतेहैं।  • चर्म और नख मृदु होते है|  • गर्भिणी शरीर में बल एवं वर्ण की उत्तमता होती है।     • वह गर्भिणी सुखपूर्वक, समय पर, मन के अनुकूल, सर्वगुण सम्पन्न एवं सुखी पुत्र को जन्म देती है।</vt:lpstr>
      <vt:lpstr>Slide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JEEVAK AYURVED MEDICAL COLLEGE AND HOSPITAL RESEARCH CENTRE</dc:title>
  <dc:creator>AJAY.BABU</dc:creator>
  <cp:lastModifiedBy>user</cp:lastModifiedBy>
  <cp:revision>382</cp:revision>
  <dcterms:created xsi:type="dcterms:W3CDTF">2006-08-16T00:00:00Z</dcterms:created>
  <dcterms:modified xsi:type="dcterms:W3CDTF">2022-07-21T12:01:17Z</dcterms:modified>
</cp:coreProperties>
</file>