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sldIdLst>
    <p:sldId id="328" r:id="rId2"/>
    <p:sldId id="320" r:id="rId3"/>
    <p:sldId id="258" r:id="rId4"/>
    <p:sldId id="331" r:id="rId5"/>
    <p:sldId id="313" r:id="rId6"/>
    <p:sldId id="259" r:id="rId7"/>
    <p:sldId id="334" r:id="rId8"/>
    <p:sldId id="260" r:id="rId9"/>
    <p:sldId id="335" r:id="rId10"/>
    <p:sldId id="264" r:id="rId11"/>
    <p:sldId id="337" r:id="rId12"/>
    <p:sldId id="338" r:id="rId13"/>
    <p:sldId id="266" r:id="rId14"/>
    <p:sldId id="339" r:id="rId15"/>
    <p:sldId id="336" r:id="rId16"/>
    <p:sldId id="314" r:id="rId17"/>
    <p:sldId id="271" r:id="rId18"/>
    <p:sldId id="340" r:id="rId19"/>
    <p:sldId id="268" r:id="rId20"/>
    <p:sldId id="341" r:id="rId21"/>
    <p:sldId id="269" r:id="rId22"/>
    <p:sldId id="270" r:id="rId23"/>
    <p:sldId id="344" r:id="rId24"/>
    <p:sldId id="329" r:id="rId25"/>
    <p:sldId id="393" r:id="rId26"/>
    <p:sldId id="311" r:id="rId27"/>
    <p:sldId id="273" r:id="rId28"/>
    <p:sldId id="347" r:id="rId29"/>
    <p:sldId id="315" r:id="rId30"/>
    <p:sldId id="274" r:id="rId31"/>
    <p:sldId id="350" r:id="rId32"/>
    <p:sldId id="276" r:id="rId33"/>
    <p:sldId id="353" r:id="rId34"/>
    <p:sldId id="278" r:id="rId35"/>
    <p:sldId id="352" r:id="rId36"/>
    <p:sldId id="279" r:id="rId37"/>
    <p:sldId id="354" r:id="rId38"/>
    <p:sldId id="355" r:id="rId39"/>
    <p:sldId id="280" r:id="rId40"/>
    <p:sldId id="281" r:id="rId41"/>
    <p:sldId id="358" r:id="rId42"/>
    <p:sldId id="330" r:id="rId43"/>
    <p:sldId id="282" r:id="rId44"/>
    <p:sldId id="283" r:id="rId45"/>
    <p:sldId id="362" r:id="rId46"/>
    <p:sldId id="285" r:id="rId47"/>
    <p:sldId id="363" r:id="rId48"/>
    <p:sldId id="364" r:id="rId49"/>
    <p:sldId id="287" r:id="rId50"/>
    <p:sldId id="303" r:id="rId51"/>
    <p:sldId id="365" r:id="rId52"/>
    <p:sldId id="304" r:id="rId53"/>
    <p:sldId id="367" r:id="rId54"/>
    <p:sldId id="305" r:id="rId55"/>
    <p:sldId id="369" r:id="rId56"/>
    <p:sldId id="307" r:id="rId57"/>
    <p:sldId id="322" r:id="rId58"/>
    <p:sldId id="373" r:id="rId59"/>
    <p:sldId id="310" r:id="rId60"/>
    <p:sldId id="321" r:id="rId61"/>
    <p:sldId id="288" r:id="rId62"/>
    <p:sldId id="375" r:id="rId63"/>
    <p:sldId id="289" r:id="rId64"/>
    <p:sldId id="291" r:id="rId65"/>
    <p:sldId id="377" r:id="rId66"/>
    <p:sldId id="378" r:id="rId67"/>
    <p:sldId id="293" r:id="rId68"/>
    <p:sldId id="326" r:id="rId69"/>
    <p:sldId id="294" r:id="rId70"/>
    <p:sldId id="383" r:id="rId71"/>
    <p:sldId id="295" r:id="rId72"/>
    <p:sldId id="296" r:id="rId73"/>
    <p:sldId id="385" r:id="rId74"/>
    <p:sldId id="297" r:id="rId75"/>
    <p:sldId id="388" r:id="rId76"/>
    <p:sldId id="316" r:id="rId77"/>
    <p:sldId id="298" r:id="rId78"/>
    <p:sldId id="390" r:id="rId79"/>
    <p:sldId id="301" r:id="rId80"/>
    <p:sldId id="391" r:id="rId81"/>
    <p:sldId id="392" r:id="rId82"/>
    <p:sldId id="394" r:id="rId83"/>
    <p:sldId id="324"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5" autoAdjust="0"/>
    <p:restoredTop sz="94660"/>
  </p:normalViewPr>
  <p:slideViewPr>
    <p:cSldViewPr snapToGrid="0">
      <p:cViewPr varScale="1">
        <p:scale>
          <a:sx n="104" d="100"/>
          <a:sy n="104" d="100"/>
        </p:scale>
        <p:origin x="-126"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BB52A-11C3-486A-8A8F-6870F76AF49A}" type="datetimeFigureOut">
              <a:rPr lang="en-IN" smtClean="0"/>
              <a:pPr/>
              <a:t>16-05-2024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6477C-A3F3-4C93-BF01-0CD186CCCCA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CD6477C-A3F3-4C93-BF01-0CD186CCCCAB}" type="slidenum">
              <a:rPr lang="en-IN" smtClean="0"/>
              <a:pPr/>
              <a:t>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CD6477C-A3F3-4C93-BF01-0CD186CCCCAB}"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CD6477C-A3F3-4C93-BF01-0CD186CCCCAB}" type="slidenum">
              <a:rPr lang="en-IN" smtClean="0"/>
              <a:pPr/>
              <a:t>83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AB798B-278E-441F-AA1B-07231606D1F3}" type="datetimeFigureOut">
              <a:rPr lang="en-IN" smtClean="0"/>
              <a:pPr/>
              <a:t>16-05-2024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2D00DF-9F39-4DDC-BF55-138302AE25DA}" type="slidenum">
              <a:rPr lang="en-IN" smtClean="0"/>
              <a:pPr/>
              <a:t>‹#›</a:t>
            </a:fld>
            <a:endParaRPr lang="en-IN"/>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AB798B-278E-441F-AA1B-07231606D1F3}" type="datetimeFigureOut">
              <a:rPr lang="en-IN" smtClean="0"/>
              <a:pPr/>
              <a:t>16-05-2024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2D00DF-9F39-4DDC-BF55-138302AE25D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image20.wdp"/></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image29.wdp"/></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3"/>
          <p:cNvPicPr>
            <a:picLocks noChangeAspect="1"/>
          </p:cNvPicPr>
          <p:nvPr/>
        </p:nvPicPr>
        <p:blipFill rotWithShape="1">
          <a:blip r:embed="rId2">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l="7620" r="18453" b="36278"/>
          <a:stretch>
            <a:fillRect/>
          </a:stretch>
        </p:blipFill>
        <p:spPr>
          <a:xfrm>
            <a:off x="34709" y="0"/>
            <a:ext cx="12157291" cy="6831470"/>
          </a:xfrm>
          <a:prstGeom prst="rect">
            <a:avLst/>
          </a:prstGeom>
        </p:spPr>
      </p:pic>
      <p:sp>
        <p:nvSpPr>
          <p:cNvPr id="4" name="Rectangle 5"/>
          <p:cNvSpPr txBox="1"/>
          <p:nvPr/>
        </p:nvSpPr>
        <p:spPr>
          <a:xfrm>
            <a:off x="34709" y="26530"/>
            <a:ext cx="12122582" cy="1121846"/>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68580" tIns="34290" rIns="68580" bIns="34290" rtlCol="0" anchor="b">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b="1">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JEEVAK AYURVED MEDICAL COLLEGE</a:t>
            </a:r>
          </a:p>
          <a:p>
            <a:r>
              <a:rPr lang="en-US" sz="3200" b="1">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KAMLAPUR ,AKAUNI ,CHANDAULI</a:t>
            </a:r>
            <a:endParaRPr lang="en-US" sz="3200" b="1" dirty="0">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Rectangle 6"/>
          <p:cNvSpPr txBox="1"/>
          <p:nvPr/>
        </p:nvSpPr>
        <p:spPr>
          <a:xfrm>
            <a:off x="34709" y="1174906"/>
            <a:ext cx="12157291" cy="169164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5400" b="1" dirty="0">
                <a:ln w="9525">
                  <a:solidFill>
                    <a:schemeClr val="bg1"/>
                  </a:solidFill>
                  <a:prstDash val="solid"/>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Common Gastrointestinal Diseases</a:t>
            </a:r>
          </a:p>
          <a:p>
            <a:r>
              <a:rPr lang="en-US" sz="5400" b="1" dirty="0">
                <a:ln w="9525">
                  <a:solidFill>
                    <a:schemeClr val="bg1"/>
                  </a:solidFill>
                  <a:prstDash val="solid"/>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Infants</a:t>
            </a:r>
          </a:p>
        </p:txBody>
      </p:sp>
      <p:sp>
        <p:nvSpPr>
          <p:cNvPr id="6" name="Rectangle 9"/>
          <p:cNvSpPr txBox="1"/>
          <p:nvPr/>
        </p:nvSpPr>
        <p:spPr>
          <a:xfrm>
            <a:off x="7755620" y="4797643"/>
            <a:ext cx="4436379" cy="2033827"/>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a:ln w="0"/>
                <a:solidFill>
                  <a:srgbClr val="FFFF00"/>
                </a:solidFill>
                <a:effectLst>
                  <a:outerShdw blurRad="38100" dist="19050" dir="2700000" algn="tl" rotWithShape="0">
                    <a:schemeClr val="dk1">
                      <a:alpha val="40000"/>
                    </a:schemeClr>
                  </a:outerShdw>
                </a:effectLst>
              </a:rPr>
              <a:t>Presented By:-</a:t>
            </a:r>
          </a:p>
          <a:p>
            <a:r>
              <a:rPr lang="en-US" sz="2800" b="1">
                <a:ln w="0"/>
                <a:solidFill>
                  <a:srgbClr val="FFFF00"/>
                </a:solidFill>
                <a:effectLst>
                  <a:outerShdw blurRad="38100" dist="19050" dir="2700000" algn="tl" rotWithShape="0">
                    <a:schemeClr val="dk1">
                      <a:alpha val="40000"/>
                    </a:schemeClr>
                  </a:outerShdw>
                </a:effectLst>
              </a:rPr>
              <a:t>Akhya Katiyar</a:t>
            </a:r>
          </a:p>
          <a:p>
            <a:r>
              <a:rPr lang="en-US" sz="2800" b="1">
                <a:ln w="0"/>
                <a:solidFill>
                  <a:srgbClr val="FFFF00"/>
                </a:solidFill>
                <a:effectLst>
                  <a:outerShdw blurRad="38100" dist="19050" dir="2700000" algn="tl" rotWithShape="0">
                    <a:schemeClr val="dk1">
                      <a:alpha val="40000"/>
                    </a:schemeClr>
                  </a:outerShdw>
                </a:effectLst>
              </a:rPr>
              <a:t>Divyanshi Pandey</a:t>
            </a:r>
          </a:p>
          <a:p>
            <a:r>
              <a:rPr lang="en-US" sz="2800" b="1">
                <a:ln w="0"/>
                <a:solidFill>
                  <a:srgbClr val="FFFF00"/>
                </a:solidFill>
                <a:effectLst>
                  <a:outerShdw blurRad="38100" dist="19050" dir="2700000" algn="tl" rotWithShape="0">
                    <a:schemeClr val="dk1">
                      <a:alpha val="40000"/>
                    </a:schemeClr>
                  </a:outerShdw>
                </a:effectLst>
              </a:rPr>
              <a:t>B.A.M.S., 3</a:t>
            </a:r>
            <a:r>
              <a:rPr lang="en-US" sz="2800" b="1" baseline="30000">
                <a:ln w="0"/>
                <a:solidFill>
                  <a:srgbClr val="FFFF00"/>
                </a:solidFill>
                <a:effectLst>
                  <a:outerShdw blurRad="38100" dist="19050" dir="2700000" algn="tl" rotWithShape="0">
                    <a:schemeClr val="dk1">
                      <a:alpha val="40000"/>
                    </a:schemeClr>
                  </a:outerShdw>
                </a:effectLst>
              </a:rPr>
              <a:t>rd</a:t>
            </a:r>
            <a:r>
              <a:rPr lang="en-US" sz="2800" b="1">
                <a:ln w="0"/>
                <a:solidFill>
                  <a:srgbClr val="FFFF00"/>
                </a:solidFill>
                <a:effectLst>
                  <a:outerShdw blurRad="38100" dist="19050" dir="2700000" algn="tl" rotWithShape="0">
                    <a:schemeClr val="dk1">
                      <a:alpha val="40000"/>
                    </a:schemeClr>
                  </a:outerShdw>
                </a:effectLst>
              </a:rPr>
              <a:t> Proff.</a:t>
            </a:r>
          </a:p>
          <a:p>
            <a:r>
              <a:rPr lang="en-US" sz="2800" b="1">
                <a:ln w="0"/>
                <a:solidFill>
                  <a:srgbClr val="FFFF00"/>
                </a:solidFill>
                <a:effectLst>
                  <a:outerShdw blurRad="38100" dist="19050" dir="2700000" algn="tl" rotWithShape="0">
                    <a:schemeClr val="dk1">
                      <a:alpha val="40000"/>
                    </a:schemeClr>
                  </a:outerShdw>
                </a:effectLst>
              </a:rPr>
              <a:t>(2020-21 Batch)</a:t>
            </a:r>
            <a:endParaRPr lang="en-US" sz="2800" b="1" dirty="0">
              <a:ln w="0"/>
              <a:solidFill>
                <a:srgbClr val="FFFF00"/>
              </a:solidFill>
              <a:effectLst>
                <a:outerShdw blurRad="38100" dist="19050" dir="2700000" algn="tl" rotWithShape="0">
                  <a:schemeClr val="dk1">
                    <a:alpha val="40000"/>
                  </a:schemeClr>
                </a:outerShdw>
              </a:effectLst>
            </a:endParaRPr>
          </a:p>
        </p:txBody>
      </p:sp>
      <p:sp>
        <p:nvSpPr>
          <p:cNvPr id="7" name="Rectangle 10"/>
          <p:cNvSpPr txBox="1"/>
          <p:nvPr/>
        </p:nvSpPr>
        <p:spPr>
          <a:xfrm>
            <a:off x="34708" y="4745675"/>
            <a:ext cx="4927257" cy="2033681"/>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2800" b="1" dirty="0">
                <a:ln w="0"/>
                <a:solidFill>
                  <a:srgbClr val="FFFF00"/>
                </a:solidFill>
                <a:effectLst>
                  <a:outerShdw blurRad="38100" dist="19050" dir="2700000" algn="tl" rotWithShape="0">
                    <a:schemeClr val="dk1">
                      <a:alpha val="40000"/>
                    </a:schemeClr>
                  </a:outerShdw>
                </a:effectLst>
              </a:rPr>
              <a:t>Guided By:-</a:t>
            </a:r>
          </a:p>
          <a:p>
            <a:r>
              <a:rPr lang="en-US" sz="2800" b="1" dirty="0">
                <a:ln w="0"/>
                <a:solidFill>
                  <a:srgbClr val="FFFF00"/>
                </a:solidFill>
                <a:effectLst>
                  <a:outerShdw blurRad="38100" dist="19050" dir="2700000" algn="tl" rotWithShape="0">
                    <a:schemeClr val="dk1">
                      <a:alpha val="40000"/>
                    </a:schemeClr>
                  </a:outerShdw>
                </a:effectLst>
              </a:rPr>
              <a:t>Dr. Vinod Kumar Sharma</a:t>
            </a:r>
          </a:p>
          <a:p>
            <a:r>
              <a:rPr lang="en-US" sz="2800" b="1" dirty="0">
                <a:ln w="0"/>
                <a:solidFill>
                  <a:srgbClr val="FFFF00"/>
                </a:solidFill>
                <a:effectLst>
                  <a:outerShdw blurRad="38100" dist="19050" dir="2700000" algn="tl" rotWithShape="0">
                    <a:schemeClr val="dk1">
                      <a:alpha val="40000"/>
                    </a:schemeClr>
                  </a:outerShdw>
                </a:effectLst>
              </a:rPr>
              <a:t>Dr. Amit Singh</a:t>
            </a:r>
          </a:p>
          <a:p>
            <a:endParaRPr lang="en-US" sz="2800" b="1" dirty="0">
              <a:ln w="0"/>
              <a:solidFill>
                <a:srgbClr val="FFFF00"/>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01600" y="191911"/>
            <a:ext cx="11830756" cy="7201972"/>
          </a:xfrm>
          <a:prstGeom prst="rect">
            <a:avLst/>
          </a:prstGeom>
          <a:blipFill dpi="0" rotWithShape="1">
            <a:blip r:embed="rId3">
              <a:alphaModFix amt="0"/>
            </a:blip>
            <a:srcRect/>
            <a:tile tx="0" ty="0" sx="100000" sy="100000" flip="none" algn="tl"/>
          </a:blipFill>
        </p:spPr>
        <p:txBody>
          <a:bodyPr wrap="square">
            <a:spAutoFit/>
          </a:bodyPr>
          <a:lstStyle/>
          <a:p>
            <a:pPr algn="ctr"/>
            <a:r>
              <a:rPr lang="en-US" sz="4000" b="1" dirty="0">
                <a:solidFill>
                  <a:srgbClr val="FF0000"/>
                </a:solidFill>
              </a:rPr>
              <a:t>Indigestion</a:t>
            </a:r>
          </a:p>
          <a:p>
            <a:endParaRPr lang="en-US" dirty="0"/>
          </a:p>
          <a:p>
            <a:r>
              <a:rPr lang="en-US" sz="4000" dirty="0"/>
              <a:t>➤ Indigestion is difficulty in digestion of food and result in abdominal pain, bloating, belching, acid reflux, heart burn, nausea, vomiting.</a:t>
            </a:r>
          </a:p>
          <a:p>
            <a:endParaRPr lang="en-US" sz="4000" dirty="0"/>
          </a:p>
          <a:p>
            <a:r>
              <a:rPr lang="en-US" sz="4000" dirty="0"/>
              <a:t>➤Dyspepsia is persistent or recurrent abdominal pain and/or discomfort, localized in the upper abdomen for a period of at least three months with normal biochemical tests, imaging investigations and histology findings.</a:t>
            </a:r>
          </a:p>
          <a:p>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130629" y="166256"/>
            <a:ext cx="11899075" cy="5632311"/>
          </a:xfrm>
          <a:prstGeom prst="rect">
            <a:avLst/>
          </a:prstGeom>
          <a:blipFill>
            <a:blip r:embed="rId2">
              <a:alphaModFix amt="0"/>
            </a:blip>
            <a:stretch>
              <a:fillRect/>
            </a:stretch>
          </a:blipFill>
        </p:spPr>
        <p:txBody>
          <a:bodyPr wrap="square">
            <a:spAutoFit/>
          </a:bodyPr>
          <a:lstStyle/>
          <a:p>
            <a:r>
              <a:rPr lang="en-US" sz="4000" dirty="0"/>
              <a:t>➤ It can be functional or secondary to organic disease.</a:t>
            </a:r>
          </a:p>
          <a:p>
            <a:r>
              <a:rPr lang="en-US" sz="4000" dirty="0"/>
              <a:t>➤ Faulty feeding habit, improper timing and selection of unhealthy food often cause dyspepsia.</a:t>
            </a:r>
          </a:p>
          <a:p>
            <a:endParaRPr lang="en-US" sz="4000" dirty="0">
              <a:solidFill>
                <a:srgbClr val="FF0000"/>
              </a:solidFill>
            </a:endParaRPr>
          </a:p>
          <a:p>
            <a:r>
              <a:rPr lang="en-US" sz="4000" b="1" dirty="0">
                <a:solidFill>
                  <a:srgbClr val="FF0000"/>
                </a:solidFill>
              </a:rPr>
              <a:t>Cause of indigestion in children can be:</a:t>
            </a:r>
          </a:p>
          <a:p>
            <a:endParaRPr lang="en-US" sz="4000" b="1" dirty="0">
              <a:solidFill>
                <a:srgbClr val="FF0000"/>
              </a:solidFill>
            </a:endParaRPr>
          </a:p>
          <a:p>
            <a:r>
              <a:rPr lang="en-US" sz="4000" dirty="0"/>
              <a:t>1.</a:t>
            </a:r>
            <a:r>
              <a:rPr lang="en-US" sz="4000" b="1" dirty="0"/>
              <a:t>Medications </a:t>
            </a:r>
            <a:r>
              <a:rPr lang="en-US" sz="4000" dirty="0"/>
              <a:t>– as NSAIDS and steroids.</a:t>
            </a:r>
          </a:p>
          <a:p>
            <a:r>
              <a:rPr lang="en-US" sz="4000" dirty="0"/>
              <a:t>2. </a:t>
            </a:r>
            <a:r>
              <a:rPr lang="en-US" sz="4000" b="1" dirty="0"/>
              <a:t>Gastro-esophageal Reflux Disease (GERD)</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6310" y="0"/>
            <a:ext cx="11729884" cy="6247864"/>
          </a:xfrm>
          <a:prstGeom prst="rect">
            <a:avLst/>
          </a:prstGeom>
          <a:noFill/>
        </p:spPr>
        <p:txBody>
          <a:bodyPr wrap="square">
            <a:spAutoFit/>
          </a:bodyPr>
          <a:lstStyle/>
          <a:p>
            <a:r>
              <a:rPr lang="en-US" sz="4000" dirty="0"/>
              <a:t>3.  </a:t>
            </a:r>
            <a:r>
              <a:rPr lang="en-US" sz="4000" b="1" dirty="0"/>
              <a:t>Obesity - </a:t>
            </a:r>
            <a:r>
              <a:rPr lang="en-US" sz="4000" dirty="0"/>
              <a:t>Obesity creates additional pressure on the abdomen, which can cause acid reflux in the esophagus each time when child eats.</a:t>
            </a:r>
          </a:p>
          <a:p>
            <a:r>
              <a:rPr lang="en-US" sz="4000" dirty="0"/>
              <a:t>4. </a:t>
            </a:r>
            <a:r>
              <a:rPr lang="en-US" sz="4000" b="1" dirty="0"/>
              <a:t>Hiatus Hernia - </a:t>
            </a:r>
            <a:r>
              <a:rPr lang="en-US" sz="4000" dirty="0"/>
              <a:t>Hiatus hernia is a condition where the stomach pushes up against the diaphragm, blocking the esophagus. This can cause inefficient digestion and subsequent acid reflux.</a:t>
            </a:r>
          </a:p>
          <a:p>
            <a:r>
              <a:rPr lang="en-US" sz="4000" dirty="0"/>
              <a:t>5.   </a:t>
            </a:r>
            <a:r>
              <a:rPr lang="en-US" sz="4000" b="1" dirty="0"/>
              <a:t>Helicobacter Pylori Infection </a:t>
            </a:r>
            <a:r>
              <a:rPr lang="en-US" sz="4000" dirty="0"/>
              <a:t>.</a:t>
            </a:r>
          </a:p>
          <a:p>
            <a:r>
              <a:rPr lang="en-US" sz="4000" dirty="0"/>
              <a:t>6. </a:t>
            </a:r>
            <a:r>
              <a:rPr lang="en-US" sz="4000" b="1" dirty="0"/>
              <a:t>Stress - </a:t>
            </a:r>
            <a:r>
              <a:rPr lang="en-US" sz="4000" dirty="0"/>
              <a:t>Stress and anxiety can cause irregular eating and sleeping habits.</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169333" y="124179"/>
            <a:ext cx="11774311" cy="6801862"/>
          </a:xfrm>
          <a:prstGeom prst="rect">
            <a:avLst/>
          </a:prstGeom>
          <a:noFill/>
        </p:spPr>
        <p:txBody>
          <a:bodyPr wrap="square">
            <a:spAutoFit/>
          </a:bodyPr>
          <a:lstStyle/>
          <a:p>
            <a:r>
              <a:rPr lang="en-US" sz="4000" b="1" dirty="0">
                <a:solidFill>
                  <a:srgbClr val="FF0000"/>
                </a:solidFill>
              </a:rPr>
              <a:t>Symptoms—</a:t>
            </a:r>
            <a:endParaRPr lang="en-US" sz="4000" dirty="0"/>
          </a:p>
          <a:p>
            <a:r>
              <a:rPr lang="en-US" sz="4000" dirty="0"/>
              <a:t>1.The first sign of indigestion is a pain in the upper abdomen area that occurs immediately after eating.</a:t>
            </a:r>
          </a:p>
          <a:p>
            <a:r>
              <a:rPr lang="en-US" sz="4000" dirty="0"/>
              <a:t>2.Bloating.</a:t>
            </a:r>
          </a:p>
          <a:p>
            <a:r>
              <a:rPr lang="en-US" sz="4000" dirty="0"/>
              <a:t>3. Regular burping and passing wind or flatulence.</a:t>
            </a:r>
          </a:p>
          <a:p>
            <a:r>
              <a:rPr lang="en-US" sz="4000" dirty="0"/>
              <a:t>4. Acid reflux that causes food or fluid to shoot back up from the stomach to the mouth.</a:t>
            </a:r>
          </a:p>
          <a:p>
            <a:r>
              <a:rPr lang="en-US" sz="4000" dirty="0"/>
              <a:t>5. Nausea.</a:t>
            </a:r>
          </a:p>
          <a:p>
            <a:r>
              <a:rPr lang="en-US" sz="4000" dirty="0"/>
              <a:t>6. Vomiting</a:t>
            </a:r>
          </a:p>
          <a:p>
            <a:r>
              <a:rPr lang="en-US" sz="4000" dirty="0"/>
              <a:t>7. Poor eating patterns</a:t>
            </a: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 y="0"/>
            <a:ext cx="12192000" cy="6247864"/>
          </a:xfrm>
          <a:prstGeom prst="rect">
            <a:avLst/>
          </a:prstGeom>
          <a:noFill/>
        </p:spPr>
        <p:txBody>
          <a:bodyPr wrap="square">
            <a:spAutoFit/>
          </a:bodyPr>
          <a:lstStyle/>
          <a:p>
            <a:r>
              <a:rPr lang="en-US" sz="4000" b="1" dirty="0">
                <a:solidFill>
                  <a:srgbClr val="FF0000"/>
                </a:solidFill>
              </a:rPr>
              <a:t>Management —</a:t>
            </a:r>
            <a:endParaRPr lang="en-US" sz="4000" dirty="0">
              <a:solidFill>
                <a:srgbClr val="FF0000"/>
              </a:solidFill>
            </a:endParaRPr>
          </a:p>
          <a:p>
            <a:pPr marL="285750" indent="-285750">
              <a:buFont typeface="Wingdings" panose="05000000000000000000" pitchFamily="2" charset="2"/>
              <a:buChar char="§"/>
            </a:pPr>
            <a:r>
              <a:rPr lang="en-US" sz="4000" dirty="0"/>
              <a:t> In infants with GERD, burping and propping upright during and for one hour after feeding or 30° prone position with a slight right lateral tilt.</a:t>
            </a:r>
          </a:p>
          <a:p>
            <a:pPr marL="285750" indent="-285750">
              <a:buFont typeface="Wingdings" panose="05000000000000000000" pitchFamily="2" charset="2"/>
              <a:buChar char="§"/>
            </a:pPr>
            <a:r>
              <a:rPr lang="en-US" sz="4000" dirty="0"/>
              <a:t> Frequent feeding of light diet in small amount is advised.</a:t>
            </a:r>
          </a:p>
          <a:p>
            <a:pPr marL="285750" indent="-285750">
              <a:buFont typeface="Wingdings" panose="05000000000000000000" pitchFamily="2" charset="2"/>
              <a:buChar char="§"/>
            </a:pPr>
            <a:r>
              <a:rPr lang="en-US" sz="4000" dirty="0"/>
              <a:t> Meal timing adjusted to at least 1 hour before sleep.</a:t>
            </a:r>
          </a:p>
          <a:p>
            <a:pPr marL="285750" indent="-285750">
              <a:buFont typeface="Wingdings" panose="05000000000000000000" pitchFamily="2" charset="2"/>
              <a:buChar char="§"/>
            </a:pPr>
            <a:r>
              <a:rPr lang="en-US" sz="4000" dirty="0"/>
              <a:t>Digestive enzymes to enhance digestion. </a:t>
            </a:r>
          </a:p>
          <a:p>
            <a:pPr marL="285750" indent="-285750">
              <a:buFont typeface="Wingdings" panose="05000000000000000000" pitchFamily="2" charset="2"/>
              <a:buChar char="§"/>
            </a:pPr>
            <a:r>
              <a:rPr lang="en-US" sz="4000" dirty="0"/>
              <a:t> Use of antacids - lansoprazole and esomeprazole.</a:t>
            </a:r>
          </a:p>
          <a:p>
            <a:pPr marL="285750" indent="-285750">
              <a:buFont typeface="Wingdings" panose="05000000000000000000" pitchFamily="2" charset="2"/>
              <a:buChar char="§"/>
            </a:pPr>
            <a:r>
              <a:rPr lang="en-US" sz="4000" dirty="0"/>
              <a:t>Domperidone - in case of acid reflux.</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190005" y="95003"/>
            <a:ext cx="11744696" cy="5847755"/>
          </a:xfrm>
          <a:prstGeom prst="rect">
            <a:avLst/>
          </a:prstGeom>
          <a:noFill/>
        </p:spPr>
        <p:txBody>
          <a:bodyPr wrap="square">
            <a:spAutoFit/>
          </a:bodyPr>
          <a:lstStyle/>
          <a:p>
            <a:r>
              <a:rPr lang="en-US" sz="3200" b="1" dirty="0">
                <a:solidFill>
                  <a:srgbClr val="FF0000"/>
                </a:solidFill>
              </a:rPr>
              <a:t>Home remedies for indigestion in children:</a:t>
            </a:r>
          </a:p>
          <a:p>
            <a:endParaRPr lang="en-US" dirty="0"/>
          </a:p>
          <a:p>
            <a:r>
              <a:rPr lang="en-US" sz="3000" dirty="0"/>
              <a:t>1.</a:t>
            </a:r>
            <a:r>
              <a:rPr lang="en-US" sz="3600" dirty="0"/>
              <a:t>Let kids have small, frequent meals instead of big ones, make sure the last meal is at least 2-3 hours before bed.</a:t>
            </a:r>
          </a:p>
          <a:p>
            <a:r>
              <a:rPr lang="en-US" sz="3600" dirty="0"/>
              <a:t>2. Let child rest or do only mild activity right after a meal.</a:t>
            </a:r>
          </a:p>
          <a:p>
            <a:r>
              <a:rPr lang="en-US" sz="3600" dirty="0"/>
              <a:t>3. Avoid junk food, oily food, carbonated drinks and excessive chocolates.</a:t>
            </a:r>
          </a:p>
          <a:p>
            <a:r>
              <a:rPr lang="en-US" sz="3600" dirty="0"/>
              <a:t>4. Train kids to eat slowly at a table and not in front of a television.</a:t>
            </a:r>
          </a:p>
          <a:p>
            <a:r>
              <a:rPr lang="en-US" sz="3600" dirty="0"/>
              <a:t>5. Always fresh prepared food is served to child never give any over fermented and freeze items.</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0017"/>
          <a:stretch>
            <a:fillRect/>
          </a:stretch>
        </p:blipFill>
        <p:spPr>
          <a:xfrm>
            <a:off x="-1112001" y="-624114"/>
            <a:ext cx="13304001" cy="7482114"/>
          </a:xfrm>
          <a:prstGeom prst="rect">
            <a:avLst/>
          </a:prstGeom>
        </p:spPr>
      </p:pic>
      <p:sp>
        <p:nvSpPr>
          <p:cNvPr id="4" name="TextBox 3"/>
          <p:cNvSpPr txBox="1"/>
          <p:nvPr/>
        </p:nvSpPr>
        <p:spPr>
          <a:xfrm>
            <a:off x="5779008" y="1170432"/>
            <a:ext cx="6120384" cy="2123658"/>
          </a:xfrm>
          <a:prstGeom prst="rect">
            <a:avLst/>
          </a:prstGeom>
          <a:noFill/>
        </p:spPr>
        <p:txBody>
          <a:bodyPr wrap="square">
            <a:spAutoFit/>
          </a:bodyPr>
          <a:lstStyle/>
          <a:p>
            <a:pPr algn="ctr"/>
            <a:r>
              <a:rPr lang="en-US" sz="6600" b="1" i="1" dirty="0"/>
              <a:t>        </a:t>
            </a:r>
            <a:r>
              <a:rPr lang="hi-IN" sz="6600" b="1" i="1" dirty="0" err="1"/>
              <a:t>उदरशूल</a:t>
            </a:r>
            <a:r>
              <a:rPr lang="hi-IN" sz="6600" b="1" i="1" dirty="0"/>
              <a:t> (</a:t>
            </a:r>
            <a:r>
              <a:rPr lang="en-IN" sz="6600" b="1" i="1" dirty="0"/>
              <a:t>Infantile Colic)</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0" y="7301"/>
            <a:ext cx="11740445" cy="646331"/>
          </a:xfrm>
          <a:prstGeom prst="rect">
            <a:avLst/>
          </a:prstGeom>
          <a:noFill/>
        </p:spPr>
        <p:txBody>
          <a:bodyPr wrap="square">
            <a:spAutoFit/>
          </a:bodyPr>
          <a:lstStyle/>
          <a:p>
            <a:pPr algn="ctr"/>
            <a:endParaRPr lang="en-IN" dirty="0"/>
          </a:p>
          <a:p>
            <a:endParaRPr lang="en-IN" dirty="0"/>
          </a:p>
        </p:txBody>
      </p:sp>
      <p:sp>
        <p:nvSpPr>
          <p:cNvPr id="5" name="TextBox 4"/>
          <p:cNvSpPr txBox="1"/>
          <p:nvPr/>
        </p:nvSpPr>
        <p:spPr>
          <a:xfrm>
            <a:off x="0" y="52017"/>
            <a:ext cx="11831885" cy="7078861"/>
          </a:xfrm>
          <a:prstGeom prst="rect">
            <a:avLst/>
          </a:prstGeom>
          <a:noFill/>
        </p:spPr>
        <p:txBody>
          <a:bodyPr wrap="square">
            <a:spAutoFit/>
          </a:bodyPr>
          <a:lstStyle/>
          <a:p>
            <a:pPr algn="ctr"/>
            <a:r>
              <a:rPr lang="en-IN" sz="4000" b="1" dirty="0" err="1">
                <a:solidFill>
                  <a:srgbClr val="FF0000"/>
                </a:solidFill>
              </a:rPr>
              <a:t>उदरशूल</a:t>
            </a:r>
            <a:r>
              <a:rPr lang="en-IN" sz="4000" b="1" dirty="0">
                <a:solidFill>
                  <a:srgbClr val="FF0000"/>
                </a:solidFill>
              </a:rPr>
              <a:t> (Infantile Colic)</a:t>
            </a:r>
            <a:endParaRPr lang="en-IN" sz="4000" b="1" dirty="0"/>
          </a:p>
          <a:p>
            <a:endParaRPr lang="en-US" sz="3400" b="1" dirty="0"/>
          </a:p>
          <a:p>
            <a:r>
              <a:rPr lang="hi-IN" sz="3400" b="1" dirty="0">
                <a:solidFill>
                  <a:srgbClr val="FF0000"/>
                </a:solidFill>
              </a:rPr>
              <a:t>निदान एवं </a:t>
            </a:r>
            <a:r>
              <a:rPr lang="hi-IN" sz="3400" b="1" dirty="0" err="1">
                <a:solidFill>
                  <a:srgbClr val="FF0000"/>
                </a:solidFill>
              </a:rPr>
              <a:t>सम्प्राप्ति</a:t>
            </a:r>
            <a:r>
              <a:rPr lang="en-US" sz="3400" b="1" dirty="0">
                <a:solidFill>
                  <a:srgbClr val="FF0000"/>
                </a:solidFill>
              </a:rPr>
              <a:t>—</a:t>
            </a:r>
          </a:p>
          <a:p>
            <a:endParaRPr lang="en-US" sz="3200" b="1" dirty="0"/>
          </a:p>
          <a:p>
            <a:r>
              <a:rPr lang="en-US" sz="3200" dirty="0"/>
              <a:t>“</a:t>
            </a:r>
            <a:r>
              <a:rPr lang="hi-IN" sz="3200" b="1" dirty="0" err="1"/>
              <a:t>प्रकुप्यति</a:t>
            </a:r>
            <a:r>
              <a:rPr lang="hi-IN" sz="3200" b="1" dirty="0"/>
              <a:t> यदा </a:t>
            </a:r>
            <a:r>
              <a:rPr lang="hi-IN" sz="3200" b="1" dirty="0" err="1"/>
              <a:t>कुक्षौ</a:t>
            </a:r>
            <a:r>
              <a:rPr lang="hi-IN" sz="3200" b="1" dirty="0"/>
              <a:t> </a:t>
            </a:r>
            <a:r>
              <a:rPr lang="hi-IN" sz="3200" b="1" dirty="0" err="1"/>
              <a:t>वह्निमाक्रम्य</a:t>
            </a:r>
            <a:r>
              <a:rPr lang="hi-IN" sz="3200" b="1" dirty="0"/>
              <a:t> </a:t>
            </a:r>
            <a:r>
              <a:rPr lang="hi-IN" sz="3200" b="1" dirty="0" err="1"/>
              <a:t>मारुतः</a:t>
            </a:r>
            <a:r>
              <a:rPr lang="hi-IN" sz="3200" b="1" dirty="0"/>
              <a:t> ॥</a:t>
            </a:r>
            <a:endParaRPr lang="en-US" sz="3200" b="1" dirty="0"/>
          </a:p>
          <a:p>
            <a:r>
              <a:rPr lang="hi-IN" sz="3200" b="1" dirty="0" err="1"/>
              <a:t>तदाऽस्य</a:t>
            </a:r>
            <a:r>
              <a:rPr lang="hi-IN" sz="3200" b="1" dirty="0"/>
              <a:t> </a:t>
            </a:r>
            <a:r>
              <a:rPr lang="hi-IN" sz="3200" b="1" dirty="0" err="1"/>
              <a:t>भोजनं</a:t>
            </a:r>
            <a:r>
              <a:rPr lang="hi-IN" sz="3200" b="1" dirty="0"/>
              <a:t> </a:t>
            </a:r>
            <a:r>
              <a:rPr lang="hi-IN" sz="3200" b="1" dirty="0" err="1"/>
              <a:t>भुक्तं</a:t>
            </a:r>
            <a:r>
              <a:rPr lang="hi-IN" sz="3200" b="1" dirty="0"/>
              <a:t> </a:t>
            </a:r>
            <a:r>
              <a:rPr lang="hi-IN" sz="3200" b="1" dirty="0" err="1"/>
              <a:t>सोपस्तम्भं</a:t>
            </a:r>
            <a:r>
              <a:rPr lang="hi-IN" sz="3200" b="1" dirty="0"/>
              <a:t> न </a:t>
            </a:r>
            <a:r>
              <a:rPr lang="hi-IN" sz="3200" b="1" dirty="0" err="1"/>
              <a:t>पच्यते</a:t>
            </a:r>
            <a:r>
              <a:rPr lang="hi-IN" sz="3200" b="1" dirty="0"/>
              <a:t>।</a:t>
            </a:r>
            <a:endParaRPr lang="en-US" sz="3200" b="1" dirty="0"/>
          </a:p>
          <a:p>
            <a:r>
              <a:rPr lang="hi-IN" sz="3200" b="1" dirty="0" err="1"/>
              <a:t>उच्छ्वसित्यामशकृता</a:t>
            </a:r>
            <a:r>
              <a:rPr lang="hi-IN" sz="3200" b="1" dirty="0"/>
              <a:t> </a:t>
            </a:r>
            <a:r>
              <a:rPr lang="hi-IN" sz="3200" b="1" dirty="0" err="1"/>
              <a:t>शूलेनाहन्यते</a:t>
            </a:r>
            <a:r>
              <a:rPr lang="hi-IN" sz="3200" b="1" dirty="0"/>
              <a:t> </a:t>
            </a:r>
            <a:r>
              <a:rPr lang="hi-IN" sz="3200" b="1" dirty="0" err="1"/>
              <a:t>मुहुः</a:t>
            </a:r>
            <a:r>
              <a:rPr lang="hi-IN" sz="3200" b="1" dirty="0"/>
              <a:t> ॥</a:t>
            </a:r>
            <a:endParaRPr lang="en-US" sz="3200" b="1" dirty="0"/>
          </a:p>
          <a:p>
            <a:r>
              <a:rPr lang="hi-IN" sz="3200" b="1" dirty="0" err="1"/>
              <a:t>नैवासने</a:t>
            </a:r>
            <a:r>
              <a:rPr lang="hi-IN" sz="3200" b="1" dirty="0"/>
              <a:t> न </a:t>
            </a:r>
            <a:r>
              <a:rPr lang="hi-IN" sz="3200" b="1" dirty="0" err="1"/>
              <a:t>शयने</a:t>
            </a:r>
            <a:r>
              <a:rPr lang="hi-IN" sz="3200" b="1" dirty="0"/>
              <a:t> </a:t>
            </a:r>
            <a:r>
              <a:rPr lang="hi-IN" sz="3200" b="1" dirty="0" err="1"/>
              <a:t>तिष्ठन्</a:t>
            </a:r>
            <a:r>
              <a:rPr lang="hi-IN" sz="3200" b="1" dirty="0"/>
              <a:t> </a:t>
            </a:r>
            <a:r>
              <a:rPr lang="hi-IN" sz="3200" b="1" dirty="0" err="1"/>
              <a:t>वा</a:t>
            </a:r>
            <a:r>
              <a:rPr lang="hi-IN" sz="3200" b="1" dirty="0"/>
              <a:t> </a:t>
            </a:r>
            <a:r>
              <a:rPr lang="hi-IN" sz="3200" b="1" dirty="0" err="1"/>
              <a:t>लभते</a:t>
            </a:r>
            <a:r>
              <a:rPr lang="hi-IN" sz="3200" b="1" dirty="0"/>
              <a:t> </a:t>
            </a:r>
            <a:r>
              <a:rPr lang="hi-IN" sz="3200" b="1" dirty="0" err="1"/>
              <a:t>सुखम्</a:t>
            </a:r>
            <a:r>
              <a:rPr lang="hi-IN" sz="3200" b="1" dirty="0"/>
              <a:t>। </a:t>
            </a:r>
            <a:endParaRPr lang="en-US" sz="3200" b="1" dirty="0"/>
          </a:p>
          <a:p>
            <a:r>
              <a:rPr lang="hi-IN" sz="3200" b="1" dirty="0" err="1"/>
              <a:t>कुक्षिशूल</a:t>
            </a:r>
            <a:r>
              <a:rPr lang="hi-IN" sz="3200" b="1" dirty="0"/>
              <a:t> इति </a:t>
            </a:r>
            <a:r>
              <a:rPr lang="hi-IN" sz="3200" b="1" dirty="0" err="1"/>
              <a:t>ख्यातो</a:t>
            </a:r>
            <a:r>
              <a:rPr lang="hi-IN" sz="3200" b="1" dirty="0"/>
              <a:t> </a:t>
            </a:r>
            <a:r>
              <a:rPr lang="hi-IN" sz="3200" b="1" dirty="0" err="1"/>
              <a:t>वातादामसमुद्भवः</a:t>
            </a:r>
            <a:r>
              <a:rPr lang="en-US" sz="3200" b="1" dirty="0"/>
              <a:t>”</a:t>
            </a:r>
            <a:r>
              <a:rPr lang="hi-IN" sz="3200" b="1" dirty="0"/>
              <a:t>॥(</a:t>
            </a:r>
            <a:r>
              <a:rPr lang="hi-IN" sz="3200" b="1" dirty="0" err="1"/>
              <a:t>सु.उ</a:t>
            </a:r>
            <a:r>
              <a:rPr lang="hi-IN" sz="3200" b="1" dirty="0"/>
              <a:t>. 42/123-125)</a:t>
            </a:r>
            <a:endParaRPr lang="en-US" sz="3200" b="1" dirty="0"/>
          </a:p>
          <a:p>
            <a:endParaRPr lang="en-US" dirty="0"/>
          </a:p>
          <a:p>
            <a:pPr marL="285750" indent="-285750">
              <a:buFont typeface="Wingdings" panose="05000000000000000000" pitchFamily="2" charset="2"/>
              <a:buChar char="Ø"/>
            </a:pPr>
            <a:r>
              <a:rPr lang="hi-IN" sz="3000" dirty="0"/>
              <a:t>मिथ्या आहार विहार से </a:t>
            </a:r>
            <a:r>
              <a:rPr lang="hi-IN" sz="3000" dirty="0" err="1"/>
              <a:t>प्रकुपित</a:t>
            </a:r>
            <a:r>
              <a:rPr lang="hi-IN" sz="3000" dirty="0"/>
              <a:t> वायु कुक्षि में अग्नि को </a:t>
            </a:r>
            <a:r>
              <a:rPr lang="hi-IN" sz="3000" dirty="0" err="1"/>
              <a:t>मन्द</a:t>
            </a:r>
            <a:r>
              <a:rPr lang="hi-IN" sz="3000" dirty="0"/>
              <a:t> कर देती है तथा और अधिक कुपित होकर खाए हुए भोजन को </a:t>
            </a:r>
            <a:r>
              <a:rPr lang="hi-IN" sz="3000" dirty="0" err="1"/>
              <a:t>स्तब्धकर</a:t>
            </a:r>
            <a:r>
              <a:rPr lang="hi-IN" sz="3000" dirty="0"/>
              <a:t> पाक नहीं होने देती है।</a:t>
            </a:r>
            <a:endParaRPr lang="en-US" sz="3000" dirty="0"/>
          </a:p>
          <a:p>
            <a:pPr marL="285750" indent="-285750">
              <a:buFont typeface="Wingdings" panose="05000000000000000000" pitchFamily="2" charset="2"/>
              <a:buChar char="Ø"/>
            </a:pPr>
            <a:endParaRPr lang="en-US" sz="3000" dirty="0"/>
          </a:p>
          <a:p>
            <a:endParaRPr lang="en-US" sz="2000" b="1"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7160" y="125731"/>
            <a:ext cx="11852909" cy="5047536"/>
          </a:xfrm>
          <a:prstGeom prst="rect">
            <a:avLst/>
          </a:prstGeom>
          <a:noFill/>
        </p:spPr>
        <p:txBody>
          <a:bodyPr wrap="square">
            <a:spAutoFit/>
          </a:bodyPr>
          <a:lstStyle/>
          <a:p>
            <a:r>
              <a:rPr lang="hi-IN" sz="3000" dirty="0"/>
              <a:t>उपरोक्त स्थिति में व्यक्ति </a:t>
            </a:r>
            <a:r>
              <a:rPr lang="hi-IN" sz="3000" dirty="0" err="1"/>
              <a:t>कृच्छ्रता</a:t>
            </a:r>
            <a:r>
              <a:rPr lang="hi-IN" sz="3000" dirty="0"/>
              <a:t> पूर्वक सांस लेता है तथा अपक्व आम या </a:t>
            </a:r>
            <a:r>
              <a:rPr lang="hi-IN" sz="3000" dirty="0" err="1"/>
              <a:t>मलदोष</a:t>
            </a:r>
            <a:r>
              <a:rPr lang="hi-IN" sz="3000" dirty="0"/>
              <a:t> के कारण उत्पन्न </a:t>
            </a:r>
            <a:r>
              <a:rPr lang="hi-IN" sz="3000" dirty="0" err="1"/>
              <a:t>हुये</a:t>
            </a:r>
            <a:r>
              <a:rPr lang="hi-IN" sz="3000" dirty="0"/>
              <a:t> शूल से बार-बार पीड़ित होता है, इस कारण रोगी को उठने-बैठने, लेटने-खड़े रहने में किसी भी प्रकार से </a:t>
            </a:r>
            <a:r>
              <a:rPr lang="hi-IN" sz="3000" dirty="0" err="1"/>
              <a:t>सुखानुभूति</a:t>
            </a:r>
            <a:r>
              <a:rPr lang="hi-IN" sz="3000" dirty="0"/>
              <a:t> </a:t>
            </a:r>
            <a:r>
              <a:rPr lang="hi-IN" sz="3000" dirty="0" err="1"/>
              <a:t>नही</a:t>
            </a:r>
            <a:r>
              <a:rPr lang="hi-IN" sz="3000" dirty="0"/>
              <a:t> होती है। इस वात एवं आम से उत्पन्न शूल को </a:t>
            </a:r>
            <a:r>
              <a:rPr lang="hi-IN" sz="3000" dirty="0" err="1"/>
              <a:t>कुक्षिशूल</a:t>
            </a:r>
            <a:r>
              <a:rPr lang="hi-IN" sz="3000" dirty="0"/>
              <a:t> कहते हैं।</a:t>
            </a:r>
            <a:endParaRPr lang="en-US" sz="3000" dirty="0"/>
          </a:p>
          <a:p>
            <a:endParaRPr lang="en-US" sz="3200" b="1" dirty="0"/>
          </a:p>
          <a:p>
            <a:r>
              <a:rPr lang="hi-IN" sz="3400" b="1" dirty="0">
                <a:solidFill>
                  <a:srgbClr val="FF0000"/>
                </a:solidFill>
              </a:rPr>
              <a:t>लक्षण</a:t>
            </a:r>
            <a:r>
              <a:rPr lang="en-US" sz="3400" b="1" dirty="0">
                <a:solidFill>
                  <a:srgbClr val="FF0000"/>
                </a:solidFill>
              </a:rPr>
              <a:t>-</a:t>
            </a:r>
          </a:p>
          <a:p>
            <a:endParaRPr lang="en-US" sz="3200" dirty="0"/>
          </a:p>
          <a:p>
            <a:r>
              <a:rPr lang="en-US" sz="3200" dirty="0"/>
              <a:t>“</a:t>
            </a:r>
            <a:r>
              <a:rPr lang="hi-IN" sz="3200" b="1" dirty="0" err="1"/>
              <a:t>स्तनं</a:t>
            </a:r>
            <a:r>
              <a:rPr lang="hi-IN" sz="3200" b="1" dirty="0"/>
              <a:t> </a:t>
            </a:r>
            <a:r>
              <a:rPr lang="hi-IN" sz="3200" b="1" dirty="0" err="1"/>
              <a:t>व्युदस्यते</a:t>
            </a:r>
            <a:r>
              <a:rPr lang="hi-IN" sz="3200" b="1" dirty="0"/>
              <a:t> </a:t>
            </a:r>
            <a:r>
              <a:rPr lang="hi-IN" sz="3200" b="1" dirty="0" err="1"/>
              <a:t>रौति</a:t>
            </a:r>
            <a:r>
              <a:rPr lang="hi-IN" sz="3200" b="1" dirty="0"/>
              <a:t> </a:t>
            </a:r>
            <a:r>
              <a:rPr lang="hi-IN" sz="3200" b="1" dirty="0" err="1"/>
              <a:t>चोत्तानश्चावभज्यते</a:t>
            </a:r>
            <a:r>
              <a:rPr lang="hi-IN" sz="3200" b="1" dirty="0"/>
              <a:t>। </a:t>
            </a:r>
            <a:endParaRPr lang="en-US" sz="3200" b="1" dirty="0"/>
          </a:p>
          <a:p>
            <a:r>
              <a:rPr lang="hi-IN" sz="3200" b="1" dirty="0" err="1"/>
              <a:t>उदरस्तब्धता</a:t>
            </a:r>
            <a:r>
              <a:rPr lang="hi-IN" sz="3200" b="1" dirty="0"/>
              <a:t> </a:t>
            </a:r>
            <a:r>
              <a:rPr lang="hi-IN" sz="3200" b="1" dirty="0" err="1"/>
              <a:t>शैत्यं</a:t>
            </a:r>
            <a:r>
              <a:rPr lang="hi-IN" sz="3200" b="1" dirty="0"/>
              <a:t> </a:t>
            </a:r>
            <a:r>
              <a:rPr lang="hi-IN" sz="3200" b="1" dirty="0" err="1"/>
              <a:t>मुखस्वेदश्च</a:t>
            </a:r>
            <a:r>
              <a:rPr lang="hi-IN" sz="3200" b="1" dirty="0"/>
              <a:t> </a:t>
            </a:r>
            <a:r>
              <a:rPr lang="hi-IN" sz="3200" b="1" dirty="0" err="1"/>
              <a:t>शूलिनः</a:t>
            </a:r>
            <a:r>
              <a:rPr lang="en-US" sz="3200" b="1" dirty="0"/>
              <a:t>”</a:t>
            </a:r>
            <a:r>
              <a:rPr lang="hi-IN" sz="3200" b="1" dirty="0"/>
              <a:t>॥</a:t>
            </a:r>
            <a:r>
              <a:rPr lang="en-US" sz="3200" b="1" dirty="0"/>
              <a:t>       </a:t>
            </a:r>
            <a:endParaRPr lang="en-IN" sz="3200" b="1" dirty="0"/>
          </a:p>
        </p:txBody>
      </p:sp>
      <p:sp>
        <p:nvSpPr>
          <p:cNvPr id="4" name="TextBox 3"/>
          <p:cNvSpPr txBox="1"/>
          <p:nvPr/>
        </p:nvSpPr>
        <p:spPr>
          <a:xfrm>
            <a:off x="201931" y="5007915"/>
            <a:ext cx="11852909" cy="1015663"/>
          </a:xfrm>
          <a:prstGeom prst="rect">
            <a:avLst/>
          </a:prstGeom>
          <a:noFill/>
        </p:spPr>
        <p:txBody>
          <a:bodyPr wrap="square">
            <a:spAutoFit/>
          </a:bodyPr>
          <a:lstStyle/>
          <a:p>
            <a:r>
              <a:rPr lang="hi-IN" sz="3000" dirty="0"/>
              <a:t>वेदना अध्याय में वर्णित </a:t>
            </a:r>
            <a:r>
              <a:rPr lang="hi-IN" sz="3000" dirty="0" err="1"/>
              <a:t>उदरशूल</a:t>
            </a:r>
            <a:r>
              <a:rPr lang="hi-IN" sz="3000" dirty="0"/>
              <a:t> में शिशु द्वारा </a:t>
            </a:r>
            <a:r>
              <a:rPr lang="hi-IN" sz="3000" dirty="0" err="1"/>
              <a:t>स्तनपान</a:t>
            </a:r>
            <a:r>
              <a:rPr lang="hi-IN" sz="3000" dirty="0"/>
              <a:t> का त्याग, </a:t>
            </a:r>
            <a:r>
              <a:rPr lang="hi-IN" sz="3000" dirty="0" err="1"/>
              <a:t>रोदन</a:t>
            </a:r>
            <a:r>
              <a:rPr lang="hi-IN" sz="3000" dirty="0"/>
              <a:t>, उत्तान शयन, उदर स्तब्धता, शीत लगना तथा </a:t>
            </a:r>
            <a:r>
              <a:rPr lang="hi-IN" sz="3000" dirty="0" err="1"/>
              <a:t>मुखस्वेद</a:t>
            </a:r>
            <a:r>
              <a:rPr lang="hi-IN" sz="3000" dirty="0"/>
              <a:t> लक्षण होते हैं।</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80621" y="112889"/>
            <a:ext cx="11796889" cy="6093976"/>
          </a:xfrm>
          <a:prstGeom prst="rect">
            <a:avLst/>
          </a:prstGeom>
          <a:noFill/>
        </p:spPr>
        <p:txBody>
          <a:bodyPr wrap="square">
            <a:spAutoFit/>
          </a:bodyPr>
          <a:lstStyle/>
          <a:p>
            <a:endParaRPr lang="en-US" sz="2000" b="1" dirty="0"/>
          </a:p>
          <a:p>
            <a:r>
              <a:rPr lang="hi-IN" sz="3400" b="1" dirty="0" err="1">
                <a:solidFill>
                  <a:srgbClr val="FF0000"/>
                </a:solidFill>
              </a:rPr>
              <a:t>सम्प्राप्ति</a:t>
            </a:r>
            <a:r>
              <a:rPr lang="en-US" sz="3400" b="1" dirty="0">
                <a:solidFill>
                  <a:srgbClr val="FF0000"/>
                </a:solidFill>
              </a:rPr>
              <a:t> -</a:t>
            </a:r>
          </a:p>
          <a:p>
            <a:r>
              <a:rPr lang="en-US" dirty="0"/>
              <a:t>              </a:t>
            </a:r>
          </a:p>
          <a:p>
            <a:r>
              <a:rPr lang="en-US" dirty="0"/>
              <a:t>                                                    </a:t>
            </a:r>
            <a:r>
              <a:rPr lang="hi-IN" sz="3000" dirty="0"/>
              <a:t>दूषित, मिथ्या आहार</a:t>
            </a:r>
            <a:endParaRPr lang="en-US" sz="3000" dirty="0"/>
          </a:p>
          <a:p>
            <a:r>
              <a:rPr lang="en-US" sz="3000" dirty="0"/>
              <a:t>                                                   </a:t>
            </a:r>
            <a:r>
              <a:rPr lang="hi-IN" sz="3000" dirty="0"/>
              <a:t>↓</a:t>
            </a:r>
            <a:endParaRPr lang="en-US" sz="3000" dirty="0"/>
          </a:p>
          <a:p>
            <a:r>
              <a:rPr lang="en-US" sz="3000" dirty="0"/>
              <a:t>                                         </a:t>
            </a:r>
            <a:r>
              <a:rPr lang="hi-IN" sz="3000" dirty="0" err="1"/>
              <a:t>अग्निमांद्य</a:t>
            </a:r>
            <a:endParaRPr lang="en-US" sz="3000" dirty="0"/>
          </a:p>
          <a:p>
            <a:r>
              <a:rPr lang="en-US" sz="3000" dirty="0"/>
              <a:t>                                                   </a:t>
            </a:r>
            <a:r>
              <a:rPr lang="hi-IN" sz="3000" dirty="0"/>
              <a:t>↓</a:t>
            </a:r>
            <a:endParaRPr lang="en-US" sz="3000" dirty="0"/>
          </a:p>
          <a:p>
            <a:r>
              <a:rPr lang="en-US" sz="3000" dirty="0"/>
              <a:t>                                             </a:t>
            </a:r>
            <a:r>
              <a:rPr lang="hi-IN" sz="3000" dirty="0"/>
              <a:t>अजीर्ण</a:t>
            </a:r>
            <a:r>
              <a:rPr lang="en-US" sz="3000" dirty="0"/>
              <a:t>  </a:t>
            </a:r>
          </a:p>
          <a:p>
            <a:r>
              <a:rPr lang="en-US" sz="3000" dirty="0"/>
              <a:t>                                                  </a:t>
            </a:r>
            <a:r>
              <a:rPr lang="hi-IN" sz="3000" dirty="0"/>
              <a:t>↓</a:t>
            </a:r>
            <a:endParaRPr lang="en-US" sz="3000" dirty="0"/>
          </a:p>
          <a:p>
            <a:r>
              <a:rPr lang="en-US" sz="3000" dirty="0"/>
              <a:t>                                           </a:t>
            </a:r>
            <a:r>
              <a:rPr lang="hi-IN" sz="3000" dirty="0"/>
              <a:t>वात प्रकोप</a:t>
            </a:r>
            <a:endParaRPr lang="en-US" sz="3000" dirty="0"/>
          </a:p>
          <a:p>
            <a:r>
              <a:rPr lang="en-US" sz="3000" dirty="0"/>
              <a:t>                                                  </a:t>
            </a:r>
            <a:r>
              <a:rPr lang="hi-IN" sz="3000" dirty="0"/>
              <a:t>↓</a:t>
            </a:r>
            <a:endParaRPr lang="en-US" sz="3000" dirty="0"/>
          </a:p>
          <a:p>
            <a:r>
              <a:rPr lang="en-US" sz="3000" dirty="0"/>
              <a:t>                                               </a:t>
            </a:r>
            <a:r>
              <a:rPr lang="hi-IN" sz="3000" dirty="0" err="1"/>
              <a:t>उदरशूल</a:t>
            </a:r>
            <a:endParaRPr lang="en-US" sz="3000" dirty="0"/>
          </a:p>
          <a:p>
            <a:endParaRPr lang="en-US" dirty="0"/>
          </a:p>
          <a:p>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316" r="1" b="4075"/>
          <a:stretch>
            <a:fillRect/>
          </a:stretch>
        </p:blipFill>
        <p:spPr>
          <a:xfrm>
            <a:off x="1" y="10"/>
            <a:ext cx="12191999"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4" name="TextBox 3"/>
          <p:cNvSpPr txBox="1"/>
          <p:nvPr/>
        </p:nvSpPr>
        <p:spPr>
          <a:xfrm>
            <a:off x="570016" y="534390"/>
            <a:ext cx="8618516" cy="3784600"/>
          </a:xfrm>
          <a:prstGeom prst="rect">
            <a:avLst/>
          </a:prstGeom>
          <a:noFill/>
        </p:spPr>
        <p:txBody>
          <a:bodyPr wrap="square">
            <a:spAutoFit/>
          </a:bodyPr>
          <a:lstStyle/>
          <a:p>
            <a:r>
              <a:rPr lang="en-US" sz="6000" b="1" dirty="0"/>
              <a:t>COMMON </a:t>
            </a:r>
          </a:p>
          <a:p>
            <a:r>
              <a:rPr lang="en-US" sz="6000" b="1" dirty="0"/>
              <a:t>GASTROINTESTINAL DISEASES</a:t>
            </a:r>
          </a:p>
          <a:p>
            <a:r>
              <a:rPr lang="en-US" sz="6000" b="1" dirty="0"/>
              <a:t>IN INFANTS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137160" y="171450"/>
            <a:ext cx="11671383" cy="7294305"/>
          </a:xfrm>
          <a:prstGeom prst="rect">
            <a:avLst/>
          </a:prstGeom>
          <a:noFill/>
        </p:spPr>
        <p:txBody>
          <a:bodyPr wrap="square">
            <a:spAutoFit/>
          </a:bodyPr>
          <a:lstStyle/>
          <a:p>
            <a:r>
              <a:rPr lang="hi-IN" sz="3400" b="1" dirty="0">
                <a:solidFill>
                  <a:srgbClr val="FF0000"/>
                </a:solidFill>
              </a:rPr>
              <a:t>चिकित्सा</a:t>
            </a:r>
            <a:r>
              <a:rPr lang="en-US" sz="3400" b="1" dirty="0">
                <a:solidFill>
                  <a:srgbClr val="FF0000"/>
                </a:solidFill>
              </a:rPr>
              <a:t> -</a:t>
            </a:r>
          </a:p>
          <a:p>
            <a:endParaRPr lang="en-US" sz="1800" dirty="0"/>
          </a:p>
          <a:p>
            <a:r>
              <a:rPr lang="en-US" sz="3000" b="1" dirty="0"/>
              <a:t>“</a:t>
            </a:r>
            <a:r>
              <a:rPr lang="hi-IN" sz="3000" b="1" dirty="0" err="1"/>
              <a:t>हस्तस्वेदं</a:t>
            </a:r>
            <a:r>
              <a:rPr lang="hi-IN" sz="3000" b="1" dirty="0"/>
              <a:t> च </a:t>
            </a:r>
            <a:r>
              <a:rPr lang="hi-IN" sz="3000" b="1" dirty="0" err="1"/>
              <a:t>शूलेषु</a:t>
            </a:r>
            <a:r>
              <a:rPr lang="hi-IN" sz="3000" b="1" dirty="0"/>
              <a:t> </a:t>
            </a:r>
            <a:r>
              <a:rPr lang="hi-IN" sz="3000" b="1" dirty="0" err="1"/>
              <a:t>बालकानां</a:t>
            </a:r>
            <a:r>
              <a:rPr lang="hi-IN" sz="3000" b="1" dirty="0"/>
              <a:t> </a:t>
            </a:r>
            <a:r>
              <a:rPr lang="hi-IN" sz="3000" b="1" dirty="0" err="1"/>
              <a:t>विधापयेत्</a:t>
            </a:r>
            <a:r>
              <a:rPr lang="hi-IN" sz="3000" b="1" dirty="0"/>
              <a:t> । </a:t>
            </a:r>
            <a:endParaRPr lang="en-US" sz="3000" b="1" dirty="0"/>
          </a:p>
          <a:p>
            <a:r>
              <a:rPr lang="en-US" sz="3000" b="1" dirty="0"/>
              <a:t>  </a:t>
            </a:r>
            <a:r>
              <a:rPr lang="hi-IN" sz="3000" b="1" dirty="0" err="1"/>
              <a:t>षड्ङ्घर्षप्रभृतीनां</a:t>
            </a:r>
            <a:r>
              <a:rPr lang="hi-IN" sz="3000" b="1" dirty="0"/>
              <a:t> </a:t>
            </a:r>
            <a:r>
              <a:rPr lang="hi-IN" sz="3000" b="1" dirty="0" err="1"/>
              <a:t>तु</a:t>
            </a:r>
            <a:r>
              <a:rPr lang="hi-IN" sz="3000" b="1" dirty="0"/>
              <a:t> </a:t>
            </a:r>
            <a:r>
              <a:rPr lang="hi-IN" sz="3000" b="1" dirty="0" err="1"/>
              <a:t>पटस्वेदः</a:t>
            </a:r>
            <a:r>
              <a:rPr lang="hi-IN" sz="3000" b="1" dirty="0"/>
              <a:t> </a:t>
            </a:r>
            <a:r>
              <a:rPr lang="hi-IN" sz="3000" b="1" dirty="0" err="1"/>
              <a:t>प्रशस्यते</a:t>
            </a:r>
            <a:r>
              <a:rPr lang="en-US" sz="3000" b="1" dirty="0"/>
              <a:t>”</a:t>
            </a:r>
            <a:r>
              <a:rPr lang="hi-IN" sz="3000" b="1" dirty="0"/>
              <a:t>॥</a:t>
            </a:r>
            <a:r>
              <a:rPr lang="en-US" sz="3000" b="1" dirty="0"/>
              <a:t>          </a:t>
            </a:r>
            <a:r>
              <a:rPr lang="hi-IN" sz="3000" b="1" dirty="0"/>
              <a:t>(</a:t>
            </a:r>
            <a:r>
              <a:rPr lang="hi-IN" sz="3000" b="1" dirty="0" err="1"/>
              <a:t>का.सि</a:t>
            </a:r>
            <a:r>
              <a:rPr lang="hi-IN" sz="3000" b="1" dirty="0"/>
              <a:t>. 3/पृ.234)</a:t>
            </a:r>
            <a:endParaRPr lang="en-US" sz="3000" b="1" dirty="0"/>
          </a:p>
          <a:p>
            <a:endParaRPr lang="en-US" b="1" dirty="0"/>
          </a:p>
          <a:p>
            <a:r>
              <a:rPr lang="hi-IN" sz="3000" dirty="0"/>
              <a:t>आचार्य </a:t>
            </a:r>
            <a:r>
              <a:rPr lang="hi-IN" sz="3000" dirty="0" err="1"/>
              <a:t>काश्यप</a:t>
            </a:r>
            <a:r>
              <a:rPr lang="hi-IN" sz="3000" dirty="0"/>
              <a:t> ने शिशुओं (4 मास तक के शिशुओं में, </a:t>
            </a:r>
            <a:r>
              <a:rPr lang="hi-IN" sz="3000" dirty="0" err="1"/>
              <a:t>स्वेदाध्याय</a:t>
            </a:r>
            <a:r>
              <a:rPr lang="hi-IN" sz="3000" dirty="0"/>
              <a:t> में वर्णित) के उदर प्रदेश में </a:t>
            </a:r>
            <a:r>
              <a:rPr lang="hi-IN" sz="3000" dirty="0" err="1"/>
              <a:t>हस्तवेद</a:t>
            </a:r>
            <a:r>
              <a:rPr lang="hi-IN" sz="3000" dirty="0"/>
              <a:t> तथा 6 वर्ष से अधिक आयु के बालकों में </a:t>
            </a:r>
            <a:r>
              <a:rPr lang="hi-IN" sz="3000" dirty="0" err="1"/>
              <a:t>पट्टस्वेद</a:t>
            </a:r>
            <a:r>
              <a:rPr lang="hi-IN" sz="3000" dirty="0"/>
              <a:t> का निर्देश किया है।</a:t>
            </a:r>
            <a:endParaRPr lang="en-US" sz="3000" dirty="0"/>
          </a:p>
          <a:p>
            <a:endParaRPr lang="en-US" sz="3000" dirty="0"/>
          </a:p>
          <a:p>
            <a:r>
              <a:rPr lang="en-US" sz="3000" dirty="0"/>
              <a:t>“</a:t>
            </a:r>
            <a:r>
              <a:rPr lang="hi-IN" sz="3200" b="1" dirty="0" err="1"/>
              <a:t>वमनं</a:t>
            </a:r>
            <a:r>
              <a:rPr lang="hi-IN" sz="3200" b="1" dirty="0"/>
              <a:t> </a:t>
            </a:r>
            <a:r>
              <a:rPr lang="hi-IN" sz="3200" b="1" dirty="0" err="1"/>
              <a:t>लङ्घनं</a:t>
            </a:r>
            <a:r>
              <a:rPr lang="hi-IN" sz="3200" b="1" dirty="0"/>
              <a:t> </a:t>
            </a:r>
            <a:r>
              <a:rPr lang="hi-IN" sz="3200" b="1" dirty="0" err="1"/>
              <a:t>स्वेदः</a:t>
            </a:r>
            <a:r>
              <a:rPr lang="hi-IN" sz="3200" b="1" dirty="0"/>
              <a:t> </a:t>
            </a:r>
            <a:r>
              <a:rPr lang="hi-IN" sz="3200" b="1" dirty="0" err="1"/>
              <a:t>पाचनं</a:t>
            </a:r>
            <a:r>
              <a:rPr lang="hi-IN" sz="3200" b="1" dirty="0"/>
              <a:t> </a:t>
            </a:r>
            <a:r>
              <a:rPr lang="hi-IN" sz="3200" b="1" dirty="0" err="1"/>
              <a:t>फलवर्त्तयः</a:t>
            </a:r>
            <a:r>
              <a:rPr lang="hi-IN" sz="3200" b="1" dirty="0"/>
              <a:t>।</a:t>
            </a:r>
          </a:p>
          <a:p>
            <a:r>
              <a:rPr lang="en-US" sz="3200" b="1" dirty="0"/>
              <a:t>  </a:t>
            </a:r>
            <a:r>
              <a:rPr lang="hi-IN" sz="3200" b="1" dirty="0" err="1"/>
              <a:t>क्षारचूर्णानि</a:t>
            </a:r>
            <a:r>
              <a:rPr lang="hi-IN" sz="3200" b="1" dirty="0"/>
              <a:t> गुटिका </a:t>
            </a:r>
            <a:r>
              <a:rPr lang="hi-IN" sz="3200" b="1" dirty="0" err="1"/>
              <a:t>शस्यन्ते</a:t>
            </a:r>
            <a:r>
              <a:rPr lang="hi-IN" sz="3200" b="1" dirty="0"/>
              <a:t> </a:t>
            </a:r>
            <a:r>
              <a:rPr lang="hi-IN" sz="3200" b="1" dirty="0" err="1"/>
              <a:t>शूलशान्तये</a:t>
            </a:r>
            <a:r>
              <a:rPr lang="hi-IN" sz="3200" b="1" dirty="0"/>
              <a:t> ॥ </a:t>
            </a:r>
          </a:p>
          <a:p>
            <a:r>
              <a:rPr lang="en-US" sz="3200" b="1" dirty="0"/>
              <a:t>  </a:t>
            </a:r>
            <a:r>
              <a:rPr lang="hi-IN" sz="3200" b="1" dirty="0" err="1"/>
              <a:t>पुंसः</a:t>
            </a:r>
            <a:r>
              <a:rPr lang="hi-IN" sz="3200" b="1" dirty="0"/>
              <a:t> </a:t>
            </a:r>
            <a:r>
              <a:rPr lang="hi-IN" sz="3200" b="1" dirty="0" err="1"/>
              <a:t>शूलाभिपन्नस्य</a:t>
            </a:r>
            <a:r>
              <a:rPr lang="hi-IN" sz="3200" b="1" dirty="0"/>
              <a:t> </a:t>
            </a:r>
            <a:r>
              <a:rPr lang="hi-IN" sz="3200" b="1" dirty="0" err="1"/>
              <a:t>स्वेद</a:t>
            </a:r>
            <a:r>
              <a:rPr lang="hi-IN" sz="3200" b="1" dirty="0"/>
              <a:t> </a:t>
            </a:r>
            <a:r>
              <a:rPr lang="hi-IN" sz="3200" b="1" dirty="0" err="1"/>
              <a:t>एव</a:t>
            </a:r>
            <a:r>
              <a:rPr lang="hi-IN" sz="3200" b="1" dirty="0"/>
              <a:t> </a:t>
            </a:r>
            <a:r>
              <a:rPr lang="hi-IN" sz="3200" b="1" dirty="0" err="1"/>
              <a:t>सुखवहः</a:t>
            </a:r>
            <a:r>
              <a:rPr lang="hi-IN" sz="3200" b="1" dirty="0"/>
              <a:t> । </a:t>
            </a:r>
          </a:p>
          <a:p>
            <a:r>
              <a:rPr lang="en-US" sz="3200" b="1" dirty="0"/>
              <a:t>  </a:t>
            </a:r>
            <a:r>
              <a:rPr lang="hi-IN" sz="3200" b="1" dirty="0" err="1"/>
              <a:t>पायसैः</a:t>
            </a:r>
            <a:r>
              <a:rPr lang="hi-IN" sz="3200" b="1" dirty="0"/>
              <a:t> </a:t>
            </a:r>
            <a:r>
              <a:rPr lang="hi-IN" sz="3200" b="1" dirty="0" err="1"/>
              <a:t>कृशरैः</a:t>
            </a:r>
            <a:r>
              <a:rPr lang="hi-IN" sz="3200" b="1" dirty="0"/>
              <a:t> </a:t>
            </a:r>
            <a:r>
              <a:rPr lang="hi-IN" sz="3200" b="1" dirty="0" err="1"/>
              <a:t>पिण्डैः</a:t>
            </a:r>
            <a:r>
              <a:rPr lang="hi-IN" sz="3200" b="1" dirty="0"/>
              <a:t> </a:t>
            </a:r>
            <a:r>
              <a:rPr lang="hi-IN" sz="3200" b="1" dirty="0" err="1"/>
              <a:t>स्निग्धैः</a:t>
            </a:r>
            <a:r>
              <a:rPr lang="hi-IN" sz="3200" b="1" dirty="0"/>
              <a:t> </a:t>
            </a:r>
            <a:r>
              <a:rPr lang="hi-IN" sz="3200" b="1" dirty="0" err="1"/>
              <a:t>वा</a:t>
            </a:r>
            <a:r>
              <a:rPr lang="hi-IN" sz="3200" b="1" dirty="0"/>
              <a:t> </a:t>
            </a:r>
            <a:r>
              <a:rPr lang="hi-IN" sz="3200" b="1" dirty="0" err="1"/>
              <a:t>पिशितोत्करैः</a:t>
            </a:r>
            <a:r>
              <a:rPr lang="en-US" sz="3200" b="1" dirty="0"/>
              <a:t>”</a:t>
            </a:r>
            <a:r>
              <a:rPr lang="hi-IN" sz="3200" b="1" dirty="0"/>
              <a:t>॥ (</a:t>
            </a:r>
            <a:r>
              <a:rPr lang="hi-IN" sz="3200" b="1" dirty="0" err="1"/>
              <a:t>भै.र</a:t>
            </a:r>
            <a:r>
              <a:rPr lang="hi-IN" sz="3200" b="1" dirty="0"/>
              <a:t>. 30/1-2)</a:t>
            </a:r>
          </a:p>
          <a:p>
            <a:endParaRPr lang="hi-IN" sz="3000" dirty="0"/>
          </a:p>
          <a:p>
            <a:endParaRPr lang="en-US" sz="3000" dirty="0"/>
          </a:p>
          <a:p>
            <a:endParaRPr lang="en-IN"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95003" y="130630"/>
            <a:ext cx="11927664" cy="6709529"/>
          </a:xfrm>
          <a:prstGeom prst="rect">
            <a:avLst/>
          </a:prstGeom>
          <a:noFill/>
        </p:spPr>
        <p:txBody>
          <a:bodyPr wrap="square">
            <a:spAutoFit/>
          </a:bodyPr>
          <a:lstStyle/>
          <a:p>
            <a:r>
              <a:rPr lang="hi-IN" sz="3200" b="1" dirty="0" err="1"/>
              <a:t>वमनं</a:t>
            </a:r>
            <a:r>
              <a:rPr lang="hi-IN" sz="3200" b="1" dirty="0"/>
              <a:t> </a:t>
            </a:r>
            <a:r>
              <a:rPr lang="hi-IN" sz="3200" b="1" dirty="0" err="1"/>
              <a:t>कारयेत्तत्र</a:t>
            </a:r>
            <a:r>
              <a:rPr lang="hi-IN" sz="3200" b="1" dirty="0"/>
              <a:t> </a:t>
            </a:r>
            <a:r>
              <a:rPr lang="hi-IN" sz="3200" b="1" dirty="0" err="1"/>
              <a:t>लङ्घयेद्वा</a:t>
            </a:r>
            <a:r>
              <a:rPr lang="hi-IN" sz="3200" b="1" dirty="0"/>
              <a:t> </a:t>
            </a:r>
            <a:r>
              <a:rPr lang="hi-IN" sz="3200" b="1" dirty="0" err="1"/>
              <a:t>यथाबलम्</a:t>
            </a:r>
            <a:r>
              <a:rPr lang="hi-IN" sz="3200" b="1" dirty="0"/>
              <a:t>। </a:t>
            </a:r>
            <a:endParaRPr lang="en-US" sz="3200" b="1" dirty="0"/>
          </a:p>
          <a:p>
            <a:r>
              <a:rPr lang="hi-IN" sz="3200" b="1" dirty="0" err="1"/>
              <a:t>संसर्गपाचनं</a:t>
            </a:r>
            <a:r>
              <a:rPr lang="hi-IN" sz="3200" b="1" dirty="0"/>
              <a:t> </a:t>
            </a:r>
            <a:r>
              <a:rPr lang="hi-IN" sz="3200" b="1" dirty="0" err="1"/>
              <a:t>कुर्यादम्लैर्दीपनसंयुतैः</a:t>
            </a:r>
            <a:r>
              <a:rPr lang="hi-IN" sz="3200" b="1" dirty="0"/>
              <a:t> ॥ (</a:t>
            </a:r>
            <a:r>
              <a:rPr lang="hi-IN" sz="3200" b="1" dirty="0" err="1"/>
              <a:t>सु.उ</a:t>
            </a:r>
            <a:r>
              <a:rPr lang="hi-IN" sz="3200" b="1" dirty="0"/>
              <a:t>. 42/126</a:t>
            </a:r>
            <a:r>
              <a:rPr lang="en-US" sz="3200" b="1" dirty="0"/>
              <a:t>)</a:t>
            </a:r>
          </a:p>
          <a:p>
            <a:endParaRPr lang="en-US" sz="3200" dirty="0"/>
          </a:p>
          <a:p>
            <a:r>
              <a:rPr lang="hi-IN" sz="3000" dirty="0"/>
              <a:t>वमन, </a:t>
            </a:r>
            <a:r>
              <a:rPr lang="hi-IN" sz="3000" dirty="0" err="1"/>
              <a:t>लङ्घन</a:t>
            </a:r>
            <a:r>
              <a:rPr lang="hi-IN" sz="3000" dirty="0"/>
              <a:t> (</a:t>
            </a:r>
            <a:r>
              <a:rPr lang="hi-IN" sz="3000" dirty="0" err="1"/>
              <a:t>आमदोष</a:t>
            </a:r>
            <a:r>
              <a:rPr lang="hi-IN" sz="3000" dirty="0"/>
              <a:t> </a:t>
            </a:r>
            <a:r>
              <a:rPr lang="hi-IN" sz="3000" dirty="0" err="1"/>
              <a:t>पाचनार्थ</a:t>
            </a:r>
            <a:r>
              <a:rPr lang="hi-IN" sz="3000" dirty="0"/>
              <a:t>), </a:t>
            </a:r>
            <a:r>
              <a:rPr lang="hi-IN" sz="3000" dirty="0" err="1"/>
              <a:t>स्वेदन</a:t>
            </a:r>
            <a:r>
              <a:rPr lang="hi-IN" sz="3000" dirty="0"/>
              <a:t> (</a:t>
            </a:r>
            <a:r>
              <a:rPr lang="hi-IN" sz="3000" dirty="0" err="1"/>
              <a:t>पित्ताधिक्य</a:t>
            </a:r>
            <a:r>
              <a:rPr lang="hi-IN" sz="3000" dirty="0"/>
              <a:t> न होने पर), दीपन एवं पाचन (अम्ल द्रव्यों से), </a:t>
            </a:r>
            <a:r>
              <a:rPr lang="hi-IN" sz="3000" dirty="0" err="1"/>
              <a:t>फलवर्ति</a:t>
            </a:r>
            <a:r>
              <a:rPr lang="hi-IN" sz="3000" dirty="0"/>
              <a:t>, क्षार, गुटिका, पाचन </a:t>
            </a:r>
            <a:r>
              <a:rPr lang="hi-IN" sz="3000" dirty="0" err="1"/>
              <a:t>चूर्णादि</a:t>
            </a:r>
            <a:r>
              <a:rPr lang="hi-IN" sz="3000" dirty="0"/>
              <a:t> का प्रयोग शूल के </a:t>
            </a:r>
            <a:r>
              <a:rPr lang="hi-IN" sz="3000" dirty="0" err="1"/>
              <a:t>शमनार्थ</a:t>
            </a:r>
            <a:r>
              <a:rPr lang="hi-IN" sz="3000" dirty="0"/>
              <a:t> किया जाता है।</a:t>
            </a:r>
            <a:endParaRPr lang="en-US" sz="3000" dirty="0"/>
          </a:p>
          <a:p>
            <a:endParaRPr lang="en-US" sz="3000" dirty="0"/>
          </a:p>
          <a:p>
            <a:r>
              <a:rPr lang="hi-IN" sz="3000" dirty="0" err="1"/>
              <a:t>कृशरा</a:t>
            </a:r>
            <a:r>
              <a:rPr lang="hi-IN" sz="3000" dirty="0"/>
              <a:t>, तिल, चावल, उड़द की खिचड़ी के </a:t>
            </a:r>
            <a:r>
              <a:rPr lang="hi-IN" sz="3000" dirty="0" err="1"/>
              <a:t>स्निग्धपिण्ड</a:t>
            </a:r>
            <a:r>
              <a:rPr lang="hi-IN" sz="3000" dirty="0"/>
              <a:t> (</a:t>
            </a:r>
            <a:r>
              <a:rPr lang="hi-IN" sz="3000" dirty="0" err="1"/>
              <a:t>पुल्टिस</a:t>
            </a:r>
            <a:r>
              <a:rPr lang="hi-IN" sz="3000" dirty="0"/>
              <a:t>) तथा </a:t>
            </a:r>
            <a:r>
              <a:rPr lang="hi-IN" sz="3000" dirty="0" err="1"/>
              <a:t>मेषादि</a:t>
            </a:r>
            <a:r>
              <a:rPr lang="hi-IN" sz="3000" dirty="0"/>
              <a:t> मांस द्वारा </a:t>
            </a:r>
            <a:r>
              <a:rPr lang="hi-IN" sz="3000" dirty="0" err="1"/>
              <a:t>स्वेदन</a:t>
            </a:r>
            <a:r>
              <a:rPr lang="hi-IN" sz="3000" dirty="0"/>
              <a:t> करना लाभकारी उपक्रम है।</a:t>
            </a:r>
            <a:endParaRPr lang="en-US" sz="3000" dirty="0"/>
          </a:p>
          <a:p>
            <a:endParaRPr lang="en-US" sz="3200" dirty="0"/>
          </a:p>
          <a:p>
            <a:r>
              <a:rPr lang="hi-IN" sz="3200" b="1" dirty="0">
                <a:solidFill>
                  <a:srgbClr val="FF0000"/>
                </a:solidFill>
              </a:rPr>
              <a:t>औषध योग—</a:t>
            </a:r>
          </a:p>
          <a:p>
            <a:r>
              <a:rPr lang="hi-IN" sz="3000" dirty="0" err="1"/>
              <a:t>हिंग्वादि</a:t>
            </a:r>
            <a:r>
              <a:rPr lang="hi-IN" sz="3000" dirty="0"/>
              <a:t> चूर्ण,</a:t>
            </a:r>
            <a:r>
              <a:rPr lang="en-US" sz="3000" dirty="0"/>
              <a:t> </a:t>
            </a:r>
            <a:r>
              <a:rPr lang="hi-IN" sz="3000" dirty="0" err="1"/>
              <a:t>यमान्यदि</a:t>
            </a:r>
            <a:r>
              <a:rPr lang="hi-IN" sz="3000" dirty="0"/>
              <a:t> चूर्ण</a:t>
            </a:r>
            <a:r>
              <a:rPr lang="en-US" sz="3000" dirty="0"/>
              <a:t>, </a:t>
            </a:r>
            <a:r>
              <a:rPr lang="hi-IN" sz="3000" dirty="0" err="1"/>
              <a:t>पथ्यादि</a:t>
            </a:r>
            <a:r>
              <a:rPr lang="hi-IN" sz="3000" dirty="0"/>
              <a:t> चूर्ण</a:t>
            </a:r>
          </a:p>
          <a:p>
            <a:r>
              <a:rPr lang="hi-IN" sz="3000" dirty="0" err="1"/>
              <a:t>सौवर्चलादि</a:t>
            </a:r>
            <a:r>
              <a:rPr lang="hi-IN" sz="3000" dirty="0"/>
              <a:t> गुटिका,</a:t>
            </a:r>
            <a:r>
              <a:rPr lang="en-US" sz="3000" dirty="0"/>
              <a:t> </a:t>
            </a:r>
            <a:r>
              <a:rPr lang="hi-IN" sz="3000" dirty="0" err="1"/>
              <a:t>हिंग्वादि</a:t>
            </a:r>
            <a:r>
              <a:rPr lang="hi-IN" sz="3000" dirty="0"/>
              <a:t> गुटिका </a:t>
            </a:r>
          </a:p>
          <a:p>
            <a:r>
              <a:rPr lang="hi-IN" sz="3000" dirty="0"/>
              <a:t>      </a:t>
            </a:r>
            <a:endParaRPr lang="en-IN"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7478970"/>
          </a:xfrm>
          <a:prstGeom prst="rect">
            <a:avLst/>
          </a:prstGeom>
          <a:blipFill dpi="0" rotWithShape="1">
            <a:blip r:embed="rId2">
              <a:alphaModFix amt="13000"/>
            </a:blip>
            <a:srcRect/>
            <a:tile tx="0" ty="0" sx="100000" sy="100000" flip="none" algn="tl"/>
          </a:blipFill>
        </p:spPr>
        <p:txBody>
          <a:bodyPr wrap="square">
            <a:spAutoFit/>
          </a:bodyPr>
          <a:lstStyle/>
          <a:p>
            <a:pPr algn="ctr"/>
            <a:r>
              <a:rPr lang="en-US" sz="4000" b="1" dirty="0">
                <a:solidFill>
                  <a:srgbClr val="FF0000"/>
                </a:solidFill>
              </a:rPr>
              <a:t>Infantile Colic</a:t>
            </a:r>
            <a:endParaRPr lang="en-US" sz="4000" dirty="0"/>
          </a:p>
          <a:p>
            <a:pPr marL="571500" indent="-571500">
              <a:buFont typeface="Wingdings" panose="05000000000000000000" pitchFamily="2" charset="2"/>
              <a:buChar char="§"/>
            </a:pPr>
            <a:r>
              <a:rPr lang="en-US" sz="4000" dirty="0"/>
              <a:t>If an infant has repeated episodes of inconsolable crying but appears to be healthy and well, they may have colic.</a:t>
            </a:r>
          </a:p>
          <a:p>
            <a:pPr marL="571500" indent="-571500">
              <a:buFont typeface="Wingdings" panose="05000000000000000000" pitchFamily="2" charset="2"/>
              <a:buChar char="§"/>
            </a:pPr>
            <a:r>
              <a:rPr lang="en-US" sz="4000" dirty="0"/>
              <a:t>Colic is characterized by long bouts of crying for no obvious reason.</a:t>
            </a:r>
          </a:p>
          <a:p>
            <a:pPr marL="571500" indent="-571500">
              <a:buFont typeface="Wingdings" panose="05000000000000000000" pitchFamily="2" charset="2"/>
              <a:buChar char="§"/>
            </a:pPr>
            <a:r>
              <a:rPr lang="en-US" sz="4000" dirty="0"/>
              <a:t>The diagnosis of colic predominantly consists of ruling out other illnesses. </a:t>
            </a:r>
          </a:p>
          <a:p>
            <a:pPr marL="571500" indent="-571500">
              <a:buFont typeface="Wingdings" panose="05000000000000000000" pitchFamily="2" charset="2"/>
              <a:buChar char="§"/>
            </a:pPr>
            <a:r>
              <a:rPr lang="en-US" sz="4000" dirty="0"/>
              <a:t>Colic pain usually appears a few weeks after birth and carries on till three to four months. Colic is neither dangerous nor harmful .</a:t>
            </a:r>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36000"/>
          </a:blip>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6894195"/>
          </a:xfrm>
          <a:prstGeom prst="rect">
            <a:avLst/>
          </a:prstGeom>
          <a:noFill/>
        </p:spPr>
        <p:txBody>
          <a:bodyPr wrap="square">
            <a:spAutoFit/>
          </a:bodyPr>
          <a:lstStyle/>
          <a:p>
            <a:r>
              <a:rPr lang="en-US" sz="200" dirty="0"/>
              <a:t>s</a:t>
            </a:r>
          </a:p>
          <a:p>
            <a:r>
              <a:rPr lang="en-US" sz="4000" b="1" dirty="0">
                <a:solidFill>
                  <a:srgbClr val="FF0000"/>
                </a:solidFill>
              </a:rPr>
              <a:t>Symptoms—</a:t>
            </a:r>
            <a:endParaRPr lang="en-US" sz="4000" b="1" dirty="0"/>
          </a:p>
          <a:p>
            <a:r>
              <a:rPr lang="en-US" sz="4000" b="1" dirty="0"/>
              <a:t>Intense crying: </a:t>
            </a:r>
            <a:r>
              <a:rPr lang="en-US" sz="4000" dirty="0"/>
              <a:t>The infant cries intensely and furiously there is not much the parents can do to comfort them. The baby's face will become red and flushed. Crying episodes being tend to occur at same time every day.</a:t>
            </a:r>
          </a:p>
          <a:p>
            <a:r>
              <a:rPr lang="en-US" sz="4000" b="1" dirty="0"/>
              <a:t>Changed posture: </a:t>
            </a:r>
            <a:r>
              <a:rPr lang="en-US" sz="4000" dirty="0"/>
              <a:t>Fists may be clenched, tensed abdominal muscles, knees drawn up and the back arched during which child may relieved some times. </a:t>
            </a:r>
            <a:r>
              <a:rPr lang="en-US" sz="4000" b="1" dirty="0"/>
              <a:t>Sleeping:</a:t>
            </a:r>
            <a:r>
              <a:rPr lang="en-US" sz="4000" dirty="0"/>
              <a:t>  Sleep may be irregular and interrupted with episodes of crying.</a:t>
            </a:r>
          </a:p>
          <a:p>
            <a:r>
              <a:rPr lang="en-US" sz="4000" dirty="0"/>
              <a:t>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87238" cy="6686446"/>
          </a:xfrm>
          <a:prstGeom prst="rect">
            <a:avLst/>
          </a:prstGeom>
          <a:noFill/>
        </p:spPr>
        <p:txBody>
          <a:bodyPr wrap="square">
            <a:spAutoFit/>
          </a:bodyPr>
          <a:lstStyle/>
          <a:p>
            <a:endParaRPr lang="en-US" dirty="0"/>
          </a:p>
          <a:p>
            <a:r>
              <a:rPr lang="en-US" sz="4000" b="1" dirty="0"/>
              <a:t>Feeding:</a:t>
            </a:r>
            <a:r>
              <a:rPr lang="en-US" sz="4000" dirty="0"/>
              <a:t>  Feeding was interrupted and irregular with episodes of intense crying however, the amount, baby eats every day is not reduced.</a:t>
            </a:r>
            <a:endParaRPr lang="en-US" sz="4000" b="1" dirty="0"/>
          </a:p>
          <a:p>
            <a:r>
              <a:rPr lang="en-US" sz="4000" b="1" dirty="0"/>
              <a:t>Wind: </a:t>
            </a:r>
            <a:r>
              <a:rPr lang="en-US" sz="4000" dirty="0"/>
              <a:t>During episodes of intense crying, the baby may pass wind.</a:t>
            </a:r>
          </a:p>
          <a:p>
            <a:r>
              <a:rPr lang="en-US" sz="4000" b="1" dirty="0"/>
              <a:t>Varying intensities: </a:t>
            </a:r>
            <a:r>
              <a:rPr lang="en-US" sz="4000" dirty="0"/>
              <a:t>Some infants, symptoms are mild, and the baby may only experience periods of restlessness.</a:t>
            </a:r>
          </a:p>
          <a:p>
            <a:r>
              <a:rPr lang="en-US" sz="4000" dirty="0"/>
              <a:t>Breastfed and formula-fed infants are equally likely to have colic.</a:t>
            </a:r>
          </a:p>
          <a:p>
            <a:endParaRPr lang="en-US" sz="1050" dirty="0"/>
          </a:p>
        </p:txBody>
      </p:sp>
      <p:pic>
        <p:nvPicPr>
          <p:cNvPr id="5" name="Picture 4"/>
          <p:cNvPicPr>
            <a:picLocks noChangeAspect="1"/>
          </p:cNvPicPr>
          <p:nvPr/>
        </p:nvPicPr>
        <p:blipFill>
          <a:blip r:embed="rId3" cstate="print">
            <a:alphaModFix amt="26000"/>
            <a:extLst>
              <a:ext uri="{BEBA8EAE-BF5A-486C-A8C5-ECC9F3942E4B}">
                <a14:imgProps xmlns:a14="http://schemas.microsoft.com/office/drawing/2010/main" xmlns="">
                  <a14:imgLayer r:embed="rId4">
                    <a14:imgEffect>
                      <a14:colorTemperature colorTemp="11500"/>
                    </a14:imgEffect>
                  </a14:imgLayer>
                </a14:imgProps>
              </a:ext>
              <a:ext uri="{28A0092B-C50C-407E-A947-70E740481C1C}">
                <a14:useLocalDpi xmlns:a14="http://schemas.microsoft.com/office/drawing/2010/main" xmlns="" val="0"/>
              </a:ext>
            </a:extLst>
          </a:blip>
          <a:stretch>
            <a:fillRect/>
          </a:stretch>
        </p:blipFill>
        <p:spPr>
          <a:xfrm flipH="1">
            <a:off x="-468630" y="0"/>
            <a:ext cx="468630" cy="13619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0" y="142949"/>
            <a:ext cx="12192000" cy="5293757"/>
          </a:xfrm>
          <a:prstGeom prst="rect">
            <a:avLst/>
          </a:prstGeom>
          <a:noFill/>
        </p:spPr>
        <p:txBody>
          <a:bodyPr wrap="square">
            <a:spAutoFit/>
          </a:bodyPr>
          <a:lstStyle/>
          <a:p>
            <a:r>
              <a:rPr lang="en-US" sz="4000" b="1" dirty="0">
                <a:solidFill>
                  <a:srgbClr val="FF0000"/>
                </a:solidFill>
              </a:rPr>
              <a:t>Diagnosis-</a:t>
            </a:r>
            <a:endParaRPr lang="en-US" sz="4000" dirty="0">
              <a:solidFill>
                <a:srgbClr val="FF0000"/>
              </a:solidFill>
            </a:endParaRPr>
          </a:p>
          <a:p>
            <a:r>
              <a:rPr lang="en-US" sz="4000" dirty="0"/>
              <a:t>A physical examination to determine whether anything</a:t>
            </a:r>
          </a:p>
          <a:p>
            <a:r>
              <a:rPr lang="en-US" sz="4000" dirty="0"/>
              <a:t>may be causing the baby's distress, such as an intestinal obstruction. If the baby is found to be otherwise healthy, they will be diagnosed with colic. Laboratory tests or scans are not usually necessary unless the suspects there may be an underlying cause.</a:t>
            </a:r>
          </a:p>
          <a:p>
            <a:endParaRPr lang="en-US" sz="4000" dirty="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213756" y="213756"/>
            <a:ext cx="11815948" cy="7478970"/>
          </a:xfrm>
          <a:prstGeom prst="rect">
            <a:avLst/>
          </a:prstGeom>
          <a:noFill/>
        </p:spPr>
        <p:txBody>
          <a:bodyPr wrap="square">
            <a:spAutoFit/>
          </a:bodyPr>
          <a:lstStyle/>
          <a:p>
            <a:r>
              <a:rPr lang="en-IN" sz="4000" b="1" dirty="0">
                <a:solidFill>
                  <a:srgbClr val="FF0000"/>
                </a:solidFill>
              </a:rPr>
              <a:t>Management:</a:t>
            </a:r>
            <a:endParaRPr lang="en-IN" sz="4000" dirty="0"/>
          </a:p>
          <a:p>
            <a:pPr marL="571500" indent="-571500">
              <a:buFont typeface="Wingdings" panose="05000000000000000000" pitchFamily="2" charset="2"/>
              <a:buChar char="§"/>
            </a:pPr>
            <a:r>
              <a:rPr lang="en-IN" sz="4000" dirty="0"/>
              <a:t>Exclusion of all other organic causes.</a:t>
            </a:r>
          </a:p>
          <a:p>
            <a:pPr marL="571500" indent="-571500">
              <a:buFont typeface="Wingdings" panose="05000000000000000000" pitchFamily="2" charset="2"/>
              <a:buChar char="§"/>
            </a:pPr>
            <a:r>
              <a:rPr lang="en-IN" sz="4000" dirty="0"/>
              <a:t>Counselling and reassurance of parents.</a:t>
            </a:r>
          </a:p>
          <a:p>
            <a:pPr marL="571500" indent="-571500">
              <a:buFont typeface="Wingdings" panose="05000000000000000000" pitchFamily="2" charset="2"/>
              <a:buChar char="§"/>
            </a:pPr>
            <a:r>
              <a:rPr lang="en-IN" sz="4000" dirty="0"/>
              <a:t> History and physical examination to rule out medical or surgical causes.</a:t>
            </a:r>
          </a:p>
          <a:p>
            <a:pPr marL="571500" indent="-571500">
              <a:buFont typeface="Wingdings" panose="05000000000000000000" pitchFamily="2" charset="2"/>
              <a:buChar char="§"/>
            </a:pPr>
            <a:r>
              <a:rPr lang="en-IN" sz="4000" dirty="0"/>
              <a:t>Lactase supplementation for lactase deficiency.</a:t>
            </a:r>
          </a:p>
          <a:p>
            <a:pPr marL="571500" indent="-571500">
              <a:buFont typeface="Wingdings" panose="05000000000000000000" pitchFamily="2" charset="2"/>
              <a:buChar char="§"/>
            </a:pPr>
            <a:r>
              <a:rPr lang="en-IN" sz="4000" dirty="0"/>
              <a:t>Probiotics supplementation for altered gut flora.</a:t>
            </a:r>
          </a:p>
          <a:p>
            <a:pPr marL="571500" indent="-571500">
              <a:buFont typeface="Wingdings" panose="05000000000000000000" pitchFamily="2" charset="2"/>
              <a:buChar char="§"/>
            </a:pPr>
            <a:r>
              <a:rPr lang="en-IN" sz="4000" dirty="0"/>
              <a:t>Antispasmodics for smooth muscle relaxation.</a:t>
            </a:r>
          </a:p>
          <a:p>
            <a:pPr marL="571500" indent="-571500">
              <a:buFont typeface="Wingdings" panose="05000000000000000000" pitchFamily="2" charset="2"/>
              <a:buChar char="§"/>
            </a:pPr>
            <a:r>
              <a:rPr lang="en-IN" sz="4000" dirty="0"/>
              <a:t>Stool softener if needed</a:t>
            </a:r>
          </a:p>
          <a:p>
            <a:pPr marL="571500" indent="-571500">
              <a:buFont typeface="Wingdings" panose="05000000000000000000" pitchFamily="2" charset="2"/>
              <a:buChar char="§"/>
            </a:pPr>
            <a:r>
              <a:rPr lang="en-IN" sz="4000" dirty="0"/>
              <a:t>De worming</a:t>
            </a:r>
          </a:p>
          <a:p>
            <a:pPr marL="571500" indent="-571500">
              <a:buFont typeface="Wingdings" panose="05000000000000000000" pitchFamily="2" charset="2"/>
              <a:buChar char="§"/>
            </a:pPr>
            <a:endParaRPr lang="en-IN" sz="4000" dirty="0"/>
          </a:p>
          <a:p>
            <a:pPr marL="571500" indent="-571500">
              <a:buFont typeface="Wingdings" panose="05000000000000000000" pitchFamily="2" charset="2"/>
              <a:buChar char="§"/>
            </a:pPr>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25000" b="-25000"/>
          </a:stretch>
        </a:blipFill>
        <a:effectLst/>
      </p:bgPr>
    </p:bg>
    <p:spTree>
      <p:nvGrpSpPr>
        <p:cNvPr id="1" name=""/>
        <p:cNvGrpSpPr/>
        <p:nvPr/>
      </p:nvGrpSpPr>
      <p:grpSpPr>
        <a:xfrm>
          <a:off x="0" y="0"/>
          <a:ext cx="0" cy="0"/>
          <a:chOff x="0" y="0"/>
          <a:chExt cx="0" cy="0"/>
        </a:xfrm>
      </p:grpSpPr>
      <p:sp>
        <p:nvSpPr>
          <p:cNvPr id="3" name="TextBox 2"/>
          <p:cNvSpPr txBox="1"/>
          <p:nvPr/>
        </p:nvSpPr>
        <p:spPr>
          <a:xfrm>
            <a:off x="146756" y="112890"/>
            <a:ext cx="11819466" cy="7109639"/>
          </a:xfrm>
          <a:prstGeom prst="rect">
            <a:avLst/>
          </a:prstGeom>
          <a:noFill/>
        </p:spPr>
        <p:txBody>
          <a:bodyPr wrap="square">
            <a:spAutoFit/>
          </a:bodyPr>
          <a:lstStyle/>
          <a:p>
            <a:r>
              <a:rPr lang="en-US" sz="4000" b="1" dirty="0">
                <a:solidFill>
                  <a:srgbClr val="FF0000"/>
                </a:solidFill>
              </a:rPr>
              <a:t>Remedies for treating and preventing colic episodes of children:</a:t>
            </a:r>
            <a:endParaRPr lang="en-US" sz="1600" b="1" dirty="0">
              <a:solidFill>
                <a:srgbClr val="FF0000"/>
              </a:solidFill>
            </a:endParaRPr>
          </a:p>
          <a:p>
            <a:pPr marL="571500" indent="-571500">
              <a:buFont typeface="Wingdings" panose="05000000000000000000" pitchFamily="2" charset="2"/>
              <a:buChar char="§"/>
            </a:pPr>
            <a:r>
              <a:rPr lang="en-US" sz="4000" dirty="0"/>
              <a:t>A warm bath or gentle massage, wrapping an infant firmly in a blanket during a crying episode may help.</a:t>
            </a:r>
          </a:p>
          <a:p>
            <a:pPr marL="571500" indent="-571500">
              <a:buFont typeface="Wingdings" panose="05000000000000000000" pitchFamily="2" charset="2"/>
              <a:buChar char="§"/>
            </a:pPr>
            <a:r>
              <a:rPr lang="en-US" sz="4000" dirty="0"/>
              <a:t>Sit the baby upright when feeding. This makes it less likely that air is swallowed.</a:t>
            </a:r>
          </a:p>
          <a:p>
            <a:pPr marL="571500" indent="-571500">
              <a:buFont typeface="Wingdings" panose="05000000000000000000" pitchFamily="2" charset="2"/>
              <a:buChar char="§"/>
            </a:pPr>
            <a:r>
              <a:rPr lang="en-US" sz="4000" dirty="0"/>
              <a:t>More frequent, smaller feeding may help followed by burping is must.</a:t>
            </a:r>
          </a:p>
          <a:p>
            <a:pPr marL="571500" indent="-571500">
              <a:buFont typeface="Wingdings" panose="05000000000000000000" pitchFamily="2" charset="2"/>
              <a:buChar char="§"/>
            </a:pPr>
            <a:r>
              <a:rPr lang="en-US" sz="4000" dirty="0"/>
              <a:t>Breast feeding mothers should avoid tea, coffee, spicy junky foods and alcohol.</a:t>
            </a:r>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91441" y="80010"/>
            <a:ext cx="12100560" cy="6863417"/>
          </a:xfrm>
          <a:prstGeom prst="rect">
            <a:avLst/>
          </a:prstGeom>
          <a:noFill/>
        </p:spPr>
        <p:txBody>
          <a:bodyPr wrap="square">
            <a:spAutoFit/>
          </a:bodyPr>
          <a:lstStyle/>
          <a:p>
            <a:endParaRPr lang="en-US" sz="4000" dirty="0"/>
          </a:p>
          <a:p>
            <a:pPr marL="571500" indent="-571500">
              <a:buFont typeface="Wingdings" panose="05000000000000000000" pitchFamily="2" charset="2"/>
              <a:buChar char="§"/>
            </a:pPr>
            <a:r>
              <a:rPr lang="en-US" sz="4000" dirty="0"/>
              <a:t>Parents must make the child little walk helps in the management of colic pain.</a:t>
            </a:r>
          </a:p>
          <a:p>
            <a:pPr marL="571500" indent="-571500">
              <a:buFont typeface="Wingdings" panose="05000000000000000000" pitchFamily="2" charset="2"/>
              <a:buChar char="§"/>
            </a:pPr>
            <a:r>
              <a:rPr lang="en-US" sz="4000" dirty="0"/>
              <a:t>Some parents have found that offering the baby a pacifier helps.</a:t>
            </a:r>
          </a:p>
          <a:p>
            <a:pPr marL="571500" indent="-571500">
              <a:buFont typeface="Wingdings" panose="05000000000000000000" pitchFamily="2" charset="2"/>
              <a:buChar char="§"/>
            </a:pPr>
            <a:r>
              <a:rPr lang="en-US" sz="4000" dirty="0"/>
              <a:t>Make sure the holes in the bottle teats are the right size. If they are too small, the baby is likely to swallow more air during each feed.</a:t>
            </a:r>
          </a:p>
          <a:p>
            <a:pPr marL="571500" indent="-571500">
              <a:buFont typeface="Wingdings" panose="05000000000000000000" pitchFamily="2" charset="2"/>
              <a:buChar char="§"/>
            </a:pPr>
            <a:r>
              <a:rPr lang="en-US" sz="4000" dirty="0"/>
              <a:t>Parents must make the child little walk helps in the management of colic pain.</a:t>
            </a:r>
          </a:p>
          <a:p>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2429" b="1"/>
          <a:stretch>
            <a:fillRect/>
          </a:stretch>
        </p:blipFill>
        <p:spPr>
          <a:xfrm>
            <a:off x="19" y="1282"/>
            <a:ext cx="12351637" cy="6856718"/>
          </a:xfrm>
          <a:prstGeom prst="rect">
            <a:avLst/>
          </a:prstGeom>
        </p:spPr>
      </p:pic>
      <p:sp>
        <p:nvSpPr>
          <p:cNvPr id="4" name="TextBox 3"/>
          <p:cNvSpPr txBox="1"/>
          <p:nvPr/>
        </p:nvSpPr>
        <p:spPr>
          <a:xfrm>
            <a:off x="6947065" y="2030681"/>
            <a:ext cx="4512622" cy="2400657"/>
          </a:xfrm>
          <a:prstGeom prst="rect">
            <a:avLst/>
          </a:prstGeom>
          <a:noFill/>
        </p:spPr>
        <p:txBody>
          <a:bodyPr wrap="square">
            <a:spAutoFit/>
          </a:bodyPr>
          <a:lstStyle/>
          <a:p>
            <a:pPr algn="ctr"/>
            <a:r>
              <a:rPr lang="hi-IN" sz="6600" b="1" i="1" dirty="0" err="1"/>
              <a:t>छर्दि</a:t>
            </a:r>
            <a:endParaRPr lang="en-US" sz="6600" b="1" i="1" dirty="0"/>
          </a:p>
          <a:p>
            <a:pPr algn="ctr"/>
            <a:r>
              <a:rPr lang="hi-IN" sz="6600" b="1" i="1" dirty="0"/>
              <a:t>(</a:t>
            </a:r>
            <a:r>
              <a:rPr lang="en-IN" sz="6600" b="1" i="1" dirty="0"/>
              <a:t>vomiting)</a:t>
            </a:r>
          </a:p>
          <a:p>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08000" y="451556"/>
            <a:ext cx="11559822" cy="6709529"/>
          </a:xfrm>
          <a:prstGeom prst="rect">
            <a:avLst/>
          </a:prstGeom>
          <a:noFill/>
        </p:spPr>
        <p:txBody>
          <a:bodyPr wrap="square">
            <a:spAutoFit/>
          </a:bodyPr>
          <a:lstStyle/>
          <a:p>
            <a:pPr algn="ctr"/>
            <a:r>
              <a:rPr lang="en-US" sz="4000" b="1" dirty="0">
                <a:solidFill>
                  <a:srgbClr val="FF0000"/>
                </a:solidFill>
              </a:rPr>
              <a:t>INTRODUCTION</a:t>
            </a:r>
          </a:p>
          <a:p>
            <a:endParaRPr lang="en-US" dirty="0">
              <a:solidFill>
                <a:srgbClr val="00B050"/>
              </a:solidFill>
              <a:highlight>
                <a:srgbClr val="808080"/>
              </a:highlight>
            </a:endParaRPr>
          </a:p>
          <a:p>
            <a:r>
              <a:rPr lang="hi-IN" sz="3000" dirty="0"/>
              <a:t>शरीर के पोषक अंश की पूर्ति भोजन से होती है जिसका ग्रहण</a:t>
            </a:r>
            <a:r>
              <a:rPr lang="en-US" sz="3000" dirty="0"/>
              <a:t>,</a:t>
            </a:r>
            <a:r>
              <a:rPr lang="hi-IN" sz="3000" dirty="0"/>
              <a:t>पाचन एवं शोषण </a:t>
            </a:r>
            <a:r>
              <a:rPr lang="hi-IN" sz="3000" dirty="0" err="1"/>
              <a:t>अन्नवह</a:t>
            </a:r>
            <a:r>
              <a:rPr lang="hi-IN" sz="3000" dirty="0"/>
              <a:t> </a:t>
            </a:r>
            <a:r>
              <a:rPr lang="hi-IN" sz="3000" dirty="0" err="1"/>
              <a:t>स्रोतस्</a:t>
            </a:r>
            <a:r>
              <a:rPr lang="hi-IN" sz="3000" dirty="0"/>
              <a:t> करता है। इस </a:t>
            </a:r>
            <a:r>
              <a:rPr lang="hi-IN" sz="3000" dirty="0" err="1"/>
              <a:t>स्रोतस्</a:t>
            </a:r>
            <a:r>
              <a:rPr lang="hi-IN" sz="3000" dirty="0"/>
              <a:t> का कोई भी विकार भोजन के ग्रहण</a:t>
            </a:r>
            <a:r>
              <a:rPr lang="en-US" sz="3000" dirty="0"/>
              <a:t>, </a:t>
            </a:r>
            <a:r>
              <a:rPr lang="hi-IN" sz="3000" dirty="0"/>
              <a:t>पाचन या शोषण को प्रभावित कर सकता है। </a:t>
            </a:r>
            <a:r>
              <a:rPr lang="hi-IN" sz="3000" dirty="0" err="1"/>
              <a:t>शैशवीय</a:t>
            </a:r>
            <a:r>
              <a:rPr lang="hi-IN" sz="3000" dirty="0"/>
              <a:t> दृष्टि से कुछ महत्त्वपूर्ण व्याधियों का वर्णन यहाँ किया जा रहा है।</a:t>
            </a:r>
            <a:endParaRPr lang="en-US" sz="3000" dirty="0"/>
          </a:p>
          <a:p>
            <a:endParaRPr lang="en-US" sz="3000" dirty="0"/>
          </a:p>
          <a:p>
            <a:r>
              <a:rPr lang="en-US" sz="3200" dirty="0"/>
              <a:t>Gastrointestinal problems are common in babies specially when they are infant, its duration can vary depending on the illness &amp; condition. Some common GI problems in infant include Reflux, Infantile Colic, </a:t>
            </a:r>
            <a:r>
              <a:rPr lang="en-US" sz="3200" dirty="0" err="1"/>
              <a:t>Diarrhoea</a:t>
            </a:r>
            <a:r>
              <a:rPr lang="en-US" sz="3200" dirty="0"/>
              <a:t>, Constipation, vomiting. Most mild infections will recover without antibiotics. Moderate to severe cases should be treated with antibiotics.</a:t>
            </a:r>
          </a:p>
          <a:p>
            <a:endParaRPr lang="en-US"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47502" y="120402"/>
            <a:ext cx="12144498" cy="8156079"/>
          </a:xfrm>
          <a:prstGeom prst="rect">
            <a:avLst/>
          </a:prstGeom>
          <a:noFill/>
        </p:spPr>
        <p:txBody>
          <a:bodyPr wrap="square">
            <a:spAutoFit/>
          </a:bodyPr>
          <a:lstStyle/>
          <a:p>
            <a:pPr algn="ctr"/>
            <a:r>
              <a:rPr lang="hi-IN" sz="4000" b="1" dirty="0" err="1">
                <a:solidFill>
                  <a:srgbClr val="FF0000"/>
                </a:solidFill>
              </a:rPr>
              <a:t>छर्दि</a:t>
            </a:r>
            <a:r>
              <a:rPr lang="en-US" sz="4000" b="1" dirty="0">
                <a:solidFill>
                  <a:srgbClr val="FF0000"/>
                </a:solidFill>
              </a:rPr>
              <a:t>(vomiting)</a:t>
            </a:r>
            <a:endParaRPr lang="en-US" sz="3200" dirty="0"/>
          </a:p>
          <a:p>
            <a:r>
              <a:rPr lang="en-US" sz="3200" b="1" dirty="0"/>
              <a:t>“</a:t>
            </a:r>
            <a:r>
              <a:rPr lang="hi-IN" sz="3200" b="1" dirty="0" err="1"/>
              <a:t>छादयन्नाननं</a:t>
            </a:r>
            <a:r>
              <a:rPr lang="hi-IN" sz="3200" b="1" dirty="0"/>
              <a:t> </a:t>
            </a:r>
            <a:r>
              <a:rPr lang="hi-IN" sz="3200" b="1" dirty="0" err="1"/>
              <a:t>वेगैरर्दयन्नङ्गभञ्जनैः</a:t>
            </a:r>
            <a:r>
              <a:rPr lang="hi-IN" sz="3200" b="1" dirty="0"/>
              <a:t> । </a:t>
            </a:r>
            <a:endParaRPr lang="en-US" sz="3200" b="1" dirty="0"/>
          </a:p>
          <a:p>
            <a:r>
              <a:rPr lang="hi-IN" sz="3200" b="1" dirty="0" err="1"/>
              <a:t>निरुच्यते</a:t>
            </a:r>
            <a:r>
              <a:rPr lang="hi-IN" sz="3200" b="1" dirty="0"/>
              <a:t> </a:t>
            </a:r>
            <a:r>
              <a:rPr lang="hi-IN" sz="3200" b="1" dirty="0" err="1"/>
              <a:t>छर्दिरिति</a:t>
            </a:r>
            <a:r>
              <a:rPr lang="hi-IN" sz="3200" b="1" dirty="0"/>
              <a:t> </a:t>
            </a:r>
            <a:r>
              <a:rPr lang="hi-IN" sz="3200" b="1" dirty="0" err="1"/>
              <a:t>दोषो</a:t>
            </a:r>
            <a:r>
              <a:rPr lang="hi-IN" sz="3200" b="1" dirty="0"/>
              <a:t> </a:t>
            </a:r>
            <a:r>
              <a:rPr lang="hi-IN" sz="3200" b="1" dirty="0" err="1"/>
              <a:t>वक्त्राद्विनिश्चरन्</a:t>
            </a:r>
            <a:r>
              <a:rPr lang="en-US" sz="3200" b="1" dirty="0"/>
              <a:t>”</a:t>
            </a:r>
            <a:r>
              <a:rPr lang="hi-IN" sz="3200" b="1" dirty="0"/>
              <a:t> ॥ (</a:t>
            </a:r>
            <a:r>
              <a:rPr lang="hi-IN" sz="3200" b="1" dirty="0" err="1"/>
              <a:t>सु.उ</a:t>
            </a:r>
            <a:r>
              <a:rPr lang="hi-IN" sz="3200" b="1" dirty="0"/>
              <a:t>. 49/6)</a:t>
            </a:r>
            <a:endParaRPr lang="en-US" sz="3200" b="1" dirty="0"/>
          </a:p>
          <a:p>
            <a:endParaRPr lang="en-US" sz="3200" dirty="0"/>
          </a:p>
          <a:p>
            <a:r>
              <a:rPr lang="hi-IN" sz="3000" dirty="0"/>
              <a:t>मुख को आच्छादित करते हुए तथा </a:t>
            </a:r>
            <a:r>
              <a:rPr lang="hi-IN" sz="3000" dirty="0" err="1"/>
              <a:t>अंगो</a:t>
            </a:r>
            <a:r>
              <a:rPr lang="hi-IN" sz="3000" dirty="0"/>
              <a:t> को </a:t>
            </a:r>
            <a:r>
              <a:rPr lang="hi-IN" sz="3000" dirty="0" err="1"/>
              <a:t>पीडित</a:t>
            </a:r>
            <a:r>
              <a:rPr lang="hi-IN" sz="3000" dirty="0"/>
              <a:t> करते हुए दोष का मुख से </a:t>
            </a:r>
            <a:r>
              <a:rPr lang="hi-IN" sz="3000" dirty="0" err="1"/>
              <a:t>बर्हिगमन</a:t>
            </a:r>
            <a:r>
              <a:rPr lang="hi-IN" sz="3000" dirty="0"/>
              <a:t> होना </a:t>
            </a:r>
            <a:r>
              <a:rPr lang="hi-IN" sz="3000" dirty="0" err="1"/>
              <a:t>छर्दि</a:t>
            </a:r>
            <a:r>
              <a:rPr lang="hi-IN" sz="3000" dirty="0"/>
              <a:t> कहलाता है।</a:t>
            </a:r>
            <a:endParaRPr lang="en-US" sz="3000" dirty="0"/>
          </a:p>
          <a:p>
            <a:r>
              <a:rPr lang="hi-IN" sz="3600" b="1" dirty="0">
                <a:solidFill>
                  <a:srgbClr val="FF0000"/>
                </a:solidFill>
              </a:rPr>
              <a:t>निदान-</a:t>
            </a:r>
          </a:p>
          <a:p>
            <a:r>
              <a:rPr lang="en-US" sz="3600" b="1" dirty="0"/>
              <a:t>“</a:t>
            </a:r>
            <a:r>
              <a:rPr lang="hi-IN" sz="2800" b="1" dirty="0" err="1"/>
              <a:t>अतिद्रवैरतिस्निग्धै</a:t>
            </a:r>
            <a:r>
              <a:rPr lang="en-US" sz="2800" b="1" dirty="0"/>
              <a:t>……………..</a:t>
            </a:r>
            <a:r>
              <a:rPr lang="hi-IN" sz="2800" b="1" dirty="0" err="1"/>
              <a:t>त्क्लेशितो</a:t>
            </a:r>
            <a:r>
              <a:rPr lang="hi-IN" sz="2800" b="1" dirty="0"/>
              <a:t> </a:t>
            </a:r>
            <a:r>
              <a:rPr lang="hi-IN" sz="2800" b="1" dirty="0" err="1"/>
              <a:t>बलात्</a:t>
            </a:r>
            <a:r>
              <a:rPr lang="en-US" sz="2800" b="1" dirty="0"/>
              <a:t>”</a:t>
            </a:r>
            <a:r>
              <a:rPr lang="hi-IN" sz="2800" b="1" dirty="0"/>
              <a:t>॥ (</a:t>
            </a:r>
            <a:r>
              <a:rPr lang="hi-IN" sz="2800" b="1" dirty="0" err="1"/>
              <a:t>सु.उ</a:t>
            </a:r>
            <a:r>
              <a:rPr lang="hi-IN" sz="2800" b="1" dirty="0"/>
              <a:t>. 49/3-5</a:t>
            </a:r>
            <a:r>
              <a:rPr lang="hi-IN" sz="3600" b="1" dirty="0"/>
              <a:t>)</a:t>
            </a:r>
            <a:endParaRPr lang="en-US" sz="3600" b="1" dirty="0"/>
          </a:p>
          <a:p>
            <a:r>
              <a:rPr lang="en-US" sz="3200" dirty="0"/>
              <a:t>1.</a:t>
            </a:r>
            <a:r>
              <a:rPr lang="hi-IN" sz="2800" dirty="0" err="1"/>
              <a:t>अतिद्रव</a:t>
            </a:r>
            <a:r>
              <a:rPr lang="hi-IN" sz="2800" dirty="0"/>
              <a:t>, </a:t>
            </a:r>
            <a:r>
              <a:rPr lang="hi-IN" sz="2800" dirty="0" err="1"/>
              <a:t>अतिस्निग्ध</a:t>
            </a:r>
            <a:r>
              <a:rPr lang="hi-IN" sz="2800" dirty="0"/>
              <a:t>, </a:t>
            </a:r>
            <a:r>
              <a:rPr lang="hi-IN" sz="2800" dirty="0" err="1"/>
              <a:t>अहृद्य</a:t>
            </a:r>
            <a:r>
              <a:rPr lang="hi-IN" sz="2800" dirty="0"/>
              <a:t>, </a:t>
            </a:r>
            <a:r>
              <a:rPr lang="hi-IN" sz="2800" dirty="0" err="1"/>
              <a:t>अतिलवण</a:t>
            </a:r>
            <a:r>
              <a:rPr lang="hi-IN" sz="2800" dirty="0"/>
              <a:t> सेवन</a:t>
            </a:r>
            <a:endParaRPr lang="en-US" sz="2800" dirty="0"/>
          </a:p>
          <a:p>
            <a:r>
              <a:rPr lang="en-US" sz="2800" dirty="0"/>
              <a:t>2 .</a:t>
            </a:r>
            <a:r>
              <a:rPr lang="hi-IN" sz="2800" dirty="0"/>
              <a:t>अकाल में, </a:t>
            </a:r>
            <a:r>
              <a:rPr lang="hi-IN" sz="2800" dirty="0" err="1"/>
              <a:t>अतिमात्रा</a:t>
            </a:r>
            <a:r>
              <a:rPr lang="hi-IN" sz="2800" dirty="0"/>
              <a:t> में, </a:t>
            </a:r>
            <a:r>
              <a:rPr lang="hi-IN" sz="2800" dirty="0" err="1"/>
              <a:t>असात्म्य</a:t>
            </a:r>
            <a:r>
              <a:rPr lang="hi-IN" sz="2800" dirty="0"/>
              <a:t> भोजन, अजीर्ण </a:t>
            </a:r>
          </a:p>
          <a:p>
            <a:r>
              <a:rPr lang="en-US" sz="2800" dirty="0"/>
              <a:t>3 .</a:t>
            </a:r>
            <a:r>
              <a:rPr lang="hi-IN" sz="2800" dirty="0"/>
              <a:t>श्रम, क्षय, उद्वेग</a:t>
            </a:r>
          </a:p>
          <a:p>
            <a:r>
              <a:rPr lang="en-US" sz="2800" dirty="0"/>
              <a:t>4 .</a:t>
            </a:r>
            <a:r>
              <a:rPr lang="hi-IN" sz="2800" dirty="0"/>
              <a:t>कृमि</a:t>
            </a:r>
            <a:endParaRPr lang="en-US" sz="2800" dirty="0"/>
          </a:p>
          <a:p>
            <a:r>
              <a:rPr lang="en-US" sz="2400" dirty="0"/>
              <a:t>5.  </a:t>
            </a:r>
            <a:r>
              <a:rPr lang="hi-IN" sz="2400" dirty="0" err="1"/>
              <a:t>बीभत्स</a:t>
            </a:r>
            <a:r>
              <a:rPr lang="hi-IN" sz="2400" dirty="0"/>
              <a:t> दर्शन</a:t>
            </a:r>
            <a:endParaRPr lang="en-US" sz="2400" dirty="0"/>
          </a:p>
          <a:p>
            <a:r>
              <a:rPr lang="en-US" sz="2400" dirty="0"/>
              <a:t>6</a:t>
            </a:r>
            <a:r>
              <a:rPr lang="hi-IN" sz="2400" dirty="0"/>
              <a:t>. </a:t>
            </a:r>
            <a:r>
              <a:rPr lang="hi-IN" sz="2400" dirty="0" err="1"/>
              <a:t>आमदोष</a:t>
            </a:r>
            <a:r>
              <a:rPr lang="hi-IN" sz="2400" dirty="0"/>
              <a:t> </a:t>
            </a:r>
            <a:r>
              <a:rPr lang="hi-IN" sz="2400" dirty="0" err="1"/>
              <a:t>उत्कलेश</a:t>
            </a:r>
            <a:endParaRPr lang="en-US" sz="2400" dirty="0"/>
          </a:p>
          <a:p>
            <a:endParaRPr lang="en-US" sz="3000" dirty="0"/>
          </a:p>
          <a:p>
            <a:endParaRPr lang="en-US" sz="3000" dirty="0"/>
          </a:p>
          <a:p>
            <a:r>
              <a:rPr lang="en-IN" sz="3200" b="1" dirty="0"/>
              <a:t> </a:t>
            </a:r>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157316" y="158273"/>
            <a:ext cx="11159613" cy="6955750"/>
          </a:xfrm>
          <a:prstGeom prst="rect">
            <a:avLst/>
          </a:prstGeom>
          <a:noFill/>
        </p:spPr>
        <p:txBody>
          <a:bodyPr wrap="square">
            <a:spAutoFit/>
          </a:bodyPr>
          <a:lstStyle/>
          <a:p>
            <a:r>
              <a:rPr lang="hi-IN" sz="2800" b="1" dirty="0" err="1">
                <a:solidFill>
                  <a:srgbClr val="FF0000"/>
                </a:solidFill>
              </a:rPr>
              <a:t>सम्प्राप्ति</a:t>
            </a:r>
            <a:r>
              <a:rPr lang="en-US" sz="2800" b="1" dirty="0">
                <a:solidFill>
                  <a:srgbClr val="FF0000"/>
                </a:solidFill>
              </a:rPr>
              <a:t>—</a:t>
            </a:r>
            <a:endParaRPr lang="en-US" sz="2800" dirty="0"/>
          </a:p>
          <a:p>
            <a:r>
              <a:rPr lang="en-US" sz="2800" b="1" dirty="0"/>
              <a:t>“</a:t>
            </a:r>
            <a:r>
              <a:rPr lang="hi-IN" sz="2800" b="1" dirty="0" err="1"/>
              <a:t>दोषानुदीरयन्</a:t>
            </a:r>
            <a:r>
              <a:rPr lang="en-US" sz="2800" b="1" dirty="0"/>
              <a:t> ..........................</a:t>
            </a:r>
            <a:r>
              <a:rPr lang="hi-IN" sz="2800" b="1" dirty="0" err="1"/>
              <a:t>विरुद्धाहारसेवनात्</a:t>
            </a:r>
            <a:r>
              <a:rPr lang="en-US" sz="2800" b="1" dirty="0"/>
              <a:t>”</a:t>
            </a:r>
            <a:r>
              <a:rPr lang="hi-IN" sz="2800" b="1" dirty="0"/>
              <a:t>।। (</a:t>
            </a:r>
            <a:r>
              <a:rPr lang="hi-IN" sz="2800" b="1" dirty="0" err="1"/>
              <a:t>सु.उ</a:t>
            </a:r>
            <a:r>
              <a:rPr lang="hi-IN" sz="2800" b="1" dirty="0"/>
              <a:t>. 49/7)</a:t>
            </a:r>
            <a:endParaRPr lang="en-US" sz="3000" dirty="0"/>
          </a:p>
          <a:p>
            <a:pPr algn="ctr"/>
            <a:r>
              <a:rPr lang="hi-IN" sz="3000" dirty="0"/>
              <a:t>निदान सेवन</a:t>
            </a:r>
            <a:endParaRPr lang="en-US" sz="3000" dirty="0"/>
          </a:p>
          <a:p>
            <a:pPr algn="ctr"/>
            <a:r>
              <a:rPr lang="hi-IN" sz="3000" dirty="0"/>
              <a:t>↓</a:t>
            </a:r>
            <a:endParaRPr lang="en-US" sz="3000" dirty="0"/>
          </a:p>
          <a:p>
            <a:pPr algn="ctr"/>
            <a:r>
              <a:rPr lang="hi-IN" sz="3000" dirty="0" err="1"/>
              <a:t>व्यान</a:t>
            </a:r>
            <a:r>
              <a:rPr lang="hi-IN" sz="3000" dirty="0"/>
              <a:t> एवं उदान वायु की विकृति</a:t>
            </a:r>
            <a:endParaRPr lang="en-US" sz="3000" dirty="0"/>
          </a:p>
          <a:p>
            <a:pPr algn="ctr"/>
            <a:r>
              <a:rPr lang="hi-IN" sz="3000" dirty="0"/>
              <a:t>↓</a:t>
            </a:r>
            <a:endParaRPr lang="en-US" sz="3000" dirty="0"/>
          </a:p>
          <a:p>
            <a:pPr algn="ctr"/>
            <a:r>
              <a:rPr lang="hi-IN" sz="3000" dirty="0" err="1"/>
              <a:t>आमाशय</a:t>
            </a:r>
            <a:r>
              <a:rPr lang="hi-IN" sz="3000" dirty="0"/>
              <a:t> में </a:t>
            </a:r>
            <a:r>
              <a:rPr lang="hi-IN" sz="3000" dirty="0" err="1"/>
              <a:t>कफादि</a:t>
            </a:r>
            <a:r>
              <a:rPr lang="hi-IN" sz="3000" dirty="0"/>
              <a:t> दोषों का </a:t>
            </a:r>
            <a:r>
              <a:rPr lang="hi-IN" sz="3000" dirty="0" err="1"/>
              <a:t>उत्कलेश</a:t>
            </a:r>
            <a:endParaRPr lang="en-US" sz="3000" dirty="0"/>
          </a:p>
          <a:p>
            <a:pPr algn="ctr"/>
            <a:r>
              <a:rPr lang="hi-IN" sz="3000" dirty="0"/>
              <a:t>↓</a:t>
            </a:r>
            <a:endParaRPr lang="en-US" sz="3000" dirty="0"/>
          </a:p>
          <a:p>
            <a:pPr algn="ctr"/>
            <a:r>
              <a:rPr lang="hi-IN" sz="3000" dirty="0"/>
              <a:t>दोषों की प्रतिलोम गति</a:t>
            </a:r>
            <a:endParaRPr lang="en-US" sz="3000" dirty="0"/>
          </a:p>
          <a:p>
            <a:pPr algn="ctr"/>
            <a:r>
              <a:rPr lang="hi-IN" sz="3000" dirty="0"/>
              <a:t>↓</a:t>
            </a:r>
            <a:endParaRPr lang="en-US" sz="3000" dirty="0"/>
          </a:p>
          <a:p>
            <a:pPr algn="ctr"/>
            <a:r>
              <a:rPr lang="hi-IN" sz="3000" dirty="0" err="1"/>
              <a:t>मुखाच्छादन</a:t>
            </a:r>
            <a:r>
              <a:rPr lang="hi-IN" sz="3000" dirty="0"/>
              <a:t> व अंग पीड़ा</a:t>
            </a:r>
            <a:endParaRPr lang="en-US" sz="3000" dirty="0"/>
          </a:p>
          <a:p>
            <a:pPr algn="ctr"/>
            <a:r>
              <a:rPr lang="hi-IN" sz="3000" dirty="0"/>
              <a:t>↓</a:t>
            </a:r>
            <a:endParaRPr lang="en-US" sz="3000" dirty="0"/>
          </a:p>
          <a:p>
            <a:pPr algn="ctr"/>
            <a:r>
              <a:rPr lang="hi-IN" sz="3000" dirty="0" err="1"/>
              <a:t>आमाशयस्थ</a:t>
            </a:r>
            <a:r>
              <a:rPr lang="hi-IN" sz="3000" dirty="0"/>
              <a:t> अन्न व </a:t>
            </a:r>
            <a:r>
              <a:rPr lang="hi-IN" sz="3000" dirty="0" err="1"/>
              <a:t>दोषो</a:t>
            </a:r>
            <a:r>
              <a:rPr lang="hi-IN" sz="3000" dirty="0"/>
              <a:t> का मुख द्वारा </a:t>
            </a:r>
            <a:r>
              <a:rPr lang="hi-IN" sz="3000" dirty="0" err="1"/>
              <a:t>निर्हरण</a:t>
            </a:r>
            <a:endParaRPr lang="en-US" sz="3000" dirty="0"/>
          </a:p>
          <a:p>
            <a:pPr algn="ctr"/>
            <a:r>
              <a:rPr lang="hi-IN" sz="3000" dirty="0"/>
              <a:t>↓</a:t>
            </a:r>
            <a:endParaRPr lang="en-US" sz="3000" dirty="0"/>
          </a:p>
          <a:p>
            <a:pPr algn="ctr"/>
            <a:r>
              <a:rPr lang="hi-IN" sz="3000" dirty="0" err="1"/>
              <a:t>छर्दि</a:t>
            </a:r>
            <a:endParaRPr lang="en-US"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3678" y="95769"/>
            <a:ext cx="11744696" cy="8309967"/>
          </a:xfrm>
          <a:prstGeom prst="rect">
            <a:avLst/>
          </a:prstGeom>
          <a:noFill/>
        </p:spPr>
        <p:txBody>
          <a:bodyPr wrap="square">
            <a:spAutoFit/>
          </a:bodyPr>
          <a:lstStyle/>
          <a:p>
            <a:r>
              <a:rPr lang="hi-IN" sz="3400" b="1" dirty="0" err="1">
                <a:solidFill>
                  <a:srgbClr val="FF0000"/>
                </a:solidFill>
              </a:rPr>
              <a:t>पूर्वरूप</a:t>
            </a:r>
            <a:r>
              <a:rPr lang="en-US" sz="3400" b="1" dirty="0">
                <a:solidFill>
                  <a:srgbClr val="FF0000"/>
                </a:solidFill>
              </a:rPr>
              <a:t>—</a:t>
            </a:r>
          </a:p>
          <a:p>
            <a:endParaRPr lang="en-US" sz="3200" dirty="0"/>
          </a:p>
          <a:p>
            <a:r>
              <a:rPr lang="en-US" sz="3200" b="1" dirty="0"/>
              <a:t>“</a:t>
            </a:r>
            <a:r>
              <a:rPr lang="hi-IN" sz="3200" b="1" dirty="0" err="1"/>
              <a:t>अनिमित्तमभीक्ष्णं</a:t>
            </a:r>
            <a:r>
              <a:rPr lang="en-US" sz="3200" b="1" dirty="0"/>
              <a:t>  </a:t>
            </a:r>
            <a:r>
              <a:rPr lang="hi-IN" sz="3200" b="1" dirty="0" err="1"/>
              <a:t>यस्योद्गारःप्रवर्तते</a:t>
            </a:r>
            <a:r>
              <a:rPr lang="hi-IN" sz="3200" b="1" dirty="0"/>
              <a:t> ।</a:t>
            </a:r>
            <a:endParaRPr lang="en-US" sz="3200" b="1" dirty="0"/>
          </a:p>
          <a:p>
            <a:r>
              <a:rPr lang="hi-IN" sz="3200" b="1" dirty="0" err="1"/>
              <a:t>निद्राजृम्भापरीतस्य</a:t>
            </a:r>
            <a:r>
              <a:rPr lang="en-US" sz="3200" b="1" dirty="0"/>
              <a:t>  </a:t>
            </a:r>
            <a:r>
              <a:rPr lang="hi-IN" sz="3200" b="1" dirty="0" err="1"/>
              <a:t>छर्दिस्तस्योपजायते</a:t>
            </a:r>
            <a:r>
              <a:rPr lang="en-US" sz="3200" b="1" dirty="0"/>
              <a:t>”</a:t>
            </a:r>
            <a:r>
              <a:rPr lang="hi-IN" sz="3200" b="1" dirty="0"/>
              <a:t> ॥(</a:t>
            </a:r>
            <a:r>
              <a:rPr lang="hi-IN" sz="3200" b="1" dirty="0" err="1"/>
              <a:t>का.सू</a:t>
            </a:r>
            <a:r>
              <a:rPr lang="hi-IN" sz="3200" b="1" dirty="0"/>
              <a:t>. 25/16</a:t>
            </a:r>
            <a:r>
              <a:rPr lang="en-US" sz="3200" b="1" dirty="0"/>
              <a:t>)</a:t>
            </a:r>
          </a:p>
          <a:p>
            <a:endParaRPr lang="en-US" sz="2800" b="1" dirty="0"/>
          </a:p>
          <a:p>
            <a:r>
              <a:rPr lang="en-US" sz="3200" b="1" dirty="0"/>
              <a:t>“</a:t>
            </a:r>
            <a:r>
              <a:rPr lang="hi-IN" sz="3200" b="1" dirty="0" err="1"/>
              <a:t>हल्लासोद्राररोधौ</a:t>
            </a:r>
            <a:r>
              <a:rPr lang="en-US" sz="3200" b="1" dirty="0"/>
              <a:t>  </a:t>
            </a:r>
            <a:r>
              <a:rPr lang="hi-IN" sz="3200" b="1" dirty="0"/>
              <a:t>च</a:t>
            </a:r>
            <a:r>
              <a:rPr lang="en-US" sz="3200" b="1" dirty="0"/>
              <a:t>  </a:t>
            </a:r>
            <a:r>
              <a:rPr lang="hi-IN" sz="3200" b="1" dirty="0" err="1"/>
              <a:t>प्रसेको</a:t>
            </a:r>
            <a:r>
              <a:rPr lang="en-US" sz="3200" b="1" dirty="0"/>
              <a:t>  </a:t>
            </a:r>
            <a:r>
              <a:rPr lang="hi-IN" sz="3200" b="1" dirty="0" err="1"/>
              <a:t>लवणस्तनुः</a:t>
            </a:r>
            <a:r>
              <a:rPr lang="hi-IN" sz="3200" b="1" dirty="0"/>
              <a:t> ।</a:t>
            </a:r>
            <a:endParaRPr lang="en-US" sz="3200" b="1" dirty="0"/>
          </a:p>
          <a:p>
            <a:r>
              <a:rPr lang="hi-IN" sz="3200" b="1" dirty="0" err="1"/>
              <a:t>द्वेषोऽन्नपाने</a:t>
            </a:r>
            <a:r>
              <a:rPr lang="en-US" sz="3200" b="1" dirty="0"/>
              <a:t>  </a:t>
            </a:r>
            <a:r>
              <a:rPr lang="hi-IN" sz="3200" b="1" dirty="0"/>
              <a:t>च</a:t>
            </a:r>
            <a:r>
              <a:rPr lang="en-US" sz="3200" b="1" dirty="0"/>
              <a:t>  </a:t>
            </a:r>
            <a:r>
              <a:rPr lang="hi-IN" sz="3200" b="1" dirty="0" err="1"/>
              <a:t>भृशं</a:t>
            </a:r>
            <a:r>
              <a:rPr lang="en-US" sz="3200" b="1" dirty="0"/>
              <a:t>  </a:t>
            </a:r>
            <a:r>
              <a:rPr lang="hi-IN" sz="3200" b="1" dirty="0" err="1"/>
              <a:t>वमीनां</a:t>
            </a:r>
            <a:r>
              <a:rPr lang="en-US" sz="3200" b="1" dirty="0"/>
              <a:t>  </a:t>
            </a:r>
            <a:r>
              <a:rPr lang="hi-IN" sz="3200" b="1" dirty="0" err="1"/>
              <a:t>पूर्वलक्षणम्</a:t>
            </a:r>
            <a:r>
              <a:rPr lang="en-US" sz="3200" b="1" dirty="0"/>
              <a:t>”</a:t>
            </a:r>
            <a:r>
              <a:rPr lang="hi-IN" sz="3200" b="1" dirty="0"/>
              <a:t>||</a:t>
            </a:r>
            <a:r>
              <a:rPr lang="en-US" sz="3200" b="1" dirty="0"/>
              <a:t>     </a:t>
            </a:r>
            <a:r>
              <a:rPr lang="hi-IN" sz="3200" b="1" dirty="0"/>
              <a:t>(</a:t>
            </a:r>
            <a:r>
              <a:rPr lang="hi-IN" sz="3200" b="1" dirty="0" err="1"/>
              <a:t>मा.नि</a:t>
            </a:r>
            <a:r>
              <a:rPr lang="hi-IN" sz="3200" b="1" dirty="0"/>
              <a:t>. 15/5)</a:t>
            </a:r>
            <a:endParaRPr lang="en-US" sz="3200" b="1" dirty="0"/>
          </a:p>
          <a:p>
            <a:endParaRPr lang="en-US" sz="1600" dirty="0"/>
          </a:p>
          <a:p>
            <a:pPr marL="285750" indent="-285750">
              <a:buFont typeface="Wingdings" panose="05000000000000000000" pitchFamily="2" charset="2"/>
              <a:buChar char="§"/>
            </a:pPr>
            <a:r>
              <a:rPr lang="hi-IN" sz="3000" dirty="0"/>
              <a:t>अकारण अधिक उद्गार आना</a:t>
            </a:r>
            <a:endParaRPr lang="en-US" sz="3000" dirty="0"/>
          </a:p>
          <a:p>
            <a:pPr marL="285750" indent="-285750">
              <a:buFont typeface="Wingdings" panose="05000000000000000000" pitchFamily="2" charset="2"/>
              <a:buChar char="§"/>
            </a:pPr>
            <a:r>
              <a:rPr lang="en-US" sz="3000" dirty="0"/>
              <a:t> </a:t>
            </a:r>
            <a:r>
              <a:rPr lang="hi-IN" sz="3000" dirty="0"/>
              <a:t>निद्रा और </a:t>
            </a:r>
            <a:r>
              <a:rPr lang="hi-IN" sz="3000" dirty="0" err="1"/>
              <a:t>जुम्भा</a:t>
            </a:r>
            <a:endParaRPr lang="en-IN" sz="3000" dirty="0"/>
          </a:p>
          <a:p>
            <a:pPr marL="285750" indent="-285750">
              <a:buFont typeface="Wingdings" panose="05000000000000000000" pitchFamily="2" charset="2"/>
              <a:buChar char="§"/>
            </a:pPr>
            <a:r>
              <a:rPr lang="hi-IN" sz="3000" dirty="0" err="1"/>
              <a:t>हल्लास</a:t>
            </a:r>
            <a:endParaRPr lang="en-US" sz="3000" dirty="0"/>
          </a:p>
          <a:p>
            <a:pPr marL="285750" indent="-285750">
              <a:buFont typeface="Wingdings" panose="05000000000000000000" pitchFamily="2" charset="2"/>
              <a:buChar char="§"/>
            </a:pPr>
            <a:r>
              <a:rPr lang="en-US" sz="3000" dirty="0"/>
              <a:t> </a:t>
            </a:r>
            <a:r>
              <a:rPr lang="hi-IN" sz="3000" dirty="0"/>
              <a:t>उद्गार का अवरोध</a:t>
            </a:r>
            <a:endParaRPr lang="en-US" sz="3000" dirty="0"/>
          </a:p>
          <a:p>
            <a:pPr marL="285750" indent="-285750">
              <a:buFont typeface="Wingdings" panose="05000000000000000000" pitchFamily="2" charset="2"/>
              <a:buChar char="§"/>
            </a:pPr>
            <a:r>
              <a:rPr lang="hi-IN" sz="3000" dirty="0"/>
              <a:t>लवण रसयुक्त तनु </a:t>
            </a:r>
            <a:r>
              <a:rPr lang="hi-IN" sz="3000" dirty="0" err="1"/>
              <a:t>प्रसेक</a:t>
            </a:r>
            <a:r>
              <a:rPr lang="hi-IN" sz="3000" dirty="0"/>
              <a:t>/लाला स्राव</a:t>
            </a:r>
            <a:endParaRPr lang="en-US" sz="3000" dirty="0"/>
          </a:p>
          <a:p>
            <a:pPr marL="285750" indent="-285750">
              <a:buFont typeface="Wingdings" panose="05000000000000000000" pitchFamily="2" charset="2"/>
              <a:buChar char="§"/>
            </a:pPr>
            <a:r>
              <a:rPr lang="hi-IN" sz="3000" dirty="0" err="1"/>
              <a:t>अत्रपान</a:t>
            </a:r>
            <a:r>
              <a:rPr lang="hi-IN" sz="3000" dirty="0"/>
              <a:t> से अधिक द्वेष</a:t>
            </a:r>
            <a:endParaRPr lang="en-US" sz="3000" dirty="0"/>
          </a:p>
          <a:p>
            <a:pPr marL="285750" indent="-285750">
              <a:buFont typeface="Arial" panose="020B0604020202020204" pitchFamily="34" charset="0"/>
              <a:buChar char="•"/>
            </a:pPr>
            <a:endParaRPr lang="en-US" sz="3200" dirty="0"/>
          </a:p>
          <a:p>
            <a:endParaRPr lang="en-US" sz="3200" dirty="0"/>
          </a:p>
          <a:p>
            <a:endParaRPr lang="en-IN"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88490" y="134712"/>
            <a:ext cx="12103510" cy="7502054"/>
          </a:xfrm>
          <a:prstGeom prst="rect">
            <a:avLst/>
          </a:prstGeom>
          <a:noFill/>
        </p:spPr>
        <p:txBody>
          <a:bodyPr wrap="square">
            <a:spAutoFit/>
          </a:bodyPr>
          <a:lstStyle/>
          <a:p>
            <a:r>
              <a:rPr lang="hi-IN" sz="3400" b="1" dirty="0">
                <a:solidFill>
                  <a:srgbClr val="FF0000"/>
                </a:solidFill>
              </a:rPr>
              <a:t>सामान्य लक्षण</a:t>
            </a:r>
            <a:r>
              <a:rPr lang="en-US" sz="3400" b="1" dirty="0">
                <a:solidFill>
                  <a:srgbClr val="FF0000"/>
                </a:solidFill>
              </a:rPr>
              <a:t>—</a:t>
            </a:r>
          </a:p>
          <a:p>
            <a:endParaRPr lang="en-US" sz="1000" dirty="0"/>
          </a:p>
          <a:p>
            <a:r>
              <a:rPr lang="en-US" sz="3200" b="1" dirty="0"/>
              <a:t>      “</a:t>
            </a:r>
            <a:r>
              <a:rPr lang="hi-IN" sz="3200" b="1" dirty="0" err="1"/>
              <a:t>छादयन्नाननं</a:t>
            </a:r>
            <a:r>
              <a:rPr lang="hi-IN" sz="3200" b="1" dirty="0"/>
              <a:t> </a:t>
            </a:r>
            <a:r>
              <a:rPr lang="hi-IN" sz="3200" b="1" dirty="0" err="1"/>
              <a:t>वेगैरर्दयन्नङ्गभञ्जनैः</a:t>
            </a:r>
            <a:r>
              <a:rPr lang="hi-IN" sz="3200" b="1" dirty="0"/>
              <a:t> । </a:t>
            </a:r>
            <a:endParaRPr lang="en-US" sz="3200" b="1" dirty="0"/>
          </a:p>
          <a:p>
            <a:r>
              <a:rPr lang="en-US" sz="3200" b="1" dirty="0"/>
              <a:t>    </a:t>
            </a:r>
            <a:r>
              <a:rPr lang="hi-IN" sz="3200" b="1" dirty="0"/>
              <a:t> </a:t>
            </a:r>
            <a:r>
              <a:rPr lang="hi-IN" sz="3200" b="1" dirty="0" err="1"/>
              <a:t>निरुच्यते</a:t>
            </a:r>
            <a:r>
              <a:rPr lang="hi-IN" sz="3200" b="1" dirty="0"/>
              <a:t> </a:t>
            </a:r>
            <a:r>
              <a:rPr lang="hi-IN" sz="3200" b="1" dirty="0" err="1"/>
              <a:t>छर्दिरिति</a:t>
            </a:r>
            <a:r>
              <a:rPr lang="hi-IN" sz="3200" b="1" dirty="0"/>
              <a:t> </a:t>
            </a:r>
            <a:r>
              <a:rPr lang="hi-IN" sz="3200" b="1" dirty="0" err="1"/>
              <a:t>दोषो</a:t>
            </a:r>
            <a:r>
              <a:rPr lang="hi-IN" sz="3200" b="1" dirty="0"/>
              <a:t> </a:t>
            </a:r>
            <a:r>
              <a:rPr lang="hi-IN" sz="3200" b="1" dirty="0" err="1"/>
              <a:t>वक्त्रं</a:t>
            </a:r>
            <a:r>
              <a:rPr lang="hi-IN" sz="3200" b="1" dirty="0"/>
              <a:t> </a:t>
            </a:r>
            <a:r>
              <a:rPr lang="hi-IN" sz="3200" b="1" dirty="0" err="1"/>
              <a:t>प्रधावित</a:t>
            </a:r>
            <a:r>
              <a:rPr lang="en-US" sz="3200" b="1" dirty="0"/>
              <a:t>”</a:t>
            </a:r>
            <a:r>
              <a:rPr lang="hi-IN" sz="3200" b="1" dirty="0"/>
              <a:t>॥</a:t>
            </a:r>
            <a:r>
              <a:rPr lang="en-US" sz="3200" b="1" dirty="0"/>
              <a:t>   (</a:t>
            </a:r>
            <a:r>
              <a:rPr lang="hi-IN" sz="3200" b="1" dirty="0" err="1"/>
              <a:t>भा.प्र.चि</a:t>
            </a:r>
            <a:r>
              <a:rPr lang="hi-IN" sz="3200" b="1" dirty="0"/>
              <a:t>. 17/5</a:t>
            </a:r>
            <a:r>
              <a:rPr lang="en-US" sz="3200" b="1" dirty="0"/>
              <a:t>)</a:t>
            </a:r>
          </a:p>
          <a:p>
            <a:endParaRPr lang="en-US" sz="1050" dirty="0"/>
          </a:p>
          <a:p>
            <a:r>
              <a:rPr lang="hi-IN" sz="3000" dirty="0"/>
              <a:t>वेग के साथ अन्न का </a:t>
            </a:r>
            <a:r>
              <a:rPr lang="hi-IN" sz="3000" dirty="0" err="1"/>
              <a:t>निहर्रण</a:t>
            </a:r>
            <a:r>
              <a:rPr lang="en-US" sz="3000" dirty="0"/>
              <a:t>, </a:t>
            </a:r>
            <a:r>
              <a:rPr lang="hi-IN" sz="3000" dirty="0"/>
              <a:t>अंग में पीड़ा</a:t>
            </a:r>
            <a:r>
              <a:rPr lang="en-US" sz="3000" dirty="0"/>
              <a:t>, </a:t>
            </a:r>
            <a:r>
              <a:rPr lang="hi-IN" sz="3000" dirty="0" err="1"/>
              <a:t>अंगभंजन</a:t>
            </a:r>
            <a:r>
              <a:rPr lang="hi-IN" sz="3000" dirty="0"/>
              <a:t> (अंग टूटने जैसा पीड़ा)</a:t>
            </a:r>
            <a:r>
              <a:rPr lang="en-US" sz="3000" dirty="0"/>
              <a:t>, </a:t>
            </a:r>
            <a:r>
              <a:rPr lang="hi-IN" sz="3000" dirty="0" err="1"/>
              <a:t>दोषो</a:t>
            </a:r>
            <a:r>
              <a:rPr lang="hi-IN" sz="3000" dirty="0"/>
              <a:t> का मुख में आना</a:t>
            </a:r>
            <a:r>
              <a:rPr lang="en-US" sz="3000" dirty="0"/>
              <a:t> </a:t>
            </a:r>
            <a:r>
              <a:rPr lang="hi-IN" sz="3200" b="1" dirty="0"/>
              <a:t>।</a:t>
            </a:r>
            <a:endParaRPr lang="en-US" sz="3000" dirty="0"/>
          </a:p>
          <a:p>
            <a:endParaRPr lang="en-US" sz="3200" b="1" dirty="0">
              <a:solidFill>
                <a:srgbClr val="FF0000"/>
              </a:solidFill>
            </a:endParaRPr>
          </a:p>
          <a:p>
            <a:r>
              <a:rPr lang="hi-IN" sz="3200" b="1" dirty="0">
                <a:solidFill>
                  <a:srgbClr val="FF0000"/>
                </a:solidFill>
              </a:rPr>
              <a:t>उपद्रव</a:t>
            </a:r>
            <a:r>
              <a:rPr lang="en-US" sz="3200" b="1" dirty="0">
                <a:solidFill>
                  <a:srgbClr val="FF0000"/>
                </a:solidFill>
              </a:rPr>
              <a:t>—</a:t>
            </a:r>
          </a:p>
          <a:p>
            <a:endParaRPr lang="en-US" sz="1100" dirty="0"/>
          </a:p>
          <a:p>
            <a:r>
              <a:rPr lang="en-IN" sz="2800" dirty="0"/>
              <a:t> </a:t>
            </a:r>
            <a:r>
              <a:rPr lang="en-IN" sz="2800" b="1" dirty="0"/>
              <a:t>“</a:t>
            </a:r>
            <a:r>
              <a:rPr lang="hi-IN" sz="2800" b="1" dirty="0" err="1"/>
              <a:t>कासः</a:t>
            </a:r>
            <a:r>
              <a:rPr lang="hi-IN" sz="2800" b="1" dirty="0"/>
              <a:t> </a:t>
            </a:r>
            <a:r>
              <a:rPr lang="hi-IN" sz="2800" b="1" dirty="0" err="1"/>
              <a:t>श्वासो</a:t>
            </a:r>
            <a:r>
              <a:rPr lang="hi-IN" sz="2800" b="1" dirty="0"/>
              <a:t> </a:t>
            </a:r>
            <a:r>
              <a:rPr lang="hi-IN" sz="2800" b="1" dirty="0" err="1"/>
              <a:t>ज्वरो</a:t>
            </a:r>
            <a:r>
              <a:rPr lang="hi-IN" sz="2800" b="1" dirty="0"/>
              <a:t> </a:t>
            </a:r>
            <a:r>
              <a:rPr lang="hi-IN" sz="2800" b="1" dirty="0" err="1"/>
              <a:t>हिक्का</a:t>
            </a:r>
            <a:r>
              <a:rPr lang="hi-IN" sz="2800" b="1" dirty="0"/>
              <a:t> तृष्णा </a:t>
            </a:r>
            <a:r>
              <a:rPr lang="hi-IN" sz="2800" b="1" dirty="0" err="1"/>
              <a:t>वैचित्यमेव</a:t>
            </a:r>
            <a:r>
              <a:rPr lang="hi-IN" sz="2800" b="1" dirty="0"/>
              <a:t> च ।</a:t>
            </a:r>
            <a:endParaRPr lang="en-US" sz="2800" b="1" dirty="0"/>
          </a:p>
          <a:p>
            <a:r>
              <a:rPr lang="hi-IN" sz="2800" b="1" dirty="0"/>
              <a:t> </a:t>
            </a:r>
            <a:r>
              <a:rPr lang="hi-IN" sz="2800" b="1" dirty="0" err="1"/>
              <a:t>हृद्ररोगस्तमकश्चैव</a:t>
            </a:r>
            <a:r>
              <a:rPr lang="hi-IN" sz="2800" b="1" dirty="0"/>
              <a:t> </a:t>
            </a:r>
            <a:r>
              <a:rPr lang="en-US" sz="2800" b="1" dirty="0"/>
              <a:t>     </a:t>
            </a:r>
            <a:r>
              <a:rPr lang="hi-IN" sz="2800" b="1" dirty="0" err="1"/>
              <a:t>ज्ञेयाश्छर्देरूपद्रवः</a:t>
            </a:r>
            <a:r>
              <a:rPr lang="en-US" sz="2800" b="1" dirty="0"/>
              <a:t>”</a:t>
            </a:r>
            <a:r>
              <a:rPr lang="hi-IN" sz="2800" b="1" dirty="0"/>
              <a:t> ॥</a:t>
            </a:r>
            <a:r>
              <a:rPr lang="en-US" sz="2800" b="1" dirty="0"/>
              <a:t>                    </a:t>
            </a:r>
            <a:r>
              <a:rPr lang="hi-IN" sz="2800" b="1" dirty="0"/>
              <a:t> (</a:t>
            </a:r>
            <a:r>
              <a:rPr lang="hi-IN" sz="2800" b="1" dirty="0" err="1"/>
              <a:t>मा.नि</a:t>
            </a:r>
            <a:r>
              <a:rPr lang="hi-IN" sz="2800" b="1" dirty="0"/>
              <a:t>. 15/15</a:t>
            </a:r>
            <a:r>
              <a:rPr lang="en-US" sz="2800" b="1" dirty="0"/>
              <a:t>)</a:t>
            </a:r>
          </a:p>
          <a:p>
            <a:endParaRPr lang="en-US" sz="2800" b="1" dirty="0"/>
          </a:p>
          <a:p>
            <a:pPr marL="285750" indent="-285750">
              <a:buFont typeface="Wingdings" panose="05000000000000000000" pitchFamily="2" charset="2"/>
              <a:buChar char="§"/>
            </a:pPr>
            <a:r>
              <a:rPr lang="hi-IN" sz="2800" dirty="0" err="1"/>
              <a:t>कास</a:t>
            </a:r>
            <a:r>
              <a:rPr lang="hi-IN" sz="2800" dirty="0"/>
              <a:t>, श्वास, </a:t>
            </a:r>
            <a:r>
              <a:rPr lang="hi-IN" sz="2800" dirty="0" err="1"/>
              <a:t>हिक्का</a:t>
            </a:r>
            <a:r>
              <a:rPr lang="en-US" sz="2800" dirty="0"/>
              <a:t>, </a:t>
            </a:r>
            <a:r>
              <a:rPr lang="hi-IN" sz="2800" dirty="0"/>
              <a:t>ज्वर</a:t>
            </a:r>
            <a:r>
              <a:rPr lang="en-US" sz="2800" dirty="0"/>
              <a:t>, </a:t>
            </a:r>
            <a:r>
              <a:rPr lang="hi-IN" sz="2800" dirty="0" err="1"/>
              <a:t>हृद्ररोग</a:t>
            </a:r>
            <a:r>
              <a:rPr lang="hi-IN" sz="2800" dirty="0"/>
              <a:t>,</a:t>
            </a:r>
            <a:r>
              <a:rPr lang="en-US" sz="2800" dirty="0"/>
              <a:t> </a:t>
            </a:r>
            <a:r>
              <a:rPr lang="hi-IN" sz="2800" dirty="0"/>
              <a:t>तृष्णा</a:t>
            </a:r>
            <a:r>
              <a:rPr lang="en-US" sz="2800" dirty="0"/>
              <a:t>, </a:t>
            </a:r>
            <a:r>
              <a:rPr lang="hi-IN" sz="2800" dirty="0" err="1"/>
              <a:t>तमः</a:t>
            </a:r>
            <a:r>
              <a:rPr lang="hi-IN" sz="2800" dirty="0"/>
              <a:t> प्रवेश आदि</a:t>
            </a:r>
            <a:r>
              <a:rPr lang="hi-IN" sz="3200" b="1" dirty="0"/>
              <a:t>।</a:t>
            </a:r>
            <a:endParaRPr lang="en-US" sz="3000" dirty="0"/>
          </a:p>
          <a:p>
            <a:endParaRPr lang="en-US" sz="1600" dirty="0"/>
          </a:p>
          <a:p>
            <a:endParaRPr lang="en-US" sz="3600" dirty="0"/>
          </a:p>
          <a:p>
            <a:endParaRPr lang="en-US" sz="3200" b="1" dirty="0"/>
          </a:p>
          <a:p>
            <a:endParaRPr lang="en-US"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0" y="88026"/>
            <a:ext cx="11768447" cy="6217087"/>
          </a:xfrm>
          <a:prstGeom prst="rect">
            <a:avLst/>
          </a:prstGeom>
          <a:noFill/>
        </p:spPr>
        <p:txBody>
          <a:bodyPr wrap="square">
            <a:spAutoFit/>
          </a:bodyPr>
          <a:lstStyle/>
          <a:p>
            <a:r>
              <a:rPr lang="hi-IN" sz="3200" b="1" dirty="0">
                <a:solidFill>
                  <a:srgbClr val="FF0000"/>
                </a:solidFill>
              </a:rPr>
              <a:t>सामान्य चिकित्सा</a:t>
            </a:r>
            <a:r>
              <a:rPr lang="en-US" sz="3200" b="1" dirty="0">
                <a:solidFill>
                  <a:srgbClr val="FF0000"/>
                </a:solidFill>
              </a:rPr>
              <a:t>-</a:t>
            </a:r>
          </a:p>
          <a:p>
            <a:pPr marL="342900" indent="-342900">
              <a:buAutoNum type="arabicPeriod"/>
            </a:pPr>
            <a:r>
              <a:rPr lang="hi-IN" sz="3000" dirty="0" err="1"/>
              <a:t>आमाशय</a:t>
            </a:r>
            <a:r>
              <a:rPr lang="hi-IN" sz="3000" dirty="0"/>
              <a:t> के </a:t>
            </a:r>
            <a:r>
              <a:rPr lang="hi-IN" sz="3000" dirty="0" err="1"/>
              <a:t>उत्क्लेश</a:t>
            </a:r>
            <a:r>
              <a:rPr lang="hi-IN" sz="3000" dirty="0"/>
              <a:t> से उत्पन्न होने के कारण -</a:t>
            </a:r>
            <a:r>
              <a:rPr lang="en-US" sz="3000" dirty="0"/>
              <a:t> </a:t>
            </a:r>
            <a:r>
              <a:rPr lang="hi-IN" sz="3000" dirty="0"/>
              <a:t>लंघन व </a:t>
            </a:r>
            <a:r>
              <a:rPr lang="hi-IN" sz="3000" dirty="0" err="1"/>
              <a:t>कफपित्तहर</a:t>
            </a:r>
            <a:r>
              <a:rPr lang="hi-IN" sz="3000" dirty="0"/>
              <a:t> संशोधन</a:t>
            </a:r>
            <a:r>
              <a:rPr lang="hi-IN" sz="3200" b="1" dirty="0"/>
              <a:t>।</a:t>
            </a:r>
            <a:endParaRPr lang="en-US" sz="3000" dirty="0"/>
          </a:p>
          <a:p>
            <a:r>
              <a:rPr lang="hi-IN" sz="3000" dirty="0"/>
              <a:t>2. वायु के </a:t>
            </a:r>
            <a:r>
              <a:rPr lang="hi-IN" sz="3000" dirty="0" err="1"/>
              <a:t>प्रतिमार्गगामी</a:t>
            </a:r>
            <a:r>
              <a:rPr lang="hi-IN" sz="3000" dirty="0"/>
              <a:t> होने के कारण -</a:t>
            </a:r>
            <a:r>
              <a:rPr lang="en-US" sz="3000" dirty="0"/>
              <a:t> </a:t>
            </a:r>
            <a:r>
              <a:rPr lang="hi-IN" sz="3000" dirty="0" err="1"/>
              <a:t>अनुलोमन</a:t>
            </a:r>
            <a:r>
              <a:rPr lang="hi-IN" sz="3000" dirty="0"/>
              <a:t> चिकित्सा</a:t>
            </a:r>
            <a:r>
              <a:rPr lang="hi-IN" sz="3200" b="1" dirty="0"/>
              <a:t>।</a:t>
            </a:r>
            <a:endParaRPr lang="en-US" sz="3000" dirty="0"/>
          </a:p>
          <a:p>
            <a:r>
              <a:rPr lang="hi-IN" sz="3000" dirty="0"/>
              <a:t>3. </a:t>
            </a:r>
            <a:r>
              <a:rPr lang="hi-IN" sz="3000" dirty="0" err="1"/>
              <a:t>क्रिमीज</a:t>
            </a:r>
            <a:r>
              <a:rPr lang="hi-IN" sz="3000" dirty="0"/>
              <a:t> </a:t>
            </a:r>
            <a:r>
              <a:rPr lang="hi-IN" sz="3000" dirty="0" err="1"/>
              <a:t>छर्दि</a:t>
            </a:r>
            <a:r>
              <a:rPr lang="hi-IN" sz="3000" dirty="0"/>
              <a:t> में </a:t>
            </a:r>
            <a:r>
              <a:rPr lang="hi-IN" sz="3000" dirty="0" err="1"/>
              <a:t>क्रिमिजरोग</a:t>
            </a:r>
            <a:r>
              <a:rPr lang="hi-IN" sz="3000" dirty="0"/>
              <a:t> की भाँति चिकित्सा</a:t>
            </a:r>
            <a:r>
              <a:rPr lang="hi-IN" sz="3200" b="1" dirty="0"/>
              <a:t>।</a:t>
            </a:r>
            <a:endParaRPr lang="en-US" sz="3000" dirty="0"/>
          </a:p>
          <a:p>
            <a:r>
              <a:rPr lang="hi-IN" sz="3000" dirty="0"/>
              <a:t>4. </a:t>
            </a:r>
            <a:r>
              <a:rPr lang="hi-IN" sz="3000" dirty="0" err="1"/>
              <a:t>छर्दि</a:t>
            </a:r>
            <a:r>
              <a:rPr lang="hi-IN" sz="3000" dirty="0"/>
              <a:t> के उपद्रवों की चिकित्सा उन-उन रोगों के चिकित्सा अनुरूप करना चाहिए।</a:t>
            </a:r>
            <a:endParaRPr lang="en-US" sz="3000" dirty="0"/>
          </a:p>
          <a:p>
            <a:endParaRPr lang="en-US" sz="3000" dirty="0"/>
          </a:p>
          <a:p>
            <a:r>
              <a:rPr lang="hi-IN" sz="3000" b="1" dirty="0">
                <a:solidFill>
                  <a:srgbClr val="FF0000"/>
                </a:solidFill>
              </a:rPr>
              <a:t>शिशु द्वारा </a:t>
            </a:r>
            <a:r>
              <a:rPr lang="hi-IN" sz="3000" b="1" dirty="0" err="1">
                <a:solidFill>
                  <a:srgbClr val="FF0000"/>
                </a:solidFill>
              </a:rPr>
              <a:t>पिये</a:t>
            </a:r>
            <a:r>
              <a:rPr lang="hi-IN" sz="3000" b="1" dirty="0">
                <a:solidFill>
                  <a:srgbClr val="FF0000"/>
                </a:solidFill>
              </a:rPr>
              <a:t> हुए दुग्ध का बार-बार वमन करने पर-</a:t>
            </a:r>
            <a:endParaRPr lang="en-US" sz="3000" b="1" dirty="0">
              <a:solidFill>
                <a:srgbClr val="FF0000"/>
              </a:solidFill>
            </a:endParaRPr>
          </a:p>
          <a:p>
            <a:endParaRPr lang="en-US" sz="3000" dirty="0"/>
          </a:p>
          <a:p>
            <a:pPr marL="285750" indent="-285750">
              <a:buFont typeface="Wingdings" panose="05000000000000000000" pitchFamily="2" charset="2"/>
              <a:buChar char="§"/>
            </a:pPr>
            <a:r>
              <a:rPr lang="hi-IN" sz="3000" dirty="0" err="1"/>
              <a:t>द्विवार्त्ताकी</a:t>
            </a:r>
            <a:r>
              <a:rPr lang="en-US" sz="3000" dirty="0"/>
              <a:t> </a:t>
            </a:r>
            <a:r>
              <a:rPr lang="hi-IN" sz="3000" dirty="0" err="1"/>
              <a:t>फलरस</a:t>
            </a:r>
            <a:r>
              <a:rPr lang="hi-IN" sz="3000" dirty="0"/>
              <a:t> प्रयोग</a:t>
            </a:r>
            <a:r>
              <a:rPr lang="en-US" sz="3000" dirty="0"/>
              <a:t> </a:t>
            </a:r>
            <a:r>
              <a:rPr lang="hi-IN" sz="3000" dirty="0"/>
              <a:t>- </a:t>
            </a:r>
            <a:r>
              <a:rPr lang="hi-IN" sz="3000" dirty="0" err="1"/>
              <a:t>बृहती</a:t>
            </a:r>
            <a:r>
              <a:rPr lang="hi-IN" sz="3000" dirty="0"/>
              <a:t> एवं </a:t>
            </a:r>
            <a:r>
              <a:rPr lang="hi-IN" sz="3000" dirty="0" err="1"/>
              <a:t>कण्टकारी</a:t>
            </a:r>
            <a:r>
              <a:rPr lang="hi-IN" sz="3000" dirty="0"/>
              <a:t> के फलों के </a:t>
            </a:r>
            <a:r>
              <a:rPr lang="hi-IN" sz="3000" dirty="0" err="1"/>
              <a:t>स्वरस</a:t>
            </a:r>
            <a:r>
              <a:rPr lang="hi-IN" sz="3000" dirty="0"/>
              <a:t> के साथ </a:t>
            </a:r>
            <a:r>
              <a:rPr lang="hi-IN" sz="3000" dirty="0" err="1"/>
              <a:t>पंचकोल</a:t>
            </a:r>
            <a:r>
              <a:rPr lang="hi-IN" sz="3000" dirty="0"/>
              <a:t> का चूर्ण, मधु एवं </a:t>
            </a:r>
            <a:r>
              <a:rPr lang="hi-IN" sz="3000" dirty="0" err="1"/>
              <a:t>घृत</a:t>
            </a:r>
            <a:r>
              <a:rPr lang="hi-IN" sz="3000" dirty="0"/>
              <a:t> के साथ </a:t>
            </a:r>
            <a:r>
              <a:rPr lang="hi-IN" sz="3000" dirty="0" err="1"/>
              <a:t>लेहन</a:t>
            </a:r>
            <a:r>
              <a:rPr lang="hi-IN" sz="3000" dirty="0"/>
              <a:t> कराएं।</a:t>
            </a:r>
            <a:r>
              <a:rPr lang="en-US" sz="3000" dirty="0"/>
              <a:t>  </a:t>
            </a:r>
            <a:r>
              <a:rPr lang="hi-IN" sz="3000" dirty="0"/>
              <a:t>(</a:t>
            </a:r>
            <a:r>
              <a:rPr lang="hi-IN" sz="3000" dirty="0" err="1"/>
              <a:t>अ.हृ.उ</a:t>
            </a:r>
            <a:r>
              <a:rPr lang="hi-IN" sz="3000" dirty="0"/>
              <a:t>. 2/58), (</a:t>
            </a:r>
            <a:r>
              <a:rPr lang="hi-IN" sz="3000" dirty="0" err="1"/>
              <a:t>भै.र</a:t>
            </a:r>
            <a:r>
              <a:rPr lang="hi-IN" sz="3000" dirty="0"/>
              <a:t>. 71/64, </a:t>
            </a:r>
            <a:r>
              <a:rPr lang="hi-IN" sz="3000" dirty="0" err="1"/>
              <a:t>चक्रदत्त</a:t>
            </a:r>
            <a:r>
              <a:rPr lang="hi-IN" sz="3000" dirty="0"/>
              <a:t>)</a:t>
            </a:r>
            <a:endParaRPr lang="en-US"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69000" b="-69000"/>
          </a:stretch>
        </a:blipFill>
        <a:effectLst/>
      </p:bgPr>
    </p:bg>
    <p:spTree>
      <p:nvGrpSpPr>
        <p:cNvPr id="1" name=""/>
        <p:cNvGrpSpPr/>
        <p:nvPr/>
      </p:nvGrpSpPr>
      <p:grpSpPr>
        <a:xfrm>
          <a:off x="0" y="0"/>
          <a:ext cx="0" cy="0"/>
          <a:chOff x="0" y="0"/>
          <a:chExt cx="0" cy="0"/>
        </a:xfrm>
      </p:grpSpPr>
      <p:sp>
        <p:nvSpPr>
          <p:cNvPr id="3" name="TextBox 2"/>
          <p:cNvSpPr txBox="1"/>
          <p:nvPr/>
        </p:nvSpPr>
        <p:spPr>
          <a:xfrm>
            <a:off x="-91440" y="0"/>
            <a:ext cx="12191999" cy="6709529"/>
          </a:xfrm>
          <a:prstGeom prst="rect">
            <a:avLst/>
          </a:prstGeom>
          <a:noFill/>
        </p:spPr>
        <p:txBody>
          <a:bodyPr wrap="square">
            <a:spAutoFit/>
          </a:bodyPr>
          <a:lstStyle/>
          <a:p>
            <a:pPr marL="285750" indent="-285750">
              <a:buFont typeface="Wingdings" panose="05000000000000000000" pitchFamily="2" charset="2"/>
              <a:buChar char="§"/>
            </a:pPr>
            <a:r>
              <a:rPr lang="hi-IN" sz="3000" dirty="0"/>
              <a:t>पिप्पली, </a:t>
            </a:r>
            <a:r>
              <a:rPr lang="hi-IN" sz="3000" dirty="0" err="1"/>
              <a:t>पञ्चलवण</a:t>
            </a:r>
            <a:r>
              <a:rPr lang="hi-IN" sz="3000" dirty="0"/>
              <a:t>, </a:t>
            </a:r>
            <a:r>
              <a:rPr lang="hi-IN" sz="3000" dirty="0" err="1"/>
              <a:t>वायविडंग</a:t>
            </a:r>
            <a:r>
              <a:rPr lang="hi-IN" sz="3000" dirty="0"/>
              <a:t>, </a:t>
            </a:r>
            <a:r>
              <a:rPr lang="hi-IN" sz="3000" dirty="0" err="1"/>
              <a:t>पारिभद्र</a:t>
            </a:r>
            <a:r>
              <a:rPr lang="hi-IN" sz="3000" dirty="0"/>
              <a:t> को मधु एवं </a:t>
            </a:r>
            <a:r>
              <a:rPr lang="hi-IN" sz="3000" dirty="0" err="1"/>
              <a:t>घृत</a:t>
            </a:r>
            <a:r>
              <a:rPr lang="hi-IN" sz="3000" dirty="0"/>
              <a:t> के साथ </a:t>
            </a:r>
            <a:r>
              <a:rPr lang="hi-IN" sz="3000" dirty="0" err="1"/>
              <a:t>लेहन</a:t>
            </a:r>
            <a:r>
              <a:rPr lang="hi-IN" sz="3000" dirty="0"/>
              <a:t> कराएं।</a:t>
            </a:r>
            <a:endParaRPr lang="en-US" sz="3000" dirty="0"/>
          </a:p>
          <a:p>
            <a:pPr marL="285750" indent="-285750">
              <a:buFont typeface="Wingdings" panose="05000000000000000000" pitchFamily="2" charset="2"/>
              <a:buChar char="§"/>
            </a:pPr>
            <a:r>
              <a:rPr lang="hi-IN" sz="3000" dirty="0" err="1"/>
              <a:t>त्रिकटु</a:t>
            </a:r>
            <a:r>
              <a:rPr lang="hi-IN" sz="3000" dirty="0"/>
              <a:t> को मधु एवं </a:t>
            </a:r>
            <a:r>
              <a:rPr lang="hi-IN" sz="3000" dirty="0" err="1"/>
              <a:t>घृत</a:t>
            </a:r>
            <a:r>
              <a:rPr lang="hi-IN" sz="3000" dirty="0"/>
              <a:t> के साथ </a:t>
            </a:r>
            <a:r>
              <a:rPr lang="hi-IN" sz="3000" dirty="0" err="1"/>
              <a:t>लेहन</a:t>
            </a:r>
            <a:r>
              <a:rPr lang="hi-IN" sz="3000" dirty="0"/>
              <a:t> कराएं।</a:t>
            </a:r>
            <a:endParaRPr lang="en-US" sz="3000" dirty="0"/>
          </a:p>
          <a:p>
            <a:pPr marL="285750" indent="-285750">
              <a:buFont typeface="Wingdings" panose="05000000000000000000" pitchFamily="2" charset="2"/>
              <a:buChar char="§"/>
            </a:pPr>
            <a:r>
              <a:rPr lang="hi-IN" sz="3000" dirty="0" err="1"/>
              <a:t>सेह</a:t>
            </a:r>
            <a:r>
              <a:rPr lang="hi-IN" sz="3000" dirty="0"/>
              <a:t>, </a:t>
            </a:r>
            <a:r>
              <a:rPr lang="hi-IN" sz="3000" dirty="0" err="1"/>
              <a:t>गोधा</a:t>
            </a:r>
            <a:r>
              <a:rPr lang="hi-IN" sz="3000" dirty="0"/>
              <a:t>, रीछ, मोर के </a:t>
            </a:r>
            <a:r>
              <a:rPr lang="hi-IN" sz="3000" dirty="0" err="1"/>
              <a:t>रोम</a:t>
            </a:r>
            <a:r>
              <a:rPr lang="hi-IN" sz="3000" dirty="0"/>
              <a:t> एवं चर्म की राख (</a:t>
            </a:r>
            <a:r>
              <a:rPr lang="hi-IN" sz="3000" dirty="0" err="1"/>
              <a:t>मषी</a:t>
            </a:r>
            <a:r>
              <a:rPr lang="hi-IN" sz="3000" dirty="0"/>
              <a:t>) को मिश्रित कर मधु एवं </a:t>
            </a:r>
            <a:r>
              <a:rPr lang="hi-IN" sz="3000" dirty="0" err="1"/>
              <a:t>घृत</a:t>
            </a:r>
            <a:r>
              <a:rPr lang="hi-IN" sz="3000" dirty="0"/>
              <a:t> के साथ </a:t>
            </a:r>
            <a:r>
              <a:rPr lang="hi-IN" sz="3000" dirty="0" err="1"/>
              <a:t>लेहन</a:t>
            </a:r>
            <a:r>
              <a:rPr lang="hi-IN" sz="3000" dirty="0"/>
              <a:t> कराएं।</a:t>
            </a:r>
            <a:endParaRPr lang="en-US" sz="3000" dirty="0"/>
          </a:p>
          <a:p>
            <a:endParaRPr lang="en-US" sz="1400" dirty="0"/>
          </a:p>
          <a:p>
            <a:r>
              <a:rPr lang="hi-IN" sz="3400" b="1" dirty="0">
                <a:solidFill>
                  <a:srgbClr val="FF0000"/>
                </a:solidFill>
              </a:rPr>
              <a:t>औषध</a:t>
            </a:r>
            <a:r>
              <a:rPr lang="en-US" sz="3400" b="1" dirty="0">
                <a:solidFill>
                  <a:srgbClr val="FF0000"/>
                </a:solidFill>
              </a:rPr>
              <a:t> -</a:t>
            </a:r>
          </a:p>
          <a:p>
            <a:r>
              <a:rPr lang="hi-IN" sz="3200" b="1" dirty="0"/>
              <a:t>चूर्ण - </a:t>
            </a:r>
            <a:r>
              <a:rPr lang="hi-IN" sz="3000" dirty="0" err="1"/>
              <a:t>विडंगादि</a:t>
            </a:r>
            <a:r>
              <a:rPr lang="hi-IN" sz="3000" dirty="0"/>
              <a:t> चूर्ण, </a:t>
            </a:r>
            <a:r>
              <a:rPr lang="hi-IN" sz="3000" dirty="0" err="1"/>
              <a:t>कटुकी</a:t>
            </a:r>
            <a:r>
              <a:rPr lang="hi-IN" sz="3000" dirty="0"/>
              <a:t> चूर्ण, </a:t>
            </a:r>
            <a:r>
              <a:rPr lang="hi-IN" sz="3000" dirty="0" err="1"/>
              <a:t>एलादि</a:t>
            </a:r>
            <a:r>
              <a:rPr lang="hi-IN" sz="3000" dirty="0"/>
              <a:t> चूर्ण </a:t>
            </a:r>
            <a:endParaRPr lang="en-US" sz="3000" dirty="0"/>
          </a:p>
          <a:p>
            <a:r>
              <a:rPr lang="hi-IN" sz="3200" b="1" dirty="0"/>
              <a:t>लेह</a:t>
            </a:r>
            <a:r>
              <a:rPr lang="en-US" sz="3200" b="1" dirty="0"/>
              <a:t>    </a:t>
            </a:r>
            <a:r>
              <a:rPr lang="hi-IN" sz="3200" b="1" dirty="0"/>
              <a:t>-</a:t>
            </a:r>
            <a:r>
              <a:rPr lang="en-US" sz="3200" b="1" dirty="0"/>
              <a:t>  </a:t>
            </a:r>
            <a:r>
              <a:rPr lang="hi-IN" sz="3000" dirty="0" err="1"/>
              <a:t>बालचतुर्भद्र</a:t>
            </a:r>
            <a:r>
              <a:rPr lang="hi-IN" sz="3000" dirty="0"/>
              <a:t>, </a:t>
            </a:r>
            <a:r>
              <a:rPr lang="hi-IN" sz="3000" dirty="0" err="1"/>
              <a:t>पिप्पल्यादि</a:t>
            </a:r>
            <a:r>
              <a:rPr lang="hi-IN" sz="3000" dirty="0"/>
              <a:t> अवलेह, </a:t>
            </a:r>
            <a:r>
              <a:rPr lang="hi-IN" sz="3000" dirty="0" err="1"/>
              <a:t>मयूरपिच्छभस्मावलेह</a:t>
            </a:r>
            <a:endParaRPr lang="en-US" sz="3000" dirty="0"/>
          </a:p>
          <a:p>
            <a:r>
              <a:rPr lang="hi-IN" sz="3200" b="1" dirty="0" err="1"/>
              <a:t>क्वाथ</a:t>
            </a:r>
            <a:r>
              <a:rPr lang="hi-IN" sz="3200" b="1" dirty="0"/>
              <a:t>/</a:t>
            </a:r>
            <a:r>
              <a:rPr lang="hi-IN" sz="3200" b="1" dirty="0" err="1"/>
              <a:t>कषाय</a:t>
            </a:r>
            <a:r>
              <a:rPr lang="hi-IN" sz="3200" b="1" dirty="0"/>
              <a:t>-</a:t>
            </a:r>
            <a:r>
              <a:rPr lang="en-US" sz="3200" b="1" dirty="0"/>
              <a:t> </a:t>
            </a:r>
            <a:r>
              <a:rPr lang="hi-IN" sz="3000" dirty="0" err="1"/>
              <a:t>पर्पटक</a:t>
            </a:r>
            <a:r>
              <a:rPr lang="hi-IN" sz="3000" dirty="0"/>
              <a:t> </a:t>
            </a:r>
            <a:r>
              <a:rPr lang="hi-IN" sz="3000" dirty="0" err="1"/>
              <a:t>क्वाथ</a:t>
            </a:r>
            <a:r>
              <a:rPr lang="hi-IN" sz="3000" dirty="0"/>
              <a:t>, </a:t>
            </a:r>
            <a:r>
              <a:rPr lang="hi-IN" sz="3000" dirty="0" err="1"/>
              <a:t>प्रियङ्गवादि</a:t>
            </a:r>
            <a:r>
              <a:rPr lang="hi-IN" sz="3000" dirty="0"/>
              <a:t> </a:t>
            </a:r>
            <a:r>
              <a:rPr lang="hi-IN" sz="3000" dirty="0" err="1"/>
              <a:t>कषाय</a:t>
            </a:r>
            <a:endParaRPr lang="en-US" sz="3000" dirty="0"/>
          </a:p>
          <a:p>
            <a:r>
              <a:rPr lang="hi-IN" sz="3200" b="1" dirty="0"/>
              <a:t>अन्य योग-</a:t>
            </a:r>
            <a:r>
              <a:rPr lang="en-US" sz="3200" b="1" dirty="0"/>
              <a:t> </a:t>
            </a:r>
            <a:r>
              <a:rPr lang="hi-IN" sz="3000" dirty="0" err="1"/>
              <a:t>लाजादि</a:t>
            </a:r>
            <a:r>
              <a:rPr lang="hi-IN" sz="3000" dirty="0"/>
              <a:t> </a:t>
            </a:r>
            <a:r>
              <a:rPr lang="hi-IN" sz="3000" dirty="0" err="1"/>
              <a:t>यूष</a:t>
            </a:r>
            <a:r>
              <a:rPr lang="hi-IN" sz="3000" dirty="0"/>
              <a:t>, </a:t>
            </a:r>
            <a:r>
              <a:rPr lang="hi-IN" sz="3000" dirty="0" err="1"/>
              <a:t>हिंग्वादि</a:t>
            </a:r>
            <a:r>
              <a:rPr lang="hi-IN" sz="3000" dirty="0"/>
              <a:t> योग, </a:t>
            </a:r>
            <a:r>
              <a:rPr lang="hi-IN" sz="3000" dirty="0" err="1"/>
              <a:t>आम्रास्थि</a:t>
            </a:r>
            <a:r>
              <a:rPr lang="hi-IN" sz="3000" dirty="0"/>
              <a:t> योग, </a:t>
            </a:r>
            <a:r>
              <a:rPr lang="hi-IN" sz="3000" dirty="0" err="1"/>
              <a:t>द्विवार्ताकीफलरस</a:t>
            </a:r>
            <a:r>
              <a:rPr lang="hi-IN" sz="3000" dirty="0"/>
              <a:t>, स्वर्ण </a:t>
            </a:r>
            <a:r>
              <a:rPr lang="hi-IN" sz="3000" dirty="0" err="1"/>
              <a:t>गैरिक</a:t>
            </a:r>
            <a:endParaRPr lang="en-US" sz="3000" dirty="0"/>
          </a:p>
          <a:p>
            <a:endParaRPr lang="en-US" sz="3200" dirty="0"/>
          </a:p>
          <a:p>
            <a:r>
              <a:rPr lang="en-US" sz="3200" dirty="0"/>
              <a:t> </a:t>
            </a:r>
            <a:endParaRPr lang="en-IN"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8753" y="201881"/>
            <a:ext cx="11792198" cy="6955750"/>
          </a:xfrm>
          <a:prstGeom prst="rect">
            <a:avLst/>
          </a:prstGeom>
          <a:noFill/>
        </p:spPr>
        <p:txBody>
          <a:bodyPr wrap="square">
            <a:spAutoFit/>
          </a:bodyPr>
          <a:lstStyle/>
          <a:p>
            <a:pPr algn="ctr"/>
            <a:r>
              <a:rPr lang="en-US" sz="4000" b="1" dirty="0">
                <a:solidFill>
                  <a:srgbClr val="FF0000"/>
                </a:solidFill>
              </a:rPr>
              <a:t>Vomiting</a:t>
            </a:r>
          </a:p>
          <a:p>
            <a:pPr marL="171450" indent="-171450">
              <a:buFont typeface="Wingdings" panose="05000000000000000000" pitchFamily="2" charset="2"/>
              <a:buChar char="Ø"/>
            </a:pPr>
            <a:endParaRPr lang="en-US" sz="600" dirty="0"/>
          </a:p>
          <a:p>
            <a:pPr marL="571500" indent="-571500">
              <a:buFont typeface="Wingdings" panose="05000000000000000000" pitchFamily="2" charset="2"/>
              <a:buChar char="Ø"/>
            </a:pPr>
            <a:r>
              <a:rPr lang="en-US" sz="4000" dirty="0"/>
              <a:t>Vomiting refers to acute expulsion of gastric contents through the mouth. Vomiting should be differentiated from regurgitation, especially in infants. </a:t>
            </a:r>
          </a:p>
          <a:p>
            <a:pPr marL="571500" indent="-571500">
              <a:buFont typeface="Wingdings" panose="05000000000000000000" pitchFamily="2" charset="2"/>
              <a:buChar char="Ø"/>
            </a:pPr>
            <a:r>
              <a:rPr lang="en-US" sz="4000" dirty="0"/>
              <a:t>Regurgitation is the involuntary and effortless expulsion of small amounts of gastric contents that is not accompanied by nausea. </a:t>
            </a:r>
          </a:p>
          <a:p>
            <a:pPr marL="571500" indent="-571500">
              <a:buFont typeface="Wingdings" panose="05000000000000000000" pitchFamily="2" charset="2"/>
              <a:buChar char="Ø"/>
            </a:pPr>
            <a:r>
              <a:rPr lang="en-US" sz="4000" dirty="0"/>
              <a:t>Recurrent or persistent vomiting requires thorough evaluation and treatment.</a:t>
            </a:r>
          </a:p>
          <a:p>
            <a:pPr marL="571500" indent="-571500">
              <a:buFont typeface="Wingdings" panose="05000000000000000000" pitchFamily="2" charset="2"/>
              <a:buChar char="Ø"/>
            </a:pPr>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4464" y="0"/>
            <a:ext cx="11248103" cy="8710077"/>
          </a:xfrm>
          <a:prstGeom prst="rect">
            <a:avLst/>
          </a:prstGeom>
          <a:noFill/>
        </p:spPr>
        <p:txBody>
          <a:bodyPr wrap="square">
            <a:spAutoFit/>
          </a:bodyPr>
          <a:lstStyle/>
          <a:p>
            <a:pPr marL="571500" indent="-571500">
              <a:buFont typeface="Wingdings" panose="05000000000000000000" pitchFamily="2" charset="2"/>
              <a:buChar char="Ø"/>
            </a:pPr>
            <a:r>
              <a:rPr lang="en-US" sz="4000" dirty="0"/>
              <a:t>Persistent vomiting may be complicated by dehydration, hypokalemia, metabolic alkalosis, malnutrition and constipation.</a:t>
            </a:r>
          </a:p>
          <a:p>
            <a:pPr marL="571500" indent="-571500">
              <a:buFont typeface="Wingdings" panose="05000000000000000000" pitchFamily="2" charset="2"/>
              <a:buChar char="Ø"/>
            </a:pPr>
            <a:r>
              <a:rPr lang="en-US" sz="4000" dirty="0"/>
              <a:t>In general, the most common cause of vomiting is acute viral gastroenteritis </a:t>
            </a:r>
          </a:p>
          <a:p>
            <a:pPr marL="571500" indent="-571500">
              <a:buFont typeface="Wingdings" panose="05000000000000000000" pitchFamily="2" charset="2"/>
              <a:buChar char="Ø"/>
            </a:pPr>
            <a:r>
              <a:rPr lang="en-US" sz="4000" dirty="0"/>
              <a:t>Associated diarrhea suggests an infectious gastrointestinal cause.</a:t>
            </a:r>
          </a:p>
          <a:p>
            <a:pPr marL="571500" indent="-571500">
              <a:buFont typeface="Wingdings" panose="05000000000000000000" pitchFamily="2" charset="2"/>
              <a:buChar char="Ø"/>
            </a:pPr>
            <a:r>
              <a:rPr lang="en-US" sz="4000" dirty="0"/>
              <a:t> Bilious emesis, bloody stools, or lack of bowel movements suggests an obstructive cause.</a:t>
            </a:r>
          </a:p>
          <a:p>
            <a:pPr marL="571500" indent="-571500">
              <a:buFont typeface="Wingdings" panose="05000000000000000000" pitchFamily="2" charset="2"/>
              <a:buChar char="Ø"/>
            </a:pPr>
            <a:r>
              <a:rPr lang="en-US" sz="4000" dirty="0"/>
              <a:t> Persistent vomiting (especially in an infant) requires immediate evaluation. </a:t>
            </a:r>
          </a:p>
          <a:p>
            <a:endParaRPr lang="en-US" sz="4000" dirty="0"/>
          </a:p>
          <a:p>
            <a:endParaRPr lang="en-US" sz="4000" dirty="0"/>
          </a:p>
          <a:p>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0" y="208283"/>
            <a:ext cx="12192000" cy="6555641"/>
          </a:xfrm>
          <a:prstGeom prst="rect">
            <a:avLst/>
          </a:prstGeom>
          <a:noFill/>
        </p:spPr>
        <p:txBody>
          <a:bodyPr wrap="square">
            <a:spAutoFit/>
          </a:bodyPr>
          <a:lstStyle/>
          <a:p>
            <a:r>
              <a:rPr lang="en-US" sz="4000" b="1" dirty="0">
                <a:solidFill>
                  <a:srgbClr val="FF0000"/>
                </a:solidFill>
              </a:rPr>
              <a:t>Types—</a:t>
            </a:r>
          </a:p>
          <a:p>
            <a:endParaRPr lang="en-US" sz="1400" dirty="0"/>
          </a:p>
          <a:p>
            <a:pPr marL="342900" indent="-342900">
              <a:buAutoNum type="arabicPeriod"/>
            </a:pPr>
            <a:r>
              <a:rPr lang="en-US" sz="4000" b="1" dirty="0"/>
              <a:t>Posseting</a:t>
            </a:r>
            <a:r>
              <a:rPr lang="en-US" sz="4000" dirty="0"/>
              <a:t> - Breastfed baby throw up tiny amounts of milk immediately after every feed.</a:t>
            </a:r>
          </a:p>
          <a:p>
            <a:r>
              <a:rPr lang="en-US" sz="4000" b="1" dirty="0"/>
              <a:t>2. Projectile Vomiting </a:t>
            </a:r>
            <a:r>
              <a:rPr lang="en-US" sz="4000" dirty="0"/>
              <a:t>- When contents of stomach forcefully out, it is known as projectile vomiting. Although the volume may seem quite large, the vomit generally consists only of the last feed. This kind of vomit may happen intermittently but can be a matter of concern if it happens after every feed.</a:t>
            </a:r>
          </a:p>
          <a:p>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0" y="213755"/>
            <a:ext cx="11827823" cy="6678751"/>
          </a:xfrm>
          <a:prstGeom prst="rect">
            <a:avLst/>
          </a:prstGeom>
          <a:noFill/>
        </p:spPr>
        <p:txBody>
          <a:bodyPr wrap="square">
            <a:spAutoFit/>
          </a:bodyPr>
          <a:lstStyle/>
          <a:p>
            <a:r>
              <a:rPr lang="en-US" sz="4000" b="1" dirty="0">
                <a:solidFill>
                  <a:srgbClr val="FF0000"/>
                </a:solidFill>
              </a:rPr>
              <a:t>Causes of vomiting in Children—</a:t>
            </a:r>
          </a:p>
          <a:p>
            <a:endParaRPr lang="en-US" sz="1000" dirty="0"/>
          </a:p>
          <a:p>
            <a:pPr marL="342900" indent="-342900">
              <a:buAutoNum type="arabicPeriod"/>
            </a:pPr>
            <a:r>
              <a:rPr lang="en-US" sz="4000" dirty="0"/>
              <a:t> Allergy to Certain Foods substances</a:t>
            </a:r>
          </a:p>
          <a:p>
            <a:endParaRPr lang="en-US" sz="400" dirty="0"/>
          </a:p>
          <a:p>
            <a:r>
              <a:rPr lang="en-US" sz="4000" dirty="0"/>
              <a:t>2. Gastroenteritis</a:t>
            </a:r>
          </a:p>
          <a:p>
            <a:endParaRPr lang="en-US" sz="1400" dirty="0"/>
          </a:p>
          <a:p>
            <a:r>
              <a:rPr lang="en-US" sz="4000" dirty="0"/>
              <a:t>3. Digestive Problems </a:t>
            </a:r>
          </a:p>
          <a:p>
            <a:r>
              <a:rPr lang="en-US" sz="4000" dirty="0"/>
              <a:t>4. Food Poisoning</a:t>
            </a:r>
          </a:p>
          <a:p>
            <a:r>
              <a:rPr lang="en-US" sz="4000" dirty="0"/>
              <a:t>5. Stress and Emotional Upheavals</a:t>
            </a:r>
          </a:p>
          <a:p>
            <a:r>
              <a:rPr lang="en-US" sz="4000" dirty="0"/>
              <a:t>6. Flu and Other Sicknesses</a:t>
            </a:r>
          </a:p>
          <a:p>
            <a:endParaRPr lang="en-US" sz="4000" dirty="0"/>
          </a:p>
          <a:p>
            <a:endParaRPr lang="en-US" sz="4000" dirty="0"/>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1851574" cy="8094524"/>
          </a:xfrm>
          <a:prstGeom prst="rect">
            <a:avLst/>
          </a:prstGeom>
          <a:noFill/>
        </p:spPr>
        <p:txBody>
          <a:bodyPr wrap="square">
            <a:spAutoFit/>
          </a:bodyPr>
          <a:lstStyle/>
          <a:p>
            <a:pPr marL="571500" indent="-571500">
              <a:buFont typeface="Arial" panose="020B0604020202020204" pitchFamily="34" charset="0"/>
              <a:buChar char="•"/>
            </a:pPr>
            <a:r>
              <a:rPr lang="en-US" sz="4000" dirty="0"/>
              <a:t>Appropriate evaluation requires an assessment of sign &amp; symptoms, listing D/D and planning investigations in order of least to most invasive.</a:t>
            </a:r>
          </a:p>
          <a:p>
            <a:pPr marL="571500" indent="-571500">
              <a:buFont typeface="Arial" panose="020B0604020202020204" pitchFamily="34" charset="0"/>
              <a:buChar char="•"/>
            </a:pPr>
            <a:r>
              <a:rPr lang="en-US" sz="4000" dirty="0"/>
              <a:t>During the Immediate post-natal period GI tract undergoes profound growth, morphological changes &amp; functional maturation .</a:t>
            </a:r>
          </a:p>
          <a:p>
            <a:pPr marL="571500" indent="-571500">
              <a:buFont typeface="Arial" panose="020B0604020202020204" pitchFamily="34" charset="0"/>
              <a:buChar char="•"/>
            </a:pPr>
            <a:r>
              <a:rPr lang="en-US" sz="4000" dirty="0"/>
              <a:t>In infancy1 out of 2 child develops  regurgitation, infantile colic &amp; functional constipation. </a:t>
            </a:r>
          </a:p>
          <a:p>
            <a:pPr marL="571500" indent="-571500">
              <a:buFont typeface="Arial" panose="020B0604020202020204" pitchFamily="34" charset="0"/>
              <a:buChar char="•"/>
            </a:pPr>
            <a:r>
              <a:rPr lang="en-US" sz="4000" dirty="0"/>
              <a:t>Common gastrointestinal  infection  are caused by E-coli, Salmonella, Shigella, Rotavirus, and parasites like Giardia Entamoeba, ascaris.</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66255" y="190005"/>
            <a:ext cx="11863449" cy="6863417"/>
          </a:xfrm>
          <a:prstGeom prst="rect">
            <a:avLst/>
          </a:prstGeom>
          <a:noFill/>
        </p:spPr>
        <p:txBody>
          <a:bodyPr wrap="square">
            <a:spAutoFit/>
          </a:bodyPr>
          <a:lstStyle/>
          <a:p>
            <a:r>
              <a:rPr lang="en-IN" sz="4000" b="1" dirty="0">
                <a:solidFill>
                  <a:srgbClr val="FF0000"/>
                </a:solidFill>
              </a:rPr>
              <a:t>Symptoms-</a:t>
            </a:r>
            <a:endParaRPr lang="en-IN" sz="4000" dirty="0">
              <a:solidFill>
                <a:srgbClr val="FF0000"/>
              </a:solidFill>
            </a:endParaRPr>
          </a:p>
          <a:p>
            <a:pPr marL="342900" indent="-342900">
              <a:buAutoNum type="arabicPeriod"/>
            </a:pPr>
            <a:r>
              <a:rPr lang="en-IN" sz="4000" dirty="0"/>
              <a:t>Severe headache, nausea</a:t>
            </a:r>
          </a:p>
          <a:p>
            <a:pPr marL="342900" indent="-342900">
              <a:buAutoNum type="arabicPeriod"/>
            </a:pPr>
            <a:r>
              <a:rPr lang="en-IN" sz="4000" dirty="0"/>
              <a:t>Anorexia</a:t>
            </a:r>
          </a:p>
          <a:p>
            <a:pPr marL="342900" indent="-342900">
              <a:buAutoNum type="arabicPeriod"/>
            </a:pPr>
            <a:r>
              <a:rPr lang="en-IN" sz="4000" dirty="0"/>
              <a:t>Dehydration</a:t>
            </a:r>
          </a:p>
          <a:p>
            <a:r>
              <a:rPr lang="en-IN" sz="4000" dirty="0"/>
              <a:t>4.Diarrhoea</a:t>
            </a:r>
          </a:p>
          <a:p>
            <a:r>
              <a:rPr lang="en-IN" sz="4000" dirty="0"/>
              <a:t>5.Low-grade fever</a:t>
            </a:r>
          </a:p>
          <a:p>
            <a:r>
              <a:rPr lang="en-IN" sz="4000" dirty="0"/>
              <a:t>6.Giddiness and sleepiness</a:t>
            </a:r>
            <a:endParaRPr lang="en-US" sz="4000" dirty="0"/>
          </a:p>
          <a:p>
            <a:r>
              <a:rPr lang="en-US" sz="4000" dirty="0"/>
              <a:t>7.Abdominal pain or swelling</a:t>
            </a:r>
          </a:p>
          <a:p>
            <a:r>
              <a:rPr lang="en-US" sz="4000" dirty="0"/>
              <a:t>8. Frequent retching (attempting to vomit forcibly)</a:t>
            </a:r>
          </a:p>
          <a:p>
            <a:r>
              <a:rPr lang="en-US" sz="4000" dirty="0"/>
              <a:t>9. Pale skin, exhaustion and restlessness.</a:t>
            </a:r>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7294305"/>
          </a:xfrm>
          <a:prstGeom prst="rect">
            <a:avLst/>
          </a:prstGeom>
          <a:noFill/>
        </p:spPr>
        <p:txBody>
          <a:bodyPr wrap="square">
            <a:spAutoFit/>
          </a:bodyPr>
          <a:lstStyle/>
          <a:p>
            <a:r>
              <a:rPr lang="en-US" sz="4000" b="1" dirty="0">
                <a:solidFill>
                  <a:srgbClr val="FF0000"/>
                </a:solidFill>
              </a:rPr>
              <a:t>Diagnosis—</a:t>
            </a:r>
            <a:endParaRPr lang="en-US" sz="4000" dirty="0">
              <a:solidFill>
                <a:srgbClr val="FF0000"/>
              </a:solidFill>
            </a:endParaRPr>
          </a:p>
          <a:p>
            <a:r>
              <a:rPr lang="en-US" sz="4000" dirty="0"/>
              <a:t>Proper history taking - child's condition, when the vomiting began, the number of times the child vomited and the food intake prior to the vomit.</a:t>
            </a:r>
          </a:p>
          <a:p>
            <a:r>
              <a:rPr lang="en-US" sz="4000" b="1" dirty="0">
                <a:solidFill>
                  <a:srgbClr val="FF0000"/>
                </a:solidFill>
              </a:rPr>
              <a:t>Management—</a:t>
            </a:r>
          </a:p>
          <a:p>
            <a:pPr marL="571500" indent="-571500">
              <a:buFont typeface="Wingdings" panose="05000000000000000000" pitchFamily="2" charset="2"/>
              <a:buChar char="§"/>
            </a:pPr>
            <a:r>
              <a:rPr lang="en-US" sz="3800" dirty="0"/>
              <a:t>Maintenance of Hydration by ORS or Parenteral administration of Fluids.</a:t>
            </a:r>
          </a:p>
          <a:p>
            <a:pPr marL="571500" indent="-571500">
              <a:buFont typeface="Wingdings" panose="05000000000000000000" pitchFamily="2" charset="2"/>
              <a:buChar char="§"/>
            </a:pPr>
            <a:r>
              <a:rPr lang="en-US" sz="3800" dirty="0"/>
              <a:t>Anti emetics : Ondansetron 0.2mg/kg/dose (Oral) or 0.15 mg/kg/dose (Parenteral).</a:t>
            </a:r>
          </a:p>
          <a:p>
            <a:pPr marL="571500" indent="-571500">
              <a:buFont typeface="Wingdings" panose="05000000000000000000" pitchFamily="2" charset="2"/>
              <a:buChar char="§"/>
            </a:pPr>
            <a:r>
              <a:rPr lang="en-US" sz="3800" dirty="0"/>
              <a:t>Stop oral fluid and feed in case of bilious vomiting and decompress the stomach with nasogastric tube.</a:t>
            </a:r>
          </a:p>
          <a:p>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aby lying on its back&#10;&#10;Description automatically generated"/>
          <p:cNvPicPr>
            <a:picLocks noChangeAspect="1"/>
          </p:cNvPicPr>
          <p:nvPr/>
        </p:nvPicPr>
        <p:blipFill rotWithShape="1">
          <a:blip r:embed="rId2">
            <a:extLst>
              <a:ext uri="{28A0092B-C50C-407E-A947-70E740481C1C}">
                <a14:useLocalDpi xmlns:a14="http://schemas.microsoft.com/office/drawing/2010/main" xmlns="" val="0"/>
              </a:ext>
            </a:extLst>
          </a:blip>
          <a:srcRect t="461"/>
          <a:stretch>
            <a:fillRect/>
          </a:stretch>
        </p:blipFill>
        <p:spPr>
          <a:xfrm>
            <a:off x="20" y="1282"/>
            <a:ext cx="12191980" cy="6856718"/>
          </a:xfrm>
          <a:prstGeom prst="rect">
            <a:avLst/>
          </a:prstGeom>
        </p:spPr>
      </p:pic>
      <p:sp>
        <p:nvSpPr>
          <p:cNvPr id="6" name="TextBox 5"/>
          <p:cNvSpPr txBox="1"/>
          <p:nvPr/>
        </p:nvSpPr>
        <p:spPr>
          <a:xfrm>
            <a:off x="114300" y="342900"/>
            <a:ext cx="9078417" cy="2400657"/>
          </a:xfrm>
          <a:prstGeom prst="rect">
            <a:avLst/>
          </a:prstGeom>
          <a:noFill/>
        </p:spPr>
        <p:txBody>
          <a:bodyPr wrap="square">
            <a:spAutoFit/>
          </a:bodyPr>
          <a:lstStyle/>
          <a:p>
            <a:pPr algn="ctr"/>
            <a:r>
              <a:rPr lang="hi-IN" sz="6600" b="1" dirty="0" err="1"/>
              <a:t>बालातिसार</a:t>
            </a:r>
            <a:r>
              <a:rPr lang="hi-IN" sz="6600" b="1" dirty="0"/>
              <a:t> </a:t>
            </a:r>
            <a:endParaRPr lang="en-US" sz="6600" b="1" dirty="0"/>
          </a:p>
          <a:p>
            <a:r>
              <a:rPr lang="hi-IN" sz="6600" b="1" dirty="0"/>
              <a:t>(</a:t>
            </a:r>
            <a:r>
              <a:rPr lang="en-IN" sz="6600" b="1" dirty="0"/>
              <a:t>Infantile Diarrhoea)</a:t>
            </a:r>
          </a:p>
          <a:p>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69000" b="-69000"/>
          </a:stretch>
        </a:blipFill>
        <a:effectLst/>
      </p:bgPr>
    </p:bg>
    <p:spTree>
      <p:nvGrpSpPr>
        <p:cNvPr id="1" name=""/>
        <p:cNvGrpSpPr/>
        <p:nvPr/>
      </p:nvGrpSpPr>
      <p:grpSpPr>
        <a:xfrm>
          <a:off x="0" y="0"/>
          <a:ext cx="0" cy="0"/>
          <a:chOff x="0" y="0"/>
          <a:chExt cx="0" cy="0"/>
        </a:xfrm>
      </p:grpSpPr>
      <p:sp>
        <p:nvSpPr>
          <p:cNvPr id="5" name="TextBox 4"/>
          <p:cNvSpPr txBox="1"/>
          <p:nvPr/>
        </p:nvSpPr>
        <p:spPr>
          <a:xfrm>
            <a:off x="0" y="0"/>
            <a:ext cx="12021312" cy="8079135"/>
          </a:xfrm>
          <a:prstGeom prst="rect">
            <a:avLst/>
          </a:prstGeom>
          <a:noFill/>
        </p:spPr>
        <p:txBody>
          <a:bodyPr wrap="square">
            <a:spAutoFit/>
          </a:bodyPr>
          <a:lstStyle/>
          <a:p>
            <a:pPr algn="ctr"/>
            <a:endParaRPr lang="en-US" sz="3200" dirty="0"/>
          </a:p>
          <a:p>
            <a:pPr algn="ctr"/>
            <a:r>
              <a:rPr lang="hi-IN" sz="4000" b="1" dirty="0" err="1">
                <a:solidFill>
                  <a:srgbClr val="FF0000"/>
                </a:solidFill>
              </a:rPr>
              <a:t>बालातिसार</a:t>
            </a:r>
            <a:r>
              <a:rPr lang="hi-IN" sz="4000" b="1" dirty="0">
                <a:solidFill>
                  <a:srgbClr val="FF0000"/>
                </a:solidFill>
              </a:rPr>
              <a:t> (</a:t>
            </a:r>
            <a:r>
              <a:rPr lang="en-US" sz="4000" b="1" dirty="0">
                <a:solidFill>
                  <a:srgbClr val="FF0000"/>
                </a:solidFill>
              </a:rPr>
              <a:t>Infantile Diarrhoea)</a:t>
            </a:r>
          </a:p>
          <a:p>
            <a:pPr algn="ctr"/>
            <a:endParaRPr lang="en-US" sz="3200" dirty="0"/>
          </a:p>
          <a:p>
            <a:r>
              <a:rPr lang="en-US" sz="3200" b="1" dirty="0"/>
              <a:t>“</a:t>
            </a:r>
            <a:r>
              <a:rPr lang="hi-IN" sz="3200" b="1" dirty="0" err="1"/>
              <a:t>गुदेन</a:t>
            </a:r>
            <a:r>
              <a:rPr lang="hi-IN" sz="3200" b="1" dirty="0"/>
              <a:t> </a:t>
            </a:r>
            <a:r>
              <a:rPr lang="hi-IN" sz="3200" b="1" dirty="0" err="1"/>
              <a:t>बहुद्रवसरणमतिसारैः</a:t>
            </a:r>
            <a:r>
              <a:rPr lang="en-US" sz="3200" b="1" dirty="0"/>
              <a:t>”</a:t>
            </a:r>
            <a:r>
              <a:rPr lang="hi-IN" sz="3200" b="1" dirty="0"/>
              <a:t> । (</a:t>
            </a:r>
            <a:r>
              <a:rPr lang="hi-IN" sz="3200" b="1" dirty="0" err="1"/>
              <a:t>मधुकोष</a:t>
            </a:r>
            <a:r>
              <a:rPr lang="hi-IN" sz="3200" b="1" dirty="0"/>
              <a:t>) </a:t>
            </a:r>
            <a:endParaRPr lang="en-US" sz="3200" b="1" dirty="0"/>
          </a:p>
          <a:p>
            <a:r>
              <a:rPr lang="hi-IN" sz="3000" dirty="0"/>
              <a:t>गुदा से अधिक मात्रा में </a:t>
            </a:r>
            <a:r>
              <a:rPr lang="hi-IN" sz="3000" dirty="0" err="1"/>
              <a:t>द्रवयुक्त</a:t>
            </a:r>
            <a:r>
              <a:rPr lang="hi-IN" sz="3000" dirty="0"/>
              <a:t> मल का बाहर निकलना अतिसार कहलाता है। </a:t>
            </a:r>
            <a:r>
              <a:rPr lang="hi-IN" sz="3000" dirty="0" err="1"/>
              <a:t>वयानुसार</a:t>
            </a:r>
            <a:r>
              <a:rPr lang="hi-IN" sz="3000" dirty="0"/>
              <a:t> बालकों में होने पर इसकी संज्ञा </a:t>
            </a:r>
            <a:r>
              <a:rPr lang="hi-IN" sz="3000" dirty="0" err="1"/>
              <a:t>बालातिसार</a:t>
            </a:r>
            <a:r>
              <a:rPr lang="hi-IN" sz="3000" dirty="0"/>
              <a:t> होती है।</a:t>
            </a:r>
            <a:endParaRPr lang="en-US" sz="3000" dirty="0"/>
          </a:p>
          <a:p>
            <a:r>
              <a:rPr lang="hi-IN" sz="3200" b="1" dirty="0">
                <a:solidFill>
                  <a:srgbClr val="FF0000"/>
                </a:solidFill>
              </a:rPr>
              <a:t>निदान</a:t>
            </a:r>
            <a:r>
              <a:rPr lang="en-US" sz="3200" b="1" dirty="0">
                <a:solidFill>
                  <a:srgbClr val="FF0000"/>
                </a:solidFill>
              </a:rPr>
              <a:t>—</a:t>
            </a:r>
          </a:p>
          <a:p>
            <a:endParaRPr lang="en-US" sz="100" dirty="0"/>
          </a:p>
          <a:p>
            <a:r>
              <a:rPr lang="en-US" sz="2800" dirty="0"/>
              <a:t>   </a:t>
            </a:r>
            <a:r>
              <a:rPr lang="en-US" sz="2800" b="1" dirty="0"/>
              <a:t>“</a:t>
            </a:r>
            <a:r>
              <a:rPr lang="hi-IN" sz="2800" b="1" dirty="0" err="1"/>
              <a:t>गुर्वतिस्निग्ध</a:t>
            </a:r>
            <a:r>
              <a:rPr lang="en-US" sz="2800" b="1" dirty="0"/>
              <a:t>………………</a:t>
            </a:r>
            <a:r>
              <a:rPr lang="hi-IN" sz="2800" b="1" dirty="0" err="1"/>
              <a:t>लक्षणं</a:t>
            </a:r>
            <a:r>
              <a:rPr lang="hi-IN" sz="2800" b="1" dirty="0"/>
              <a:t> </a:t>
            </a:r>
            <a:r>
              <a:rPr lang="hi-IN" sz="2800" b="1" dirty="0" err="1"/>
              <a:t>तस्य</a:t>
            </a:r>
            <a:r>
              <a:rPr lang="hi-IN" sz="2800" b="1" dirty="0"/>
              <a:t> </a:t>
            </a:r>
            <a:r>
              <a:rPr lang="hi-IN" sz="2800" b="1" dirty="0" err="1"/>
              <a:t>वक्ष्यते</a:t>
            </a:r>
            <a:r>
              <a:rPr lang="en-US" sz="2800" b="1" dirty="0"/>
              <a:t>”</a:t>
            </a:r>
            <a:r>
              <a:rPr lang="hi-IN" sz="2800" b="1" dirty="0"/>
              <a:t> ॥(</a:t>
            </a:r>
            <a:r>
              <a:rPr lang="hi-IN" sz="2800" b="1" dirty="0" err="1"/>
              <a:t>सु.उ</a:t>
            </a:r>
            <a:r>
              <a:rPr lang="hi-IN" sz="2800" b="1" dirty="0"/>
              <a:t>. 40/3</a:t>
            </a:r>
            <a:r>
              <a:rPr lang="en-US" sz="2800" b="1" dirty="0"/>
              <a:t>-5)</a:t>
            </a:r>
          </a:p>
          <a:p>
            <a:pPr marL="285750" indent="-285750">
              <a:buFont typeface="Wingdings" panose="05000000000000000000" pitchFamily="2" charset="2"/>
              <a:buChar char="§"/>
            </a:pPr>
            <a:r>
              <a:rPr lang="hi-IN" sz="2800" dirty="0"/>
              <a:t>गुरु, </a:t>
            </a:r>
            <a:r>
              <a:rPr lang="hi-IN" sz="2800" dirty="0" err="1"/>
              <a:t>अतिस्निग्ध</a:t>
            </a:r>
            <a:r>
              <a:rPr lang="hi-IN" sz="2800" dirty="0"/>
              <a:t>, </a:t>
            </a:r>
            <a:r>
              <a:rPr lang="hi-IN" sz="2800" dirty="0" err="1"/>
              <a:t>अतिरुक्ष</a:t>
            </a:r>
            <a:r>
              <a:rPr lang="hi-IN" sz="2800" dirty="0"/>
              <a:t>, </a:t>
            </a:r>
            <a:r>
              <a:rPr lang="hi-IN" sz="2800" dirty="0" err="1"/>
              <a:t>अत्युष्ण</a:t>
            </a:r>
            <a:r>
              <a:rPr lang="hi-IN" sz="2800" dirty="0"/>
              <a:t>, </a:t>
            </a:r>
            <a:r>
              <a:rPr lang="hi-IN" sz="2800" dirty="0" err="1"/>
              <a:t>अतिद्रव</a:t>
            </a:r>
            <a:r>
              <a:rPr lang="hi-IN" sz="2800" dirty="0"/>
              <a:t>, और </a:t>
            </a:r>
            <a:r>
              <a:rPr lang="hi-IN" sz="2800" dirty="0" err="1"/>
              <a:t>अतिशीतल</a:t>
            </a:r>
            <a:r>
              <a:rPr lang="hi-IN" sz="2800" dirty="0"/>
              <a:t> द्रव्यों का सेवन ।</a:t>
            </a:r>
            <a:endParaRPr lang="en-US" sz="2800" dirty="0"/>
          </a:p>
          <a:p>
            <a:pPr marL="285750" indent="-285750">
              <a:buFont typeface="Wingdings" panose="05000000000000000000" pitchFamily="2" charset="2"/>
              <a:buChar char="§"/>
            </a:pPr>
            <a:r>
              <a:rPr lang="hi-IN" sz="2800" dirty="0" err="1"/>
              <a:t>विरुद्धाशन</a:t>
            </a:r>
            <a:r>
              <a:rPr lang="hi-IN" sz="2800" dirty="0"/>
              <a:t>, </a:t>
            </a:r>
            <a:r>
              <a:rPr lang="hi-IN" sz="2800" dirty="0" err="1"/>
              <a:t>अध्यशन</a:t>
            </a:r>
            <a:r>
              <a:rPr lang="hi-IN" sz="2800" dirty="0"/>
              <a:t>, </a:t>
            </a:r>
            <a:r>
              <a:rPr lang="hi-IN" sz="2800" dirty="0" err="1"/>
              <a:t>अजीर्णाशन</a:t>
            </a:r>
            <a:r>
              <a:rPr lang="hi-IN" sz="2800" dirty="0"/>
              <a:t>, </a:t>
            </a:r>
            <a:r>
              <a:rPr lang="hi-IN" sz="2800" dirty="0" err="1"/>
              <a:t>असात्म्याशन</a:t>
            </a:r>
            <a:r>
              <a:rPr lang="hi-IN" sz="2800" dirty="0"/>
              <a:t>।</a:t>
            </a:r>
            <a:endParaRPr lang="en-US" sz="2800" dirty="0"/>
          </a:p>
          <a:p>
            <a:pPr marL="285750" indent="-285750">
              <a:buFont typeface="Wingdings" panose="05000000000000000000" pitchFamily="2" charset="2"/>
              <a:buChar char="§"/>
            </a:pPr>
            <a:r>
              <a:rPr lang="hi-IN" sz="2800" dirty="0" err="1"/>
              <a:t>स्नेहन</a:t>
            </a:r>
            <a:r>
              <a:rPr lang="hi-IN" sz="2800" dirty="0"/>
              <a:t>, </a:t>
            </a:r>
            <a:r>
              <a:rPr lang="hi-IN" sz="2800" dirty="0" err="1"/>
              <a:t>स्वेदनादि</a:t>
            </a:r>
            <a:r>
              <a:rPr lang="hi-IN" sz="2800" dirty="0"/>
              <a:t> के अतियोग या </a:t>
            </a:r>
            <a:r>
              <a:rPr lang="hi-IN" sz="2800" dirty="0" err="1"/>
              <a:t>मिथ्यायोग</a:t>
            </a:r>
            <a:r>
              <a:rPr lang="hi-IN" sz="2800" dirty="0"/>
              <a:t> से।</a:t>
            </a:r>
            <a:endParaRPr lang="en-US" sz="2800" dirty="0"/>
          </a:p>
          <a:p>
            <a:pPr marL="285750" indent="-285750">
              <a:buFont typeface="Wingdings" panose="05000000000000000000" pitchFamily="2" charset="2"/>
              <a:buChar char="§"/>
            </a:pPr>
            <a:r>
              <a:rPr lang="hi-IN" sz="2800" dirty="0"/>
              <a:t>विषाद, भय, शोक से।</a:t>
            </a:r>
            <a:endParaRPr lang="en-US" sz="2800" dirty="0"/>
          </a:p>
          <a:p>
            <a:pPr marL="285750" indent="-285750">
              <a:buFont typeface="Wingdings" panose="05000000000000000000" pitchFamily="2" charset="2"/>
              <a:buChar char="§"/>
            </a:pPr>
            <a:r>
              <a:rPr lang="hi-IN" sz="2800" dirty="0"/>
              <a:t>दूषित जल का पान, </a:t>
            </a:r>
            <a:r>
              <a:rPr lang="hi-IN" sz="2800" dirty="0" err="1"/>
              <a:t>अतिमद्यपान</a:t>
            </a:r>
            <a:r>
              <a:rPr lang="hi-IN" sz="2800" dirty="0"/>
              <a:t>, </a:t>
            </a:r>
            <a:r>
              <a:rPr lang="hi-IN" sz="2800" dirty="0" err="1"/>
              <a:t>ऋतुविपर्यय</a:t>
            </a:r>
            <a:r>
              <a:rPr lang="hi-IN" sz="2800" dirty="0"/>
              <a:t>, </a:t>
            </a:r>
            <a:r>
              <a:rPr lang="hi-IN" sz="2800" dirty="0" err="1"/>
              <a:t>सात्मयविपर्यय</a:t>
            </a:r>
            <a:r>
              <a:rPr lang="hi-IN" sz="2800" dirty="0"/>
              <a:t> से।</a:t>
            </a:r>
            <a:endParaRPr lang="en-US" sz="2800" dirty="0"/>
          </a:p>
          <a:p>
            <a:pPr marL="285750" indent="-285750">
              <a:buFont typeface="Wingdings" panose="05000000000000000000" pitchFamily="2" charset="2"/>
              <a:buChar char="§"/>
            </a:pPr>
            <a:r>
              <a:rPr lang="hi-IN" sz="2800" dirty="0" err="1"/>
              <a:t>अतिजलक्रीडा</a:t>
            </a:r>
            <a:r>
              <a:rPr lang="hi-IN" sz="2800" dirty="0"/>
              <a:t>, </a:t>
            </a:r>
            <a:r>
              <a:rPr lang="hi-IN" sz="2800" dirty="0" err="1"/>
              <a:t>वेगविघात</a:t>
            </a:r>
            <a:r>
              <a:rPr lang="hi-IN" sz="2800" dirty="0"/>
              <a:t> एवं </a:t>
            </a:r>
            <a:r>
              <a:rPr lang="hi-IN" sz="2800" dirty="0" err="1"/>
              <a:t>क्रिमिदोष</a:t>
            </a:r>
            <a:r>
              <a:rPr lang="hi-IN" sz="2800" dirty="0"/>
              <a:t> से।</a:t>
            </a:r>
            <a:endParaRPr lang="en-US" sz="2800" dirty="0"/>
          </a:p>
          <a:p>
            <a:endParaRPr lang="hi-IN" sz="3000" dirty="0"/>
          </a:p>
          <a:p>
            <a:endParaRPr lang="en-US" sz="3200" dirty="0"/>
          </a:p>
          <a:p>
            <a:pPr algn="ctr"/>
            <a:endParaRPr lang="en-IN" sz="3200" dirty="0"/>
          </a:p>
        </p:txBody>
      </p:sp>
      <p:sp>
        <p:nvSpPr>
          <p:cNvPr id="7" name="TextBox 6"/>
          <p:cNvSpPr txBox="1"/>
          <p:nvPr/>
        </p:nvSpPr>
        <p:spPr>
          <a:xfrm>
            <a:off x="3048000" y="2970383"/>
            <a:ext cx="6096000" cy="369332"/>
          </a:xfrm>
          <a:prstGeom prst="rect">
            <a:avLst/>
          </a:prstGeom>
          <a:noFill/>
        </p:spPr>
        <p:txBody>
          <a:bodyPr wrap="square">
            <a:spAutoFit/>
          </a:bodyPr>
          <a:lstStyle/>
          <a:p>
            <a:r>
              <a:rPr lang="hi-IN" dirty="0"/>
              <a:t>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88259" y="1"/>
            <a:ext cx="11877071" cy="7936280"/>
          </a:xfrm>
          <a:prstGeom prst="rect">
            <a:avLst/>
          </a:prstGeom>
          <a:noFill/>
        </p:spPr>
        <p:txBody>
          <a:bodyPr wrap="square">
            <a:spAutoFit/>
          </a:bodyPr>
          <a:lstStyle/>
          <a:p>
            <a:endParaRPr lang="en-US" sz="100" dirty="0"/>
          </a:p>
          <a:p>
            <a:r>
              <a:rPr lang="hi-IN" sz="3000" b="1" dirty="0">
                <a:solidFill>
                  <a:srgbClr val="FF0000"/>
                </a:solidFill>
              </a:rPr>
              <a:t>बालकों में अतिसार के अनेक कारण हैं, जिनमें से प्रमुख </a:t>
            </a:r>
            <a:r>
              <a:rPr lang="hi-IN" sz="3000" b="1" dirty="0" err="1">
                <a:solidFill>
                  <a:srgbClr val="FF0000"/>
                </a:solidFill>
              </a:rPr>
              <a:t>निम्नवत्</a:t>
            </a:r>
            <a:endParaRPr lang="en-US" sz="3000" b="1" dirty="0">
              <a:solidFill>
                <a:srgbClr val="FF0000"/>
              </a:solidFill>
            </a:endParaRPr>
          </a:p>
          <a:p>
            <a:pPr marL="342900" indent="-342900">
              <a:buAutoNum type="arabicPeriod"/>
            </a:pPr>
            <a:r>
              <a:rPr lang="hi-IN" sz="3000" dirty="0" err="1"/>
              <a:t>ग्रहरोग</a:t>
            </a:r>
            <a:endParaRPr lang="en-US" sz="3000" dirty="0"/>
          </a:p>
          <a:p>
            <a:r>
              <a:rPr lang="hi-IN" sz="3000" dirty="0"/>
              <a:t>2. </a:t>
            </a:r>
            <a:r>
              <a:rPr lang="hi-IN" sz="3000" dirty="0" err="1"/>
              <a:t>स्तन्यदोष</a:t>
            </a:r>
            <a:r>
              <a:rPr lang="hi-IN" sz="3000" dirty="0"/>
              <a:t> या </a:t>
            </a:r>
            <a:r>
              <a:rPr lang="hi-IN" sz="3000" dirty="0" err="1"/>
              <a:t>क्षीरदोष</a:t>
            </a:r>
            <a:endParaRPr lang="en-US" sz="3000" dirty="0"/>
          </a:p>
          <a:p>
            <a:r>
              <a:rPr lang="hi-IN" sz="3000" dirty="0"/>
              <a:t>3. </a:t>
            </a:r>
            <a:r>
              <a:rPr lang="hi-IN" sz="3000" dirty="0" err="1"/>
              <a:t>कृमिरोग</a:t>
            </a:r>
            <a:endParaRPr lang="en-US" sz="3000" dirty="0"/>
          </a:p>
          <a:p>
            <a:r>
              <a:rPr lang="hi-IN" sz="3000" dirty="0"/>
              <a:t>4. </a:t>
            </a:r>
            <a:r>
              <a:rPr lang="hi-IN" sz="3000" dirty="0" err="1"/>
              <a:t>मृत्तिकाभक्षण</a:t>
            </a:r>
            <a:endParaRPr lang="en-US" sz="3000" dirty="0"/>
          </a:p>
          <a:p>
            <a:r>
              <a:rPr lang="hi-IN" sz="3000" dirty="0"/>
              <a:t>5. </a:t>
            </a:r>
            <a:r>
              <a:rPr lang="hi-IN" sz="3000" dirty="0" err="1"/>
              <a:t>दन्तोभेद्</a:t>
            </a:r>
            <a:endParaRPr lang="en-US" sz="3000" dirty="0"/>
          </a:p>
          <a:p>
            <a:r>
              <a:rPr lang="hi-IN" sz="3200" b="1" dirty="0" err="1">
                <a:solidFill>
                  <a:srgbClr val="FF0000"/>
                </a:solidFill>
              </a:rPr>
              <a:t>सम्प्राप्ति</a:t>
            </a:r>
            <a:r>
              <a:rPr lang="en-US" sz="3200" b="1" dirty="0">
                <a:solidFill>
                  <a:srgbClr val="FF0000"/>
                </a:solidFill>
              </a:rPr>
              <a:t>-</a:t>
            </a:r>
            <a:r>
              <a:rPr lang="en-IN" sz="3200" dirty="0"/>
              <a:t>   </a:t>
            </a:r>
            <a:r>
              <a:rPr lang="en-IN" sz="2800" dirty="0" err="1"/>
              <a:t>गुरु</a:t>
            </a:r>
            <a:r>
              <a:rPr lang="en-IN" sz="2800" dirty="0"/>
              <a:t> </a:t>
            </a:r>
            <a:r>
              <a:rPr lang="en-IN" sz="2800" dirty="0" err="1"/>
              <a:t>आहार</a:t>
            </a:r>
            <a:r>
              <a:rPr lang="en-IN" sz="2800" dirty="0"/>
              <a:t> </a:t>
            </a:r>
            <a:r>
              <a:rPr lang="en-IN" sz="2800" dirty="0" err="1"/>
              <a:t>एवं</a:t>
            </a:r>
            <a:r>
              <a:rPr lang="en-IN" sz="2800" dirty="0"/>
              <a:t> </a:t>
            </a:r>
            <a:r>
              <a:rPr lang="en-IN" sz="2800" dirty="0" err="1"/>
              <a:t>कफपित्त</a:t>
            </a:r>
            <a:r>
              <a:rPr lang="en-IN" sz="2800" dirty="0"/>
              <a:t> </a:t>
            </a:r>
            <a:r>
              <a:rPr lang="en-IN" sz="2800" dirty="0" err="1"/>
              <a:t>प्रकोपक</a:t>
            </a:r>
            <a:r>
              <a:rPr lang="en-IN" sz="2800" dirty="0"/>
              <a:t> </a:t>
            </a:r>
            <a:r>
              <a:rPr lang="en-IN" sz="2800" dirty="0" err="1"/>
              <a:t>आहार</a:t>
            </a:r>
            <a:r>
              <a:rPr lang="en-IN" sz="2800" dirty="0"/>
              <a:t> </a:t>
            </a:r>
            <a:r>
              <a:rPr lang="en-IN" sz="2800" dirty="0" err="1"/>
              <a:t>विहार</a:t>
            </a:r>
            <a:r>
              <a:rPr lang="en-IN" sz="2800" dirty="0"/>
              <a:t> </a:t>
            </a:r>
            <a:r>
              <a:rPr lang="en-IN" sz="2800" dirty="0" err="1"/>
              <a:t>सेवन</a:t>
            </a:r>
            <a:endParaRPr lang="en-IN" sz="2800" dirty="0"/>
          </a:p>
          <a:p>
            <a:r>
              <a:rPr lang="en-IN" sz="2800" dirty="0"/>
              <a:t>                                                                  ↓</a:t>
            </a:r>
          </a:p>
          <a:p>
            <a:r>
              <a:rPr lang="en-IN" sz="2800" dirty="0"/>
              <a:t>                                                             </a:t>
            </a:r>
            <a:r>
              <a:rPr lang="en-IN" sz="2800" dirty="0" err="1"/>
              <a:t>मंदाग्नि</a:t>
            </a:r>
            <a:endParaRPr lang="en-IN" sz="2800" dirty="0"/>
          </a:p>
          <a:p>
            <a:r>
              <a:rPr lang="en-IN" sz="2800" dirty="0"/>
              <a:t>                                                                 ↓</a:t>
            </a:r>
          </a:p>
          <a:p>
            <a:r>
              <a:rPr lang="en-IN" sz="2800" dirty="0"/>
              <a:t>                                </a:t>
            </a:r>
            <a:r>
              <a:rPr lang="en-IN" sz="2800" dirty="0" err="1"/>
              <a:t>मल</a:t>
            </a:r>
            <a:r>
              <a:rPr lang="en-IN" sz="2800" dirty="0"/>
              <a:t> </a:t>
            </a:r>
            <a:r>
              <a:rPr lang="en-IN" sz="2800" dirty="0" err="1"/>
              <a:t>का</a:t>
            </a:r>
            <a:r>
              <a:rPr lang="en-IN" sz="2800" dirty="0"/>
              <a:t> </a:t>
            </a:r>
            <a:r>
              <a:rPr lang="en-IN" sz="2800" dirty="0" err="1"/>
              <a:t>द्रव</a:t>
            </a:r>
            <a:r>
              <a:rPr lang="en-IN" sz="2800" dirty="0"/>
              <a:t>, </a:t>
            </a:r>
            <a:r>
              <a:rPr lang="en-IN" sz="2800" dirty="0" err="1"/>
              <a:t>सर</a:t>
            </a:r>
            <a:r>
              <a:rPr lang="en-IN" sz="2800" dirty="0"/>
              <a:t> </a:t>
            </a:r>
            <a:r>
              <a:rPr lang="en-IN" sz="2800" dirty="0" err="1"/>
              <a:t>गुण</a:t>
            </a:r>
            <a:r>
              <a:rPr lang="en-IN" sz="2800" dirty="0"/>
              <a:t> </a:t>
            </a:r>
            <a:r>
              <a:rPr lang="en-IN" sz="2800" dirty="0" err="1"/>
              <a:t>में</a:t>
            </a:r>
            <a:r>
              <a:rPr lang="en-IN" sz="2800" dirty="0"/>
              <a:t> </a:t>
            </a:r>
            <a:r>
              <a:rPr lang="en-IN" sz="2800" dirty="0" err="1"/>
              <a:t>वृद्धि</a:t>
            </a:r>
            <a:r>
              <a:rPr lang="en-IN" sz="2800" dirty="0"/>
              <a:t>, </a:t>
            </a:r>
            <a:r>
              <a:rPr lang="en-IN" sz="2800" dirty="0" err="1"/>
              <a:t>मलभेद</a:t>
            </a:r>
            <a:endParaRPr lang="en-IN" sz="2800" dirty="0"/>
          </a:p>
          <a:p>
            <a:r>
              <a:rPr lang="en-IN" sz="2800" dirty="0"/>
              <a:t>                                                                 ↓</a:t>
            </a:r>
          </a:p>
          <a:p>
            <a:r>
              <a:rPr lang="en-IN" sz="2800" dirty="0"/>
              <a:t>                                                 </a:t>
            </a:r>
            <a:r>
              <a:rPr lang="en-IN" sz="2800" dirty="0" err="1"/>
              <a:t>वायु</a:t>
            </a:r>
            <a:r>
              <a:rPr lang="en-IN" sz="2800" dirty="0"/>
              <a:t> </a:t>
            </a:r>
            <a:r>
              <a:rPr lang="en-IN" sz="2800" dirty="0" err="1"/>
              <a:t>से</a:t>
            </a:r>
            <a:r>
              <a:rPr lang="en-IN" sz="2800" dirty="0"/>
              <a:t> </a:t>
            </a:r>
            <a:r>
              <a:rPr lang="en-IN" sz="2800" dirty="0" err="1"/>
              <a:t>प्रेरित</a:t>
            </a:r>
            <a:r>
              <a:rPr lang="en-IN" sz="2800" dirty="0"/>
              <a:t> </a:t>
            </a:r>
            <a:r>
              <a:rPr lang="en-IN" sz="2800" dirty="0" err="1"/>
              <a:t>होकर</a:t>
            </a:r>
            <a:endParaRPr lang="en-IN" sz="2800" dirty="0"/>
          </a:p>
          <a:p>
            <a:r>
              <a:rPr lang="en-IN" sz="2800" dirty="0"/>
              <a:t>                                                                ↓</a:t>
            </a:r>
          </a:p>
          <a:p>
            <a:r>
              <a:rPr lang="en-IN" sz="2800" dirty="0"/>
              <a:t>                         </a:t>
            </a:r>
            <a:r>
              <a:rPr lang="en-IN" sz="2800" dirty="0" err="1"/>
              <a:t>अतिशयेन</a:t>
            </a:r>
            <a:r>
              <a:rPr lang="en-IN" sz="2800" dirty="0"/>
              <a:t> </a:t>
            </a:r>
            <a:r>
              <a:rPr lang="en-IN" sz="2800" dirty="0" err="1"/>
              <a:t>सारयति</a:t>
            </a:r>
            <a:r>
              <a:rPr lang="en-IN" sz="2800" dirty="0"/>
              <a:t> (</a:t>
            </a:r>
            <a:r>
              <a:rPr lang="en-IN" sz="2800" dirty="0" err="1"/>
              <a:t>मल</a:t>
            </a:r>
            <a:r>
              <a:rPr lang="en-IN" sz="2800" dirty="0"/>
              <a:t> </a:t>
            </a:r>
            <a:r>
              <a:rPr lang="en-IN" sz="2800" dirty="0" err="1"/>
              <a:t>का</a:t>
            </a:r>
            <a:r>
              <a:rPr lang="en-IN" sz="2800" dirty="0"/>
              <a:t> </a:t>
            </a:r>
            <a:r>
              <a:rPr lang="en-IN" sz="2800" dirty="0" err="1"/>
              <a:t>अत्यधिक</a:t>
            </a:r>
            <a:r>
              <a:rPr lang="en-IN" sz="2800" dirty="0"/>
              <a:t> </a:t>
            </a:r>
            <a:r>
              <a:rPr lang="en-IN" sz="2800" dirty="0" err="1"/>
              <a:t>मात्रा</a:t>
            </a:r>
            <a:r>
              <a:rPr lang="en-IN" sz="2800" dirty="0"/>
              <a:t> </a:t>
            </a:r>
            <a:r>
              <a:rPr lang="en-IN" sz="2800" dirty="0" err="1"/>
              <a:t>में</a:t>
            </a:r>
            <a:r>
              <a:rPr lang="en-IN" sz="2800" dirty="0"/>
              <a:t> </a:t>
            </a:r>
            <a:r>
              <a:rPr lang="en-IN" sz="2800" dirty="0" err="1"/>
              <a:t>निकलना</a:t>
            </a:r>
            <a:r>
              <a:rPr lang="en-IN" sz="2800" dirty="0"/>
              <a:t>)</a:t>
            </a:r>
            <a:endParaRPr lang="en-US" sz="2800" b="1" dirty="0">
              <a:solidFill>
                <a:srgbClr val="FF0000"/>
              </a:solidFill>
            </a:endParaRPr>
          </a:p>
          <a:p>
            <a:endParaRPr lang="en-US" sz="2800" dirty="0"/>
          </a:p>
          <a:p>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6771084"/>
          </a:xfrm>
          <a:prstGeom prst="rect">
            <a:avLst/>
          </a:prstGeom>
          <a:noFill/>
        </p:spPr>
        <p:txBody>
          <a:bodyPr wrap="square">
            <a:spAutoFit/>
          </a:bodyPr>
          <a:lstStyle/>
          <a:p>
            <a:r>
              <a:rPr lang="hi-IN" sz="3400" b="1" dirty="0" err="1">
                <a:solidFill>
                  <a:srgbClr val="FF0000"/>
                </a:solidFill>
              </a:rPr>
              <a:t>पूर्वरूप</a:t>
            </a:r>
            <a:r>
              <a:rPr lang="hi-IN" sz="3400" b="1" dirty="0">
                <a:solidFill>
                  <a:srgbClr val="FF0000"/>
                </a:solidFill>
              </a:rPr>
              <a:t>-</a:t>
            </a:r>
            <a:endParaRPr lang="en-US" sz="3400" b="1" dirty="0">
              <a:solidFill>
                <a:srgbClr val="FF0000"/>
              </a:solidFill>
            </a:endParaRPr>
          </a:p>
          <a:p>
            <a:r>
              <a:rPr lang="en-US" sz="3200" dirty="0"/>
              <a:t>           </a:t>
            </a:r>
            <a:r>
              <a:rPr lang="en-US" sz="3200" b="1" dirty="0"/>
              <a:t>“</a:t>
            </a:r>
            <a:r>
              <a:rPr lang="hi-IN" sz="3200" b="1" dirty="0" err="1"/>
              <a:t>देहवैवर्ण्यमरतिर्मुखग्लानिरन्द्रिता</a:t>
            </a:r>
            <a:r>
              <a:rPr lang="hi-IN" sz="3200" b="1" dirty="0"/>
              <a:t> </a:t>
            </a:r>
            <a:r>
              <a:rPr lang="en-US" sz="3200" b="1" dirty="0"/>
              <a:t>     </a:t>
            </a:r>
          </a:p>
          <a:p>
            <a:r>
              <a:rPr lang="en-US" sz="3200" b="1" dirty="0"/>
              <a:t>            </a:t>
            </a:r>
            <a:r>
              <a:rPr lang="hi-IN" sz="3200" b="1" dirty="0" err="1"/>
              <a:t>वातकर्मनिवृत्तिश्चेत्यतीसाराग्रवेदनाः</a:t>
            </a:r>
            <a:r>
              <a:rPr lang="en-US" sz="3200" b="1" dirty="0"/>
              <a:t>” </a:t>
            </a:r>
            <a:r>
              <a:rPr lang="hi-IN" sz="3200" b="1" dirty="0"/>
              <a:t>(</a:t>
            </a:r>
            <a:r>
              <a:rPr lang="hi-IN" sz="3200" b="1" dirty="0" err="1"/>
              <a:t>का.सू</a:t>
            </a:r>
            <a:r>
              <a:rPr lang="hi-IN" sz="3200" b="1" dirty="0"/>
              <a:t>. 25/14)</a:t>
            </a:r>
            <a:endParaRPr lang="en-US" sz="3200" b="1" dirty="0"/>
          </a:p>
          <a:p>
            <a:pPr marL="285750" indent="-285750">
              <a:buFont typeface="Wingdings" panose="05000000000000000000" pitchFamily="2" charset="2"/>
              <a:buChar char="§"/>
            </a:pPr>
            <a:r>
              <a:rPr lang="hi-IN" sz="3000" dirty="0"/>
              <a:t>शरीर विवर्ण (पीला या सफेद)</a:t>
            </a:r>
            <a:endParaRPr lang="en-US" sz="3000" dirty="0"/>
          </a:p>
          <a:p>
            <a:pPr marL="285750" indent="-285750">
              <a:buFont typeface="Wingdings" panose="05000000000000000000" pitchFamily="2" charset="2"/>
              <a:buChar char="§"/>
            </a:pPr>
            <a:r>
              <a:rPr lang="hi-IN" sz="3000" dirty="0" err="1"/>
              <a:t>अरति</a:t>
            </a:r>
            <a:r>
              <a:rPr lang="hi-IN" sz="3000" dirty="0"/>
              <a:t> </a:t>
            </a:r>
            <a:endParaRPr lang="en-US" sz="3000" dirty="0"/>
          </a:p>
          <a:p>
            <a:pPr marL="285750" indent="-285750">
              <a:buFont typeface="Wingdings" panose="05000000000000000000" pitchFamily="2" charset="2"/>
              <a:buChar char="§"/>
            </a:pPr>
            <a:r>
              <a:rPr lang="hi-IN" sz="3000" dirty="0" err="1"/>
              <a:t>मुखग्लानि</a:t>
            </a:r>
            <a:r>
              <a:rPr lang="en-US" sz="3000" dirty="0"/>
              <a:t>  ,</a:t>
            </a:r>
            <a:r>
              <a:rPr lang="hi-IN" sz="3000" dirty="0"/>
              <a:t>निद्रा नहीं आना</a:t>
            </a:r>
            <a:endParaRPr lang="en-US" sz="3000" dirty="0"/>
          </a:p>
          <a:p>
            <a:pPr marL="285750" indent="-285750">
              <a:buFont typeface="Wingdings" panose="05000000000000000000" pitchFamily="2" charset="2"/>
              <a:buChar char="§"/>
            </a:pPr>
            <a:r>
              <a:rPr lang="hi-IN" sz="3000" dirty="0" err="1"/>
              <a:t>वातानुलोमन</a:t>
            </a:r>
            <a:r>
              <a:rPr lang="hi-IN" sz="3000" dirty="0"/>
              <a:t> नहीं होना</a:t>
            </a:r>
            <a:endParaRPr lang="en-US" sz="3000" dirty="0"/>
          </a:p>
          <a:p>
            <a:r>
              <a:rPr lang="hi-IN" sz="3400" b="1" dirty="0">
                <a:solidFill>
                  <a:srgbClr val="FF0000"/>
                </a:solidFill>
              </a:rPr>
              <a:t>लक्षण</a:t>
            </a:r>
            <a:r>
              <a:rPr lang="en-US" sz="3400" b="1" dirty="0">
                <a:solidFill>
                  <a:srgbClr val="FF0000"/>
                </a:solidFill>
              </a:rPr>
              <a:t>-</a:t>
            </a:r>
          </a:p>
          <a:p>
            <a:pPr marL="285750" indent="-285750">
              <a:buFont typeface="Wingdings" panose="05000000000000000000" pitchFamily="2" charset="2"/>
              <a:buChar char="§"/>
            </a:pPr>
            <a:r>
              <a:rPr lang="hi-IN" sz="3000" dirty="0"/>
              <a:t>पक्व या </a:t>
            </a:r>
            <a:r>
              <a:rPr lang="hi-IN" sz="3000" dirty="0" err="1"/>
              <a:t>विबद्ध</a:t>
            </a:r>
            <a:r>
              <a:rPr lang="hi-IN" sz="3000" dirty="0"/>
              <a:t> मल का अत्यधिक मात्रा में बार-बार </a:t>
            </a:r>
            <a:r>
              <a:rPr lang="hi-IN" sz="3000" dirty="0" err="1"/>
              <a:t>निर्हरण</a:t>
            </a:r>
            <a:endParaRPr lang="en-US" sz="3000" dirty="0"/>
          </a:p>
          <a:p>
            <a:pPr marL="285750" indent="-285750">
              <a:buFont typeface="Arial" panose="020B0604020202020204" pitchFamily="34" charset="0"/>
              <a:buChar char="•"/>
            </a:pPr>
            <a:r>
              <a:rPr lang="hi-IN" sz="3000" dirty="0"/>
              <a:t>शूल (उदर, कटि, पृष्ठ, पार्श्व में)</a:t>
            </a:r>
            <a:endParaRPr lang="en-US" sz="3000" dirty="0"/>
          </a:p>
          <a:p>
            <a:pPr marL="285750" indent="-285750">
              <a:buFont typeface="Arial" panose="020B0604020202020204" pitchFamily="34" charset="0"/>
              <a:buChar char="•"/>
            </a:pPr>
            <a:r>
              <a:rPr lang="hi-IN" sz="3000" dirty="0" err="1"/>
              <a:t>परिकर्त्तिका</a:t>
            </a:r>
            <a:endParaRPr lang="en-US" sz="3000" dirty="0"/>
          </a:p>
          <a:p>
            <a:pPr marL="285750" indent="-285750">
              <a:buFont typeface="Arial" panose="020B0604020202020204" pitchFamily="34" charset="0"/>
              <a:buChar char="•"/>
            </a:pPr>
            <a:r>
              <a:rPr lang="hi-IN" sz="3000" dirty="0" err="1"/>
              <a:t>शुष्कमुख</a:t>
            </a:r>
            <a:r>
              <a:rPr lang="hi-IN" sz="3000" dirty="0"/>
              <a:t> आदि</a:t>
            </a:r>
            <a:endParaRPr lang="en-US" sz="3000" dirty="0"/>
          </a:p>
          <a:p>
            <a:pPr marL="285750" indent="-285750">
              <a:buFont typeface="Wingdings" panose="05000000000000000000" pitchFamily="2" charset="2"/>
              <a:buChar char="§"/>
            </a:pPr>
            <a:endParaRPr lang="en-US" sz="3000" dirty="0"/>
          </a:p>
          <a:p>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0" y="181957"/>
            <a:ext cx="12065330" cy="6494085"/>
          </a:xfrm>
          <a:prstGeom prst="rect">
            <a:avLst/>
          </a:prstGeom>
          <a:noFill/>
        </p:spPr>
        <p:txBody>
          <a:bodyPr wrap="square">
            <a:spAutoFit/>
          </a:bodyPr>
          <a:lstStyle/>
          <a:p>
            <a:r>
              <a:rPr lang="en-IN" sz="3400" b="1" dirty="0" err="1">
                <a:solidFill>
                  <a:srgbClr val="FF0000"/>
                </a:solidFill>
              </a:rPr>
              <a:t>चिकित्सा</a:t>
            </a:r>
            <a:r>
              <a:rPr lang="en-IN" sz="3400" b="1" dirty="0">
                <a:solidFill>
                  <a:srgbClr val="FF0000"/>
                </a:solidFill>
              </a:rPr>
              <a:t> -</a:t>
            </a:r>
          </a:p>
          <a:p>
            <a:r>
              <a:rPr lang="en-IN" sz="3200" b="1" dirty="0"/>
              <a:t>         “</a:t>
            </a:r>
            <a:r>
              <a:rPr lang="en-IN" sz="3200" b="1" dirty="0" err="1"/>
              <a:t>पीतं</a:t>
            </a:r>
            <a:r>
              <a:rPr lang="en-IN" sz="3200" b="1" dirty="0"/>
              <a:t> </a:t>
            </a:r>
            <a:r>
              <a:rPr lang="en-IN" sz="3200" b="1" dirty="0" err="1"/>
              <a:t>पीतं</a:t>
            </a:r>
            <a:r>
              <a:rPr lang="en-IN" sz="3200" b="1" dirty="0"/>
              <a:t> च </a:t>
            </a:r>
            <a:r>
              <a:rPr lang="en-IN" sz="3200" b="1" dirty="0" err="1"/>
              <a:t>यः</a:t>
            </a:r>
            <a:r>
              <a:rPr lang="en-IN" sz="3200" b="1" dirty="0"/>
              <a:t> </a:t>
            </a:r>
            <a:r>
              <a:rPr lang="en-IN" sz="3200" b="1" dirty="0" err="1"/>
              <a:t>स्तन्यं</a:t>
            </a:r>
            <a:r>
              <a:rPr lang="en-IN" sz="3200" b="1" dirty="0"/>
              <a:t> </a:t>
            </a:r>
            <a:r>
              <a:rPr lang="en-IN" sz="3200" b="1" dirty="0" err="1"/>
              <a:t>सवातमतिसार्यते</a:t>
            </a:r>
            <a:r>
              <a:rPr lang="en-IN" sz="3200" b="1" dirty="0"/>
              <a:t>। </a:t>
            </a:r>
          </a:p>
          <a:p>
            <a:r>
              <a:rPr lang="en-IN" sz="3200" b="1" dirty="0"/>
              <a:t>           </a:t>
            </a:r>
            <a:r>
              <a:rPr lang="en-IN" sz="3200" b="1" dirty="0" err="1"/>
              <a:t>तस्याप्येतत्परं</a:t>
            </a:r>
            <a:r>
              <a:rPr lang="en-IN" sz="3200" b="1" dirty="0"/>
              <a:t> </a:t>
            </a:r>
            <a:r>
              <a:rPr lang="en-IN" sz="3200" b="1" dirty="0" err="1"/>
              <a:t>पथ्यं</a:t>
            </a:r>
            <a:r>
              <a:rPr lang="en-IN" sz="3200" b="1" dirty="0"/>
              <a:t> </a:t>
            </a:r>
            <a:r>
              <a:rPr lang="en-IN" sz="3200" b="1" dirty="0" err="1"/>
              <a:t>दीपनं</a:t>
            </a:r>
            <a:r>
              <a:rPr lang="en-IN" sz="3200" b="1" dirty="0"/>
              <a:t> </a:t>
            </a:r>
            <a:r>
              <a:rPr lang="en-IN" sz="3200" b="1" dirty="0" err="1"/>
              <a:t>बलवर्णकृत्</a:t>
            </a:r>
            <a:r>
              <a:rPr lang="en-IN" sz="3200" b="1" dirty="0"/>
              <a:t>” ।। (</a:t>
            </a:r>
            <a:r>
              <a:rPr lang="en-IN" sz="3200" b="1" dirty="0" err="1"/>
              <a:t>अ.सं.उ</a:t>
            </a:r>
            <a:r>
              <a:rPr lang="en-IN" sz="3200" b="1" dirty="0"/>
              <a:t>. 2/102)</a:t>
            </a:r>
          </a:p>
          <a:p>
            <a:endParaRPr lang="en-IN" sz="3200" b="1" dirty="0"/>
          </a:p>
          <a:p>
            <a:r>
              <a:rPr lang="en-IN" sz="3000" dirty="0" err="1"/>
              <a:t>स्तनपायी</a:t>
            </a:r>
            <a:r>
              <a:rPr lang="en-IN" sz="3000" dirty="0"/>
              <a:t> </a:t>
            </a:r>
            <a:r>
              <a:rPr lang="en-IN" sz="3000" dirty="0" err="1"/>
              <a:t>शिशुओं</a:t>
            </a:r>
            <a:r>
              <a:rPr lang="en-IN" sz="3000" dirty="0"/>
              <a:t> </a:t>
            </a:r>
            <a:r>
              <a:rPr lang="en-IN" sz="3000" dirty="0" err="1"/>
              <a:t>में</a:t>
            </a:r>
            <a:r>
              <a:rPr lang="en-IN" sz="3000" dirty="0"/>
              <a:t> </a:t>
            </a:r>
            <a:r>
              <a:rPr lang="en-IN" sz="3000" dirty="0" err="1"/>
              <a:t>बार</a:t>
            </a:r>
            <a:r>
              <a:rPr lang="en-IN" sz="3000" dirty="0"/>
              <a:t>- </a:t>
            </a:r>
            <a:r>
              <a:rPr lang="en-IN" sz="3000" dirty="0" err="1"/>
              <a:t>बार</a:t>
            </a:r>
            <a:r>
              <a:rPr lang="en-IN" sz="3000" dirty="0"/>
              <a:t> </a:t>
            </a:r>
            <a:r>
              <a:rPr lang="en-IN" sz="3000" dirty="0" err="1"/>
              <a:t>स्तन्य</a:t>
            </a:r>
            <a:r>
              <a:rPr lang="en-IN" sz="3000" dirty="0"/>
              <a:t> </a:t>
            </a:r>
            <a:r>
              <a:rPr lang="en-IN" sz="3000" dirty="0" err="1"/>
              <a:t>पीकर</a:t>
            </a:r>
            <a:r>
              <a:rPr lang="en-IN" sz="3000" dirty="0"/>
              <a:t> </a:t>
            </a:r>
            <a:r>
              <a:rPr lang="en-IN" sz="3000" dirty="0" err="1"/>
              <a:t>वात</a:t>
            </a:r>
            <a:r>
              <a:rPr lang="en-IN" sz="3000" dirty="0"/>
              <a:t> </a:t>
            </a:r>
            <a:r>
              <a:rPr lang="en-IN" sz="3000" dirty="0" err="1"/>
              <a:t>युक्त</a:t>
            </a:r>
            <a:r>
              <a:rPr lang="en-IN" sz="3000" dirty="0"/>
              <a:t> </a:t>
            </a:r>
            <a:r>
              <a:rPr lang="en-IN" sz="3000" dirty="0" err="1"/>
              <a:t>मल</a:t>
            </a:r>
            <a:r>
              <a:rPr lang="en-IN" sz="3000" dirty="0"/>
              <a:t> </a:t>
            </a:r>
            <a:r>
              <a:rPr lang="en-IN" sz="3000" dirty="0" err="1"/>
              <a:t>का</a:t>
            </a:r>
            <a:r>
              <a:rPr lang="en-IN" sz="3000" dirty="0"/>
              <a:t> </a:t>
            </a:r>
            <a:r>
              <a:rPr lang="en-IN" sz="3000" dirty="0" err="1"/>
              <a:t>त्याग</a:t>
            </a:r>
            <a:r>
              <a:rPr lang="en-IN" sz="3000" dirty="0"/>
              <a:t> </a:t>
            </a:r>
            <a:r>
              <a:rPr lang="en-IN" sz="3000" dirty="0" err="1"/>
              <a:t>होने</a:t>
            </a:r>
            <a:r>
              <a:rPr lang="en-IN" sz="3000" dirty="0"/>
              <a:t> </a:t>
            </a:r>
            <a:r>
              <a:rPr lang="en-IN" sz="3000" dirty="0" err="1"/>
              <a:t>पर</a:t>
            </a:r>
            <a:r>
              <a:rPr lang="en-IN" sz="3000" dirty="0"/>
              <a:t> </a:t>
            </a:r>
            <a:r>
              <a:rPr lang="en-IN" sz="3000" dirty="0" err="1"/>
              <a:t>पथ्य</a:t>
            </a:r>
            <a:r>
              <a:rPr lang="en-IN" sz="3000" dirty="0"/>
              <a:t> </a:t>
            </a:r>
            <a:r>
              <a:rPr lang="en-IN" sz="3000" dirty="0" err="1"/>
              <a:t>एवं</a:t>
            </a:r>
            <a:r>
              <a:rPr lang="en-IN" sz="3000" dirty="0"/>
              <a:t> </a:t>
            </a:r>
            <a:r>
              <a:rPr lang="en-IN" sz="3000" dirty="0" err="1"/>
              <a:t>दीपन</a:t>
            </a:r>
            <a:r>
              <a:rPr lang="en-IN" sz="3000" dirty="0"/>
              <a:t> </a:t>
            </a:r>
            <a:r>
              <a:rPr lang="en-IN" sz="3000" dirty="0" err="1"/>
              <a:t>औषधि</a:t>
            </a:r>
            <a:r>
              <a:rPr lang="en-IN" sz="3000" dirty="0"/>
              <a:t> </a:t>
            </a:r>
            <a:r>
              <a:rPr lang="en-IN" sz="3000" dirty="0" err="1"/>
              <a:t>का</a:t>
            </a:r>
            <a:r>
              <a:rPr lang="en-IN" sz="3000" dirty="0"/>
              <a:t> </a:t>
            </a:r>
            <a:r>
              <a:rPr lang="en-IN" sz="3000" dirty="0" err="1"/>
              <a:t>प्रयोग</a:t>
            </a:r>
            <a:r>
              <a:rPr lang="en-IN" sz="3000" dirty="0"/>
              <a:t> </a:t>
            </a:r>
            <a:r>
              <a:rPr lang="en-IN" sz="3000" dirty="0" err="1"/>
              <a:t>करना</a:t>
            </a:r>
            <a:r>
              <a:rPr lang="en-IN" sz="3000" dirty="0"/>
              <a:t> </a:t>
            </a:r>
            <a:r>
              <a:rPr lang="en-IN" sz="3000" dirty="0" err="1"/>
              <a:t>चाहिए</a:t>
            </a:r>
            <a:r>
              <a:rPr lang="en-IN" sz="3000" dirty="0"/>
              <a:t>।</a:t>
            </a:r>
          </a:p>
          <a:p>
            <a:endParaRPr lang="en-IN" sz="3200" dirty="0"/>
          </a:p>
          <a:p>
            <a:r>
              <a:rPr lang="en-US" sz="3200" b="1" dirty="0"/>
              <a:t>“</a:t>
            </a:r>
            <a:r>
              <a:rPr lang="hi-IN" sz="3200" b="1" dirty="0" err="1"/>
              <a:t>आमपक्वक्रमं</a:t>
            </a:r>
            <a:r>
              <a:rPr lang="hi-IN" sz="3200" b="1" dirty="0"/>
              <a:t> </a:t>
            </a:r>
            <a:r>
              <a:rPr lang="hi-IN" sz="3200" b="1" dirty="0" err="1"/>
              <a:t>हित्वा</a:t>
            </a:r>
            <a:r>
              <a:rPr lang="hi-IN" sz="3200" b="1" dirty="0"/>
              <a:t> </a:t>
            </a:r>
            <a:r>
              <a:rPr lang="hi-IN" sz="3200" b="1" dirty="0" err="1"/>
              <a:t>नातिसारे</a:t>
            </a:r>
            <a:r>
              <a:rPr lang="hi-IN" sz="3200" b="1" dirty="0"/>
              <a:t> क्रिया </a:t>
            </a:r>
            <a:r>
              <a:rPr lang="hi-IN" sz="3200" b="1" dirty="0" err="1"/>
              <a:t>यतः</a:t>
            </a:r>
            <a:r>
              <a:rPr lang="hi-IN" sz="3200" b="1" dirty="0"/>
              <a:t>।</a:t>
            </a:r>
            <a:endParaRPr lang="en-US" sz="3200" b="1" dirty="0"/>
          </a:p>
          <a:p>
            <a:r>
              <a:rPr lang="en-US" sz="3200" b="1" dirty="0"/>
              <a:t>  </a:t>
            </a:r>
            <a:r>
              <a:rPr lang="hi-IN" sz="3200" b="1" dirty="0"/>
              <a:t>अतः </a:t>
            </a:r>
            <a:r>
              <a:rPr lang="hi-IN" sz="3200" b="1" dirty="0" err="1"/>
              <a:t>सर्वेऽतिसारास्तु</a:t>
            </a:r>
            <a:r>
              <a:rPr lang="hi-IN" sz="3200" b="1" dirty="0"/>
              <a:t> </a:t>
            </a:r>
            <a:r>
              <a:rPr lang="hi-IN" sz="3200" b="1" dirty="0" err="1"/>
              <a:t>ज्ञेयाः</a:t>
            </a:r>
            <a:r>
              <a:rPr lang="hi-IN" sz="3200" b="1" dirty="0"/>
              <a:t> </a:t>
            </a:r>
            <a:r>
              <a:rPr lang="hi-IN" sz="3200" b="1" dirty="0" err="1"/>
              <a:t>पक्वामलक्षणैः</a:t>
            </a:r>
            <a:r>
              <a:rPr lang="en-US" sz="3200" b="1" dirty="0"/>
              <a:t>”</a:t>
            </a:r>
            <a:r>
              <a:rPr lang="hi-IN" sz="3200" b="1" dirty="0"/>
              <a:t> ॥(</a:t>
            </a:r>
            <a:r>
              <a:rPr lang="hi-IN" sz="3200" b="1" dirty="0" err="1"/>
              <a:t>सु.उ</a:t>
            </a:r>
            <a:r>
              <a:rPr lang="hi-IN" sz="3200" b="1" dirty="0"/>
              <a:t>. 40/24</a:t>
            </a:r>
            <a:r>
              <a:rPr lang="en-US" sz="3200" b="1" dirty="0"/>
              <a:t>)</a:t>
            </a:r>
            <a:r>
              <a:rPr lang="en-IN" sz="3200" b="1" dirty="0"/>
              <a:t> </a:t>
            </a:r>
          </a:p>
          <a:p>
            <a:endParaRPr lang="en-IN" sz="3200" dirty="0"/>
          </a:p>
          <a:p>
            <a:r>
              <a:rPr lang="hi-IN" sz="3000" dirty="0"/>
              <a:t>आम एवं पक्व का विचार कर अतिसार की चिकित्सा करनी चाहिए।</a:t>
            </a:r>
            <a:endParaRPr lang="en-US" sz="3000" dirty="0"/>
          </a:p>
          <a:p>
            <a:endParaRPr lang="en-US" sz="3200" dirty="0"/>
          </a:p>
          <a:p>
            <a:r>
              <a:rPr lang="en-US" sz="3200" b="1" dirty="0"/>
              <a:t> </a:t>
            </a:r>
            <a:r>
              <a:rPr lang="en-IN" sz="3200" dirty="0"/>
              <a:t>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127819" y="0"/>
            <a:ext cx="12064181" cy="13957667"/>
          </a:xfrm>
          <a:prstGeom prst="rect">
            <a:avLst/>
          </a:prstGeom>
          <a:blipFill>
            <a:blip r:embed="rId2">
              <a:alphaModFix amt="57000"/>
            </a:blip>
            <a:stretch>
              <a:fillRect/>
            </a:stretch>
          </a:blipFill>
        </p:spPr>
        <p:txBody>
          <a:bodyPr wrap="square">
            <a:spAutoFit/>
          </a:bodyPr>
          <a:lstStyle/>
          <a:p>
            <a:r>
              <a:rPr lang="en-US" sz="4000" b="1" dirty="0"/>
              <a:t>“</a:t>
            </a:r>
            <a:r>
              <a:rPr lang="hi-IN" sz="3200" b="1" dirty="0"/>
              <a:t>न </a:t>
            </a:r>
            <a:r>
              <a:rPr lang="hi-IN" sz="3200" b="1" dirty="0" err="1"/>
              <a:t>तु</a:t>
            </a:r>
            <a:r>
              <a:rPr lang="hi-IN" sz="3200" b="1" dirty="0"/>
              <a:t> </a:t>
            </a:r>
            <a:r>
              <a:rPr lang="hi-IN" sz="3200" b="1" dirty="0" err="1"/>
              <a:t>सङ्‌ग्रहणं</a:t>
            </a:r>
            <a:r>
              <a:rPr lang="hi-IN" sz="3200" b="1" dirty="0"/>
              <a:t> </a:t>
            </a:r>
            <a:r>
              <a:rPr lang="hi-IN" sz="3200" b="1" dirty="0" err="1"/>
              <a:t>देयं</a:t>
            </a:r>
            <a:r>
              <a:rPr lang="hi-IN" sz="3200" b="1" dirty="0"/>
              <a:t> </a:t>
            </a:r>
            <a:r>
              <a:rPr lang="hi-IN" sz="3200" b="1" dirty="0" err="1"/>
              <a:t>पूर्वमामातिसारिणे</a:t>
            </a:r>
            <a:r>
              <a:rPr lang="hi-IN" sz="3200" b="1" dirty="0"/>
              <a:t>।</a:t>
            </a:r>
            <a:endParaRPr lang="en-US" sz="3200" b="1" dirty="0"/>
          </a:p>
          <a:p>
            <a:r>
              <a:rPr lang="hi-IN" sz="3200" b="1" dirty="0"/>
              <a:t> </a:t>
            </a:r>
            <a:r>
              <a:rPr lang="hi-IN" sz="3200" b="1" dirty="0" err="1"/>
              <a:t>विबध्यमानाः</a:t>
            </a:r>
            <a:r>
              <a:rPr lang="hi-IN" sz="3200" b="1" dirty="0"/>
              <a:t> </a:t>
            </a:r>
            <a:r>
              <a:rPr lang="hi-IN" sz="3200" b="1" dirty="0" err="1"/>
              <a:t>प्राग्दोषा</a:t>
            </a:r>
            <a:r>
              <a:rPr lang="hi-IN" sz="3200" b="1" dirty="0"/>
              <a:t> </a:t>
            </a:r>
            <a:r>
              <a:rPr lang="hi-IN" sz="3200" b="1" dirty="0" err="1"/>
              <a:t>जनयन्त्यामयान्</a:t>
            </a:r>
            <a:r>
              <a:rPr lang="hi-IN" sz="3200" b="1" dirty="0"/>
              <a:t> </a:t>
            </a:r>
            <a:r>
              <a:rPr lang="hi-IN" sz="3200" b="1" dirty="0" err="1"/>
              <a:t>बहून्</a:t>
            </a:r>
            <a:r>
              <a:rPr lang="en-US" sz="3200" b="1" dirty="0"/>
              <a:t>”</a:t>
            </a:r>
            <a:r>
              <a:rPr lang="hi-IN" sz="3200" b="1" dirty="0"/>
              <a:t>।(</a:t>
            </a:r>
            <a:r>
              <a:rPr lang="hi-IN" sz="3200" b="1" dirty="0" err="1"/>
              <a:t>च.चि</a:t>
            </a:r>
            <a:r>
              <a:rPr lang="hi-IN" sz="3200" b="1" dirty="0"/>
              <a:t>. 19/15)</a:t>
            </a:r>
            <a:endParaRPr lang="en-US" sz="3200" b="1" dirty="0"/>
          </a:p>
          <a:p>
            <a:endParaRPr lang="en-US" sz="1000" dirty="0"/>
          </a:p>
          <a:p>
            <a:r>
              <a:rPr lang="hi-IN" sz="3000" dirty="0" err="1"/>
              <a:t>आमावस्था</a:t>
            </a:r>
            <a:r>
              <a:rPr lang="hi-IN" sz="3000" dirty="0"/>
              <a:t> में </a:t>
            </a:r>
            <a:r>
              <a:rPr lang="hi-IN" sz="3000" dirty="0" err="1"/>
              <a:t>स‌ङ्ग्राही</a:t>
            </a:r>
            <a:r>
              <a:rPr lang="hi-IN" sz="3000" dirty="0"/>
              <a:t> औषधियाँ नहीं देना चाहिए, अन्यथा कोष्ठ में </a:t>
            </a:r>
            <a:r>
              <a:rPr lang="hi-IN" sz="3000" dirty="0" err="1"/>
              <a:t>सञ्चित</a:t>
            </a:r>
            <a:r>
              <a:rPr lang="hi-IN" sz="3000" dirty="0"/>
              <a:t> दोष अत्यधिक वृद्ध होकर अनेक व्याधियों को उत्पन्न करते हैं।</a:t>
            </a:r>
            <a:endParaRPr lang="en-US" sz="4000" dirty="0"/>
          </a:p>
          <a:p>
            <a:r>
              <a:rPr lang="en-US" sz="4000" b="1" dirty="0"/>
              <a:t>“</a:t>
            </a:r>
            <a:r>
              <a:rPr lang="hi-IN" sz="3200" b="1" dirty="0" err="1"/>
              <a:t>तत्रादौ</a:t>
            </a:r>
            <a:r>
              <a:rPr lang="hi-IN" sz="3200" b="1" dirty="0"/>
              <a:t> </a:t>
            </a:r>
            <a:r>
              <a:rPr lang="hi-IN" sz="3200" b="1" dirty="0" err="1"/>
              <a:t>लङ्घनं</a:t>
            </a:r>
            <a:r>
              <a:rPr lang="hi-IN" sz="3200" b="1" dirty="0"/>
              <a:t> </a:t>
            </a:r>
            <a:r>
              <a:rPr lang="hi-IN" sz="3200" b="1" dirty="0" err="1"/>
              <a:t>कार्यमतिसारेषु</a:t>
            </a:r>
            <a:r>
              <a:rPr lang="hi-IN" sz="3200" b="1" dirty="0"/>
              <a:t> </a:t>
            </a:r>
            <a:r>
              <a:rPr lang="hi-IN" sz="3200" b="1" dirty="0" err="1"/>
              <a:t>देहिनाम्</a:t>
            </a:r>
            <a:r>
              <a:rPr lang="hi-IN" sz="3200" b="1" dirty="0"/>
              <a:t>। </a:t>
            </a:r>
            <a:endParaRPr lang="en-US" sz="3200" b="1" dirty="0"/>
          </a:p>
          <a:p>
            <a:r>
              <a:rPr lang="en-US" sz="3200" b="1" dirty="0"/>
              <a:t>  </a:t>
            </a:r>
            <a:r>
              <a:rPr lang="hi-IN" sz="3200" b="1" dirty="0" err="1"/>
              <a:t>ततः</a:t>
            </a:r>
            <a:r>
              <a:rPr lang="hi-IN" sz="3200" b="1" dirty="0"/>
              <a:t> </a:t>
            </a:r>
            <a:r>
              <a:rPr lang="hi-IN" sz="3200" b="1" dirty="0" err="1"/>
              <a:t>पाचनसंयुक्तो</a:t>
            </a:r>
            <a:r>
              <a:rPr lang="hi-IN" sz="3200" b="1" dirty="0"/>
              <a:t> </a:t>
            </a:r>
            <a:r>
              <a:rPr lang="hi-IN" sz="3200" b="1" dirty="0" err="1"/>
              <a:t>यवाग्वादिक्रमो</a:t>
            </a:r>
            <a:r>
              <a:rPr lang="hi-IN" sz="3200" b="1" dirty="0"/>
              <a:t> </a:t>
            </a:r>
            <a:r>
              <a:rPr lang="hi-IN" sz="3200" b="1" dirty="0" err="1"/>
              <a:t>हितः</a:t>
            </a:r>
            <a:r>
              <a:rPr lang="en-US" sz="3200" b="1" dirty="0"/>
              <a:t>”</a:t>
            </a:r>
            <a:r>
              <a:rPr lang="hi-IN" sz="3200" b="1" dirty="0"/>
              <a:t> ॥(</a:t>
            </a:r>
            <a:r>
              <a:rPr lang="hi-IN" sz="3200" b="1" dirty="0" err="1"/>
              <a:t>सु.उ</a:t>
            </a:r>
            <a:r>
              <a:rPr lang="hi-IN" sz="3200" b="1" dirty="0"/>
              <a:t>. 40/25)</a:t>
            </a:r>
            <a:endParaRPr lang="en-US" sz="3200" b="1" dirty="0"/>
          </a:p>
          <a:p>
            <a:endParaRPr lang="en-US" sz="1000" b="1" dirty="0"/>
          </a:p>
          <a:p>
            <a:r>
              <a:rPr lang="en-US" sz="3200" b="1" dirty="0"/>
              <a:t>“</a:t>
            </a:r>
            <a:r>
              <a:rPr lang="hi-IN" sz="3200" b="1" dirty="0" err="1"/>
              <a:t>वायोरनन्तरं</a:t>
            </a:r>
            <a:r>
              <a:rPr lang="hi-IN" sz="3200" b="1" dirty="0"/>
              <a:t> </a:t>
            </a:r>
            <a:r>
              <a:rPr lang="hi-IN" sz="3200" b="1" dirty="0" err="1"/>
              <a:t>पित्तं</a:t>
            </a:r>
            <a:r>
              <a:rPr lang="hi-IN" sz="3200" b="1" dirty="0"/>
              <a:t> </a:t>
            </a:r>
            <a:r>
              <a:rPr lang="hi-IN" sz="3200" b="1" dirty="0" err="1"/>
              <a:t>पित्तस्यानन्तरं</a:t>
            </a:r>
            <a:r>
              <a:rPr lang="hi-IN" sz="3200" b="1" dirty="0"/>
              <a:t> </a:t>
            </a:r>
            <a:r>
              <a:rPr lang="hi-IN" sz="3200" b="1" dirty="0" err="1"/>
              <a:t>कफम्</a:t>
            </a:r>
            <a:r>
              <a:rPr lang="hi-IN" sz="3200" b="1" dirty="0"/>
              <a:t>।</a:t>
            </a:r>
          </a:p>
          <a:p>
            <a:r>
              <a:rPr lang="en-US" sz="3200" b="1" dirty="0"/>
              <a:t>  </a:t>
            </a:r>
            <a:r>
              <a:rPr lang="hi-IN" sz="3200" b="1" dirty="0" err="1"/>
              <a:t>जयेत्पूर्वं</a:t>
            </a:r>
            <a:r>
              <a:rPr lang="hi-IN" sz="3200" b="1" dirty="0"/>
              <a:t> </a:t>
            </a:r>
            <a:r>
              <a:rPr lang="hi-IN" sz="3200" b="1" dirty="0" err="1"/>
              <a:t>त्रयाणां</a:t>
            </a:r>
            <a:r>
              <a:rPr lang="hi-IN" sz="3200" b="1" dirty="0"/>
              <a:t> </a:t>
            </a:r>
            <a:r>
              <a:rPr lang="hi-IN" sz="3200" b="1" dirty="0" err="1"/>
              <a:t>वा</a:t>
            </a:r>
            <a:r>
              <a:rPr lang="hi-IN" sz="3200" b="1" dirty="0"/>
              <a:t> </a:t>
            </a:r>
            <a:r>
              <a:rPr lang="hi-IN" sz="3200" b="1" dirty="0" err="1"/>
              <a:t>भवेद्यो</a:t>
            </a:r>
            <a:r>
              <a:rPr lang="hi-IN" sz="3200" b="1" dirty="0"/>
              <a:t> </a:t>
            </a:r>
            <a:r>
              <a:rPr lang="hi-IN" sz="3200" b="1" dirty="0" err="1"/>
              <a:t>बलवत्तमः</a:t>
            </a:r>
            <a:r>
              <a:rPr lang="en-US" sz="3200" b="1" dirty="0"/>
              <a:t>”</a:t>
            </a:r>
            <a:r>
              <a:rPr lang="hi-IN" sz="3200" b="1" dirty="0"/>
              <a:t>॥(</a:t>
            </a:r>
            <a:r>
              <a:rPr lang="hi-IN" sz="3200" b="1" dirty="0" err="1"/>
              <a:t>अ.ह.चि</a:t>
            </a:r>
            <a:r>
              <a:rPr lang="hi-IN" sz="3200" b="1" dirty="0"/>
              <a:t>. 9/122)</a:t>
            </a:r>
            <a:endParaRPr lang="en-US" sz="3200" b="1" dirty="0"/>
          </a:p>
          <a:p>
            <a:r>
              <a:rPr lang="hi-IN" sz="3200" dirty="0"/>
              <a:t>अतिसार में सर्वप्रथम वात की, उसके बाद पित्त की, उसके बाद कफ की चिकित्सा करनी चाहिए अथवा जो दोष अधिक बलवान हो उसकी चिकित्सा पहले करनी चाहिए।</a:t>
            </a:r>
            <a:endParaRPr lang="en-US" sz="3200" dirty="0"/>
          </a:p>
          <a:p>
            <a:endParaRPr lang="en-IN" sz="100" dirty="0"/>
          </a:p>
          <a:p>
            <a:r>
              <a:rPr lang="en-IN" sz="3200" dirty="0" err="1"/>
              <a:t>काश्यप</a:t>
            </a:r>
            <a:r>
              <a:rPr lang="en-IN" sz="3200" dirty="0"/>
              <a:t> </a:t>
            </a:r>
            <a:r>
              <a:rPr lang="en-IN" sz="3200" dirty="0" err="1"/>
              <a:t>संहिता</a:t>
            </a:r>
            <a:r>
              <a:rPr lang="en-IN" sz="3200" dirty="0"/>
              <a:t> ( </a:t>
            </a:r>
            <a:r>
              <a:rPr lang="en-IN" sz="3200" dirty="0" err="1"/>
              <a:t>गर्भिणी</a:t>
            </a:r>
            <a:r>
              <a:rPr lang="en-IN" sz="3200" dirty="0"/>
              <a:t> </a:t>
            </a:r>
            <a:r>
              <a:rPr lang="en-IN" sz="3200" dirty="0" err="1"/>
              <a:t>प्रकरण</a:t>
            </a:r>
            <a:r>
              <a:rPr lang="en-IN" sz="3200" dirty="0"/>
              <a:t>) </a:t>
            </a:r>
            <a:r>
              <a:rPr lang="en-IN" sz="3200" dirty="0" err="1"/>
              <a:t>में</a:t>
            </a:r>
            <a:r>
              <a:rPr lang="en-IN" sz="3200" dirty="0"/>
              <a:t> </a:t>
            </a:r>
            <a:r>
              <a:rPr lang="en-IN" sz="3200" dirty="0" err="1"/>
              <a:t>वर्णित</a:t>
            </a:r>
            <a:r>
              <a:rPr lang="en-IN" sz="3200" dirty="0"/>
              <a:t> (</a:t>
            </a:r>
            <a:r>
              <a:rPr lang="en-IN" sz="3200" dirty="0" err="1"/>
              <a:t>अतिसार</a:t>
            </a:r>
            <a:r>
              <a:rPr lang="en-IN" sz="3200" dirty="0"/>
              <a:t> </a:t>
            </a:r>
            <a:r>
              <a:rPr lang="en-IN" sz="3200" dirty="0" err="1"/>
              <a:t>चिकित्सा</a:t>
            </a:r>
            <a:r>
              <a:rPr lang="en-IN" sz="3200" dirty="0"/>
              <a:t>) </a:t>
            </a:r>
            <a:r>
              <a:rPr lang="en-IN" sz="3200" b="1" dirty="0" err="1"/>
              <a:t>कल्याणक</a:t>
            </a:r>
            <a:r>
              <a:rPr lang="en-IN" sz="3200" b="1" dirty="0"/>
              <a:t>  </a:t>
            </a:r>
            <a:r>
              <a:rPr lang="en-IN" sz="3200" b="1" dirty="0" err="1"/>
              <a:t>अवलेह</a:t>
            </a:r>
            <a:r>
              <a:rPr lang="en-IN" sz="3200" b="1" dirty="0"/>
              <a:t> </a:t>
            </a:r>
            <a:r>
              <a:rPr lang="hi-IN" sz="3200" b="1" dirty="0"/>
              <a:t> </a:t>
            </a:r>
            <a:r>
              <a:rPr lang="hi-IN" sz="3200" dirty="0"/>
              <a:t>देने से सभी प्रकार के </a:t>
            </a:r>
            <a:r>
              <a:rPr lang="hi-IN" sz="3200" dirty="0" err="1"/>
              <a:t>अतिसारो</a:t>
            </a:r>
            <a:r>
              <a:rPr lang="hi-IN" sz="3200" dirty="0"/>
              <a:t> का नाश होता है।</a:t>
            </a:r>
            <a:endParaRPr lang="en-US" sz="3200" dirty="0"/>
          </a:p>
          <a:p>
            <a:endParaRPr lang="en-US" sz="3200" dirty="0"/>
          </a:p>
          <a:p>
            <a:endParaRPr lang="en-US" sz="3600" dirty="0"/>
          </a:p>
          <a:p>
            <a:pPr marL="285750" indent="-285750">
              <a:buFont typeface="Arial" panose="020B0604020202020204" pitchFamily="34" charset="0"/>
              <a:buChar char="•"/>
            </a:pPr>
            <a:endParaRPr lang="en-US" sz="3600" dirty="0"/>
          </a:p>
          <a:p>
            <a:endParaRPr lang="en-US" sz="3600" dirty="0"/>
          </a:p>
          <a:p>
            <a:endParaRPr lang="en-US" sz="3600" dirty="0"/>
          </a:p>
          <a:p>
            <a:endParaRPr lang="en-IN" sz="3600" dirty="0"/>
          </a:p>
          <a:p>
            <a:endParaRPr lang="en-IN" sz="3200" dirty="0"/>
          </a:p>
          <a:p>
            <a:endParaRPr lang="en-US" sz="3200" b="1" dirty="0"/>
          </a:p>
          <a:p>
            <a:endParaRPr lang="hi-IN" sz="3200" b="1" dirty="0"/>
          </a:p>
          <a:p>
            <a:endParaRPr lang="en-US" sz="3200" dirty="0"/>
          </a:p>
          <a:p>
            <a:endParaRPr lang="en-US" sz="3200" b="1" dirty="0"/>
          </a:p>
          <a:p>
            <a:r>
              <a:rPr lang="en-IN" sz="4000" dirty="0"/>
              <a:t> </a:t>
            </a:r>
          </a:p>
          <a:p>
            <a:r>
              <a:rPr lang="en-IN" sz="4000" dirty="0"/>
              <a:t>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010" y="187020"/>
            <a:ext cx="12192000" cy="4501232"/>
          </a:xfrm>
          <a:prstGeom prst="rect">
            <a:avLst/>
          </a:prstGeom>
          <a:noFill/>
        </p:spPr>
        <p:txBody>
          <a:bodyPr wrap="square">
            <a:spAutoFit/>
          </a:bodyPr>
          <a:lstStyle/>
          <a:p>
            <a:r>
              <a:rPr lang="hi-IN" sz="3200" b="1" dirty="0">
                <a:solidFill>
                  <a:srgbClr val="FF0000"/>
                </a:solidFill>
              </a:rPr>
              <a:t>औषध योग</a:t>
            </a:r>
            <a:r>
              <a:rPr lang="en-US" sz="3200" b="1" dirty="0">
                <a:solidFill>
                  <a:srgbClr val="FF0000"/>
                </a:solidFill>
              </a:rPr>
              <a:t>-</a:t>
            </a:r>
          </a:p>
          <a:p>
            <a:endParaRPr lang="en-IN" sz="1050" dirty="0"/>
          </a:p>
          <a:p>
            <a:r>
              <a:rPr lang="en-IN" sz="3200" dirty="0"/>
              <a:t> </a:t>
            </a:r>
            <a:r>
              <a:rPr lang="hi-IN" sz="3000" dirty="0" err="1"/>
              <a:t>बालचर्तुभद्र</a:t>
            </a:r>
            <a:r>
              <a:rPr lang="hi-IN" sz="3000" dirty="0"/>
              <a:t> चूर्ण, </a:t>
            </a:r>
            <a:r>
              <a:rPr lang="hi-IN" sz="3000" dirty="0" err="1"/>
              <a:t>विडंगादि</a:t>
            </a:r>
            <a:r>
              <a:rPr lang="hi-IN" sz="3000" dirty="0"/>
              <a:t> चूर्ण, </a:t>
            </a:r>
            <a:r>
              <a:rPr lang="hi-IN" sz="3000" dirty="0" err="1"/>
              <a:t>अतिविषा</a:t>
            </a:r>
            <a:r>
              <a:rPr lang="hi-IN" sz="3000" dirty="0"/>
              <a:t> चूर्ण</a:t>
            </a:r>
            <a:r>
              <a:rPr lang="en-US" sz="3000" dirty="0"/>
              <a:t>, </a:t>
            </a:r>
            <a:r>
              <a:rPr lang="hi-IN" sz="3000" dirty="0" err="1"/>
              <a:t>पटोलादि</a:t>
            </a:r>
            <a:r>
              <a:rPr lang="hi-IN" sz="3000" dirty="0"/>
              <a:t> चूर्ण</a:t>
            </a:r>
            <a:r>
              <a:rPr lang="en-US" sz="3000" dirty="0"/>
              <a:t>, </a:t>
            </a:r>
            <a:r>
              <a:rPr lang="hi-IN" sz="3000" dirty="0" err="1"/>
              <a:t>कुटज</a:t>
            </a:r>
            <a:r>
              <a:rPr lang="hi-IN" sz="3000" dirty="0"/>
              <a:t> योग</a:t>
            </a:r>
            <a:r>
              <a:rPr lang="en-US" sz="3000" dirty="0"/>
              <a:t>, </a:t>
            </a:r>
            <a:r>
              <a:rPr lang="hi-IN" sz="3000" dirty="0" err="1"/>
              <a:t>कल्याणक</a:t>
            </a:r>
            <a:r>
              <a:rPr lang="hi-IN" sz="3000" dirty="0"/>
              <a:t> अवलेह</a:t>
            </a:r>
            <a:r>
              <a:rPr lang="en-US" sz="3000" dirty="0"/>
              <a:t>, </a:t>
            </a:r>
            <a:r>
              <a:rPr lang="hi-IN" sz="3000" dirty="0" err="1"/>
              <a:t>बिल्वादि</a:t>
            </a:r>
            <a:r>
              <a:rPr lang="hi-IN" sz="3000" dirty="0"/>
              <a:t> </a:t>
            </a:r>
            <a:r>
              <a:rPr lang="hi-IN" sz="3000" dirty="0" err="1"/>
              <a:t>कषाय</a:t>
            </a:r>
            <a:r>
              <a:rPr lang="en-US" sz="3000" dirty="0"/>
              <a:t> </a:t>
            </a:r>
          </a:p>
          <a:p>
            <a:endParaRPr lang="en-US" sz="1200" dirty="0"/>
          </a:p>
          <a:p>
            <a:r>
              <a:rPr lang="en-IN" sz="3400" b="1" dirty="0" err="1">
                <a:solidFill>
                  <a:srgbClr val="FF0000"/>
                </a:solidFill>
              </a:rPr>
              <a:t>पथ्य</a:t>
            </a:r>
            <a:r>
              <a:rPr lang="en-IN" sz="3400" b="1" dirty="0">
                <a:solidFill>
                  <a:srgbClr val="FF0000"/>
                </a:solidFill>
              </a:rPr>
              <a:t>-</a:t>
            </a:r>
          </a:p>
          <a:p>
            <a:endParaRPr lang="en-IN" sz="1200" dirty="0"/>
          </a:p>
          <a:p>
            <a:r>
              <a:rPr lang="en-IN" sz="3000" dirty="0" err="1"/>
              <a:t>दोषों</a:t>
            </a:r>
            <a:r>
              <a:rPr lang="en-IN" sz="3000" dirty="0"/>
              <a:t> </a:t>
            </a:r>
            <a:r>
              <a:rPr lang="en-IN" sz="3000" dirty="0" err="1"/>
              <a:t>के</a:t>
            </a:r>
            <a:r>
              <a:rPr lang="en-IN" sz="3000" dirty="0"/>
              <a:t> </a:t>
            </a:r>
            <a:r>
              <a:rPr lang="en-IN" sz="3000" dirty="0" err="1"/>
              <a:t>पाचन</a:t>
            </a:r>
            <a:r>
              <a:rPr lang="en-IN" sz="3000" dirty="0"/>
              <a:t> </a:t>
            </a:r>
            <a:r>
              <a:rPr lang="en-IN" sz="3000" dirty="0" err="1"/>
              <a:t>हो</a:t>
            </a:r>
            <a:r>
              <a:rPr lang="en-IN" sz="3000" dirty="0"/>
              <a:t> </a:t>
            </a:r>
            <a:r>
              <a:rPr lang="en-IN" sz="3000" dirty="0" err="1"/>
              <a:t>जाने</a:t>
            </a:r>
            <a:r>
              <a:rPr lang="en-IN" sz="3000" dirty="0"/>
              <a:t> </a:t>
            </a:r>
            <a:r>
              <a:rPr lang="en-IN" sz="3000" dirty="0" err="1"/>
              <a:t>पर</a:t>
            </a:r>
            <a:r>
              <a:rPr lang="en-IN" sz="3000" dirty="0"/>
              <a:t> </a:t>
            </a:r>
            <a:r>
              <a:rPr lang="en-IN" sz="3000" dirty="0" err="1"/>
              <a:t>तथा</a:t>
            </a:r>
            <a:r>
              <a:rPr lang="en-IN" sz="3000" dirty="0"/>
              <a:t> </a:t>
            </a:r>
            <a:r>
              <a:rPr lang="en-IN" sz="3000" dirty="0" err="1"/>
              <a:t>अन्नकाल</a:t>
            </a:r>
            <a:r>
              <a:rPr lang="en-IN" sz="3000" dirty="0"/>
              <a:t> </a:t>
            </a:r>
            <a:r>
              <a:rPr lang="en-IN" sz="3000" dirty="0" err="1"/>
              <a:t>उपस्थित</a:t>
            </a:r>
            <a:r>
              <a:rPr lang="en-IN" sz="3000" dirty="0"/>
              <a:t> </a:t>
            </a:r>
            <a:r>
              <a:rPr lang="en-IN" sz="3000" dirty="0" err="1"/>
              <a:t>होने</a:t>
            </a:r>
            <a:r>
              <a:rPr lang="en-IN" sz="3000" dirty="0"/>
              <a:t> </a:t>
            </a:r>
            <a:r>
              <a:rPr lang="en-IN" sz="3000" dirty="0" err="1"/>
              <a:t>पर</a:t>
            </a:r>
            <a:r>
              <a:rPr lang="en-IN" sz="3000" dirty="0"/>
              <a:t> </a:t>
            </a:r>
            <a:r>
              <a:rPr lang="en-IN" sz="3000" dirty="0" err="1"/>
              <a:t>लघु</a:t>
            </a:r>
            <a:r>
              <a:rPr lang="en-IN" sz="3000" dirty="0"/>
              <a:t> </a:t>
            </a:r>
            <a:r>
              <a:rPr lang="en-IN" sz="3000" dirty="0" err="1"/>
              <a:t>अन्न</a:t>
            </a:r>
            <a:r>
              <a:rPr lang="en-IN" sz="3000" dirty="0"/>
              <a:t> </a:t>
            </a:r>
            <a:r>
              <a:rPr lang="en-IN" sz="3000" dirty="0" err="1"/>
              <a:t>का</a:t>
            </a:r>
            <a:r>
              <a:rPr lang="en-IN" sz="3000" dirty="0"/>
              <a:t> </a:t>
            </a:r>
            <a:r>
              <a:rPr lang="en-IN" sz="3000" dirty="0" err="1"/>
              <a:t>सेवन</a:t>
            </a:r>
            <a:r>
              <a:rPr lang="en-IN" sz="3000" dirty="0"/>
              <a:t> </a:t>
            </a:r>
            <a:r>
              <a:rPr lang="en-IN" sz="3000" dirty="0" err="1"/>
              <a:t>कराएं</a:t>
            </a:r>
            <a:r>
              <a:rPr lang="en-IN" sz="3000" dirty="0"/>
              <a:t>। </a:t>
            </a:r>
          </a:p>
          <a:p>
            <a:r>
              <a:rPr lang="en-IN" sz="3000" dirty="0" err="1"/>
              <a:t>यह</a:t>
            </a:r>
            <a:r>
              <a:rPr lang="en-IN" sz="3000" dirty="0"/>
              <a:t> </a:t>
            </a:r>
            <a:r>
              <a:rPr lang="en-IN" sz="3000" dirty="0" err="1"/>
              <a:t>भोजन</a:t>
            </a:r>
            <a:r>
              <a:rPr lang="en-IN" sz="3000" dirty="0"/>
              <a:t> </a:t>
            </a:r>
            <a:r>
              <a:rPr lang="en-IN" sz="3000" dirty="0" err="1"/>
              <a:t>में</a:t>
            </a:r>
            <a:r>
              <a:rPr lang="en-IN" sz="3000" dirty="0"/>
              <a:t> </a:t>
            </a:r>
            <a:r>
              <a:rPr lang="en-IN" sz="3000" dirty="0" err="1"/>
              <a:t>रुचि</a:t>
            </a:r>
            <a:r>
              <a:rPr lang="en-IN" sz="3000" dirty="0"/>
              <a:t>, </a:t>
            </a:r>
            <a:r>
              <a:rPr lang="en-IN" sz="3000" dirty="0" err="1"/>
              <a:t>अग्नि</a:t>
            </a:r>
            <a:r>
              <a:rPr lang="en-IN" sz="3000" dirty="0"/>
              <a:t> </a:t>
            </a:r>
            <a:r>
              <a:rPr lang="en-IN" sz="3000" dirty="0" err="1"/>
              <a:t>के</a:t>
            </a:r>
            <a:r>
              <a:rPr lang="en-IN" sz="3000" dirty="0"/>
              <a:t> </a:t>
            </a:r>
            <a:r>
              <a:rPr lang="en-IN" sz="3000" dirty="0" err="1"/>
              <a:t>बल</a:t>
            </a:r>
            <a:r>
              <a:rPr lang="en-IN" sz="3000" dirty="0"/>
              <a:t> </a:t>
            </a:r>
            <a:r>
              <a:rPr lang="en-IN" sz="3000" dirty="0" err="1"/>
              <a:t>तथा</a:t>
            </a:r>
            <a:r>
              <a:rPr lang="en-IN" sz="3000" dirty="0"/>
              <a:t> </a:t>
            </a:r>
            <a:r>
              <a:rPr lang="en-IN" sz="3000" dirty="0" err="1"/>
              <a:t>शरीर</a:t>
            </a:r>
            <a:r>
              <a:rPr lang="en-IN" sz="3000" dirty="0"/>
              <a:t> </a:t>
            </a:r>
            <a:r>
              <a:rPr lang="en-IN" sz="3000" dirty="0" err="1"/>
              <a:t>के</a:t>
            </a:r>
            <a:r>
              <a:rPr lang="en-IN" sz="3000" dirty="0"/>
              <a:t> </a:t>
            </a:r>
            <a:r>
              <a:rPr lang="en-IN" sz="3000" dirty="0" err="1"/>
              <a:t>बल</a:t>
            </a:r>
            <a:r>
              <a:rPr lang="en-IN" sz="3000" dirty="0"/>
              <a:t> </a:t>
            </a:r>
            <a:r>
              <a:rPr lang="en-IN" sz="3000" dirty="0" err="1"/>
              <a:t>की</a:t>
            </a:r>
            <a:r>
              <a:rPr lang="en-IN" sz="3000" dirty="0"/>
              <a:t> </a:t>
            </a:r>
            <a:r>
              <a:rPr lang="en-IN" sz="3000" dirty="0" err="1"/>
              <a:t>वृद्धि</a:t>
            </a:r>
            <a:r>
              <a:rPr lang="en-IN" sz="3000" dirty="0"/>
              <a:t> </a:t>
            </a:r>
            <a:r>
              <a:rPr lang="en-IN" sz="3000" dirty="0" err="1"/>
              <a:t>करता</a:t>
            </a:r>
            <a:r>
              <a:rPr lang="en-IN" sz="3000" dirty="0"/>
              <a:t> </a:t>
            </a:r>
            <a:r>
              <a:rPr lang="en-IN" sz="3000" dirty="0" err="1"/>
              <a:t>है</a:t>
            </a:r>
            <a:r>
              <a:rPr lang="en-IN" sz="3000" dirty="0"/>
              <a:t>। </a:t>
            </a:r>
            <a:r>
              <a:rPr lang="en-IN" sz="3000" dirty="0" err="1"/>
              <a:t>इसी</a:t>
            </a:r>
            <a:r>
              <a:rPr lang="en-IN" sz="3000" dirty="0"/>
              <a:t> </a:t>
            </a:r>
            <a:r>
              <a:rPr lang="en-IN" sz="3000" dirty="0" err="1"/>
              <a:t>प्रकार</a:t>
            </a:r>
            <a:r>
              <a:rPr lang="en-IN" sz="3000" dirty="0"/>
              <a:t> </a:t>
            </a:r>
            <a:r>
              <a:rPr lang="en-IN" sz="3000" dirty="0" err="1"/>
              <a:t>तक्र</a:t>
            </a:r>
            <a:r>
              <a:rPr lang="en-IN" sz="3000" dirty="0"/>
              <a:t>, </a:t>
            </a:r>
            <a:r>
              <a:rPr lang="en-IN" sz="3000" dirty="0" err="1"/>
              <a:t>काञ्जी</a:t>
            </a:r>
            <a:r>
              <a:rPr lang="en-IN" sz="3000" dirty="0"/>
              <a:t>, </a:t>
            </a:r>
            <a:r>
              <a:rPr lang="en-IN" sz="3000" dirty="0" err="1"/>
              <a:t>यवागू</a:t>
            </a:r>
            <a:r>
              <a:rPr lang="en-IN" sz="3000" dirty="0"/>
              <a:t>, </a:t>
            </a:r>
            <a:r>
              <a:rPr lang="en-IN" sz="3000" dirty="0" err="1"/>
              <a:t>आसव</a:t>
            </a:r>
            <a:r>
              <a:rPr lang="en-IN" sz="3000" dirty="0"/>
              <a:t>, </a:t>
            </a:r>
            <a:r>
              <a:rPr lang="en-IN" sz="3000" dirty="0" err="1"/>
              <a:t>अरिष्ट</a:t>
            </a:r>
            <a:r>
              <a:rPr lang="en-IN" sz="3000" dirty="0"/>
              <a:t>, </a:t>
            </a:r>
            <a:r>
              <a:rPr lang="en-IN" sz="3000" dirty="0" err="1"/>
              <a:t>मधु</a:t>
            </a:r>
            <a:r>
              <a:rPr lang="en-IN" sz="3000" dirty="0"/>
              <a:t> </a:t>
            </a:r>
            <a:r>
              <a:rPr lang="en-IN" sz="3000" dirty="0" err="1"/>
              <a:t>आदि</a:t>
            </a:r>
            <a:r>
              <a:rPr lang="en-IN" sz="3000" dirty="0"/>
              <a:t> </a:t>
            </a:r>
            <a:r>
              <a:rPr lang="en-IN" sz="3000" dirty="0" err="1"/>
              <a:t>का</a:t>
            </a:r>
            <a:r>
              <a:rPr lang="en-IN" sz="3000" dirty="0"/>
              <a:t> </a:t>
            </a:r>
            <a:r>
              <a:rPr lang="en-IN" sz="3000" dirty="0" err="1"/>
              <a:t>रुचि</a:t>
            </a:r>
            <a:r>
              <a:rPr lang="en-IN" sz="3000" dirty="0"/>
              <a:t> </a:t>
            </a:r>
            <a:r>
              <a:rPr lang="en-IN" sz="3000" dirty="0" err="1"/>
              <a:t>के</a:t>
            </a:r>
            <a:r>
              <a:rPr lang="en-IN" sz="3000" dirty="0"/>
              <a:t> </a:t>
            </a:r>
            <a:r>
              <a:rPr lang="en-IN" sz="3000" dirty="0" err="1"/>
              <a:t>अनुकूल</a:t>
            </a:r>
            <a:r>
              <a:rPr lang="en-IN" sz="3000" dirty="0"/>
              <a:t> </a:t>
            </a:r>
            <a:r>
              <a:rPr lang="en-IN" sz="3000" dirty="0" err="1"/>
              <a:t>प्रयोग</a:t>
            </a:r>
            <a:r>
              <a:rPr lang="en-IN" sz="3000" dirty="0"/>
              <a:t> </a:t>
            </a:r>
            <a:r>
              <a:rPr lang="en-IN" sz="3000" dirty="0" err="1"/>
              <a:t>करें</a:t>
            </a:r>
            <a:r>
              <a:rPr lang="en-IN" sz="3000" dirty="0"/>
              <a:t>।</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076216" cy="5247590"/>
          </a:xfrm>
          <a:prstGeom prst="rect">
            <a:avLst/>
          </a:prstGeom>
          <a:noFill/>
        </p:spPr>
        <p:txBody>
          <a:bodyPr wrap="square">
            <a:spAutoFit/>
          </a:bodyPr>
          <a:lstStyle/>
          <a:p>
            <a:r>
              <a:rPr lang="en-IN" sz="3200" dirty="0"/>
              <a:t> </a:t>
            </a:r>
            <a:r>
              <a:rPr lang="hi-IN" sz="3200" b="1" dirty="0" err="1">
                <a:solidFill>
                  <a:srgbClr val="FF0000"/>
                </a:solidFill>
              </a:rPr>
              <a:t>रक्तातिसार</a:t>
            </a:r>
            <a:r>
              <a:rPr lang="hi-IN" sz="3200" b="1" dirty="0">
                <a:solidFill>
                  <a:srgbClr val="FF0000"/>
                </a:solidFill>
              </a:rPr>
              <a:t> की चिकित्सा</a:t>
            </a:r>
            <a:r>
              <a:rPr lang="en-US" sz="3200" b="1" dirty="0">
                <a:solidFill>
                  <a:srgbClr val="FF0000"/>
                </a:solidFill>
              </a:rPr>
              <a:t>-</a:t>
            </a:r>
          </a:p>
          <a:p>
            <a:endParaRPr lang="en-US" sz="1400" dirty="0"/>
          </a:p>
          <a:p>
            <a:r>
              <a:rPr lang="hi-IN" sz="3000" dirty="0"/>
              <a:t>अतिसार के मल के साथ रक्त निकालने पर चिकित्सा-</a:t>
            </a:r>
            <a:endParaRPr lang="en-US" sz="3000" dirty="0"/>
          </a:p>
          <a:p>
            <a:endParaRPr lang="en-US" sz="1100" dirty="0"/>
          </a:p>
          <a:p>
            <a:r>
              <a:rPr lang="en-US" sz="3200" b="1" dirty="0"/>
              <a:t>“</a:t>
            </a:r>
            <a:r>
              <a:rPr lang="hi-IN" sz="3200" b="1" dirty="0" err="1"/>
              <a:t>बाणमूलस्यनिष्क्वाथस्त्रपुषीबीजसंयुतः</a:t>
            </a:r>
            <a:r>
              <a:rPr lang="hi-IN" sz="3200" b="1" dirty="0"/>
              <a:t> ।</a:t>
            </a:r>
            <a:endParaRPr lang="en-US" sz="3200" b="1" dirty="0"/>
          </a:p>
          <a:p>
            <a:r>
              <a:rPr lang="en-US" sz="3200" b="1" dirty="0"/>
              <a:t>  </a:t>
            </a:r>
            <a:r>
              <a:rPr lang="hi-IN" sz="3200" b="1" dirty="0" err="1"/>
              <a:t>शर्करामधुसंयुक्तो</a:t>
            </a:r>
            <a:r>
              <a:rPr lang="hi-IN" sz="3200" b="1" dirty="0"/>
              <a:t> पद्म </a:t>
            </a:r>
            <a:r>
              <a:rPr lang="hi-IN" sz="3200" b="1" dirty="0" err="1"/>
              <a:t>समङ्गा</a:t>
            </a:r>
            <a:r>
              <a:rPr lang="hi-IN" sz="3200" b="1" dirty="0"/>
              <a:t> </a:t>
            </a:r>
            <a:r>
              <a:rPr lang="hi-IN" sz="3200" b="1" dirty="0" err="1"/>
              <a:t>मधुकं</a:t>
            </a:r>
            <a:r>
              <a:rPr lang="hi-IN" sz="3200" b="1" dirty="0"/>
              <a:t> </a:t>
            </a:r>
            <a:r>
              <a:rPr lang="hi-IN" sz="3200" b="1" dirty="0" err="1"/>
              <a:t>चन्दनं</a:t>
            </a:r>
            <a:r>
              <a:rPr lang="hi-IN" sz="3200" b="1" dirty="0"/>
              <a:t> </a:t>
            </a:r>
            <a:r>
              <a:rPr lang="hi-IN" sz="3200" b="1" dirty="0" err="1"/>
              <a:t>पद्मकेशरम्</a:t>
            </a:r>
            <a:r>
              <a:rPr lang="hi-IN" sz="3200" b="1" dirty="0"/>
              <a:t> ।</a:t>
            </a:r>
            <a:endParaRPr lang="en-US" sz="3200" b="1" dirty="0"/>
          </a:p>
          <a:p>
            <a:r>
              <a:rPr lang="en-US" sz="3200" b="1" dirty="0"/>
              <a:t>  </a:t>
            </a:r>
            <a:r>
              <a:rPr lang="hi-IN" sz="3200" b="1" dirty="0" err="1"/>
              <a:t>पयसा</a:t>
            </a:r>
            <a:r>
              <a:rPr lang="hi-IN" sz="3200" b="1" dirty="0"/>
              <a:t> </a:t>
            </a:r>
            <a:r>
              <a:rPr lang="hi-IN" sz="3200" b="1" dirty="0" err="1"/>
              <a:t>मधुसंयुक्तं</a:t>
            </a:r>
            <a:r>
              <a:rPr lang="hi-IN" sz="3200" b="1" dirty="0"/>
              <a:t> </a:t>
            </a:r>
            <a:r>
              <a:rPr lang="hi-IN" sz="3200" b="1" dirty="0" err="1"/>
              <a:t>रक्तातीसारनाशनः</a:t>
            </a:r>
            <a:r>
              <a:rPr lang="en-US" sz="3200" b="1" dirty="0"/>
              <a:t>”</a:t>
            </a:r>
            <a:r>
              <a:rPr lang="hi-IN" sz="3200" b="1" dirty="0"/>
              <a:t> ॥</a:t>
            </a:r>
            <a:r>
              <a:rPr lang="en-US" sz="3200" b="1" dirty="0"/>
              <a:t>               </a:t>
            </a:r>
            <a:r>
              <a:rPr lang="hi-IN" sz="3200" b="1" dirty="0"/>
              <a:t>(</a:t>
            </a:r>
            <a:r>
              <a:rPr lang="hi-IN" sz="3200" b="1" dirty="0" err="1"/>
              <a:t>का.खि</a:t>
            </a:r>
            <a:r>
              <a:rPr lang="hi-IN" sz="3200" b="1" dirty="0"/>
              <a:t>. 10/96-97)</a:t>
            </a:r>
            <a:endParaRPr lang="en-US" sz="3200" b="1" dirty="0"/>
          </a:p>
          <a:p>
            <a:endParaRPr lang="en-US" sz="3200" b="1" dirty="0"/>
          </a:p>
          <a:p>
            <a:pPr marL="285750" indent="-285750">
              <a:buFont typeface="Arial" panose="020B0604020202020204" pitchFamily="34" charset="0"/>
              <a:buChar char="•"/>
            </a:pPr>
            <a:r>
              <a:rPr lang="hi-IN" sz="3000" dirty="0" err="1"/>
              <a:t>रक्तातिसार</a:t>
            </a:r>
            <a:r>
              <a:rPr lang="hi-IN" sz="3000" dirty="0"/>
              <a:t> होने पर बाण (सहचर) मूल </a:t>
            </a:r>
            <a:r>
              <a:rPr lang="hi-IN" sz="3000" dirty="0" err="1"/>
              <a:t>क्वाथ</a:t>
            </a:r>
            <a:r>
              <a:rPr lang="hi-IN" sz="3000" dirty="0"/>
              <a:t> </a:t>
            </a:r>
            <a:r>
              <a:rPr lang="hi-IN" sz="3000" dirty="0" err="1"/>
              <a:t>त्रपुष</a:t>
            </a:r>
            <a:r>
              <a:rPr lang="hi-IN" sz="3000" dirty="0"/>
              <a:t> (खीरा) का बीज का शर्करा एवं मधु के साथ सेवन।</a:t>
            </a:r>
            <a:endParaRPr lang="en-US" sz="3000" dirty="0"/>
          </a:p>
          <a:p>
            <a:r>
              <a:rPr lang="hi-IN" sz="3000" dirty="0"/>
              <a:t>कमल, </a:t>
            </a:r>
            <a:r>
              <a:rPr lang="hi-IN" sz="3000" dirty="0" err="1"/>
              <a:t>मञ्जिषठा</a:t>
            </a:r>
            <a:r>
              <a:rPr lang="hi-IN" sz="3000" dirty="0"/>
              <a:t>, </a:t>
            </a:r>
            <a:r>
              <a:rPr lang="hi-IN" sz="3000" dirty="0" err="1"/>
              <a:t>यष्टिमधु</a:t>
            </a:r>
            <a:r>
              <a:rPr lang="hi-IN" sz="3000" dirty="0"/>
              <a:t>, चन्दन, </a:t>
            </a:r>
            <a:r>
              <a:rPr lang="hi-IN" sz="3000" dirty="0" err="1"/>
              <a:t>कमलकेसर</a:t>
            </a:r>
            <a:r>
              <a:rPr lang="hi-IN" sz="3000" dirty="0"/>
              <a:t> के चूर्ण को मधु में मिलाकर दुग्ध के साथ सेवन।</a:t>
            </a:r>
            <a:endParaRPr lang="en-IN"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being fed by a hand&#10;&#10;Description automatically generated"/>
          <p:cNvPicPr>
            <a:picLocks noChangeAspect="1"/>
          </p:cNvPicPr>
          <p:nvPr/>
        </p:nvPicPr>
        <p:blipFill rotWithShape="1">
          <a:blip r:embed="rId2">
            <a:extLst>
              <a:ext uri="{28A0092B-C50C-407E-A947-70E740481C1C}">
                <a14:useLocalDpi xmlns:a14="http://schemas.microsoft.com/office/drawing/2010/main" xmlns="" val="0"/>
              </a:ext>
            </a:extLst>
          </a:blip>
          <a:srcRect t="4439" r="-1" b="8661"/>
          <a:stretch>
            <a:fillRect/>
          </a:stretch>
        </p:blipFill>
        <p:spPr>
          <a:xfrm>
            <a:off x="2442398" y="-36392"/>
            <a:ext cx="9749604" cy="6894392"/>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9" name="TextBox 8"/>
          <p:cNvSpPr txBox="1"/>
          <p:nvPr/>
        </p:nvSpPr>
        <p:spPr>
          <a:xfrm>
            <a:off x="-2036064" y="1855280"/>
            <a:ext cx="11245379" cy="2123658"/>
          </a:xfrm>
          <a:prstGeom prst="rect">
            <a:avLst/>
          </a:prstGeom>
          <a:noFill/>
          <a:scene3d>
            <a:camera prst="perspectiveLeft"/>
            <a:lightRig rig="threePt" dir="t"/>
          </a:scene3d>
        </p:spPr>
        <p:txBody>
          <a:bodyPr wrap="square">
            <a:spAutoFit/>
          </a:bodyPr>
          <a:lstStyle/>
          <a:p>
            <a:pPr algn="ctr"/>
            <a:r>
              <a:rPr lang="en-US" sz="6000" b="1" dirty="0"/>
              <a:t>       </a:t>
            </a:r>
            <a:r>
              <a:rPr lang="hi-IN" sz="6600" b="1" i="1" dirty="0">
                <a:solidFill>
                  <a:srgbClr val="00B0F0"/>
                </a:solidFill>
              </a:rPr>
              <a:t>अजीर्ण</a:t>
            </a:r>
            <a:endParaRPr lang="en-US" sz="6600" b="1" i="1" dirty="0">
              <a:solidFill>
                <a:srgbClr val="00B0F0"/>
              </a:solidFill>
            </a:endParaRPr>
          </a:p>
          <a:p>
            <a:pPr algn="ctr"/>
            <a:r>
              <a:rPr lang="hi-IN" sz="6600" b="1" i="1" dirty="0">
                <a:solidFill>
                  <a:srgbClr val="00B0F0"/>
                </a:solidFill>
              </a:rPr>
              <a:t>(</a:t>
            </a:r>
            <a:r>
              <a:rPr lang="en-IN" sz="6600" b="1" i="1" dirty="0">
                <a:solidFill>
                  <a:srgbClr val="00B0F0"/>
                </a:solidFill>
              </a:rPr>
              <a:t>INDIGESTION)</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91999" cy="7478970"/>
          </a:xfrm>
          <a:prstGeom prst="rect">
            <a:avLst/>
          </a:prstGeom>
          <a:noFill/>
        </p:spPr>
        <p:txBody>
          <a:bodyPr wrap="square">
            <a:spAutoFit/>
          </a:bodyPr>
          <a:lstStyle/>
          <a:p>
            <a:pPr algn="ctr"/>
            <a:r>
              <a:rPr lang="en-US" sz="4000" b="1" dirty="0" err="1">
                <a:solidFill>
                  <a:srgbClr val="FF0000"/>
                </a:solidFill>
              </a:rPr>
              <a:t>Diarrhoea</a:t>
            </a:r>
            <a:endParaRPr lang="en-US" sz="4000" dirty="0"/>
          </a:p>
          <a:p>
            <a:pPr marL="571500" indent="-571500">
              <a:buFont typeface="Wingdings" panose="05000000000000000000" pitchFamily="2" charset="2"/>
              <a:buChar char="Ø"/>
            </a:pPr>
            <a:r>
              <a:rPr lang="en-US" sz="4000" dirty="0"/>
              <a:t>Diarrhoea means passage of 3 or more loose or watery stools in 24hrs, resulting in excessive loss of fluid and  electrolytes in stools.</a:t>
            </a:r>
          </a:p>
          <a:p>
            <a:r>
              <a:rPr lang="en-US" sz="4000" dirty="0"/>
              <a:t>      However, recent change in stool consistency is        </a:t>
            </a:r>
          </a:p>
          <a:p>
            <a:r>
              <a:rPr lang="en-US" sz="4000" dirty="0"/>
              <a:t>      more important than the frequency.</a:t>
            </a:r>
          </a:p>
          <a:p>
            <a:pPr marL="571500" indent="-571500">
              <a:buFont typeface="Wingdings" panose="05000000000000000000" pitchFamily="2" charset="2"/>
              <a:buChar char="Ø"/>
            </a:pPr>
            <a:r>
              <a:rPr lang="en-US" sz="4000" dirty="0"/>
              <a:t>Diarrhoeal disease rank among the Top three causes of death in pediatric population of the developing countries.</a:t>
            </a:r>
          </a:p>
          <a:p>
            <a:endParaRPr lang="en-US" sz="4000" dirty="0"/>
          </a:p>
          <a:p>
            <a:pPr marL="285750" indent="-285750">
              <a:buFont typeface="Wingdings" panose="05000000000000000000" pitchFamily="2" charset="2"/>
              <a:buChar char="§"/>
            </a:pPr>
            <a:endParaRPr lang="en-IN" sz="4000" dirty="0"/>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9048631"/>
          </a:xfrm>
          <a:prstGeom prst="rect">
            <a:avLst/>
          </a:prstGeom>
          <a:noFill/>
        </p:spPr>
        <p:txBody>
          <a:bodyPr wrap="square">
            <a:spAutoFit/>
          </a:bodyPr>
          <a:lstStyle/>
          <a:p>
            <a:r>
              <a:rPr lang="en-US" sz="4000" b="1" dirty="0">
                <a:solidFill>
                  <a:srgbClr val="FF0000"/>
                </a:solidFill>
              </a:rPr>
              <a:t>Classification of diarrhea—</a:t>
            </a:r>
          </a:p>
          <a:p>
            <a:endParaRPr lang="en-US" sz="100" dirty="0"/>
          </a:p>
          <a:p>
            <a:r>
              <a:rPr lang="en-US" sz="3800" dirty="0"/>
              <a:t>According to the Pathogenesis:</a:t>
            </a:r>
          </a:p>
          <a:p>
            <a:endParaRPr lang="en-US" sz="100" dirty="0"/>
          </a:p>
          <a:p>
            <a:pPr marL="342900" indent="-342900">
              <a:buFont typeface="+mj-lt"/>
              <a:buAutoNum type="arabicPeriod"/>
            </a:pPr>
            <a:r>
              <a:rPr lang="en-US" sz="3800" dirty="0"/>
              <a:t>    Acute</a:t>
            </a:r>
          </a:p>
          <a:p>
            <a:r>
              <a:rPr lang="en-US" sz="3800" dirty="0"/>
              <a:t>2.    </a:t>
            </a:r>
            <a:r>
              <a:rPr lang="en-US" sz="3800" dirty="0" err="1"/>
              <a:t>Dysentry</a:t>
            </a:r>
            <a:r>
              <a:rPr lang="en-US" sz="3800" dirty="0"/>
              <a:t> </a:t>
            </a:r>
          </a:p>
          <a:p>
            <a:r>
              <a:rPr lang="en-US" sz="3800" dirty="0"/>
              <a:t>3.    Persistent </a:t>
            </a:r>
          </a:p>
          <a:p>
            <a:pPr marL="742950" indent="-742950">
              <a:buAutoNum type="arabicPeriod" startAt="4"/>
            </a:pPr>
            <a:r>
              <a:rPr lang="en-US" sz="3800" dirty="0"/>
              <a:t>Chronic</a:t>
            </a:r>
          </a:p>
          <a:p>
            <a:r>
              <a:rPr lang="en-US" sz="4000" dirty="0">
                <a:solidFill>
                  <a:srgbClr val="FF0000"/>
                </a:solidFill>
              </a:rPr>
              <a:t>1)Acute </a:t>
            </a:r>
            <a:r>
              <a:rPr lang="en-US" sz="4000" dirty="0" err="1">
                <a:solidFill>
                  <a:srgbClr val="FF0000"/>
                </a:solidFill>
              </a:rPr>
              <a:t>Diarrhoea</a:t>
            </a:r>
            <a:r>
              <a:rPr lang="en-US" sz="4000" dirty="0">
                <a:solidFill>
                  <a:srgbClr val="FF0000"/>
                </a:solidFill>
              </a:rPr>
              <a:t>-</a:t>
            </a:r>
          </a:p>
          <a:p>
            <a:pPr marL="285750" indent="-285750">
              <a:buFont typeface="Wingdings" panose="05000000000000000000" pitchFamily="2" charset="2"/>
              <a:buChar char="§"/>
            </a:pPr>
            <a:r>
              <a:rPr lang="en-US" sz="3800" dirty="0"/>
              <a:t> Acute onset.   </a:t>
            </a:r>
          </a:p>
          <a:p>
            <a:pPr marL="285750" indent="-285750">
              <a:buFont typeface="Wingdings" panose="05000000000000000000" pitchFamily="2" charset="2"/>
              <a:buChar char="§"/>
            </a:pPr>
            <a:r>
              <a:rPr lang="en-US" sz="3800" dirty="0"/>
              <a:t>Passage of loose or watery stool.</a:t>
            </a:r>
          </a:p>
          <a:p>
            <a:pPr marL="285750" indent="-285750">
              <a:buFont typeface="Wingdings" panose="05000000000000000000" pitchFamily="2" charset="2"/>
              <a:buChar char="§"/>
            </a:pPr>
            <a:r>
              <a:rPr lang="en-IN" sz="3800" dirty="0"/>
              <a:t>Fever &amp; Vomiting may be present.</a:t>
            </a:r>
          </a:p>
          <a:p>
            <a:pPr marL="285750" indent="-285750">
              <a:buFont typeface="Wingdings" panose="05000000000000000000" pitchFamily="2" charset="2"/>
              <a:buChar char="§"/>
            </a:pPr>
            <a:r>
              <a:rPr lang="en-IN" sz="3800" dirty="0"/>
              <a:t>Dehydration, electrolyte imbalance</a:t>
            </a:r>
          </a:p>
          <a:p>
            <a:endParaRPr lang="en-US" sz="3800" dirty="0"/>
          </a:p>
          <a:p>
            <a:endParaRPr lang="en-US" sz="4000" dirty="0"/>
          </a:p>
          <a:p>
            <a:endParaRPr lang="en-US" sz="4000" dirty="0"/>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5000" b="-25000"/>
          </a:stretch>
        </a:blipFill>
        <a:effectLst/>
      </p:bgPr>
    </p:bg>
    <p:spTree>
      <p:nvGrpSpPr>
        <p:cNvPr id="1" name=""/>
        <p:cNvGrpSpPr/>
        <p:nvPr/>
      </p:nvGrpSpPr>
      <p:grpSpPr>
        <a:xfrm>
          <a:off x="0" y="0"/>
          <a:ext cx="0" cy="0"/>
          <a:chOff x="0" y="0"/>
          <a:chExt cx="0" cy="0"/>
        </a:xfrm>
      </p:grpSpPr>
      <p:sp>
        <p:nvSpPr>
          <p:cNvPr id="3" name="TextBox 2"/>
          <p:cNvSpPr txBox="1"/>
          <p:nvPr/>
        </p:nvSpPr>
        <p:spPr>
          <a:xfrm>
            <a:off x="213756" y="213756"/>
            <a:ext cx="11815948" cy="6555641"/>
          </a:xfrm>
          <a:prstGeom prst="rect">
            <a:avLst/>
          </a:prstGeom>
          <a:noFill/>
        </p:spPr>
        <p:txBody>
          <a:bodyPr wrap="square">
            <a:spAutoFit/>
          </a:bodyPr>
          <a:lstStyle/>
          <a:p>
            <a:r>
              <a:rPr lang="en-IN" sz="4000" dirty="0">
                <a:solidFill>
                  <a:srgbClr val="FF0000"/>
                </a:solidFill>
              </a:rPr>
              <a:t>2)</a:t>
            </a:r>
            <a:r>
              <a:rPr lang="en-IN" sz="4000" dirty="0" err="1">
                <a:solidFill>
                  <a:srgbClr val="FF0000"/>
                </a:solidFill>
              </a:rPr>
              <a:t>Dysentry</a:t>
            </a:r>
            <a:r>
              <a:rPr lang="en-IN" sz="4000" dirty="0">
                <a:solidFill>
                  <a:srgbClr val="FF0000"/>
                </a:solidFill>
              </a:rPr>
              <a:t>-</a:t>
            </a:r>
          </a:p>
          <a:p>
            <a:endParaRPr lang="en-IN" sz="1100" dirty="0"/>
          </a:p>
          <a:p>
            <a:pPr marL="285750" indent="-285750">
              <a:buFont typeface="Wingdings" panose="05000000000000000000" pitchFamily="2" charset="2"/>
              <a:buChar char="§"/>
            </a:pPr>
            <a:r>
              <a:rPr lang="en-IN" sz="4000" dirty="0"/>
              <a:t> Acute onset</a:t>
            </a:r>
          </a:p>
          <a:p>
            <a:pPr marL="285750" indent="-285750">
              <a:buFont typeface="Wingdings" panose="05000000000000000000" pitchFamily="2" charset="2"/>
              <a:buChar char="§"/>
            </a:pPr>
            <a:r>
              <a:rPr lang="en-IN" sz="4000" dirty="0"/>
              <a:t> Less than 14 days</a:t>
            </a:r>
          </a:p>
          <a:p>
            <a:pPr marL="285750" indent="-285750">
              <a:buFont typeface="Wingdings" panose="05000000000000000000" pitchFamily="2" charset="2"/>
              <a:buChar char="§"/>
            </a:pPr>
            <a:r>
              <a:rPr lang="en-IN" sz="4000" dirty="0"/>
              <a:t>Passage of Loose stool mixed  visible blood and mucous.</a:t>
            </a:r>
          </a:p>
          <a:p>
            <a:pPr marL="285750" indent="-285750">
              <a:buFont typeface="Wingdings" panose="05000000000000000000" pitchFamily="2" charset="2"/>
              <a:buChar char="§"/>
            </a:pPr>
            <a:r>
              <a:rPr lang="en-IN" sz="4000" dirty="0"/>
              <a:t>Fever and tenderness</a:t>
            </a:r>
          </a:p>
          <a:p>
            <a:pPr marL="285750" indent="-285750">
              <a:buFont typeface="Wingdings" panose="05000000000000000000" pitchFamily="2" charset="2"/>
              <a:buChar char="§"/>
            </a:pPr>
            <a:r>
              <a:rPr lang="en-IN" sz="4000" dirty="0"/>
              <a:t> Anorexia</a:t>
            </a:r>
          </a:p>
          <a:p>
            <a:pPr marL="285750" indent="-285750">
              <a:buFont typeface="Wingdings" panose="05000000000000000000" pitchFamily="2" charset="2"/>
              <a:buChar char="§"/>
            </a:pPr>
            <a:r>
              <a:rPr lang="en-IN" sz="4000" dirty="0"/>
              <a:t>Renal failure.</a:t>
            </a:r>
          </a:p>
          <a:p>
            <a:pPr marL="285750" indent="-285750">
              <a:buFont typeface="Wingdings" panose="05000000000000000000" pitchFamily="2" charset="2"/>
              <a:buChar char="§"/>
            </a:pPr>
            <a:endParaRPr lang="en-IN" sz="4000" dirty="0"/>
          </a:p>
          <a:p>
            <a:r>
              <a:rPr lang="en-IN" sz="4000" dirty="0"/>
              <a:t>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1972925" cy="7017306"/>
          </a:xfrm>
          <a:prstGeom prst="rect">
            <a:avLst/>
          </a:prstGeom>
          <a:blipFill dpi="0" rotWithShape="1">
            <a:blip r:embed="rId2">
              <a:alphaModFix amt="59000"/>
            </a:blip>
            <a:srcRect/>
            <a:stretch>
              <a:fillRect/>
            </a:stretch>
          </a:blipFill>
        </p:spPr>
        <p:txBody>
          <a:bodyPr wrap="square">
            <a:spAutoFit/>
          </a:bodyPr>
          <a:lstStyle/>
          <a:p>
            <a:r>
              <a:rPr lang="en-IN" sz="4000" dirty="0">
                <a:solidFill>
                  <a:srgbClr val="FF0000"/>
                </a:solidFill>
              </a:rPr>
              <a:t>3) Persistent –</a:t>
            </a:r>
          </a:p>
          <a:p>
            <a:endParaRPr lang="en-IN" sz="500" dirty="0">
              <a:solidFill>
                <a:srgbClr val="FF0000"/>
              </a:solidFill>
            </a:endParaRPr>
          </a:p>
          <a:p>
            <a:pPr marL="285750" indent="-285750">
              <a:buFont typeface="Wingdings" panose="05000000000000000000" pitchFamily="2" charset="2"/>
              <a:buChar char="§"/>
            </a:pPr>
            <a:r>
              <a:rPr lang="en-IN" sz="4000" dirty="0"/>
              <a:t>Onset is acute</a:t>
            </a:r>
          </a:p>
          <a:p>
            <a:pPr marL="285750" indent="-285750">
              <a:buFont typeface="Wingdings" panose="05000000000000000000" pitchFamily="2" charset="2"/>
              <a:buChar char="§"/>
            </a:pPr>
            <a:r>
              <a:rPr lang="en-IN" sz="4000" dirty="0"/>
              <a:t>Symptoms more than14 days.</a:t>
            </a:r>
          </a:p>
          <a:p>
            <a:pPr marL="285750" indent="-285750">
              <a:buFont typeface="Wingdings" panose="05000000000000000000" pitchFamily="2" charset="2"/>
              <a:buChar char="§"/>
            </a:pPr>
            <a:r>
              <a:rPr lang="en-IN" sz="4000" dirty="0"/>
              <a:t> Either loose or watery stool or mixed with blood.</a:t>
            </a:r>
          </a:p>
          <a:p>
            <a:pPr marL="285750" indent="-285750">
              <a:buFont typeface="Wingdings" panose="05000000000000000000" pitchFamily="2" charset="2"/>
              <a:buChar char="§"/>
            </a:pPr>
            <a:r>
              <a:rPr lang="en-IN" sz="4000" dirty="0"/>
              <a:t>Infective diseases.</a:t>
            </a:r>
          </a:p>
          <a:p>
            <a:r>
              <a:rPr lang="en-IN" sz="4000" dirty="0">
                <a:solidFill>
                  <a:srgbClr val="FF0000"/>
                </a:solidFill>
              </a:rPr>
              <a:t>4) Chronic diarrhoea-</a:t>
            </a:r>
          </a:p>
          <a:p>
            <a:endParaRPr lang="en-IN" sz="500" dirty="0">
              <a:solidFill>
                <a:srgbClr val="FF0000"/>
              </a:solidFill>
            </a:endParaRPr>
          </a:p>
          <a:p>
            <a:pPr marL="285750" indent="-285750">
              <a:buFont typeface="Wingdings" panose="05000000000000000000" pitchFamily="2" charset="2"/>
              <a:buChar char="§"/>
            </a:pPr>
            <a:r>
              <a:rPr lang="en-IN" sz="4000" dirty="0"/>
              <a:t>Onset is not clear</a:t>
            </a:r>
          </a:p>
          <a:p>
            <a:pPr marL="285750" indent="-285750">
              <a:buFont typeface="Wingdings" panose="05000000000000000000" pitchFamily="2" charset="2"/>
              <a:buChar char="§"/>
            </a:pPr>
            <a:r>
              <a:rPr lang="en-IN" sz="4000" dirty="0"/>
              <a:t>More than14 days</a:t>
            </a:r>
          </a:p>
          <a:p>
            <a:pPr marL="285750" indent="-285750">
              <a:buFont typeface="Wingdings" panose="05000000000000000000" pitchFamily="2" charset="2"/>
              <a:buChar char="§"/>
            </a:pPr>
            <a:r>
              <a:rPr lang="en-IN" sz="4000" dirty="0"/>
              <a:t>Passage of loose stool</a:t>
            </a:r>
          </a:p>
          <a:p>
            <a:pPr marL="285750" indent="-285750">
              <a:buFont typeface="Wingdings" panose="05000000000000000000" pitchFamily="2" charset="2"/>
              <a:buChar char="§"/>
            </a:pPr>
            <a:r>
              <a:rPr lang="en-IN" sz="4000" dirty="0"/>
              <a:t>Non infective diarrhoea.</a:t>
            </a:r>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1887200" cy="9417963"/>
          </a:xfrm>
          <a:prstGeom prst="rect">
            <a:avLst/>
          </a:prstGeom>
          <a:noFill/>
        </p:spPr>
        <p:txBody>
          <a:bodyPr wrap="square">
            <a:spAutoFit/>
          </a:bodyPr>
          <a:lstStyle/>
          <a:p>
            <a:r>
              <a:rPr lang="en-IN" sz="4000" dirty="0"/>
              <a:t> </a:t>
            </a:r>
            <a:r>
              <a:rPr lang="en-IN" sz="4000" b="1" dirty="0" err="1">
                <a:solidFill>
                  <a:srgbClr val="FF0000"/>
                </a:solidFill>
              </a:rPr>
              <a:t>Etiology</a:t>
            </a:r>
            <a:r>
              <a:rPr lang="en-IN" sz="4000" b="1" dirty="0">
                <a:solidFill>
                  <a:srgbClr val="FF0000"/>
                </a:solidFill>
              </a:rPr>
              <a:t>- </a:t>
            </a:r>
          </a:p>
          <a:p>
            <a:endParaRPr lang="en-IN" sz="100" dirty="0"/>
          </a:p>
          <a:p>
            <a:pPr marL="400050" indent="-400050">
              <a:buAutoNum type="romanLcParenBoth"/>
            </a:pPr>
            <a:r>
              <a:rPr lang="en-IN" sz="4000" dirty="0"/>
              <a:t>Infection</a:t>
            </a:r>
          </a:p>
          <a:p>
            <a:pPr marL="400050" indent="-400050">
              <a:buAutoNum type="romanLcParenBoth"/>
            </a:pPr>
            <a:r>
              <a:rPr lang="en-IN" sz="4000" dirty="0"/>
              <a:t>Drug</a:t>
            </a:r>
          </a:p>
          <a:p>
            <a:pPr marL="400050" indent="-400050">
              <a:buAutoNum type="romanLcParenBoth"/>
            </a:pPr>
            <a:r>
              <a:rPr lang="en-IN" sz="4000" dirty="0"/>
              <a:t>Systemic disease.</a:t>
            </a:r>
          </a:p>
          <a:p>
            <a:pPr marL="400050" indent="-400050">
              <a:buAutoNum type="romanLcParenBoth"/>
            </a:pPr>
            <a:r>
              <a:rPr lang="en-IN" sz="4000" dirty="0"/>
              <a:t>Lactose intolerance</a:t>
            </a:r>
          </a:p>
          <a:p>
            <a:pPr marL="400050" indent="-400050">
              <a:buAutoNum type="romanLcParenBoth"/>
            </a:pPr>
            <a:r>
              <a:rPr lang="en-IN" sz="4000" dirty="0"/>
              <a:t>Teething</a:t>
            </a:r>
          </a:p>
          <a:p>
            <a:pPr marL="342900" indent="-342900">
              <a:buAutoNum type="arabicParenBoth"/>
            </a:pPr>
            <a:r>
              <a:rPr lang="en-IN" sz="4000" dirty="0">
                <a:solidFill>
                  <a:srgbClr val="FF0000"/>
                </a:solidFill>
              </a:rPr>
              <a:t>Infection—</a:t>
            </a:r>
          </a:p>
          <a:p>
            <a:pPr marL="285750" indent="-285750">
              <a:buFont typeface="Arial" panose="020B0604020202020204" pitchFamily="34" charset="0"/>
              <a:buChar char="•"/>
            </a:pPr>
            <a:r>
              <a:rPr lang="en-IN" sz="4000" dirty="0"/>
              <a:t> </a:t>
            </a:r>
            <a:r>
              <a:rPr lang="en-IN" sz="4000" b="1" dirty="0"/>
              <a:t>Viral – </a:t>
            </a:r>
            <a:r>
              <a:rPr lang="en-IN" sz="4000" dirty="0"/>
              <a:t>Rotavirus, Astro Virus, </a:t>
            </a:r>
            <a:r>
              <a:rPr lang="en-IN" sz="4000" dirty="0" err="1"/>
              <a:t>cytomegalo</a:t>
            </a:r>
            <a:r>
              <a:rPr lang="en-IN" sz="4000" dirty="0"/>
              <a:t> virus,         herpes virus</a:t>
            </a:r>
          </a:p>
          <a:p>
            <a:pPr marL="285750" indent="-285750">
              <a:buFont typeface="Arial" panose="020B0604020202020204" pitchFamily="34" charset="0"/>
              <a:buChar char="•"/>
            </a:pPr>
            <a:r>
              <a:rPr lang="en-IN" sz="4000" dirty="0"/>
              <a:t> </a:t>
            </a:r>
            <a:r>
              <a:rPr lang="en-IN" sz="4000" b="1" dirty="0"/>
              <a:t>Bacterial – </a:t>
            </a:r>
            <a:r>
              <a:rPr lang="en-IN" sz="4000" dirty="0"/>
              <a:t>E. Coli, vibrio coli, clostridium, Salmonella in </a:t>
            </a:r>
            <a:r>
              <a:rPr lang="en-IN" sz="4000" dirty="0" err="1"/>
              <a:t>dysentry</a:t>
            </a:r>
            <a:endParaRPr lang="en-IN" sz="4000" dirty="0"/>
          </a:p>
          <a:p>
            <a:endParaRPr lang="en-IN" sz="4100" dirty="0"/>
          </a:p>
          <a:p>
            <a:endParaRPr lang="en-IN" sz="4100" dirty="0"/>
          </a:p>
          <a:p>
            <a:endParaRPr lang="en-IN" sz="4100" dirty="0"/>
          </a:p>
          <a:p>
            <a:r>
              <a:rPr lang="en-IN" sz="4100" dirty="0"/>
              <a:t>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098593" cy="9171742"/>
          </a:xfrm>
          <a:prstGeom prst="rect">
            <a:avLst/>
          </a:prstGeom>
          <a:noFill/>
        </p:spPr>
        <p:txBody>
          <a:bodyPr wrap="square">
            <a:spAutoFit/>
          </a:bodyPr>
          <a:lstStyle/>
          <a:p>
            <a:pPr marL="285750" indent="-285750">
              <a:buFont typeface="Arial" panose="020B0604020202020204" pitchFamily="34" charset="0"/>
              <a:buChar char="•"/>
            </a:pPr>
            <a:r>
              <a:rPr lang="en-IN" sz="4000" b="1" dirty="0"/>
              <a:t>Fungal - </a:t>
            </a:r>
            <a:r>
              <a:rPr lang="en-IN" sz="4000" dirty="0"/>
              <a:t>Candida albicans</a:t>
            </a:r>
          </a:p>
          <a:p>
            <a:pPr marL="285750" indent="-285750">
              <a:buFont typeface="Arial" panose="020B0604020202020204" pitchFamily="34" charset="0"/>
              <a:buChar char="•"/>
            </a:pPr>
            <a:r>
              <a:rPr lang="en-IN" sz="4000" b="1" dirty="0"/>
              <a:t>Parasitic – </a:t>
            </a:r>
            <a:r>
              <a:rPr lang="en-IN" sz="4000" dirty="0"/>
              <a:t>Cyclospora, Sporidium </a:t>
            </a:r>
            <a:r>
              <a:rPr lang="en-IN" sz="4000" dirty="0" err="1"/>
              <a:t>barvum</a:t>
            </a:r>
            <a:endParaRPr lang="en-IN" sz="4000" dirty="0"/>
          </a:p>
          <a:p>
            <a:r>
              <a:rPr lang="en-IN" sz="4000" dirty="0">
                <a:solidFill>
                  <a:srgbClr val="FF0000"/>
                </a:solidFill>
              </a:rPr>
              <a:t>2) Systemic disease – </a:t>
            </a:r>
          </a:p>
          <a:p>
            <a:r>
              <a:rPr lang="en-IN" sz="4000" dirty="0">
                <a:solidFill>
                  <a:srgbClr val="FF0000"/>
                </a:solidFill>
              </a:rPr>
              <a:t>                                               </a:t>
            </a:r>
            <a:r>
              <a:rPr lang="en-IN" sz="4000" dirty="0"/>
              <a:t>Pneumonia</a:t>
            </a:r>
          </a:p>
          <a:p>
            <a:r>
              <a:rPr lang="en-IN" sz="4000" dirty="0"/>
              <a:t>                                               otitis media</a:t>
            </a:r>
          </a:p>
          <a:p>
            <a:r>
              <a:rPr lang="en-IN" sz="4000" dirty="0"/>
              <a:t>                                               Typhoid</a:t>
            </a:r>
          </a:p>
          <a:p>
            <a:r>
              <a:rPr lang="en-IN" sz="4000" dirty="0"/>
              <a:t>                                               Enterocolitis</a:t>
            </a:r>
          </a:p>
          <a:p>
            <a:r>
              <a:rPr lang="en-IN" sz="4000" dirty="0">
                <a:solidFill>
                  <a:srgbClr val="FF0000"/>
                </a:solidFill>
              </a:rPr>
              <a:t>3) Drugs - </a:t>
            </a:r>
            <a:r>
              <a:rPr lang="en-IN" sz="4000" dirty="0"/>
              <a:t>antibiotics </a:t>
            </a:r>
            <a:endParaRPr lang="en-US" sz="4000" dirty="0"/>
          </a:p>
          <a:p>
            <a:endParaRPr lang="en-US" sz="1200" dirty="0"/>
          </a:p>
          <a:p>
            <a:r>
              <a:rPr lang="hi-IN" sz="4000" dirty="0">
                <a:solidFill>
                  <a:srgbClr val="FF0000"/>
                </a:solidFill>
              </a:rPr>
              <a:t>4) </a:t>
            </a:r>
            <a:r>
              <a:rPr lang="en-IN" sz="4000" dirty="0">
                <a:solidFill>
                  <a:srgbClr val="FF0000"/>
                </a:solidFill>
              </a:rPr>
              <a:t>Lactose Intolerance </a:t>
            </a:r>
            <a:endParaRPr lang="en-IN" sz="4000" dirty="0"/>
          </a:p>
          <a:p>
            <a:endParaRPr lang="en-IN" sz="1400" dirty="0"/>
          </a:p>
          <a:p>
            <a:r>
              <a:rPr lang="en-IN" sz="4000" dirty="0">
                <a:solidFill>
                  <a:srgbClr val="FF0000"/>
                </a:solidFill>
              </a:rPr>
              <a:t>5) Teething</a:t>
            </a:r>
          </a:p>
          <a:p>
            <a:endParaRPr lang="en-IN" sz="4000" dirty="0"/>
          </a:p>
          <a:p>
            <a:pPr marL="285750" indent="-285750">
              <a:buFont typeface="Arial" panose="020B0604020202020204" pitchFamily="34" charset="0"/>
              <a:buChar char="•"/>
            </a:pPr>
            <a:endParaRPr lang="en-IN" sz="4000" dirty="0"/>
          </a:p>
          <a:p>
            <a:pPr marL="285750" indent="-285750">
              <a:buFont typeface="Arial" panose="020B0604020202020204" pitchFamily="34" charset="0"/>
              <a:buChar char="•"/>
            </a:pPr>
            <a:endParaRPr lang="en-IN" sz="4000" dirty="0"/>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 y="29688"/>
            <a:ext cx="12192000" cy="5232202"/>
          </a:xfrm>
          <a:prstGeom prst="rect">
            <a:avLst/>
          </a:prstGeom>
          <a:noFill/>
        </p:spPr>
        <p:txBody>
          <a:bodyPr wrap="square">
            <a:spAutoFit/>
          </a:bodyPr>
          <a:lstStyle/>
          <a:p>
            <a:endParaRPr lang="en-IN" sz="100" dirty="0"/>
          </a:p>
          <a:p>
            <a:r>
              <a:rPr lang="en-IN" sz="4000" b="1" dirty="0">
                <a:solidFill>
                  <a:srgbClr val="FF0000"/>
                </a:solidFill>
              </a:rPr>
              <a:t>Clinical classification:</a:t>
            </a:r>
          </a:p>
          <a:p>
            <a:endParaRPr lang="en-IN" sz="200" dirty="0"/>
          </a:p>
          <a:p>
            <a:pPr marL="571500" indent="-571500">
              <a:buFont typeface="Wingdings" panose="05000000000000000000" pitchFamily="2" charset="2"/>
              <a:buChar char="§"/>
            </a:pPr>
            <a:r>
              <a:rPr lang="en-IN" sz="4000" dirty="0"/>
              <a:t>Secretory diarrhoea- watery, voluminous &amp; persistent </a:t>
            </a:r>
          </a:p>
          <a:p>
            <a:pPr marL="571500" indent="-571500">
              <a:buFont typeface="Wingdings" panose="05000000000000000000" pitchFamily="2" charset="2"/>
              <a:buChar char="§"/>
            </a:pPr>
            <a:r>
              <a:rPr lang="en-IN" sz="4000" dirty="0"/>
              <a:t>Osmotic diarrhoea- Brush border damage due to bacteria which hampers absorption.</a:t>
            </a:r>
          </a:p>
          <a:p>
            <a:pPr marL="571500" indent="-571500">
              <a:buFont typeface="Wingdings" panose="05000000000000000000" pitchFamily="2" charset="2"/>
              <a:buChar char="§"/>
            </a:pPr>
            <a:r>
              <a:rPr lang="en-IN" sz="4000" dirty="0"/>
              <a:t>Invasive diarrhoea- toxins producing pathogens.</a:t>
            </a:r>
          </a:p>
          <a:p>
            <a:endParaRPr lang="en-IN" sz="1100" dirty="0">
              <a:highlight>
                <a:srgbClr val="FFFF00"/>
              </a:highlight>
            </a:endParaRPr>
          </a:p>
          <a:p>
            <a:endParaRPr lang="en-IN" sz="4000" dirty="0"/>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83000" b="-83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Assessment of diarrheal dehydration as WHO</a:t>
            </a:r>
            <a:endParaRPr lang="en-IN" dirty="0"/>
          </a:p>
        </p:txBody>
      </p:sp>
      <p:graphicFrame>
        <p:nvGraphicFramePr>
          <p:cNvPr id="8" name="Content Placeholder 7"/>
          <p:cNvGraphicFramePr>
            <a:graphicFrameLocks noGrp="1"/>
          </p:cNvGraphicFramePr>
          <p:nvPr>
            <p:ph idx="1"/>
          </p:nvPr>
        </p:nvGraphicFramePr>
        <p:xfrm>
          <a:off x="697229" y="1505584"/>
          <a:ext cx="10648951" cy="4512182"/>
        </p:xfrm>
        <a:graphic>
          <a:graphicData uri="http://schemas.openxmlformats.org/drawingml/2006/table">
            <a:tbl>
              <a:tblPr firstRow="1" bandRow="1">
                <a:tableStyleId>{5C22544A-7EE6-4342-B048-85BDC9FD1C3A}</a:tableStyleId>
              </a:tblPr>
              <a:tblGrid>
                <a:gridCol w="2686790"/>
                <a:gridCol w="2637685"/>
                <a:gridCol w="2242186"/>
                <a:gridCol w="3082290"/>
              </a:tblGrid>
              <a:tr h="462788">
                <a:tc>
                  <a:txBody>
                    <a:bodyPr/>
                    <a:lstStyle/>
                    <a:p>
                      <a:r>
                        <a:rPr lang="en-US" dirty="0"/>
                        <a:t>parameters</a:t>
                      </a:r>
                      <a:endParaRPr lang="en-IN" dirty="0"/>
                    </a:p>
                  </a:txBody>
                  <a:tcPr marL="91441" marR="91441"/>
                </a:tc>
                <a:tc>
                  <a:txBody>
                    <a:bodyPr/>
                    <a:lstStyle/>
                    <a:p>
                      <a:r>
                        <a:rPr lang="en-US" dirty="0"/>
                        <a:t>mild</a:t>
                      </a:r>
                      <a:endParaRPr lang="en-IN" dirty="0"/>
                    </a:p>
                  </a:txBody>
                  <a:tcPr marL="91441" marR="91441"/>
                </a:tc>
                <a:tc>
                  <a:txBody>
                    <a:bodyPr/>
                    <a:lstStyle/>
                    <a:p>
                      <a:r>
                        <a:rPr lang="en-US" dirty="0"/>
                        <a:t>moderate</a:t>
                      </a:r>
                      <a:endParaRPr lang="en-IN" dirty="0"/>
                    </a:p>
                  </a:txBody>
                  <a:tcPr marL="91441" marR="91441"/>
                </a:tc>
                <a:tc>
                  <a:txBody>
                    <a:bodyPr/>
                    <a:lstStyle/>
                    <a:p>
                      <a:r>
                        <a:rPr lang="en-US" dirty="0"/>
                        <a:t>severe</a:t>
                      </a:r>
                      <a:endParaRPr lang="en-IN" dirty="0"/>
                    </a:p>
                  </a:txBody>
                  <a:tcPr marL="91441" marR="91441"/>
                </a:tc>
              </a:tr>
              <a:tr h="462788">
                <a:tc>
                  <a:txBody>
                    <a:bodyPr/>
                    <a:lstStyle/>
                    <a:p>
                      <a:r>
                        <a:rPr lang="en-US" dirty="0"/>
                        <a:t>Dehydration</a:t>
                      </a:r>
                      <a:endParaRPr lang="en-IN" dirty="0"/>
                    </a:p>
                  </a:txBody>
                  <a:tcPr marL="91441" marR="91441"/>
                </a:tc>
                <a:tc>
                  <a:txBody>
                    <a:bodyPr/>
                    <a:lstStyle/>
                    <a:p>
                      <a:r>
                        <a:rPr lang="en-US" dirty="0"/>
                        <a:t>No dehydration</a:t>
                      </a:r>
                      <a:endParaRPr lang="en-IN" dirty="0"/>
                    </a:p>
                  </a:txBody>
                  <a:tcPr marL="91441" marR="91441"/>
                </a:tc>
                <a:tc>
                  <a:txBody>
                    <a:bodyPr/>
                    <a:lstStyle/>
                    <a:p>
                      <a:r>
                        <a:rPr lang="en-US" dirty="0"/>
                        <a:t>Some dehydration</a:t>
                      </a:r>
                      <a:endParaRPr lang="en-IN" dirty="0"/>
                    </a:p>
                  </a:txBody>
                  <a:tcPr marL="91441" marR="91441"/>
                </a:tc>
                <a:tc>
                  <a:txBody>
                    <a:bodyPr/>
                    <a:lstStyle/>
                    <a:p>
                      <a:r>
                        <a:rPr lang="en-US" dirty="0"/>
                        <a:t>Severe dehydration</a:t>
                      </a:r>
                      <a:endParaRPr lang="en-IN" dirty="0"/>
                    </a:p>
                  </a:txBody>
                  <a:tcPr marL="91441" marR="91441"/>
                </a:tc>
              </a:tr>
              <a:tr h="462788">
                <a:tc>
                  <a:txBody>
                    <a:bodyPr/>
                    <a:lstStyle/>
                    <a:p>
                      <a:r>
                        <a:rPr lang="en-US" dirty="0"/>
                        <a:t>General condition</a:t>
                      </a:r>
                      <a:endParaRPr lang="en-IN" dirty="0"/>
                    </a:p>
                  </a:txBody>
                  <a:tcPr marL="91441" marR="91441"/>
                </a:tc>
                <a:tc>
                  <a:txBody>
                    <a:bodyPr/>
                    <a:lstStyle/>
                    <a:p>
                      <a:r>
                        <a:rPr lang="en-US" dirty="0"/>
                        <a:t>Well alert</a:t>
                      </a:r>
                      <a:endParaRPr lang="en-IN" dirty="0"/>
                    </a:p>
                  </a:txBody>
                  <a:tcPr marL="91441" marR="91441"/>
                </a:tc>
                <a:tc>
                  <a:txBody>
                    <a:bodyPr/>
                    <a:lstStyle/>
                    <a:p>
                      <a:r>
                        <a:rPr lang="en-US" dirty="0"/>
                        <a:t>Restless, irritable</a:t>
                      </a:r>
                      <a:endParaRPr lang="en-IN" dirty="0"/>
                    </a:p>
                  </a:txBody>
                  <a:tcPr marL="91441" marR="91441"/>
                </a:tc>
                <a:tc>
                  <a:txBody>
                    <a:bodyPr/>
                    <a:lstStyle/>
                    <a:p>
                      <a:r>
                        <a:rPr lang="en-US" dirty="0"/>
                        <a:t>Lethargic, unconscious</a:t>
                      </a:r>
                      <a:endParaRPr lang="en-IN" dirty="0"/>
                    </a:p>
                  </a:txBody>
                  <a:tcPr marL="91441" marR="91441"/>
                </a:tc>
              </a:tr>
              <a:tr h="462788">
                <a:tc>
                  <a:txBody>
                    <a:bodyPr/>
                    <a:lstStyle/>
                    <a:p>
                      <a:r>
                        <a:rPr lang="en-US" dirty="0"/>
                        <a:t>eyes</a:t>
                      </a:r>
                      <a:endParaRPr lang="en-IN" dirty="0"/>
                    </a:p>
                  </a:txBody>
                  <a:tcPr marL="91441" marR="91441"/>
                </a:tc>
                <a:tc>
                  <a:txBody>
                    <a:bodyPr/>
                    <a:lstStyle/>
                    <a:p>
                      <a:r>
                        <a:rPr lang="en-US" dirty="0"/>
                        <a:t>normal</a:t>
                      </a:r>
                      <a:endParaRPr lang="en-IN" dirty="0"/>
                    </a:p>
                  </a:txBody>
                  <a:tcPr marL="91441" marR="91441"/>
                </a:tc>
                <a:tc>
                  <a:txBody>
                    <a:bodyPr/>
                    <a:lstStyle/>
                    <a:p>
                      <a:r>
                        <a:rPr lang="en-US" dirty="0"/>
                        <a:t>sunken</a:t>
                      </a:r>
                      <a:endParaRPr lang="en-IN" dirty="0"/>
                    </a:p>
                  </a:txBody>
                  <a:tcPr marL="91441" marR="91441"/>
                </a:tc>
                <a:tc>
                  <a:txBody>
                    <a:bodyPr/>
                    <a:lstStyle/>
                    <a:p>
                      <a:r>
                        <a:rPr lang="en-US" dirty="0"/>
                        <a:t>Sunken</a:t>
                      </a:r>
                      <a:endParaRPr lang="en-IN" dirty="0"/>
                    </a:p>
                  </a:txBody>
                  <a:tcPr marL="91441" marR="91441"/>
                </a:tc>
              </a:tr>
              <a:tr h="462788">
                <a:tc>
                  <a:txBody>
                    <a:bodyPr/>
                    <a:lstStyle/>
                    <a:p>
                      <a:r>
                        <a:rPr lang="en-US" dirty="0"/>
                        <a:t>tears</a:t>
                      </a:r>
                      <a:endParaRPr lang="en-IN" dirty="0"/>
                    </a:p>
                  </a:txBody>
                  <a:tcPr marL="91441" marR="91441"/>
                </a:tc>
                <a:tc>
                  <a:txBody>
                    <a:bodyPr/>
                    <a:lstStyle/>
                    <a:p>
                      <a:r>
                        <a:rPr lang="en-US" dirty="0"/>
                        <a:t>Present</a:t>
                      </a:r>
                      <a:endParaRPr lang="en-IN" dirty="0"/>
                    </a:p>
                  </a:txBody>
                  <a:tcPr marL="91441" marR="91441"/>
                </a:tc>
                <a:tc>
                  <a:txBody>
                    <a:bodyPr/>
                    <a:lstStyle/>
                    <a:p>
                      <a:r>
                        <a:rPr lang="en-US" dirty="0"/>
                        <a:t>absent</a:t>
                      </a:r>
                      <a:endParaRPr lang="en-IN" dirty="0"/>
                    </a:p>
                  </a:txBody>
                  <a:tcPr marL="91441" marR="91441"/>
                </a:tc>
                <a:tc>
                  <a:txBody>
                    <a:bodyPr/>
                    <a:lstStyle/>
                    <a:p>
                      <a:r>
                        <a:rPr lang="en-US" dirty="0"/>
                        <a:t>Absent</a:t>
                      </a:r>
                      <a:endParaRPr lang="en-IN" dirty="0"/>
                    </a:p>
                  </a:txBody>
                  <a:tcPr marL="91441" marR="91441"/>
                </a:tc>
              </a:tr>
              <a:tr h="462788">
                <a:tc>
                  <a:txBody>
                    <a:bodyPr/>
                    <a:lstStyle/>
                    <a:p>
                      <a:r>
                        <a:rPr lang="en-US" dirty="0"/>
                        <a:t>Mouth &amp; tongue</a:t>
                      </a:r>
                      <a:endParaRPr lang="en-IN" dirty="0"/>
                    </a:p>
                  </a:txBody>
                  <a:tcPr marL="91441" marR="91441"/>
                </a:tc>
                <a:tc>
                  <a:txBody>
                    <a:bodyPr/>
                    <a:lstStyle/>
                    <a:p>
                      <a:r>
                        <a:rPr lang="en-US" dirty="0"/>
                        <a:t>moist</a:t>
                      </a:r>
                      <a:endParaRPr lang="en-IN" dirty="0"/>
                    </a:p>
                  </a:txBody>
                  <a:tcPr marL="91441" marR="91441"/>
                </a:tc>
                <a:tc>
                  <a:txBody>
                    <a:bodyPr/>
                    <a:lstStyle/>
                    <a:p>
                      <a:r>
                        <a:rPr lang="en-US" dirty="0"/>
                        <a:t>dry</a:t>
                      </a:r>
                      <a:endParaRPr lang="en-IN" dirty="0"/>
                    </a:p>
                  </a:txBody>
                  <a:tcPr marL="91441" marR="91441"/>
                </a:tc>
                <a:tc>
                  <a:txBody>
                    <a:bodyPr/>
                    <a:lstStyle/>
                    <a:p>
                      <a:r>
                        <a:rPr lang="en-US" dirty="0"/>
                        <a:t>Very dry</a:t>
                      </a:r>
                      <a:endParaRPr lang="en-IN" dirty="0"/>
                    </a:p>
                  </a:txBody>
                  <a:tcPr marL="91441" marR="91441"/>
                </a:tc>
              </a:tr>
              <a:tr h="462788">
                <a:tc>
                  <a:txBody>
                    <a:bodyPr/>
                    <a:lstStyle/>
                    <a:p>
                      <a:r>
                        <a:rPr lang="en-US" dirty="0"/>
                        <a:t>thirst</a:t>
                      </a:r>
                      <a:endParaRPr lang="en-IN" dirty="0"/>
                    </a:p>
                  </a:txBody>
                  <a:tcPr marL="91441" marR="91441"/>
                </a:tc>
                <a:tc>
                  <a:txBody>
                    <a:bodyPr/>
                    <a:lstStyle/>
                    <a:p>
                      <a:r>
                        <a:rPr lang="en-US" dirty="0"/>
                        <a:t>normal</a:t>
                      </a:r>
                      <a:endParaRPr lang="en-IN" dirty="0"/>
                    </a:p>
                  </a:txBody>
                  <a:tcPr marL="91441" marR="91441"/>
                </a:tc>
                <a:tc>
                  <a:txBody>
                    <a:bodyPr/>
                    <a:lstStyle/>
                    <a:p>
                      <a:r>
                        <a:rPr lang="en-US" dirty="0"/>
                        <a:t>thirsty</a:t>
                      </a:r>
                      <a:endParaRPr lang="en-IN" dirty="0"/>
                    </a:p>
                  </a:txBody>
                  <a:tcPr marL="91441" marR="91441"/>
                </a:tc>
                <a:tc>
                  <a:txBody>
                    <a:bodyPr/>
                    <a:lstStyle/>
                    <a:p>
                      <a:r>
                        <a:rPr lang="en-US" dirty="0"/>
                        <a:t>Unable to drink</a:t>
                      </a:r>
                      <a:endParaRPr lang="en-IN" dirty="0"/>
                    </a:p>
                  </a:txBody>
                  <a:tcPr marL="91441" marR="91441"/>
                </a:tc>
              </a:tr>
              <a:tr h="462788">
                <a:tc>
                  <a:txBody>
                    <a:bodyPr/>
                    <a:lstStyle/>
                    <a:p>
                      <a:r>
                        <a:rPr lang="en-US" dirty="0"/>
                        <a:t>drinks</a:t>
                      </a:r>
                      <a:endParaRPr lang="en-IN" dirty="0"/>
                    </a:p>
                  </a:txBody>
                  <a:tcPr marL="91441" marR="91441"/>
                </a:tc>
                <a:tc>
                  <a:txBody>
                    <a:bodyPr/>
                    <a:lstStyle/>
                    <a:p>
                      <a:r>
                        <a:rPr lang="en-US" dirty="0"/>
                        <a:t>Drinks normally</a:t>
                      </a:r>
                      <a:endParaRPr lang="en-IN" dirty="0"/>
                    </a:p>
                  </a:txBody>
                  <a:tcPr marL="91441" marR="91441"/>
                </a:tc>
                <a:tc>
                  <a:txBody>
                    <a:bodyPr/>
                    <a:lstStyle/>
                    <a:p>
                      <a:r>
                        <a:rPr lang="en-US" dirty="0"/>
                        <a:t>Drinks eagerly</a:t>
                      </a:r>
                      <a:endParaRPr lang="en-IN" dirty="0"/>
                    </a:p>
                  </a:txBody>
                  <a:tcPr marL="91441" marR="91441"/>
                </a:tc>
                <a:tc>
                  <a:txBody>
                    <a:bodyPr/>
                    <a:lstStyle/>
                    <a:p>
                      <a:r>
                        <a:rPr lang="en-US" dirty="0"/>
                        <a:t>Drinks poorly</a:t>
                      </a:r>
                      <a:endParaRPr lang="en-IN" dirty="0"/>
                    </a:p>
                  </a:txBody>
                  <a:tcPr marL="91441" marR="91441"/>
                </a:tc>
              </a:tr>
              <a:tr h="809878">
                <a:tc>
                  <a:txBody>
                    <a:bodyPr/>
                    <a:lstStyle/>
                    <a:p>
                      <a:r>
                        <a:rPr lang="en-US" dirty="0"/>
                        <a:t>Skin turgidity</a:t>
                      </a:r>
                      <a:endParaRPr lang="en-IN" dirty="0"/>
                    </a:p>
                  </a:txBody>
                  <a:tcPr marL="91441" marR="91441"/>
                </a:tc>
                <a:tc>
                  <a:txBody>
                    <a:bodyPr/>
                    <a:lstStyle/>
                    <a:p>
                      <a:r>
                        <a:rPr lang="en-US" dirty="0"/>
                        <a:t>Skin pinch goes back quickly</a:t>
                      </a:r>
                      <a:endParaRPr lang="en-IN" dirty="0"/>
                    </a:p>
                  </a:txBody>
                  <a:tcPr marL="91441" marR="91441"/>
                </a:tc>
                <a:tc>
                  <a:txBody>
                    <a:bodyPr/>
                    <a:lstStyle/>
                    <a:p>
                      <a:r>
                        <a:rPr lang="en-US" dirty="0"/>
                        <a:t>Skin pinch goes back slowly</a:t>
                      </a:r>
                      <a:endParaRPr lang="en-IN" dirty="0"/>
                    </a:p>
                  </a:txBody>
                  <a:tcPr marL="91441" marR="91441"/>
                </a:tc>
                <a:tc>
                  <a:txBody>
                    <a:bodyPr/>
                    <a:lstStyle/>
                    <a:p>
                      <a:r>
                        <a:rPr lang="en-US" dirty="0"/>
                        <a:t>Skin pinch goes back very slowly</a:t>
                      </a:r>
                      <a:endParaRPr lang="en-IN" dirty="0"/>
                    </a:p>
                  </a:txBody>
                  <a:tcPr marL="91441" marR="91441">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23174" cy="5632311"/>
          </a:xfrm>
          <a:prstGeom prst="rect">
            <a:avLst/>
          </a:prstGeom>
          <a:noFill/>
        </p:spPr>
        <p:txBody>
          <a:bodyPr wrap="square">
            <a:spAutoFit/>
          </a:bodyPr>
          <a:lstStyle/>
          <a:p>
            <a:r>
              <a:rPr lang="en-IN" sz="4000" b="1" dirty="0" err="1">
                <a:solidFill>
                  <a:srgbClr val="FF0000"/>
                </a:solidFill>
              </a:rPr>
              <a:t>Managment</a:t>
            </a:r>
            <a:r>
              <a:rPr lang="en-IN" sz="4000" b="1" dirty="0">
                <a:solidFill>
                  <a:srgbClr val="FF0000"/>
                </a:solidFill>
              </a:rPr>
              <a:t> -</a:t>
            </a:r>
          </a:p>
          <a:p>
            <a:pPr marL="342900" indent="-342900">
              <a:buAutoNum type="arabicPeriod"/>
            </a:pPr>
            <a:r>
              <a:rPr lang="en-IN" sz="4000" dirty="0"/>
              <a:t>Rehydration therapy </a:t>
            </a:r>
          </a:p>
          <a:p>
            <a:pPr marL="285750" indent="-285750">
              <a:buFont typeface="Wingdings" panose="05000000000000000000" pitchFamily="2" charset="2"/>
              <a:buChar char="§"/>
            </a:pPr>
            <a:r>
              <a:rPr lang="en-IN" sz="4000" dirty="0"/>
              <a:t>Assessment of Hydration status</a:t>
            </a:r>
          </a:p>
          <a:p>
            <a:pPr marL="285750" indent="-285750">
              <a:buFont typeface="Wingdings" panose="05000000000000000000" pitchFamily="2" charset="2"/>
              <a:buChar char="§"/>
            </a:pPr>
            <a:r>
              <a:rPr lang="en-IN" sz="4000" dirty="0"/>
              <a:t>Management of dehydration</a:t>
            </a:r>
          </a:p>
          <a:p>
            <a:r>
              <a:rPr lang="en-IN" sz="4000" dirty="0"/>
              <a:t>2.   Symptomatic treatment </a:t>
            </a:r>
          </a:p>
          <a:p>
            <a:r>
              <a:rPr lang="en-IN" sz="4000" dirty="0"/>
              <a:t>3.   Maintenance of hydration and nutrition</a:t>
            </a:r>
          </a:p>
          <a:p>
            <a:r>
              <a:rPr lang="en-IN" sz="4000" dirty="0"/>
              <a:t>4.   Management of complications.</a:t>
            </a:r>
          </a:p>
          <a:p>
            <a:r>
              <a:rPr lang="en-IN" sz="4000" dirty="0"/>
              <a:t>5.  Oral supplementation of Zinc, pre and pro- biotics.</a:t>
            </a:r>
          </a:p>
          <a:p>
            <a:r>
              <a:rPr lang="en-IN" sz="4000" dirty="0"/>
              <a:t>6.  Antimicrobial therapy</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91440" y="0"/>
            <a:ext cx="12283440" cy="6863417"/>
          </a:xfrm>
          <a:prstGeom prst="rect">
            <a:avLst/>
          </a:prstGeom>
          <a:noFill/>
        </p:spPr>
        <p:txBody>
          <a:bodyPr wrap="square">
            <a:spAutoFit/>
          </a:bodyPr>
          <a:lstStyle/>
          <a:p>
            <a:r>
              <a:rPr lang="en-US" sz="4000" b="1" dirty="0">
                <a:solidFill>
                  <a:srgbClr val="FF0000"/>
                </a:solidFill>
              </a:rPr>
              <a:t>Diarrhea prevention and educating parents:</a:t>
            </a:r>
          </a:p>
          <a:p>
            <a:pPr marL="285750" indent="-285750">
              <a:buFont typeface="Wingdings" panose="05000000000000000000" pitchFamily="2" charset="2"/>
              <a:buChar char="§"/>
            </a:pPr>
            <a:r>
              <a:rPr lang="en-US" sz="4000" dirty="0"/>
              <a:t>Mother should be explained for </a:t>
            </a:r>
            <a:r>
              <a:rPr lang="en-IN" sz="4000" dirty="0"/>
              <a:t>Proper feeding.</a:t>
            </a:r>
          </a:p>
          <a:p>
            <a:pPr marL="285750" indent="-285750">
              <a:buFont typeface="Wingdings" panose="05000000000000000000" pitchFamily="2" charset="2"/>
              <a:buChar char="§"/>
            </a:pPr>
            <a:r>
              <a:rPr lang="en-IN" sz="4000" dirty="0"/>
              <a:t>Nutritional rehabilitation - </a:t>
            </a:r>
            <a:r>
              <a:rPr lang="en-US" sz="4000" dirty="0"/>
              <a:t>Give adequate diet to the child to improve health status and give nutritional education to mother.</a:t>
            </a:r>
            <a:endParaRPr lang="en-IN" sz="4000" dirty="0"/>
          </a:p>
          <a:p>
            <a:pPr marL="285750" indent="-285750">
              <a:buFont typeface="Wingdings" panose="05000000000000000000" pitchFamily="2" charset="2"/>
              <a:buChar char="§"/>
            </a:pPr>
            <a:r>
              <a:rPr lang="en-IN" sz="4000" dirty="0"/>
              <a:t>Health education for prevention of diarrhoea.</a:t>
            </a:r>
            <a:endParaRPr lang="en-US" sz="4000" dirty="0"/>
          </a:p>
          <a:p>
            <a:pPr marL="285750" indent="-285750">
              <a:buFont typeface="Wingdings" panose="05000000000000000000" pitchFamily="2" charset="2"/>
              <a:buChar char="§"/>
            </a:pPr>
            <a:r>
              <a:rPr lang="en-US" sz="4000" dirty="0"/>
              <a:t>Continue breast feeding as long as possible.</a:t>
            </a:r>
          </a:p>
          <a:p>
            <a:pPr marL="285750" indent="-285750">
              <a:buFont typeface="Wingdings" panose="05000000000000000000" pitchFamily="2" charset="2"/>
              <a:buChar char="§"/>
            </a:pPr>
            <a:r>
              <a:rPr lang="en-US" sz="4000" dirty="0"/>
              <a:t>Avoid using feeding bottles and encourage the use of </a:t>
            </a:r>
            <a:r>
              <a:rPr lang="en-US" sz="4000" dirty="0" err="1"/>
              <a:t>Katori</a:t>
            </a:r>
            <a:r>
              <a:rPr lang="en-US" sz="4000" dirty="0"/>
              <a:t> and spoon.</a:t>
            </a:r>
          </a:p>
          <a:p>
            <a:pPr marL="285750" indent="-285750">
              <a:buFont typeface="Wingdings" panose="05000000000000000000" pitchFamily="2" charset="2"/>
              <a:buChar char="§"/>
            </a:pPr>
            <a:r>
              <a:rPr lang="en-US" sz="4000" dirty="0"/>
              <a:t>Maintain hygiene. </a:t>
            </a:r>
          </a:p>
          <a:p>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35467" y="169333"/>
            <a:ext cx="11751733" cy="7078861"/>
          </a:xfrm>
          <a:prstGeom prst="rect">
            <a:avLst/>
          </a:prstGeom>
          <a:noFill/>
        </p:spPr>
        <p:txBody>
          <a:bodyPr wrap="square">
            <a:spAutoFit/>
          </a:bodyPr>
          <a:lstStyle/>
          <a:p>
            <a:pPr algn="ctr"/>
            <a:r>
              <a:rPr lang="hi-IN" sz="4000" b="1" dirty="0">
                <a:solidFill>
                  <a:srgbClr val="FF0000"/>
                </a:solidFill>
              </a:rPr>
              <a:t>अजीर्ण</a:t>
            </a:r>
            <a:r>
              <a:rPr lang="en-US" sz="4000" b="1" dirty="0">
                <a:solidFill>
                  <a:srgbClr val="FF0000"/>
                </a:solidFill>
              </a:rPr>
              <a:t> (INDIGESTION)</a:t>
            </a:r>
          </a:p>
          <a:p>
            <a:pPr algn="ctr"/>
            <a:endParaRPr lang="en-US" dirty="0"/>
          </a:p>
          <a:p>
            <a:r>
              <a:rPr lang="en-US" sz="3000" b="1" dirty="0"/>
              <a:t>“</a:t>
            </a:r>
            <a:r>
              <a:rPr lang="hi-IN" sz="3200" b="1" dirty="0"/>
              <a:t>न </a:t>
            </a:r>
            <a:r>
              <a:rPr lang="hi-IN" sz="3200" b="1" dirty="0" err="1"/>
              <a:t>जीर्यति</a:t>
            </a:r>
            <a:r>
              <a:rPr lang="hi-IN" sz="3200" b="1" dirty="0"/>
              <a:t> </a:t>
            </a:r>
            <a:r>
              <a:rPr lang="hi-IN" sz="3200" b="1" dirty="0" err="1"/>
              <a:t>सुखेनान्नं</a:t>
            </a:r>
            <a:r>
              <a:rPr lang="hi-IN" sz="3200" b="1" dirty="0"/>
              <a:t> </a:t>
            </a:r>
            <a:r>
              <a:rPr lang="hi-IN" sz="3200" b="1" dirty="0" err="1"/>
              <a:t>विकारान्</a:t>
            </a:r>
            <a:r>
              <a:rPr lang="hi-IN" sz="3200" b="1" dirty="0"/>
              <a:t> </a:t>
            </a:r>
            <a:r>
              <a:rPr lang="hi-IN" sz="3200" b="1" dirty="0" err="1"/>
              <a:t>कुरुतेऽपि</a:t>
            </a:r>
            <a:r>
              <a:rPr lang="hi-IN" sz="3200" b="1" dirty="0"/>
              <a:t> च।</a:t>
            </a:r>
            <a:endParaRPr lang="en-US" sz="3200" b="1" dirty="0"/>
          </a:p>
          <a:p>
            <a:r>
              <a:rPr lang="en-US" sz="3200" b="1" dirty="0"/>
              <a:t>  </a:t>
            </a:r>
            <a:r>
              <a:rPr lang="hi-IN" sz="3200" b="1" dirty="0" err="1"/>
              <a:t>तदजीर्णमिति</a:t>
            </a:r>
            <a:r>
              <a:rPr lang="en-US" sz="3200" b="1" dirty="0"/>
              <a:t>  </a:t>
            </a:r>
            <a:r>
              <a:rPr lang="hi-IN" sz="3200" b="1" dirty="0"/>
              <a:t> </a:t>
            </a:r>
            <a:r>
              <a:rPr lang="hi-IN" sz="3200" b="1" dirty="0" err="1"/>
              <a:t>प्राहुस्तन्मूला</a:t>
            </a:r>
            <a:r>
              <a:rPr lang="hi-IN" sz="3200" b="1" dirty="0"/>
              <a:t> </a:t>
            </a:r>
            <a:r>
              <a:rPr lang="en-US" sz="3200" b="1" dirty="0"/>
              <a:t> </a:t>
            </a:r>
            <a:r>
              <a:rPr lang="hi-IN" sz="3200" b="1" dirty="0" err="1"/>
              <a:t>विविधा</a:t>
            </a:r>
            <a:r>
              <a:rPr lang="en-US" sz="3200" b="1" dirty="0"/>
              <a:t> </a:t>
            </a:r>
            <a:r>
              <a:rPr lang="hi-IN" sz="3200" b="1" dirty="0"/>
              <a:t> </a:t>
            </a:r>
            <a:r>
              <a:rPr lang="hi-IN" sz="3200" b="1" dirty="0" err="1"/>
              <a:t>रुजः</a:t>
            </a:r>
            <a:r>
              <a:rPr lang="en-US" sz="3200" b="1" dirty="0"/>
              <a:t>”</a:t>
            </a:r>
            <a:r>
              <a:rPr lang="hi-IN" sz="3200" b="1" dirty="0"/>
              <a:t>।।</a:t>
            </a:r>
            <a:r>
              <a:rPr lang="en-US" sz="3200" b="1" dirty="0"/>
              <a:t>      </a:t>
            </a:r>
            <a:r>
              <a:rPr lang="hi-IN" sz="3200" b="1" dirty="0"/>
              <a:t>(</a:t>
            </a:r>
            <a:r>
              <a:rPr lang="hi-IN" sz="3200" b="1" dirty="0" err="1"/>
              <a:t>गणनाथसेन</a:t>
            </a:r>
            <a:r>
              <a:rPr lang="hi-IN" sz="3200" b="1" dirty="0"/>
              <a:t>)</a:t>
            </a:r>
            <a:endParaRPr lang="en-US" sz="3200" b="1" dirty="0"/>
          </a:p>
          <a:p>
            <a:pPr algn="ctr"/>
            <a:endParaRPr lang="en-US" sz="3200" dirty="0"/>
          </a:p>
          <a:p>
            <a:r>
              <a:rPr lang="hi-IN" sz="3000" dirty="0"/>
              <a:t>अन्न का सुखपूर्वक पाचन न होना ही अजीर्ण कहलाता है। इसके कारण अनेक प्रकार की व्याधियों की उत्पत्ति होती है।</a:t>
            </a:r>
            <a:endParaRPr lang="en-US" sz="3000" dirty="0"/>
          </a:p>
          <a:p>
            <a:r>
              <a:rPr lang="hi-IN" sz="3000" dirty="0"/>
              <a:t>अजीर्ण का मूल </a:t>
            </a:r>
            <a:r>
              <a:rPr lang="hi-IN" sz="3000" dirty="0" err="1"/>
              <a:t>अग्निमान्द्य</a:t>
            </a:r>
            <a:r>
              <a:rPr lang="hi-IN" sz="3000" dirty="0"/>
              <a:t> है। </a:t>
            </a:r>
            <a:r>
              <a:rPr lang="hi-IN" sz="3000" dirty="0" err="1"/>
              <a:t>अग्निमान्द्य</a:t>
            </a:r>
            <a:r>
              <a:rPr lang="hi-IN" sz="3000" dirty="0"/>
              <a:t> होने से भोजन का </a:t>
            </a:r>
            <a:r>
              <a:rPr lang="hi-IN" sz="3000" dirty="0" err="1"/>
              <a:t>परिपाक</a:t>
            </a:r>
            <a:r>
              <a:rPr lang="hi-IN" sz="3000" dirty="0"/>
              <a:t> नहीं होता है। भोजन की </a:t>
            </a:r>
            <a:r>
              <a:rPr lang="hi-IN" sz="3000" dirty="0" err="1"/>
              <a:t>अपरिपक्वावस्था</a:t>
            </a:r>
            <a:r>
              <a:rPr lang="hi-IN" sz="3000" dirty="0"/>
              <a:t> का ही दूसरा नाम अजीर्ण है। </a:t>
            </a:r>
            <a:r>
              <a:rPr lang="hi-IN" sz="3000" dirty="0" err="1"/>
              <a:t>विसूचिका</a:t>
            </a:r>
            <a:r>
              <a:rPr lang="hi-IN" sz="3000" dirty="0"/>
              <a:t>, </a:t>
            </a:r>
            <a:r>
              <a:rPr lang="hi-IN" sz="3000" dirty="0" err="1"/>
              <a:t>अलसक</a:t>
            </a:r>
            <a:r>
              <a:rPr lang="hi-IN" sz="3000" dirty="0"/>
              <a:t> आदि रोग भी अजीर्ण से पैदा होते हैं। साधारणतया अजीर्ण को </a:t>
            </a:r>
            <a:r>
              <a:rPr lang="hi-IN" sz="3000" dirty="0" err="1"/>
              <a:t>पाचनाभाव</a:t>
            </a:r>
            <a:r>
              <a:rPr lang="hi-IN" sz="3000" dirty="0"/>
              <a:t> (</a:t>
            </a:r>
            <a:r>
              <a:rPr lang="en-IN" sz="3000" dirty="0"/>
              <a:t>Indigestion) </a:t>
            </a:r>
            <a:r>
              <a:rPr lang="hi-IN" sz="3000" dirty="0"/>
              <a:t>कह सकते हैं। यह कोई </a:t>
            </a:r>
            <a:r>
              <a:rPr lang="hi-IN" sz="3000" dirty="0" err="1"/>
              <a:t>स्वतन्त्र</a:t>
            </a:r>
            <a:r>
              <a:rPr lang="hi-IN" sz="3000" dirty="0"/>
              <a:t> रोग नहीं है। फिर भी अनेक रोगों का प्रमुख कारण होने से आचार्यों ने इसे  वर्णित अलग से किया है।</a:t>
            </a:r>
            <a:endParaRPr lang="en-US" sz="3000" dirty="0"/>
          </a:p>
          <a:p>
            <a:endParaRPr lang="en-US" sz="3000" dirty="0"/>
          </a:p>
          <a:p>
            <a:r>
              <a:rPr lang="hi-IN" sz="3000" dirty="0"/>
              <a:t> </a:t>
            </a:r>
            <a:endParaRPr lang="en-US"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87999" y="643467"/>
            <a:ext cx="5631543" cy="5571065"/>
          </a:xfrm>
          <a:prstGeom prst="rect">
            <a:avLst/>
          </a:prstGeom>
          <a:ln>
            <a:noFill/>
          </a:ln>
        </p:spPr>
      </p:pic>
      <p:sp>
        <p:nvSpPr>
          <p:cNvPr id="4" name="TextBox 3"/>
          <p:cNvSpPr txBox="1"/>
          <p:nvPr/>
        </p:nvSpPr>
        <p:spPr>
          <a:xfrm>
            <a:off x="629392" y="1899358"/>
            <a:ext cx="7037777" cy="2123658"/>
          </a:xfrm>
          <a:prstGeom prst="rect">
            <a:avLst/>
          </a:prstGeom>
          <a:noFill/>
        </p:spPr>
        <p:txBody>
          <a:bodyPr wrap="square">
            <a:spAutoFit/>
          </a:bodyPr>
          <a:lstStyle/>
          <a:p>
            <a:r>
              <a:rPr lang="hi-IN" sz="6600" b="1" dirty="0" err="1"/>
              <a:t>विबन्ध</a:t>
            </a:r>
            <a:r>
              <a:rPr lang="hi-IN" sz="6600" b="1" dirty="0"/>
              <a:t>(</a:t>
            </a:r>
            <a:r>
              <a:rPr lang="hi-IN" sz="6600" b="1" dirty="0" err="1"/>
              <a:t>आनाह</a:t>
            </a:r>
            <a:r>
              <a:rPr lang="hi-IN" sz="6600" b="1" dirty="0"/>
              <a:t>)     </a:t>
            </a:r>
            <a:endParaRPr lang="en-US" sz="6600" b="1" dirty="0"/>
          </a:p>
          <a:p>
            <a:r>
              <a:rPr lang="hi-IN" sz="6600" b="1" dirty="0"/>
              <a:t>(</a:t>
            </a:r>
            <a:r>
              <a:rPr lang="en-IN" sz="6600" b="1" dirty="0"/>
              <a:t>Constipation)</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71253" y="0"/>
            <a:ext cx="12108873" cy="5232202"/>
          </a:xfrm>
          <a:prstGeom prst="rect">
            <a:avLst/>
          </a:prstGeom>
          <a:noFill/>
        </p:spPr>
        <p:txBody>
          <a:bodyPr wrap="square">
            <a:spAutoFit/>
          </a:bodyPr>
          <a:lstStyle/>
          <a:p>
            <a:r>
              <a:rPr lang="en-IN" sz="3200" dirty="0"/>
              <a:t>                                      </a:t>
            </a:r>
            <a:r>
              <a:rPr lang="en-IN" sz="4000" b="1" dirty="0" err="1">
                <a:solidFill>
                  <a:srgbClr val="FF0000"/>
                </a:solidFill>
              </a:rPr>
              <a:t>विबन्ध</a:t>
            </a:r>
            <a:r>
              <a:rPr lang="en-IN" sz="4000" b="1" dirty="0">
                <a:solidFill>
                  <a:srgbClr val="FF0000"/>
                </a:solidFill>
              </a:rPr>
              <a:t> (</a:t>
            </a:r>
            <a:r>
              <a:rPr lang="en-IN" sz="4000" b="1" dirty="0" err="1">
                <a:solidFill>
                  <a:srgbClr val="FF0000"/>
                </a:solidFill>
              </a:rPr>
              <a:t>आनाह</a:t>
            </a:r>
            <a:r>
              <a:rPr lang="en-IN" sz="4000" b="1" dirty="0">
                <a:solidFill>
                  <a:srgbClr val="FF0000"/>
                </a:solidFill>
              </a:rPr>
              <a:t>) (Constipation)</a:t>
            </a:r>
          </a:p>
          <a:p>
            <a:endParaRPr lang="en-IN" dirty="0">
              <a:solidFill>
                <a:srgbClr val="FF0000"/>
              </a:solidFill>
            </a:endParaRPr>
          </a:p>
          <a:p>
            <a:r>
              <a:rPr lang="hi-IN" sz="3000" dirty="0" err="1"/>
              <a:t>विबन्ध</a:t>
            </a:r>
            <a:r>
              <a:rPr lang="hi-IN" sz="3000" dirty="0"/>
              <a:t> का शाब्दिक अर्थ </a:t>
            </a:r>
            <a:r>
              <a:rPr lang="hi-IN" sz="3000" dirty="0" err="1"/>
              <a:t>मलावरोध</a:t>
            </a:r>
            <a:r>
              <a:rPr lang="hi-IN" sz="3000" dirty="0"/>
              <a:t> से है। यह स्वतंत्र व्याधि न होकर कई अन्य व्याधियों में लक्षण के रुप में मिलता है।</a:t>
            </a:r>
            <a:endParaRPr lang="en-US" sz="3000" dirty="0"/>
          </a:p>
          <a:p>
            <a:pPr marL="457200" indent="-457200">
              <a:buFont typeface="Arial" panose="020B0604020202020204" pitchFamily="34" charset="0"/>
              <a:buChar char="•"/>
            </a:pPr>
            <a:endParaRPr lang="en-US" sz="3000" dirty="0"/>
          </a:p>
          <a:p>
            <a:r>
              <a:rPr lang="hi-IN" sz="3400" b="1" dirty="0" err="1">
                <a:solidFill>
                  <a:srgbClr val="FF0000"/>
                </a:solidFill>
              </a:rPr>
              <a:t>सम्प्राप्ति</a:t>
            </a:r>
            <a:r>
              <a:rPr lang="en-US" sz="3400" b="1" dirty="0">
                <a:solidFill>
                  <a:srgbClr val="FF0000"/>
                </a:solidFill>
              </a:rPr>
              <a:t>-</a:t>
            </a:r>
            <a:endParaRPr lang="en-US" sz="3200" dirty="0">
              <a:solidFill>
                <a:srgbClr val="FF0000"/>
              </a:solidFill>
            </a:endParaRPr>
          </a:p>
          <a:p>
            <a:r>
              <a:rPr lang="hi-IN" sz="3000" dirty="0"/>
              <a:t>आम (</a:t>
            </a:r>
            <a:r>
              <a:rPr lang="hi-IN" sz="3000" dirty="0" err="1"/>
              <a:t>अपक्वान्नरस</a:t>
            </a:r>
            <a:r>
              <a:rPr lang="hi-IN" sz="3000" dirty="0"/>
              <a:t>) अथवा </a:t>
            </a:r>
            <a:r>
              <a:rPr lang="hi-IN" sz="3000" dirty="0" err="1"/>
              <a:t>पुरीष</a:t>
            </a:r>
            <a:r>
              <a:rPr lang="hi-IN" sz="3000" dirty="0"/>
              <a:t> की वृद्धि क्रमशः </a:t>
            </a:r>
            <a:r>
              <a:rPr lang="hi-IN" sz="3000" dirty="0" err="1"/>
              <a:t>आमाशय</a:t>
            </a:r>
            <a:r>
              <a:rPr lang="hi-IN" sz="3000" dirty="0"/>
              <a:t>, </a:t>
            </a:r>
            <a:r>
              <a:rPr lang="hi-IN" sz="3000" dirty="0" err="1"/>
              <a:t>पक्वाशय</a:t>
            </a:r>
            <a:r>
              <a:rPr lang="hi-IN" sz="3000" dirty="0"/>
              <a:t> एवं </a:t>
            </a:r>
            <a:r>
              <a:rPr lang="hi-IN" sz="3000" dirty="0" err="1"/>
              <a:t>मलाशय</a:t>
            </a:r>
            <a:r>
              <a:rPr lang="hi-IN" sz="3000" dirty="0"/>
              <a:t> </a:t>
            </a:r>
            <a:r>
              <a:rPr lang="hi-IN" sz="3000" dirty="0" err="1"/>
              <a:t>मे</a:t>
            </a:r>
            <a:r>
              <a:rPr lang="hi-IN" sz="3000" dirty="0"/>
              <a:t> </a:t>
            </a:r>
            <a:r>
              <a:rPr lang="hi-IN" sz="3000" dirty="0" err="1"/>
              <a:t>सञ्चित</a:t>
            </a:r>
            <a:r>
              <a:rPr lang="hi-IN" sz="3000" dirty="0"/>
              <a:t> होते हुए विगुण </a:t>
            </a:r>
            <a:r>
              <a:rPr lang="hi-IN" sz="3000" dirty="0" err="1"/>
              <a:t>आपान</a:t>
            </a:r>
            <a:r>
              <a:rPr lang="hi-IN" sz="3000" dirty="0"/>
              <a:t> वात से </a:t>
            </a:r>
            <a:r>
              <a:rPr lang="hi-IN" sz="3000" dirty="0" err="1"/>
              <a:t>विबद्ध</a:t>
            </a:r>
            <a:r>
              <a:rPr lang="hi-IN" sz="3000" dirty="0"/>
              <a:t> (अवरूद्ध) होकर यथोचित मार्ग से प्रवर्तित नहीं हो पाता (निकल नहीं पाता) है, तो इस अवस्था विशेष को </a:t>
            </a:r>
            <a:r>
              <a:rPr lang="hi-IN" sz="3000" dirty="0" err="1"/>
              <a:t>आनाह</a:t>
            </a:r>
            <a:r>
              <a:rPr lang="hi-IN" sz="3000" dirty="0"/>
              <a:t> कहते हैं</a:t>
            </a:r>
            <a:endParaRPr lang="en-US" sz="3000" dirty="0"/>
          </a:p>
          <a:p>
            <a:endParaRPr lang="en-US" sz="3200" dirty="0">
              <a:highlight>
                <a:srgbClr val="FFFF00"/>
              </a:highlight>
            </a:endParaRP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69000" b="-69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7094250"/>
          </a:xfrm>
          <a:prstGeom prst="rect">
            <a:avLst/>
          </a:prstGeom>
          <a:noFill/>
        </p:spPr>
        <p:txBody>
          <a:bodyPr wrap="square">
            <a:spAutoFit/>
          </a:bodyPr>
          <a:lstStyle/>
          <a:p>
            <a:r>
              <a:rPr lang="hi-IN" sz="3400" b="1" dirty="0">
                <a:solidFill>
                  <a:srgbClr val="FF0000"/>
                </a:solidFill>
              </a:rPr>
              <a:t>लक्षण—</a:t>
            </a:r>
            <a:endParaRPr lang="en-US" sz="3400" b="1" dirty="0">
              <a:solidFill>
                <a:srgbClr val="FF0000"/>
              </a:solidFill>
            </a:endParaRPr>
          </a:p>
          <a:p>
            <a:endParaRPr lang="en-US" sz="1100" dirty="0"/>
          </a:p>
          <a:p>
            <a:r>
              <a:rPr lang="hi-IN" sz="3000" dirty="0"/>
              <a:t>तृष्णा, </a:t>
            </a:r>
            <a:r>
              <a:rPr lang="hi-IN" sz="3000" dirty="0" err="1"/>
              <a:t>प्रतिश्याय</a:t>
            </a:r>
            <a:r>
              <a:rPr lang="hi-IN" sz="3000" dirty="0"/>
              <a:t>, </a:t>
            </a:r>
            <a:r>
              <a:rPr lang="hi-IN" sz="3000" dirty="0" err="1"/>
              <a:t>शिरोविदाह</a:t>
            </a:r>
            <a:r>
              <a:rPr lang="hi-IN" sz="3000" dirty="0"/>
              <a:t>, </a:t>
            </a:r>
            <a:r>
              <a:rPr lang="hi-IN" sz="3000" dirty="0" err="1"/>
              <a:t>उदरशूल</a:t>
            </a:r>
            <a:r>
              <a:rPr lang="hi-IN" sz="3000" dirty="0"/>
              <a:t>, गौरव, हृदय में </a:t>
            </a:r>
            <a:r>
              <a:rPr lang="hi-IN" sz="3000" dirty="0" err="1"/>
              <a:t>स्तम्भ</a:t>
            </a:r>
            <a:r>
              <a:rPr lang="hi-IN" sz="3000" dirty="0"/>
              <a:t> (</a:t>
            </a:r>
            <a:r>
              <a:rPr lang="hi-IN" sz="3000" dirty="0" err="1"/>
              <a:t>जकड़ाहट</a:t>
            </a:r>
            <a:r>
              <a:rPr lang="hi-IN" sz="3000" dirty="0"/>
              <a:t>), उद्गार, विघात, कटी-पृष्ठ में </a:t>
            </a:r>
            <a:r>
              <a:rPr lang="hi-IN" sz="3000" dirty="0" err="1"/>
              <a:t>स्तम्भ</a:t>
            </a:r>
            <a:r>
              <a:rPr lang="hi-IN" sz="3000" dirty="0"/>
              <a:t>, </a:t>
            </a:r>
            <a:r>
              <a:rPr lang="hi-IN" sz="3000" dirty="0" err="1"/>
              <a:t>पुरीष</a:t>
            </a:r>
            <a:r>
              <a:rPr lang="hi-IN" sz="3000" dirty="0"/>
              <a:t> एवं मूत्र का अवरोध, शूल आदि लक्षण।</a:t>
            </a:r>
            <a:r>
              <a:rPr lang="hi-IN" sz="2800" b="1" dirty="0"/>
              <a:t>(</a:t>
            </a:r>
            <a:r>
              <a:rPr lang="hi-IN" sz="2800" b="1" dirty="0" err="1"/>
              <a:t>सु.उ</a:t>
            </a:r>
            <a:r>
              <a:rPr lang="hi-IN" sz="2800" b="1" dirty="0"/>
              <a:t>. 56/21-22) (</a:t>
            </a:r>
            <a:r>
              <a:rPr lang="hi-IN" sz="2800" b="1" dirty="0" err="1"/>
              <a:t>मा.नि</a:t>
            </a:r>
            <a:r>
              <a:rPr lang="hi-IN" sz="2800" b="1" dirty="0"/>
              <a:t>. 27/17-18)</a:t>
            </a:r>
            <a:endParaRPr lang="en-US" sz="2800" b="1" dirty="0"/>
          </a:p>
          <a:p>
            <a:endParaRPr lang="en-US" sz="3200" b="1" dirty="0"/>
          </a:p>
          <a:p>
            <a:r>
              <a:rPr lang="hi-IN" sz="3200" b="1" dirty="0" err="1"/>
              <a:t>विशालस्तब्धनयनः</a:t>
            </a:r>
            <a:r>
              <a:rPr lang="hi-IN" sz="3200" b="1" dirty="0"/>
              <a:t> </a:t>
            </a:r>
            <a:r>
              <a:rPr lang="hi-IN" sz="3200" b="1" dirty="0" err="1"/>
              <a:t>पर्वभेदारतिक्लमी</a:t>
            </a:r>
            <a:r>
              <a:rPr lang="hi-IN" sz="3200" b="1" dirty="0"/>
              <a:t>। </a:t>
            </a:r>
            <a:endParaRPr lang="en-US" sz="3200" b="1" dirty="0"/>
          </a:p>
          <a:p>
            <a:r>
              <a:rPr lang="hi-IN" sz="3200" b="1" dirty="0" err="1"/>
              <a:t>संरुद्धमूत्रानिलविद्</a:t>
            </a:r>
            <a:r>
              <a:rPr lang="hi-IN" sz="3200" b="1" dirty="0"/>
              <a:t> </a:t>
            </a:r>
            <a:r>
              <a:rPr lang="hi-IN" sz="3200" b="1" dirty="0" err="1"/>
              <a:t>शिशुरानाहवेदनी</a:t>
            </a:r>
            <a:r>
              <a:rPr lang="hi-IN" sz="3200" b="1" dirty="0"/>
              <a:t> ।। (</a:t>
            </a:r>
            <a:r>
              <a:rPr lang="hi-IN" sz="3200" b="1" dirty="0" err="1"/>
              <a:t>का.सू</a:t>
            </a:r>
            <a:r>
              <a:rPr lang="hi-IN" sz="3200" b="1" dirty="0"/>
              <a:t>. 25/19)</a:t>
            </a:r>
            <a:endParaRPr lang="en-US" sz="3200" b="1" dirty="0"/>
          </a:p>
          <a:p>
            <a:endParaRPr lang="en-US" sz="3200" b="1" dirty="0"/>
          </a:p>
          <a:p>
            <a:r>
              <a:rPr lang="en-IN" sz="3200" dirty="0" err="1"/>
              <a:t>आचार्य</a:t>
            </a:r>
            <a:r>
              <a:rPr lang="en-IN" sz="3200" dirty="0"/>
              <a:t> </a:t>
            </a:r>
            <a:r>
              <a:rPr lang="en-IN" sz="3200" dirty="0" err="1"/>
              <a:t>काश्यप</a:t>
            </a:r>
            <a:r>
              <a:rPr lang="en-IN" sz="3200" dirty="0"/>
              <a:t> </a:t>
            </a:r>
            <a:r>
              <a:rPr lang="en-IN" sz="3200" dirty="0" err="1"/>
              <a:t>ने</a:t>
            </a:r>
            <a:r>
              <a:rPr lang="en-IN" sz="3200" dirty="0"/>
              <a:t> </a:t>
            </a:r>
            <a:r>
              <a:rPr lang="en-IN" sz="3200" dirty="0" err="1"/>
              <a:t>विशाल</a:t>
            </a:r>
            <a:r>
              <a:rPr lang="en-IN" sz="3200" dirty="0"/>
              <a:t> </a:t>
            </a:r>
            <a:r>
              <a:rPr lang="en-IN" sz="3200" dirty="0" err="1"/>
              <a:t>स्तब्ध</a:t>
            </a:r>
            <a:r>
              <a:rPr lang="en-IN" sz="3200" dirty="0"/>
              <a:t> </a:t>
            </a:r>
            <a:r>
              <a:rPr lang="en-IN" sz="3200" dirty="0" err="1"/>
              <a:t>नेत्र</a:t>
            </a:r>
            <a:r>
              <a:rPr lang="en-IN" sz="3200" dirty="0"/>
              <a:t>, </a:t>
            </a:r>
            <a:r>
              <a:rPr lang="en-IN" sz="3200" dirty="0" err="1"/>
              <a:t>पर्वभेद</a:t>
            </a:r>
            <a:r>
              <a:rPr lang="en-IN" sz="3200" dirty="0"/>
              <a:t>, </a:t>
            </a:r>
            <a:r>
              <a:rPr lang="en-IN" sz="3200" dirty="0" err="1"/>
              <a:t>अरति,क्लम</a:t>
            </a:r>
            <a:r>
              <a:rPr lang="en-IN" sz="3200" dirty="0"/>
              <a:t> </a:t>
            </a:r>
            <a:r>
              <a:rPr lang="en-IN" sz="3200" dirty="0" err="1"/>
              <a:t>एवं</a:t>
            </a:r>
            <a:r>
              <a:rPr lang="en-IN" sz="3200" dirty="0"/>
              <a:t> </a:t>
            </a:r>
            <a:r>
              <a:rPr lang="en-IN" sz="3200" dirty="0" err="1"/>
              <a:t>मल-मूत्र-वात</a:t>
            </a:r>
            <a:r>
              <a:rPr lang="en-IN" sz="3200" dirty="0"/>
              <a:t> </a:t>
            </a:r>
            <a:r>
              <a:rPr lang="en-IN" sz="3200" dirty="0" err="1"/>
              <a:t>का</a:t>
            </a:r>
            <a:r>
              <a:rPr lang="en-IN" sz="3200" dirty="0"/>
              <a:t> </a:t>
            </a:r>
            <a:r>
              <a:rPr lang="en-IN" sz="3200" dirty="0" err="1"/>
              <a:t>अवरोध</a:t>
            </a:r>
            <a:r>
              <a:rPr lang="en-IN" sz="3200" dirty="0"/>
              <a:t> </a:t>
            </a:r>
            <a:r>
              <a:rPr lang="en-IN" sz="3200" dirty="0" err="1"/>
              <a:t>बताया</a:t>
            </a:r>
            <a:r>
              <a:rPr lang="en-IN" sz="3200" dirty="0"/>
              <a:t> </a:t>
            </a:r>
            <a:r>
              <a:rPr lang="en-IN" sz="3200" dirty="0" err="1"/>
              <a:t>है</a:t>
            </a:r>
            <a:r>
              <a:rPr lang="en-IN" sz="3200" dirty="0"/>
              <a:t>।</a:t>
            </a:r>
          </a:p>
          <a:p>
            <a:endParaRPr lang="en-US" sz="3200" b="1" dirty="0"/>
          </a:p>
          <a:p>
            <a:endParaRPr lang="en-US" sz="3200" dirty="0"/>
          </a:p>
          <a:p>
            <a:endParaRPr lang="en-US" sz="3200" dirty="0"/>
          </a:p>
          <a:p>
            <a:r>
              <a:rPr lang="en-IN" sz="3200" dirty="0"/>
              <a:t>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0" y="118753"/>
            <a:ext cx="12192000" cy="7694414"/>
          </a:xfrm>
          <a:prstGeom prst="rect">
            <a:avLst/>
          </a:prstGeom>
          <a:noFill/>
        </p:spPr>
        <p:txBody>
          <a:bodyPr wrap="square">
            <a:spAutoFit/>
          </a:bodyPr>
          <a:lstStyle/>
          <a:p>
            <a:r>
              <a:rPr lang="en-IN" sz="3000" dirty="0">
                <a:solidFill>
                  <a:srgbClr val="FF0000"/>
                </a:solidFill>
              </a:rPr>
              <a:t> </a:t>
            </a:r>
            <a:r>
              <a:rPr lang="en-IN" sz="3000" b="1" dirty="0" err="1">
                <a:solidFill>
                  <a:srgbClr val="FF0000"/>
                </a:solidFill>
              </a:rPr>
              <a:t>चिकित्सा</a:t>
            </a:r>
            <a:r>
              <a:rPr lang="en-IN" sz="3000" b="1" dirty="0">
                <a:solidFill>
                  <a:srgbClr val="FF0000"/>
                </a:solidFill>
              </a:rPr>
              <a:t>-</a:t>
            </a:r>
            <a:endParaRPr lang="en-IN" sz="3000" dirty="0">
              <a:solidFill>
                <a:srgbClr val="FF0000"/>
              </a:solidFill>
            </a:endParaRPr>
          </a:p>
          <a:p>
            <a:pPr marL="342900" indent="-342900">
              <a:buAutoNum type="arabicPeriod"/>
            </a:pPr>
            <a:r>
              <a:rPr lang="en-IN" sz="3000" dirty="0" err="1"/>
              <a:t>आचार्य</a:t>
            </a:r>
            <a:r>
              <a:rPr lang="en-IN" sz="3000" dirty="0"/>
              <a:t> </a:t>
            </a:r>
            <a:r>
              <a:rPr lang="en-IN" sz="3000" dirty="0" err="1"/>
              <a:t>चरक</a:t>
            </a:r>
            <a:r>
              <a:rPr lang="en-IN" sz="3000" dirty="0"/>
              <a:t> </a:t>
            </a:r>
            <a:r>
              <a:rPr lang="en-IN" sz="3000" dirty="0" err="1"/>
              <a:t>के</a:t>
            </a:r>
            <a:r>
              <a:rPr lang="en-IN" sz="3000" dirty="0"/>
              <a:t> </a:t>
            </a:r>
            <a:r>
              <a:rPr lang="en-IN" sz="3000" dirty="0" err="1"/>
              <a:t>अनुसार</a:t>
            </a:r>
            <a:r>
              <a:rPr lang="en-IN" sz="3000" dirty="0"/>
              <a:t> –</a:t>
            </a:r>
          </a:p>
          <a:p>
            <a:pPr marL="342900" indent="-342900">
              <a:buAutoNum type="arabicPeriod"/>
            </a:pPr>
            <a:endParaRPr lang="en-IN" sz="3000" dirty="0"/>
          </a:p>
          <a:p>
            <a:r>
              <a:rPr lang="en-IN" sz="3200" b="1" dirty="0"/>
              <a:t>    </a:t>
            </a:r>
            <a:r>
              <a:rPr lang="en-IN" sz="3200" b="1" dirty="0" err="1"/>
              <a:t>अनाहमामप्रभवं</a:t>
            </a:r>
            <a:r>
              <a:rPr lang="en-IN" sz="3200" b="1" dirty="0"/>
              <a:t> </a:t>
            </a:r>
            <a:r>
              <a:rPr lang="en-IN" sz="3200" b="1" dirty="0" err="1"/>
              <a:t>जयेत्तु</a:t>
            </a:r>
            <a:r>
              <a:rPr lang="en-IN" sz="3200" b="1" dirty="0"/>
              <a:t> </a:t>
            </a:r>
            <a:r>
              <a:rPr lang="en-IN" sz="3200" b="1" dirty="0" err="1"/>
              <a:t>प्रच्छर्दनैर्लङ्घनपाचनैश्च</a:t>
            </a:r>
            <a:r>
              <a:rPr lang="en-IN" sz="3200" b="1" dirty="0"/>
              <a:t> । (</a:t>
            </a:r>
            <a:r>
              <a:rPr lang="en-IN" sz="3200" b="1" dirty="0" err="1"/>
              <a:t>च.चि</a:t>
            </a:r>
            <a:r>
              <a:rPr lang="en-IN" sz="3200" b="1" dirty="0"/>
              <a:t>. 26/26)</a:t>
            </a:r>
          </a:p>
          <a:p>
            <a:pPr marL="285750" indent="-285750">
              <a:buFont typeface="Arial" panose="020B0604020202020204" pitchFamily="34" charset="0"/>
              <a:buChar char="•"/>
            </a:pPr>
            <a:r>
              <a:rPr lang="en-IN" sz="3000" dirty="0" err="1"/>
              <a:t>वमन</a:t>
            </a:r>
            <a:r>
              <a:rPr lang="en-IN" sz="3000" dirty="0"/>
              <a:t>,  </a:t>
            </a:r>
            <a:r>
              <a:rPr lang="en-IN" sz="3000" dirty="0" err="1"/>
              <a:t>लंघन</a:t>
            </a:r>
            <a:r>
              <a:rPr lang="en-IN" sz="3000" dirty="0"/>
              <a:t> ,   </a:t>
            </a:r>
            <a:r>
              <a:rPr lang="en-IN" sz="3000" dirty="0" err="1"/>
              <a:t>पाचन</a:t>
            </a:r>
            <a:r>
              <a:rPr lang="en-IN" sz="3000" dirty="0"/>
              <a:t> </a:t>
            </a:r>
          </a:p>
          <a:p>
            <a:pPr marL="285750" indent="-285750">
              <a:buFont typeface="Arial" panose="020B0604020202020204" pitchFamily="34" charset="0"/>
              <a:buChar char="•"/>
            </a:pPr>
            <a:r>
              <a:rPr lang="en-IN" sz="3000" dirty="0" err="1"/>
              <a:t>मृदु</a:t>
            </a:r>
            <a:r>
              <a:rPr lang="en-IN" sz="3000" dirty="0"/>
              <a:t> </a:t>
            </a:r>
            <a:r>
              <a:rPr lang="en-IN" sz="3000" dirty="0" err="1"/>
              <a:t>शरीर</a:t>
            </a:r>
            <a:r>
              <a:rPr lang="en-IN" sz="3000" dirty="0"/>
              <a:t> </a:t>
            </a:r>
            <a:r>
              <a:rPr lang="en-IN" sz="3000" dirty="0" err="1"/>
              <a:t>होने</a:t>
            </a:r>
            <a:r>
              <a:rPr lang="en-IN" sz="3000" dirty="0"/>
              <a:t> </a:t>
            </a:r>
            <a:r>
              <a:rPr lang="en-IN" sz="3000" dirty="0" err="1"/>
              <a:t>के</a:t>
            </a:r>
            <a:r>
              <a:rPr lang="en-IN" sz="3000" dirty="0"/>
              <a:t> </a:t>
            </a:r>
            <a:r>
              <a:rPr lang="en-IN" sz="3000" dirty="0" err="1"/>
              <a:t>कारण</a:t>
            </a:r>
            <a:r>
              <a:rPr lang="en-IN" sz="3000" dirty="0"/>
              <a:t> </a:t>
            </a:r>
            <a:r>
              <a:rPr lang="en-IN" sz="3000" dirty="0" err="1"/>
              <a:t>बालको</a:t>
            </a:r>
            <a:r>
              <a:rPr lang="en-IN" sz="3000" dirty="0"/>
              <a:t> </a:t>
            </a:r>
            <a:r>
              <a:rPr lang="en-IN" sz="3000" dirty="0" err="1"/>
              <a:t>में</a:t>
            </a:r>
            <a:r>
              <a:rPr lang="en-IN" sz="3000" dirty="0"/>
              <a:t> </a:t>
            </a:r>
            <a:r>
              <a:rPr lang="en-IN" sz="3000" dirty="0" err="1"/>
              <a:t>लंघन</a:t>
            </a:r>
            <a:r>
              <a:rPr lang="en-IN" sz="3000" dirty="0"/>
              <a:t>, </a:t>
            </a:r>
            <a:r>
              <a:rPr lang="en-IN" sz="3000" dirty="0" err="1"/>
              <a:t>पाचन</a:t>
            </a:r>
            <a:r>
              <a:rPr lang="en-IN" sz="3000" dirty="0"/>
              <a:t> </a:t>
            </a:r>
            <a:r>
              <a:rPr lang="en-IN" sz="3000" dirty="0" err="1"/>
              <a:t>का</a:t>
            </a:r>
            <a:r>
              <a:rPr lang="en-IN" sz="3000" dirty="0"/>
              <a:t> </a:t>
            </a:r>
            <a:r>
              <a:rPr lang="en-IN" sz="3000" dirty="0" err="1"/>
              <a:t>ही</a:t>
            </a:r>
            <a:r>
              <a:rPr lang="en-IN" sz="3000" dirty="0"/>
              <a:t> </a:t>
            </a:r>
            <a:r>
              <a:rPr lang="en-IN" sz="3000" dirty="0" err="1"/>
              <a:t>प्रयोग</a:t>
            </a:r>
            <a:r>
              <a:rPr lang="en-IN" sz="3000" dirty="0"/>
              <a:t> </a:t>
            </a:r>
            <a:r>
              <a:rPr lang="en-IN" sz="3000" dirty="0" err="1"/>
              <a:t>करना</a:t>
            </a:r>
            <a:r>
              <a:rPr lang="en-IN" sz="3000" dirty="0"/>
              <a:t> </a:t>
            </a:r>
            <a:r>
              <a:rPr lang="en-IN" sz="3000" dirty="0" err="1"/>
              <a:t>चाहिए</a:t>
            </a:r>
            <a:r>
              <a:rPr lang="en-IN" sz="3000" dirty="0"/>
              <a:t>।</a:t>
            </a:r>
          </a:p>
          <a:p>
            <a:pPr marL="285750" indent="-285750">
              <a:buFont typeface="Arial" panose="020B0604020202020204" pitchFamily="34" charset="0"/>
              <a:buChar char="•"/>
            </a:pPr>
            <a:endParaRPr lang="en-IN" sz="3000" dirty="0"/>
          </a:p>
          <a:p>
            <a:r>
              <a:rPr lang="en-IN" sz="3000" dirty="0"/>
              <a:t>2. </a:t>
            </a:r>
            <a:r>
              <a:rPr lang="en-IN" sz="3000" dirty="0" err="1"/>
              <a:t>आचार्य</a:t>
            </a:r>
            <a:r>
              <a:rPr lang="en-IN" sz="3000" dirty="0"/>
              <a:t> </a:t>
            </a:r>
            <a:r>
              <a:rPr lang="en-IN" sz="3000" dirty="0" err="1"/>
              <a:t>काश्यप</a:t>
            </a:r>
            <a:r>
              <a:rPr lang="en-IN" sz="3000" dirty="0"/>
              <a:t> </a:t>
            </a:r>
            <a:r>
              <a:rPr lang="en-IN" sz="3000" dirty="0" err="1"/>
              <a:t>के</a:t>
            </a:r>
            <a:r>
              <a:rPr lang="en-IN" sz="3000" dirty="0"/>
              <a:t> </a:t>
            </a:r>
            <a:r>
              <a:rPr lang="en-IN" sz="3000" dirty="0" err="1"/>
              <a:t>अनुसार</a:t>
            </a:r>
            <a:r>
              <a:rPr lang="en-IN" sz="3000" dirty="0"/>
              <a:t>-</a:t>
            </a:r>
          </a:p>
          <a:p>
            <a:endParaRPr lang="en-IN" sz="1200" dirty="0"/>
          </a:p>
          <a:p>
            <a:pPr marL="457200" indent="-457200">
              <a:buFont typeface="Arial" panose="020B0604020202020204" pitchFamily="34" charset="0"/>
              <a:buChar char="•"/>
            </a:pPr>
            <a:r>
              <a:rPr lang="en-IN" sz="3000" dirty="0" err="1"/>
              <a:t>उष्णजल</a:t>
            </a:r>
            <a:r>
              <a:rPr lang="en-IN" sz="3000" dirty="0"/>
              <a:t> </a:t>
            </a:r>
            <a:r>
              <a:rPr lang="en-IN" sz="3000" dirty="0" err="1"/>
              <a:t>का</a:t>
            </a:r>
            <a:r>
              <a:rPr lang="en-IN" sz="3000" dirty="0"/>
              <a:t> </a:t>
            </a:r>
            <a:r>
              <a:rPr lang="en-IN" sz="3000" dirty="0" err="1"/>
              <a:t>प्रयोग</a:t>
            </a:r>
            <a:r>
              <a:rPr lang="en-IN" sz="3000" dirty="0"/>
              <a:t> </a:t>
            </a:r>
            <a:r>
              <a:rPr lang="en-IN" sz="3000" dirty="0" err="1"/>
              <a:t>कराना</a:t>
            </a:r>
            <a:r>
              <a:rPr lang="en-IN" sz="3000" dirty="0"/>
              <a:t> </a:t>
            </a:r>
            <a:r>
              <a:rPr lang="en-IN" sz="3000" dirty="0" err="1"/>
              <a:t>चाहिए</a:t>
            </a:r>
            <a:r>
              <a:rPr lang="en-IN" sz="3000" dirty="0"/>
              <a:t>।</a:t>
            </a:r>
          </a:p>
          <a:p>
            <a:pPr marL="285750" indent="-285750">
              <a:buFont typeface="Arial" panose="020B0604020202020204" pitchFamily="34" charset="0"/>
              <a:buChar char="•"/>
            </a:pPr>
            <a:r>
              <a:rPr lang="en-IN" sz="3000" dirty="0"/>
              <a:t> </a:t>
            </a:r>
            <a:r>
              <a:rPr lang="en-IN" sz="3000" dirty="0" err="1"/>
              <a:t>स्वेदन</a:t>
            </a:r>
            <a:r>
              <a:rPr lang="en-IN" sz="3000" dirty="0"/>
              <a:t> </a:t>
            </a:r>
            <a:r>
              <a:rPr lang="en-IN" sz="3000" dirty="0" err="1"/>
              <a:t>कर्म</a:t>
            </a:r>
            <a:r>
              <a:rPr lang="en-IN" sz="3000" dirty="0"/>
              <a:t> </a:t>
            </a:r>
            <a:r>
              <a:rPr lang="en-IN" sz="3000" dirty="0" err="1"/>
              <a:t>करना</a:t>
            </a:r>
            <a:r>
              <a:rPr lang="en-IN" sz="3000" dirty="0"/>
              <a:t> </a:t>
            </a:r>
            <a:r>
              <a:rPr lang="en-IN" sz="3000" dirty="0" err="1"/>
              <a:t>चाहिए</a:t>
            </a:r>
            <a:r>
              <a:rPr lang="en-IN" sz="3000" dirty="0"/>
              <a:t>।</a:t>
            </a:r>
          </a:p>
          <a:p>
            <a:pPr marL="285750" indent="-285750">
              <a:buFont typeface="Arial" panose="020B0604020202020204" pitchFamily="34" charset="0"/>
              <a:buChar char="•"/>
            </a:pPr>
            <a:r>
              <a:rPr lang="en-IN" sz="3000" dirty="0"/>
              <a:t> </a:t>
            </a:r>
            <a:r>
              <a:rPr lang="en-IN" sz="3000" dirty="0" err="1"/>
              <a:t>स्वेदन</a:t>
            </a:r>
            <a:r>
              <a:rPr lang="en-IN" sz="3000" dirty="0"/>
              <a:t> </a:t>
            </a:r>
            <a:r>
              <a:rPr lang="en-IN" sz="3000" dirty="0" err="1"/>
              <a:t>के</a:t>
            </a:r>
            <a:r>
              <a:rPr lang="en-IN" sz="3000" dirty="0"/>
              <a:t> </a:t>
            </a:r>
            <a:r>
              <a:rPr lang="en-IN" sz="3000" dirty="0" err="1"/>
              <a:t>पश्चात</a:t>
            </a:r>
            <a:r>
              <a:rPr lang="en-IN" sz="3000" dirty="0"/>
              <a:t> </a:t>
            </a:r>
            <a:r>
              <a:rPr lang="en-IN" sz="3000" dirty="0" err="1"/>
              <a:t>आस्थापन</a:t>
            </a:r>
            <a:r>
              <a:rPr lang="en-IN" sz="3000" dirty="0"/>
              <a:t> </a:t>
            </a:r>
            <a:r>
              <a:rPr lang="en-IN" sz="3000" dirty="0" err="1"/>
              <a:t>बस्ति</a:t>
            </a:r>
            <a:r>
              <a:rPr lang="en-IN" sz="3000" dirty="0"/>
              <a:t> </a:t>
            </a:r>
            <a:r>
              <a:rPr lang="en-IN" sz="3000" dirty="0" err="1"/>
              <a:t>का</a:t>
            </a:r>
            <a:r>
              <a:rPr lang="en-IN" sz="3000" dirty="0"/>
              <a:t> </a:t>
            </a:r>
            <a:r>
              <a:rPr lang="en-IN" sz="3000" dirty="0" err="1"/>
              <a:t>प्रयोग</a:t>
            </a:r>
            <a:r>
              <a:rPr lang="en-IN" sz="3000" dirty="0"/>
              <a:t> </a:t>
            </a:r>
          </a:p>
          <a:p>
            <a:pPr marL="285750" indent="-285750">
              <a:buFont typeface="Arial" panose="020B0604020202020204" pitchFamily="34" charset="0"/>
              <a:buChar char="•"/>
            </a:pPr>
            <a:endParaRPr lang="en-IN" sz="3000" dirty="0"/>
          </a:p>
          <a:p>
            <a:pPr marL="285750" indent="-285750">
              <a:buFont typeface="Arial" panose="020B0604020202020204" pitchFamily="34" charset="0"/>
              <a:buChar char="•"/>
            </a:pPr>
            <a:endParaRPr lang="en-IN" sz="3000" dirty="0"/>
          </a:p>
          <a:p>
            <a:endParaRPr lang="en-US" sz="3000" dirty="0"/>
          </a:p>
          <a:p>
            <a:endParaRPr lang="en-US" sz="3000" dirty="0"/>
          </a:p>
          <a:p>
            <a:endParaRPr lang="en-IN"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
            <a:ext cx="12191999" cy="9479518"/>
          </a:xfrm>
          <a:prstGeom prst="rect">
            <a:avLst/>
          </a:prstGeom>
          <a:noFill/>
        </p:spPr>
        <p:txBody>
          <a:bodyPr wrap="square">
            <a:spAutoFit/>
          </a:bodyPr>
          <a:lstStyle/>
          <a:p>
            <a:pPr algn="ctr"/>
            <a:r>
              <a:rPr lang="en-IN" sz="4000" b="1" dirty="0">
                <a:solidFill>
                  <a:srgbClr val="FF0000"/>
                </a:solidFill>
              </a:rPr>
              <a:t> Constipation</a:t>
            </a:r>
          </a:p>
          <a:p>
            <a:endParaRPr lang="en-IN" sz="100" dirty="0"/>
          </a:p>
          <a:p>
            <a:pPr marL="285750" indent="-285750">
              <a:buFont typeface="Arial" panose="020B0604020202020204" pitchFamily="34" charset="0"/>
              <a:buChar char="•"/>
            </a:pPr>
            <a:r>
              <a:rPr lang="en-IN" sz="4000" dirty="0"/>
              <a:t>Constipation in children is a common problem. </a:t>
            </a:r>
            <a:r>
              <a:rPr lang="en-IN" sz="4000" b="1" dirty="0">
                <a:solidFill>
                  <a:srgbClr val="FF0000"/>
                </a:solidFill>
              </a:rPr>
              <a:t>Symptoms-</a:t>
            </a:r>
          </a:p>
          <a:p>
            <a:endParaRPr lang="en-IN" sz="900" dirty="0"/>
          </a:p>
          <a:p>
            <a:pPr marL="285750" indent="-285750">
              <a:buFont typeface="Arial" panose="020B0604020202020204" pitchFamily="34" charset="0"/>
              <a:buChar char="•"/>
            </a:pPr>
            <a:r>
              <a:rPr lang="en-IN" sz="4000" dirty="0"/>
              <a:t>Less than three bowel movements a week</a:t>
            </a:r>
          </a:p>
          <a:p>
            <a:pPr marL="285750" indent="-285750">
              <a:buFont typeface="Arial" panose="020B0604020202020204" pitchFamily="34" charset="0"/>
              <a:buChar char="•"/>
            </a:pPr>
            <a:r>
              <a:rPr lang="en-IN" sz="4000" dirty="0"/>
              <a:t> Bowel movements that are hard, dry and difficult to pass.</a:t>
            </a:r>
          </a:p>
          <a:p>
            <a:pPr marL="571500" indent="-571500">
              <a:buFont typeface="Arial" panose="020B0604020202020204" pitchFamily="34" charset="0"/>
              <a:buChar char="•"/>
            </a:pPr>
            <a:r>
              <a:rPr lang="en-IN" sz="4000" dirty="0"/>
              <a:t>Pain while having a bowel movement</a:t>
            </a:r>
          </a:p>
          <a:p>
            <a:pPr marL="285750" indent="-285750">
              <a:buFont typeface="Arial" panose="020B0604020202020204" pitchFamily="34" charset="0"/>
              <a:buChar char="•"/>
            </a:pPr>
            <a:r>
              <a:rPr lang="en-IN" sz="4000" dirty="0"/>
              <a:t> Traces of liquid or pasty stool in your child's underwear </a:t>
            </a:r>
          </a:p>
          <a:p>
            <a:pPr marL="285750" indent="-285750">
              <a:buFont typeface="Arial" panose="020B0604020202020204" pitchFamily="34" charset="0"/>
              <a:buChar char="•"/>
            </a:pPr>
            <a:r>
              <a:rPr lang="en-IN" sz="4000" dirty="0"/>
              <a:t>Blood on the surface of hard stool</a:t>
            </a:r>
          </a:p>
          <a:p>
            <a:endParaRPr lang="en-IN" sz="4000" dirty="0"/>
          </a:p>
          <a:p>
            <a:pPr marL="285750" indent="-285750">
              <a:buFont typeface="Arial" panose="020B0604020202020204" pitchFamily="34" charset="0"/>
              <a:buChar char="•"/>
            </a:pPr>
            <a:endParaRPr lang="en-IN" sz="4000" dirty="0"/>
          </a:p>
          <a:p>
            <a:endParaRPr lang="en-IN" sz="4000" dirty="0"/>
          </a:p>
          <a:p>
            <a:pPr marL="285750" indent="-285750">
              <a:buFont typeface="Arial" panose="020B0604020202020204" pitchFamily="34" charset="0"/>
              <a:buChar char="•"/>
            </a:pPr>
            <a:endParaRPr lang="en-IN" sz="4000" dirty="0"/>
          </a:p>
          <a:p>
            <a:r>
              <a:rPr lang="en-IN" sz="4000" b="1" dirty="0"/>
              <a:t> </a:t>
            </a:r>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alphaModFix amt="56000"/>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6247864"/>
          </a:xfrm>
          <a:prstGeom prst="rect">
            <a:avLst/>
          </a:prstGeom>
          <a:noFill/>
        </p:spPr>
        <p:txBody>
          <a:bodyPr wrap="square">
            <a:spAutoFit/>
          </a:bodyPr>
          <a:lstStyle/>
          <a:p>
            <a:r>
              <a:rPr lang="en-IN" sz="4000" b="1" dirty="0">
                <a:solidFill>
                  <a:srgbClr val="FF0000"/>
                </a:solidFill>
              </a:rPr>
              <a:t>Red Flag signs -</a:t>
            </a:r>
          </a:p>
          <a:p>
            <a:pPr marL="285750" indent="-285750">
              <a:buFont typeface="Arial" panose="020B0604020202020204" pitchFamily="34" charset="0"/>
              <a:buChar char="•"/>
            </a:pPr>
            <a:r>
              <a:rPr lang="en-IN" sz="4000" dirty="0"/>
              <a:t> Fever</a:t>
            </a:r>
          </a:p>
          <a:p>
            <a:pPr marL="285750" indent="-285750">
              <a:buFont typeface="Arial" panose="020B0604020202020204" pitchFamily="34" charset="0"/>
              <a:buChar char="•"/>
            </a:pPr>
            <a:r>
              <a:rPr lang="en-IN" sz="4000" dirty="0"/>
              <a:t> Not eating well</a:t>
            </a:r>
          </a:p>
          <a:p>
            <a:pPr marL="285750" indent="-285750">
              <a:buFont typeface="Arial" panose="020B0604020202020204" pitchFamily="34" charset="0"/>
              <a:buChar char="•"/>
            </a:pPr>
            <a:r>
              <a:rPr lang="en-IN" sz="4000" dirty="0"/>
              <a:t> Blood in the stool</a:t>
            </a:r>
          </a:p>
          <a:p>
            <a:pPr marL="285750" indent="-285750">
              <a:buFont typeface="Arial" panose="020B0604020202020204" pitchFamily="34" charset="0"/>
              <a:buChar char="•"/>
            </a:pPr>
            <a:r>
              <a:rPr lang="en-IN" sz="4000" dirty="0"/>
              <a:t> Abdominal swelling</a:t>
            </a:r>
          </a:p>
          <a:p>
            <a:pPr marL="285750" indent="-285750">
              <a:buFont typeface="Arial" panose="020B0604020202020204" pitchFamily="34" charset="0"/>
              <a:buChar char="•"/>
            </a:pPr>
            <a:r>
              <a:rPr lang="en-IN" sz="4000" dirty="0"/>
              <a:t> Weight loss</a:t>
            </a:r>
          </a:p>
          <a:p>
            <a:pPr marL="571500" indent="-571500">
              <a:buFont typeface="Arial" panose="020B0604020202020204" pitchFamily="34" charset="0"/>
              <a:buChar char="•"/>
            </a:pPr>
            <a:r>
              <a:rPr lang="en-IN" sz="4000" dirty="0"/>
              <a:t>Pain during bowel movements</a:t>
            </a:r>
          </a:p>
          <a:p>
            <a:pPr marL="285750" indent="-285750">
              <a:buFont typeface="Arial" panose="020B0604020202020204" pitchFamily="34" charset="0"/>
              <a:buChar char="•"/>
            </a:pPr>
            <a:r>
              <a:rPr lang="en-IN" sz="4000" dirty="0"/>
              <a:t>  Part of the intestine coming out of the anus (rectal      prolapse)</a:t>
            </a:r>
          </a:p>
          <a:p>
            <a:pPr marL="285750" indent="-285750">
              <a:buFont typeface="Arial" panose="020B0604020202020204" pitchFamily="34" charset="0"/>
              <a:buChar char="•"/>
            </a:pPr>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157316" y="0"/>
            <a:ext cx="12034684" cy="9017853"/>
          </a:xfrm>
          <a:prstGeom prst="rect">
            <a:avLst/>
          </a:prstGeom>
          <a:noFill/>
        </p:spPr>
        <p:txBody>
          <a:bodyPr wrap="square">
            <a:spAutoFit/>
          </a:bodyPr>
          <a:lstStyle/>
          <a:p>
            <a:r>
              <a:rPr lang="en-IN" sz="3600" b="1" dirty="0">
                <a:solidFill>
                  <a:srgbClr val="FF0000"/>
                </a:solidFill>
              </a:rPr>
              <a:t>Causes-</a:t>
            </a:r>
          </a:p>
          <a:p>
            <a:pPr marL="342900" indent="-342900">
              <a:buAutoNum type="arabicPeriod"/>
            </a:pPr>
            <a:r>
              <a:rPr lang="en-IN" sz="3600" b="1" dirty="0"/>
              <a:t>Withholding: </a:t>
            </a:r>
            <a:r>
              <a:rPr lang="en-IN" sz="3600" dirty="0"/>
              <a:t>Painful bowel movements caused by large, hard stools also may lead to withholding.</a:t>
            </a:r>
          </a:p>
          <a:p>
            <a:pPr marL="342900" indent="-342900">
              <a:buAutoNum type="arabicPeriod"/>
            </a:pPr>
            <a:r>
              <a:rPr lang="en-IN" sz="3600" b="1" dirty="0"/>
              <a:t>Toilet training issues: </a:t>
            </a:r>
            <a:r>
              <a:rPr lang="en-IN" sz="3600" dirty="0"/>
              <a:t>A voluntary decision to ignore the urge.</a:t>
            </a:r>
          </a:p>
          <a:p>
            <a:pPr marL="342900" indent="-342900">
              <a:buAutoNum type="arabicPeriod"/>
            </a:pPr>
            <a:r>
              <a:rPr lang="en-IN" sz="3600" b="1" dirty="0"/>
              <a:t>Changes in diet: </a:t>
            </a:r>
            <a:r>
              <a:rPr lang="en-IN" sz="3600" dirty="0"/>
              <a:t>Not enough fibre-rich diet.</a:t>
            </a:r>
          </a:p>
          <a:p>
            <a:pPr marL="342900" indent="-342900">
              <a:buAutoNum type="arabicPeriod"/>
            </a:pPr>
            <a:r>
              <a:rPr lang="en-IN" sz="3600" b="1" dirty="0"/>
              <a:t>Changes in routine: </a:t>
            </a:r>
            <a:r>
              <a:rPr lang="en-IN" sz="3600" dirty="0"/>
              <a:t>Any changes in child's routine such as travel, hot weather or stress can affect bowel function.</a:t>
            </a:r>
          </a:p>
          <a:p>
            <a:pPr marL="342900" indent="-342900">
              <a:buFontTx/>
              <a:buAutoNum type="arabicPeriod"/>
            </a:pPr>
            <a:r>
              <a:rPr lang="en-IN" sz="3600" b="1" dirty="0"/>
              <a:t>Medical conditions: </a:t>
            </a:r>
            <a:r>
              <a:rPr lang="en-IN" sz="3600" dirty="0"/>
              <a:t>Rarely, constipation in children indicates an anatomic malformation.</a:t>
            </a:r>
          </a:p>
          <a:p>
            <a:pPr marL="342900" indent="-342900">
              <a:buFontTx/>
              <a:buAutoNum type="arabicPeriod"/>
            </a:pPr>
            <a:r>
              <a:rPr lang="en-IN" sz="3600" b="1" dirty="0"/>
              <a:t>Sedentary life style</a:t>
            </a:r>
          </a:p>
          <a:p>
            <a:pPr marL="342900" indent="-342900">
              <a:buFontTx/>
              <a:buAutoNum type="arabicPeriod"/>
            </a:pPr>
            <a:endParaRPr lang="en-IN" sz="3600" dirty="0"/>
          </a:p>
          <a:p>
            <a:pPr marL="342900" indent="-342900">
              <a:buAutoNum type="arabicPeriod"/>
            </a:pPr>
            <a:endParaRPr lang="en-IN" sz="3600" dirty="0"/>
          </a:p>
          <a:p>
            <a:pPr marL="342900" indent="-342900">
              <a:buAutoNum type="arabicPeriod"/>
            </a:pPr>
            <a:endParaRPr lang="en-IN" sz="3600" dirty="0"/>
          </a:p>
          <a:p>
            <a:endParaRPr lang="en-IN" sz="3600" b="1" dirty="0">
              <a:solidFill>
                <a:srgbClr val="FF0000"/>
              </a:solidFill>
            </a:endParaRPr>
          </a:p>
          <a:p>
            <a:pPr marL="285750" indent="-285750">
              <a:buFont typeface="Arial" panose="020B0604020202020204" pitchFamily="34" charset="0"/>
              <a:buChar char="•"/>
            </a:pPr>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40110"/>
            <a:ext cx="12192000" cy="6863417"/>
          </a:xfrm>
          <a:prstGeom prst="rect">
            <a:avLst/>
          </a:prstGeom>
          <a:noFill/>
        </p:spPr>
        <p:txBody>
          <a:bodyPr wrap="square">
            <a:spAutoFit/>
          </a:bodyPr>
          <a:lstStyle/>
          <a:p>
            <a:r>
              <a:rPr lang="en-IN" sz="4000" b="1" dirty="0">
                <a:solidFill>
                  <a:srgbClr val="FF0000"/>
                </a:solidFill>
              </a:rPr>
              <a:t>Management-</a:t>
            </a:r>
            <a:endParaRPr lang="en-IN" sz="4000" dirty="0"/>
          </a:p>
          <a:p>
            <a:pPr marL="285750" indent="-285750">
              <a:buFont typeface="Wingdings" panose="05000000000000000000" pitchFamily="2" charset="2"/>
              <a:buChar char="§"/>
            </a:pPr>
            <a:r>
              <a:rPr lang="en-IN" sz="4000" dirty="0"/>
              <a:t>Rectal disimpaction of hard faecolith</a:t>
            </a:r>
          </a:p>
          <a:p>
            <a:pPr marL="285750" indent="-285750">
              <a:buFont typeface="Wingdings" panose="05000000000000000000" pitchFamily="2" charset="2"/>
              <a:buChar char="§"/>
            </a:pPr>
            <a:r>
              <a:rPr lang="en-IN" sz="4000" dirty="0"/>
              <a:t>Oral drug: Mineral oil, Polyethylene glycol (PEG), Sorbitol, Lactulose, bisacodyl (</a:t>
            </a:r>
            <a:r>
              <a:rPr lang="en-IN" sz="4000" dirty="0" err="1"/>
              <a:t>dulcoflex</a:t>
            </a:r>
            <a:r>
              <a:rPr lang="en-IN" sz="4000" dirty="0"/>
              <a:t>).</a:t>
            </a:r>
          </a:p>
          <a:p>
            <a:pPr marL="285750" indent="-285750">
              <a:buFont typeface="Wingdings" panose="05000000000000000000" pitchFamily="2" charset="2"/>
              <a:buChar char="§"/>
            </a:pPr>
            <a:r>
              <a:rPr lang="en-IN" sz="4000" dirty="0"/>
              <a:t>Rectal drug: Phosphate soda enema, Saline mineral oil, Glycerine suppositories</a:t>
            </a:r>
          </a:p>
          <a:p>
            <a:pPr marL="285750" indent="-285750">
              <a:buFont typeface="Wingdings" panose="05000000000000000000" pitchFamily="2" charset="2"/>
              <a:buChar char="§"/>
            </a:pPr>
            <a:r>
              <a:rPr lang="en-IN" sz="4000" dirty="0"/>
              <a:t>Fluid and dietary intervention: Adequate hydration and Fiber rich diet </a:t>
            </a:r>
          </a:p>
          <a:p>
            <a:pPr marL="285750" indent="-285750">
              <a:buFont typeface="Wingdings" panose="05000000000000000000" pitchFamily="2" charset="2"/>
              <a:buChar char="§"/>
            </a:pPr>
            <a:r>
              <a:rPr lang="en-IN" sz="4000" dirty="0"/>
              <a:t>Toilet training (in habitual constipation)</a:t>
            </a:r>
          </a:p>
          <a:p>
            <a:pPr marL="285750" indent="-285750">
              <a:buFont typeface="Wingdings" panose="05000000000000000000" pitchFamily="2" charset="2"/>
              <a:buChar char="§"/>
            </a:pPr>
            <a:r>
              <a:rPr lang="en-IN" sz="4000" dirty="0"/>
              <a:t>Treatment of local causes like anal fissure.</a:t>
            </a:r>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38" name="Freeform: Shape 37"/>
          <p:cNvSpPr>
            <a:spLocks noGrp="1" noRot="1" noChangeAspect="1" noMove="1" noResize="1" noEditPoints="1" noAdjustHandles="1" noChangeArrowheads="1" noChangeShapeType="1" noTextEdit="1"/>
          </p:cNvSpPr>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p:cNvSpPr>
            <a:spLocks noGrp="1" noRot="1" noChangeAspect="1" noMove="1" noResize="1" noEditPoints="1" noAdjustHandles="1" noChangeArrowheads="1" noChangeShapeType="1" noTextEdit="1"/>
          </p:cNvSpPr>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descr="A baby crying in a blue cushion&#10;&#10;Description automatically generated"/>
          <p:cNvPicPr>
            <a:picLocks noChangeAspect="1"/>
          </p:cNvPicPr>
          <p:nvPr/>
        </p:nvPicPr>
        <p:blipFill rotWithShape="1">
          <a:blip r:embed="rId2"/>
          <a:srcRect r="7074" b="-1"/>
          <a:stretch>
            <a:fillRect/>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40" name="Freeform: Shape 39"/>
          <p:cNvSpPr>
            <a:spLocks noGrp="1" noRot="1" noChangeAspect="1" noMove="1" noResize="1" noEditPoints="1" noAdjustHandles="1" noChangeArrowheads="1" noChangeShapeType="1" noTextEdit="1"/>
          </p:cNvSpPr>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228599" y="328613"/>
            <a:ext cx="4513329" cy="2123658"/>
          </a:xfrm>
          <a:prstGeom prst="rect">
            <a:avLst/>
          </a:prstGeom>
          <a:blipFill dpi="0" rotWithShape="1">
            <a:blip r:embed="rId3">
              <a:alphaModFix amt="84000"/>
              <a:extLst>
                <a:ext uri="{BEBA8EAE-BF5A-486C-A8C5-ECC9F3942E4B}">
                  <a14:imgProps xmlns:a14="http://schemas.microsoft.com/office/drawing/2010/main" xmlns="">
                    <a14:imgLayer r:embed="rId4">
                      <a14:imgEffect>
                        <a14:artisticGlowDiffused/>
                      </a14:imgEffect>
                    </a14:imgLayer>
                  </a14:imgProps>
                </a:ext>
              </a:extLst>
            </a:blip>
            <a:srcRect/>
            <a:tile tx="0" ty="0" sx="100000" sy="100000" flip="none" algn="tl"/>
          </a:blipFill>
        </p:spPr>
        <p:txBody>
          <a:bodyPr wrap="square">
            <a:spAutoFit/>
          </a:bodyPr>
          <a:lstStyle/>
          <a:p>
            <a:r>
              <a:rPr lang="hi-IN" sz="6600" b="1" dirty="0"/>
              <a:t> </a:t>
            </a:r>
            <a:r>
              <a:rPr lang="hi-IN" sz="6600" b="1" dirty="0" err="1"/>
              <a:t>प्रवाहिका</a:t>
            </a:r>
            <a:r>
              <a:rPr lang="hi-IN" sz="6600" b="1" dirty="0"/>
              <a:t> (</a:t>
            </a:r>
            <a:r>
              <a:rPr lang="en-IN" sz="6600" b="1" dirty="0" err="1"/>
              <a:t>Dysentry</a:t>
            </a:r>
            <a:r>
              <a:rPr lang="en-IN" sz="6600" b="1" dirty="0"/>
              <a:t>)</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115784" y="199625"/>
            <a:ext cx="12076215" cy="5947782"/>
          </a:xfrm>
          <a:prstGeom prst="rect">
            <a:avLst/>
          </a:prstGeom>
          <a:noFill/>
        </p:spPr>
        <p:txBody>
          <a:bodyPr wrap="square">
            <a:spAutoFit/>
          </a:bodyPr>
          <a:lstStyle/>
          <a:p>
            <a:r>
              <a:rPr lang="en-IN" sz="3400" dirty="0">
                <a:solidFill>
                  <a:srgbClr val="FF0000"/>
                </a:solidFill>
              </a:rPr>
              <a:t>                                               </a:t>
            </a:r>
            <a:r>
              <a:rPr lang="en-IN" sz="3400" b="1" dirty="0" err="1">
                <a:solidFill>
                  <a:srgbClr val="FF0000"/>
                </a:solidFill>
              </a:rPr>
              <a:t>प्रवाहिका</a:t>
            </a:r>
            <a:r>
              <a:rPr lang="en-IN" sz="3400" b="1" dirty="0">
                <a:solidFill>
                  <a:srgbClr val="FF0000"/>
                </a:solidFill>
              </a:rPr>
              <a:t> (</a:t>
            </a:r>
            <a:r>
              <a:rPr lang="en-IN" sz="3400" b="1" dirty="0" err="1">
                <a:solidFill>
                  <a:srgbClr val="FF0000"/>
                </a:solidFill>
              </a:rPr>
              <a:t>Dysentry</a:t>
            </a:r>
            <a:r>
              <a:rPr lang="en-IN" sz="3400" b="1" dirty="0">
                <a:solidFill>
                  <a:srgbClr val="FF0000"/>
                </a:solidFill>
              </a:rPr>
              <a:t>)</a:t>
            </a:r>
          </a:p>
          <a:p>
            <a:endParaRPr lang="en-IN" sz="3200" dirty="0"/>
          </a:p>
          <a:p>
            <a:r>
              <a:rPr lang="en-IN" sz="3200" dirty="0"/>
              <a:t> “</a:t>
            </a:r>
            <a:r>
              <a:rPr lang="en-IN" sz="3200" b="1" dirty="0" err="1"/>
              <a:t>वायुः</a:t>
            </a:r>
            <a:r>
              <a:rPr lang="en-IN" sz="3200" b="1" dirty="0"/>
              <a:t> </a:t>
            </a:r>
            <a:r>
              <a:rPr lang="en-IN" sz="3200" b="1" dirty="0" err="1"/>
              <a:t>प्रवृद्धो</a:t>
            </a:r>
            <a:r>
              <a:rPr lang="en-IN" sz="3200" b="1" dirty="0"/>
              <a:t> </a:t>
            </a:r>
            <a:r>
              <a:rPr lang="en-IN" sz="3200" b="1" dirty="0" err="1"/>
              <a:t>निचितं</a:t>
            </a:r>
            <a:r>
              <a:rPr lang="en-IN" sz="3200" b="1" dirty="0"/>
              <a:t> </a:t>
            </a:r>
            <a:r>
              <a:rPr lang="en-IN" sz="3200" b="1" dirty="0" err="1"/>
              <a:t>बलासं</a:t>
            </a:r>
            <a:r>
              <a:rPr lang="en-IN" sz="3200" b="1" dirty="0"/>
              <a:t> </a:t>
            </a:r>
            <a:r>
              <a:rPr lang="en-IN" sz="3200" b="1" dirty="0" err="1"/>
              <a:t>नुदत्यधस्तादहिताशनस्य</a:t>
            </a:r>
            <a:r>
              <a:rPr lang="en-IN" sz="3200" b="1" dirty="0"/>
              <a:t>।</a:t>
            </a:r>
          </a:p>
          <a:p>
            <a:r>
              <a:rPr lang="en-IN" sz="3200" b="1" dirty="0"/>
              <a:t> </a:t>
            </a:r>
            <a:r>
              <a:rPr lang="en-IN" sz="3200" b="1" dirty="0" err="1"/>
              <a:t>प्रवाहमाणस्य</a:t>
            </a:r>
            <a:r>
              <a:rPr lang="en-IN" sz="3200" b="1" dirty="0"/>
              <a:t> </a:t>
            </a:r>
            <a:r>
              <a:rPr lang="en-IN" sz="3200" b="1" dirty="0" err="1"/>
              <a:t>मुहुर्मलाक्तं</a:t>
            </a:r>
            <a:r>
              <a:rPr lang="en-IN" sz="3200" b="1" dirty="0"/>
              <a:t> </a:t>
            </a:r>
            <a:r>
              <a:rPr lang="en-IN" sz="3200" b="1" dirty="0" err="1"/>
              <a:t>प्रवाहिकां</a:t>
            </a:r>
            <a:r>
              <a:rPr lang="en-IN" sz="3200" b="1" dirty="0"/>
              <a:t> </a:t>
            </a:r>
            <a:r>
              <a:rPr lang="en-IN" sz="3200" b="1" dirty="0" err="1"/>
              <a:t>तां</a:t>
            </a:r>
            <a:r>
              <a:rPr lang="en-IN" sz="3200" b="1" dirty="0"/>
              <a:t> </a:t>
            </a:r>
            <a:r>
              <a:rPr lang="en-IN" sz="3200" b="1" dirty="0" err="1"/>
              <a:t>प्रवदन्ति</a:t>
            </a:r>
            <a:r>
              <a:rPr lang="en-IN" sz="3200" b="1" dirty="0"/>
              <a:t> </a:t>
            </a:r>
            <a:r>
              <a:rPr lang="en-IN" sz="3200" b="1" dirty="0" err="1"/>
              <a:t>तज्ज्ञाः</a:t>
            </a:r>
            <a:r>
              <a:rPr lang="en-IN" sz="3200" b="1" dirty="0"/>
              <a:t>” ॥ (</a:t>
            </a:r>
            <a:r>
              <a:rPr lang="en-IN" sz="3200" b="1" dirty="0" err="1"/>
              <a:t>सु.उ</a:t>
            </a:r>
            <a:r>
              <a:rPr lang="en-IN" sz="3200" b="1" dirty="0"/>
              <a:t>. 40/138)</a:t>
            </a:r>
          </a:p>
          <a:p>
            <a:endParaRPr lang="en-IN" sz="3200" b="1" dirty="0"/>
          </a:p>
          <a:p>
            <a:r>
              <a:rPr lang="en-IN" sz="3000" dirty="0" err="1"/>
              <a:t>अहित</a:t>
            </a:r>
            <a:r>
              <a:rPr lang="en-IN" sz="3000" dirty="0"/>
              <a:t> </a:t>
            </a:r>
            <a:r>
              <a:rPr lang="en-IN" sz="3000" dirty="0" err="1"/>
              <a:t>आहार-विहार</a:t>
            </a:r>
            <a:r>
              <a:rPr lang="en-IN" sz="3000" dirty="0"/>
              <a:t> </a:t>
            </a:r>
            <a:r>
              <a:rPr lang="en-IN" sz="3000" dirty="0" err="1"/>
              <a:t>द्वारा</a:t>
            </a:r>
            <a:r>
              <a:rPr lang="en-IN" sz="3000" dirty="0"/>
              <a:t> </a:t>
            </a:r>
            <a:r>
              <a:rPr lang="en-IN" sz="3000" dirty="0" err="1"/>
              <a:t>कोष्ठ</a:t>
            </a:r>
            <a:r>
              <a:rPr lang="en-IN" sz="3000" dirty="0"/>
              <a:t> </a:t>
            </a:r>
            <a:r>
              <a:rPr lang="en-IN" sz="3000" dirty="0" err="1"/>
              <a:t>में</a:t>
            </a:r>
            <a:r>
              <a:rPr lang="en-IN" sz="3000" dirty="0"/>
              <a:t> </a:t>
            </a:r>
            <a:r>
              <a:rPr lang="en-IN" sz="3000" dirty="0" err="1"/>
              <a:t>सञ्चित</a:t>
            </a:r>
            <a:r>
              <a:rPr lang="en-IN" sz="3000" dirty="0"/>
              <a:t> </a:t>
            </a:r>
            <a:r>
              <a:rPr lang="en-IN" sz="3000" dirty="0" err="1"/>
              <a:t>कफ</a:t>
            </a:r>
            <a:r>
              <a:rPr lang="en-IN" sz="3000" dirty="0"/>
              <a:t> </a:t>
            </a:r>
            <a:r>
              <a:rPr lang="en-IN" sz="3000" dirty="0" err="1"/>
              <a:t>को</a:t>
            </a:r>
            <a:r>
              <a:rPr lang="en-IN" sz="3000" dirty="0"/>
              <a:t> </a:t>
            </a:r>
            <a:r>
              <a:rPr lang="en-IN" sz="3000" dirty="0" err="1"/>
              <a:t>वात</a:t>
            </a:r>
            <a:r>
              <a:rPr lang="en-IN" sz="3000" dirty="0"/>
              <a:t>, </a:t>
            </a:r>
            <a:r>
              <a:rPr lang="en-IN" sz="3000" dirty="0" err="1"/>
              <a:t>बाहर</a:t>
            </a:r>
            <a:r>
              <a:rPr lang="en-IN" sz="3000" dirty="0"/>
              <a:t> </a:t>
            </a:r>
            <a:r>
              <a:rPr lang="en-IN" sz="3000" dirty="0" err="1"/>
              <a:t>निकालने</a:t>
            </a:r>
            <a:r>
              <a:rPr lang="en-IN" sz="3000" dirty="0"/>
              <a:t> </a:t>
            </a:r>
            <a:r>
              <a:rPr lang="en-IN" sz="3000" dirty="0" err="1"/>
              <a:t>के</a:t>
            </a:r>
            <a:r>
              <a:rPr lang="en-IN" sz="3000" dirty="0"/>
              <a:t> </a:t>
            </a:r>
            <a:r>
              <a:rPr lang="en-IN" sz="3000" dirty="0" err="1"/>
              <a:t>लिए</a:t>
            </a:r>
            <a:r>
              <a:rPr lang="en-IN" sz="3000" dirty="0"/>
              <a:t> </a:t>
            </a:r>
            <a:r>
              <a:rPr lang="en-IN" sz="3000" dirty="0" err="1"/>
              <a:t>प्रेरित</a:t>
            </a:r>
            <a:r>
              <a:rPr lang="en-IN" sz="3000" dirty="0"/>
              <a:t> </a:t>
            </a:r>
            <a:r>
              <a:rPr lang="en-IN" sz="3000" dirty="0" err="1"/>
              <a:t>करता</a:t>
            </a:r>
            <a:r>
              <a:rPr lang="en-IN" sz="3000" dirty="0"/>
              <a:t> </a:t>
            </a:r>
            <a:r>
              <a:rPr lang="en-IN" sz="3000" dirty="0" err="1"/>
              <a:t>है</a:t>
            </a:r>
            <a:r>
              <a:rPr lang="en-IN" sz="3000" dirty="0"/>
              <a:t>। </a:t>
            </a:r>
            <a:r>
              <a:rPr lang="en-IN" sz="3000" dirty="0" err="1"/>
              <a:t>अधिक</a:t>
            </a:r>
            <a:r>
              <a:rPr lang="en-IN" sz="3000" dirty="0"/>
              <a:t> </a:t>
            </a:r>
            <a:r>
              <a:rPr lang="en-IN" sz="3000" dirty="0" err="1"/>
              <a:t>प्रवाहण</a:t>
            </a:r>
            <a:r>
              <a:rPr lang="en-IN" sz="3000" dirty="0"/>
              <a:t> </a:t>
            </a:r>
            <a:r>
              <a:rPr lang="en-IN" sz="3000" dirty="0" err="1"/>
              <a:t>करने</a:t>
            </a:r>
            <a:r>
              <a:rPr lang="en-IN" sz="3000" dirty="0"/>
              <a:t> </a:t>
            </a:r>
            <a:r>
              <a:rPr lang="en-IN" sz="3000" dirty="0" err="1"/>
              <a:t>पर</a:t>
            </a:r>
            <a:r>
              <a:rPr lang="en-IN" sz="3000" dirty="0"/>
              <a:t> </a:t>
            </a:r>
            <a:r>
              <a:rPr lang="en-IN" sz="3000" dirty="0" err="1"/>
              <a:t>भी</a:t>
            </a:r>
            <a:r>
              <a:rPr lang="en-IN" sz="3000" dirty="0"/>
              <a:t> </a:t>
            </a:r>
            <a:r>
              <a:rPr lang="en-IN" sz="3000" dirty="0" err="1"/>
              <a:t>थोड़ी-थोड़ी</a:t>
            </a:r>
            <a:r>
              <a:rPr lang="en-IN" sz="3000" dirty="0"/>
              <a:t> </a:t>
            </a:r>
            <a:r>
              <a:rPr lang="en-IN" sz="3000" dirty="0" err="1"/>
              <a:t>मात्रा</a:t>
            </a:r>
            <a:r>
              <a:rPr lang="en-IN" sz="3000" dirty="0"/>
              <a:t> </a:t>
            </a:r>
            <a:r>
              <a:rPr lang="en-IN" sz="3000" dirty="0" err="1"/>
              <a:t>में</a:t>
            </a:r>
            <a:r>
              <a:rPr lang="en-IN" sz="3000" dirty="0"/>
              <a:t> </a:t>
            </a:r>
            <a:r>
              <a:rPr lang="en-IN" sz="3000" dirty="0" err="1"/>
              <a:t>बार-बार</a:t>
            </a:r>
            <a:r>
              <a:rPr lang="en-IN" sz="3000" dirty="0"/>
              <a:t> </a:t>
            </a:r>
            <a:r>
              <a:rPr lang="en-IN" sz="3000" dirty="0" err="1"/>
              <a:t>मल</a:t>
            </a:r>
            <a:r>
              <a:rPr lang="en-IN" sz="3000" dirty="0"/>
              <a:t> </a:t>
            </a:r>
            <a:r>
              <a:rPr lang="en-IN" sz="3000" dirty="0" err="1"/>
              <a:t>युक्त</a:t>
            </a:r>
            <a:r>
              <a:rPr lang="en-IN" sz="3000" dirty="0"/>
              <a:t> </a:t>
            </a:r>
            <a:r>
              <a:rPr lang="en-IN" sz="3000" dirty="0" err="1"/>
              <a:t>कफ</a:t>
            </a:r>
            <a:r>
              <a:rPr lang="en-IN" sz="3000" dirty="0"/>
              <a:t> </a:t>
            </a:r>
            <a:r>
              <a:rPr lang="en-IN" sz="3000" dirty="0" err="1"/>
              <a:t>गुद</a:t>
            </a:r>
            <a:r>
              <a:rPr lang="en-IN" sz="3000" dirty="0"/>
              <a:t> </a:t>
            </a:r>
            <a:r>
              <a:rPr lang="en-IN" sz="3000" dirty="0" err="1"/>
              <a:t>मार्ग</a:t>
            </a:r>
            <a:r>
              <a:rPr lang="en-IN" sz="3000" dirty="0"/>
              <a:t> </a:t>
            </a:r>
            <a:r>
              <a:rPr lang="en-IN" sz="3000" dirty="0" err="1"/>
              <a:t>से</a:t>
            </a:r>
            <a:r>
              <a:rPr lang="en-IN" sz="3000" dirty="0"/>
              <a:t> </a:t>
            </a:r>
            <a:r>
              <a:rPr lang="en-IN" sz="3000" dirty="0" err="1"/>
              <a:t>बाहर</a:t>
            </a:r>
            <a:r>
              <a:rPr lang="en-IN" sz="3000" dirty="0"/>
              <a:t> </a:t>
            </a:r>
            <a:r>
              <a:rPr lang="en-IN" sz="3000" dirty="0" err="1"/>
              <a:t>निकलता</a:t>
            </a:r>
            <a:r>
              <a:rPr lang="en-IN" sz="3000" dirty="0"/>
              <a:t> </a:t>
            </a:r>
            <a:r>
              <a:rPr lang="en-IN" sz="3000" dirty="0" err="1"/>
              <a:t>है</a:t>
            </a:r>
            <a:r>
              <a:rPr lang="en-IN" sz="3000" dirty="0"/>
              <a:t>, </a:t>
            </a:r>
            <a:r>
              <a:rPr lang="en-IN" sz="3000" dirty="0" err="1"/>
              <a:t>इसे</a:t>
            </a:r>
            <a:r>
              <a:rPr lang="en-IN" sz="3000" dirty="0"/>
              <a:t> </a:t>
            </a:r>
            <a:r>
              <a:rPr lang="en-IN" sz="3000" dirty="0" err="1"/>
              <a:t>प्रवाहिका</a:t>
            </a:r>
            <a:r>
              <a:rPr lang="en-IN" sz="3000" dirty="0"/>
              <a:t> </a:t>
            </a:r>
            <a:r>
              <a:rPr lang="en-IN" sz="3000" dirty="0" err="1"/>
              <a:t>कहते</a:t>
            </a:r>
            <a:r>
              <a:rPr lang="en-IN" sz="3000" dirty="0"/>
              <a:t> </a:t>
            </a:r>
            <a:r>
              <a:rPr lang="en-IN" sz="3000" dirty="0" err="1"/>
              <a:t>हैं</a:t>
            </a:r>
            <a:r>
              <a:rPr lang="en-IN" sz="3000" dirty="0"/>
              <a:t>।</a:t>
            </a:r>
          </a:p>
          <a:p>
            <a:endParaRPr lang="en-IN" sz="1200" dirty="0"/>
          </a:p>
          <a:p>
            <a:r>
              <a:rPr lang="hi-IN" sz="3200" b="1" dirty="0">
                <a:solidFill>
                  <a:srgbClr val="FF0000"/>
                </a:solidFill>
              </a:rPr>
              <a:t>निदान</a:t>
            </a:r>
            <a:r>
              <a:rPr lang="en-US" sz="3200" b="1" dirty="0">
                <a:solidFill>
                  <a:srgbClr val="FF0000"/>
                </a:solidFill>
              </a:rPr>
              <a:t>-</a:t>
            </a:r>
          </a:p>
          <a:p>
            <a:endParaRPr lang="en-US" sz="1050" dirty="0"/>
          </a:p>
          <a:p>
            <a:r>
              <a:rPr lang="hi-IN" sz="3000" dirty="0"/>
              <a:t>अहितकर व दूषित आहार, कृमि, दूषित जल, आर्द्र वायु, </a:t>
            </a:r>
            <a:r>
              <a:rPr lang="hi-IN" sz="3000" dirty="0" err="1"/>
              <a:t>विरूद्धाशन</a:t>
            </a:r>
            <a:endParaRPr lang="en-US" sz="3000" dirty="0"/>
          </a:p>
          <a:p>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0" y="219100"/>
            <a:ext cx="11649693" cy="7294305"/>
          </a:xfrm>
          <a:prstGeom prst="rect">
            <a:avLst/>
          </a:prstGeom>
          <a:noFill/>
        </p:spPr>
        <p:txBody>
          <a:bodyPr wrap="square">
            <a:spAutoFit/>
          </a:bodyPr>
          <a:lstStyle/>
          <a:p>
            <a:r>
              <a:rPr lang="hi-IN" sz="3400" b="1" dirty="0">
                <a:solidFill>
                  <a:srgbClr val="FF0000"/>
                </a:solidFill>
              </a:rPr>
              <a:t>निदान-</a:t>
            </a:r>
          </a:p>
          <a:p>
            <a:endParaRPr lang="hi-IN" dirty="0"/>
          </a:p>
          <a:p>
            <a:r>
              <a:rPr lang="hi-IN" sz="3200" dirty="0"/>
              <a:t>“</a:t>
            </a:r>
            <a:r>
              <a:rPr lang="hi-IN" sz="3200" b="1" dirty="0" err="1"/>
              <a:t>अनात्मवन्तः</a:t>
            </a:r>
            <a:r>
              <a:rPr lang="hi-IN" sz="3200" b="1" dirty="0"/>
              <a:t> </a:t>
            </a:r>
            <a:r>
              <a:rPr lang="hi-IN" sz="3200" b="1" dirty="0" err="1"/>
              <a:t>पशुवद्भुञ्जते</a:t>
            </a:r>
            <a:r>
              <a:rPr lang="hi-IN" sz="3200" b="1" dirty="0"/>
              <a:t> </a:t>
            </a:r>
            <a:r>
              <a:rPr lang="hi-IN" sz="3200" b="1" dirty="0" err="1"/>
              <a:t>येऽप्रमाणतः</a:t>
            </a:r>
            <a:r>
              <a:rPr lang="hi-IN" sz="3200" b="1" dirty="0"/>
              <a:t> ।</a:t>
            </a:r>
          </a:p>
          <a:p>
            <a:r>
              <a:rPr lang="hi-IN" sz="3200" b="1" dirty="0"/>
              <a:t> </a:t>
            </a:r>
            <a:r>
              <a:rPr lang="hi-IN" sz="3200" b="1" dirty="0" err="1"/>
              <a:t>रोगानीकस्य</a:t>
            </a:r>
            <a:r>
              <a:rPr lang="hi-IN" sz="3200" b="1" dirty="0"/>
              <a:t> </a:t>
            </a:r>
            <a:r>
              <a:rPr lang="hi-IN" sz="3200" b="1" dirty="0" err="1"/>
              <a:t>ते</a:t>
            </a:r>
            <a:r>
              <a:rPr lang="hi-IN" sz="3200" b="1" dirty="0"/>
              <a:t> </a:t>
            </a:r>
            <a:r>
              <a:rPr lang="hi-IN" sz="3200" b="1" dirty="0" err="1"/>
              <a:t>मूलमजीर्णं</a:t>
            </a:r>
            <a:r>
              <a:rPr lang="hi-IN" sz="3200" b="1" dirty="0"/>
              <a:t> </a:t>
            </a:r>
            <a:r>
              <a:rPr lang="hi-IN" sz="3200" b="1" dirty="0" err="1"/>
              <a:t>प्राप्नुवन्ति</a:t>
            </a:r>
            <a:r>
              <a:rPr lang="hi-IN" sz="3200" b="1" dirty="0"/>
              <a:t> </a:t>
            </a:r>
            <a:r>
              <a:rPr lang="hi-IN" sz="3200" b="1" dirty="0" err="1"/>
              <a:t>हिं</a:t>
            </a:r>
            <a:r>
              <a:rPr lang="hi-IN" sz="3200" b="1" dirty="0"/>
              <a:t>”।। (</a:t>
            </a:r>
            <a:r>
              <a:rPr lang="hi-IN" sz="3200" b="1" dirty="0" err="1"/>
              <a:t>मा.नि</a:t>
            </a:r>
            <a:r>
              <a:rPr lang="hi-IN" sz="3200" b="1" dirty="0"/>
              <a:t>. 6/14)</a:t>
            </a:r>
          </a:p>
          <a:p>
            <a:endParaRPr lang="hi-IN" sz="3400" dirty="0"/>
          </a:p>
          <a:p>
            <a:r>
              <a:rPr lang="hi-IN" sz="3000" dirty="0"/>
              <a:t>जो असंयमी पशुओं के समान बिना प्रमाण के</a:t>
            </a:r>
            <a:r>
              <a:rPr lang="en-US" sz="3000" dirty="0"/>
              <a:t> </a:t>
            </a:r>
            <a:r>
              <a:rPr lang="hi-IN" sz="3200" i="0" dirty="0">
                <a:solidFill>
                  <a:srgbClr val="333333"/>
                </a:solidFill>
                <a:effectLst/>
                <a:highlight>
                  <a:srgbClr val="F5F5F5"/>
                </a:highlight>
                <a:latin typeface="Roboto" panose="020F0502020204030204" pitchFamily="2" charset="0"/>
              </a:rPr>
              <a:t>खाते</a:t>
            </a:r>
            <a:r>
              <a:rPr lang="en-US" sz="3200" i="0" dirty="0">
                <a:solidFill>
                  <a:srgbClr val="333333"/>
                </a:solidFill>
                <a:effectLst/>
                <a:highlight>
                  <a:srgbClr val="F5F5F5"/>
                </a:highlight>
                <a:latin typeface="Roboto" panose="020F0502020204030204" pitchFamily="2" charset="0"/>
              </a:rPr>
              <a:t>  </a:t>
            </a:r>
            <a:r>
              <a:rPr lang="en-US" sz="3200" b="1" i="0" dirty="0">
                <a:solidFill>
                  <a:srgbClr val="333333"/>
                </a:solidFill>
                <a:effectLst/>
                <a:highlight>
                  <a:srgbClr val="F5F5F5"/>
                </a:highlight>
                <a:latin typeface="Roboto" panose="020F0502020204030204" pitchFamily="2" charset="0"/>
              </a:rPr>
              <a:t> </a:t>
            </a:r>
            <a:r>
              <a:rPr lang="hi-IN" sz="3000" dirty="0"/>
              <a:t>है</a:t>
            </a:r>
            <a:r>
              <a:rPr lang="en-US" sz="3000" dirty="0"/>
              <a:t> </a:t>
            </a:r>
            <a:r>
              <a:rPr lang="hi-IN" sz="3000" dirty="0"/>
              <a:t>रोग समूह के मूल अजीर्ण को प्राप्त होते हैं।</a:t>
            </a:r>
            <a:r>
              <a:rPr lang="en-US" sz="3000" dirty="0"/>
              <a:t>  </a:t>
            </a:r>
            <a:endParaRPr lang="hi-IN" sz="3000" dirty="0"/>
          </a:p>
          <a:p>
            <a:endParaRPr lang="hi-IN" sz="3000" dirty="0"/>
          </a:p>
          <a:p>
            <a:r>
              <a:rPr lang="en-US" sz="3000" dirty="0"/>
              <a:t>Immature digestive system in babies, too much spicy food, especially if the child is not used to eat, insufficient sleep, with regards to quality or quantity, exposure to smoke, fear, being overweight, eating and drinking too fast, especially among toddlers who tend to run around while eating and too much in take of carbonated drinks etc. reasons are taken part in present generation children causing the </a:t>
            </a:r>
            <a:r>
              <a:rPr lang="en-US" sz="3000" i="1" dirty="0" err="1"/>
              <a:t>Ajirna</a:t>
            </a:r>
            <a:r>
              <a:rPr lang="en-US" sz="3000" i="1" dirty="0"/>
              <a:t>.</a:t>
            </a:r>
          </a:p>
          <a:p>
            <a:endParaRPr lang="hi-IN" sz="3000" dirty="0"/>
          </a:p>
          <a:p>
            <a:endParaRPr lang="hi-IN"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alphaModFix amt="56000"/>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 y="0"/>
            <a:ext cx="12191999" cy="4524315"/>
          </a:xfrm>
          <a:prstGeom prst="rect">
            <a:avLst/>
          </a:prstGeom>
          <a:noFill/>
        </p:spPr>
        <p:txBody>
          <a:bodyPr wrap="square">
            <a:spAutoFit/>
          </a:bodyPr>
          <a:lstStyle/>
          <a:p>
            <a:r>
              <a:rPr lang="hi-IN" sz="3200" b="1" dirty="0" err="1">
                <a:solidFill>
                  <a:srgbClr val="FF0000"/>
                </a:solidFill>
              </a:rPr>
              <a:t>सम्प्राप्ति</a:t>
            </a:r>
            <a:r>
              <a:rPr lang="en-US" sz="3200" b="1" dirty="0">
                <a:solidFill>
                  <a:srgbClr val="FF0000"/>
                </a:solidFill>
              </a:rPr>
              <a:t>-</a:t>
            </a:r>
          </a:p>
          <a:p>
            <a:endParaRPr lang="en-US" sz="3200" dirty="0"/>
          </a:p>
          <a:p>
            <a:pPr algn="ctr"/>
            <a:r>
              <a:rPr lang="hi-IN" sz="3200" dirty="0"/>
              <a:t>निदान सेवन</a:t>
            </a:r>
            <a:endParaRPr lang="en-US" sz="3200" dirty="0"/>
          </a:p>
          <a:p>
            <a:pPr algn="ctr"/>
            <a:r>
              <a:rPr lang="hi-IN" sz="3200" dirty="0"/>
              <a:t>↓</a:t>
            </a:r>
            <a:endParaRPr lang="en-US" sz="3200" dirty="0"/>
          </a:p>
          <a:p>
            <a:pPr algn="ctr"/>
            <a:r>
              <a:rPr lang="hi-IN" sz="3200" dirty="0" err="1"/>
              <a:t>अग्निमांद्य</a:t>
            </a:r>
            <a:r>
              <a:rPr lang="hi-IN" sz="3200" dirty="0"/>
              <a:t>, </a:t>
            </a:r>
            <a:r>
              <a:rPr lang="hi-IN" sz="3200" dirty="0" err="1"/>
              <a:t>आमदोष</a:t>
            </a:r>
            <a:r>
              <a:rPr lang="hi-IN" sz="3200" dirty="0"/>
              <a:t> उत्पत्ति</a:t>
            </a:r>
            <a:endParaRPr lang="en-US" sz="3200" dirty="0"/>
          </a:p>
          <a:p>
            <a:pPr algn="ctr"/>
            <a:r>
              <a:rPr lang="hi-IN" sz="3200" dirty="0"/>
              <a:t>↓</a:t>
            </a:r>
            <a:endParaRPr lang="en-US" sz="3200" dirty="0"/>
          </a:p>
          <a:p>
            <a:pPr algn="ctr"/>
            <a:r>
              <a:rPr lang="hi-IN" sz="3200" dirty="0" err="1"/>
              <a:t>कफवात</a:t>
            </a:r>
            <a:r>
              <a:rPr lang="hi-IN" sz="3200" dirty="0"/>
              <a:t> प्रकोप</a:t>
            </a:r>
            <a:endParaRPr lang="en-US" sz="3200" dirty="0"/>
          </a:p>
          <a:p>
            <a:pPr algn="ctr"/>
            <a:r>
              <a:rPr lang="hi-IN" sz="3200" dirty="0"/>
              <a:t>↓</a:t>
            </a:r>
            <a:endParaRPr lang="en-US" sz="3200" dirty="0"/>
          </a:p>
          <a:p>
            <a:pPr algn="ctr"/>
            <a:r>
              <a:rPr lang="hi-IN" sz="3200" dirty="0"/>
              <a:t>शूल, दाह व </a:t>
            </a:r>
            <a:r>
              <a:rPr lang="hi-IN" sz="3200" dirty="0" err="1"/>
              <a:t>कफयुक्त</a:t>
            </a:r>
            <a:r>
              <a:rPr lang="hi-IN" sz="3200" dirty="0"/>
              <a:t> मल का </a:t>
            </a:r>
            <a:r>
              <a:rPr lang="hi-IN" sz="3200" dirty="0" err="1"/>
              <a:t>प्रवाहण</a:t>
            </a:r>
            <a:r>
              <a:rPr lang="hi-IN" sz="3200" dirty="0"/>
              <a:t> के साथ </a:t>
            </a:r>
            <a:r>
              <a:rPr lang="hi-IN" sz="3200" dirty="0" err="1"/>
              <a:t>निर्हरण</a:t>
            </a:r>
            <a:endParaRPr lang="en-IN" sz="32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25000" b="-25000"/>
          </a:stretch>
        </a:blipFill>
        <a:effectLst/>
      </p:bgPr>
    </p:bg>
    <p:spTree>
      <p:nvGrpSpPr>
        <p:cNvPr id="1" name=""/>
        <p:cNvGrpSpPr/>
        <p:nvPr/>
      </p:nvGrpSpPr>
      <p:grpSpPr>
        <a:xfrm>
          <a:off x="0" y="0"/>
          <a:ext cx="0" cy="0"/>
          <a:chOff x="0" y="0"/>
          <a:chExt cx="0" cy="0"/>
        </a:xfrm>
      </p:grpSpPr>
      <p:sp>
        <p:nvSpPr>
          <p:cNvPr id="3" name="TextBox 2"/>
          <p:cNvSpPr txBox="1"/>
          <p:nvPr/>
        </p:nvSpPr>
        <p:spPr>
          <a:xfrm>
            <a:off x="0" y="181957"/>
            <a:ext cx="12192000" cy="6678751"/>
          </a:xfrm>
          <a:prstGeom prst="rect">
            <a:avLst/>
          </a:prstGeom>
          <a:noFill/>
        </p:spPr>
        <p:txBody>
          <a:bodyPr wrap="square">
            <a:spAutoFit/>
          </a:bodyPr>
          <a:lstStyle/>
          <a:p>
            <a:r>
              <a:rPr lang="en-IN" sz="3400" b="1" dirty="0" err="1">
                <a:solidFill>
                  <a:srgbClr val="FF0000"/>
                </a:solidFill>
              </a:rPr>
              <a:t>चिकित्सा</a:t>
            </a:r>
            <a:r>
              <a:rPr lang="en-IN" sz="3400" b="1" dirty="0">
                <a:solidFill>
                  <a:srgbClr val="FF0000"/>
                </a:solidFill>
              </a:rPr>
              <a:t>-</a:t>
            </a:r>
            <a:endParaRPr lang="en-IN" sz="3200" dirty="0"/>
          </a:p>
          <a:p>
            <a:pPr marL="342900" indent="-342900">
              <a:buAutoNum type="arabicPeriod"/>
            </a:pPr>
            <a:r>
              <a:rPr lang="en-IN" sz="3000" dirty="0" err="1"/>
              <a:t>अतिसारवत्</a:t>
            </a:r>
            <a:r>
              <a:rPr lang="en-IN" sz="3000" dirty="0"/>
              <a:t> </a:t>
            </a:r>
            <a:r>
              <a:rPr lang="en-IN" sz="3000" dirty="0" err="1"/>
              <a:t>चिकित्सा</a:t>
            </a:r>
            <a:endParaRPr lang="en-IN" sz="3000" dirty="0"/>
          </a:p>
          <a:p>
            <a:pPr marL="342900" indent="-342900">
              <a:buAutoNum type="arabicPeriod"/>
            </a:pPr>
            <a:r>
              <a:rPr lang="en-IN" sz="3000" dirty="0" err="1"/>
              <a:t>फणित</a:t>
            </a:r>
            <a:r>
              <a:rPr lang="en-IN" sz="3000" dirty="0"/>
              <a:t>, </a:t>
            </a:r>
            <a:r>
              <a:rPr lang="en-IN" sz="3000" dirty="0" err="1"/>
              <a:t>तिलकल्क</a:t>
            </a:r>
            <a:r>
              <a:rPr lang="en-IN" sz="3000" dirty="0"/>
              <a:t> </a:t>
            </a:r>
            <a:r>
              <a:rPr lang="en-IN" sz="3000" dirty="0" err="1"/>
              <a:t>को</a:t>
            </a:r>
            <a:r>
              <a:rPr lang="en-IN" sz="3000" dirty="0"/>
              <a:t> </a:t>
            </a:r>
            <a:r>
              <a:rPr lang="en-IN" sz="3000" dirty="0" err="1"/>
              <a:t>शर्करा</a:t>
            </a:r>
            <a:r>
              <a:rPr lang="en-IN" sz="3000" dirty="0"/>
              <a:t> </a:t>
            </a:r>
            <a:r>
              <a:rPr lang="en-IN" sz="3000" dirty="0" err="1"/>
              <a:t>एवं</a:t>
            </a:r>
            <a:r>
              <a:rPr lang="en-IN" sz="3000" dirty="0"/>
              <a:t> </a:t>
            </a:r>
            <a:r>
              <a:rPr lang="en-IN" sz="3000" dirty="0" err="1"/>
              <a:t>मुलेठी</a:t>
            </a:r>
            <a:r>
              <a:rPr lang="en-IN" sz="3000" dirty="0"/>
              <a:t> </a:t>
            </a:r>
            <a:r>
              <a:rPr lang="en-IN" sz="3000" dirty="0" err="1"/>
              <a:t>के</a:t>
            </a:r>
            <a:r>
              <a:rPr lang="en-IN" sz="3000" dirty="0"/>
              <a:t> </a:t>
            </a:r>
            <a:r>
              <a:rPr lang="en-IN" sz="3000" dirty="0" err="1"/>
              <a:t>साथ</a:t>
            </a:r>
            <a:r>
              <a:rPr lang="en-IN" sz="3000" dirty="0"/>
              <a:t> </a:t>
            </a:r>
            <a:r>
              <a:rPr lang="en-IN" sz="3000" dirty="0" err="1"/>
              <a:t>तण्डुलोदक</a:t>
            </a:r>
            <a:r>
              <a:rPr lang="en-IN" sz="3000" dirty="0"/>
              <a:t> </a:t>
            </a:r>
            <a:r>
              <a:rPr lang="en-IN" sz="3000" dirty="0" err="1"/>
              <a:t>से</a:t>
            </a:r>
            <a:r>
              <a:rPr lang="en-IN" sz="3000" dirty="0"/>
              <a:t> </a:t>
            </a:r>
            <a:r>
              <a:rPr lang="en-IN" sz="3000" dirty="0" err="1"/>
              <a:t>पान</a:t>
            </a:r>
            <a:endParaRPr lang="en-IN" sz="3000" dirty="0"/>
          </a:p>
          <a:p>
            <a:pPr marL="342900" indent="-342900">
              <a:buAutoNum type="arabicPeriod"/>
            </a:pPr>
            <a:r>
              <a:rPr lang="en-IN" sz="3000" dirty="0" err="1"/>
              <a:t>किराततिक्तक</a:t>
            </a:r>
            <a:r>
              <a:rPr lang="en-IN" sz="3000" dirty="0"/>
              <a:t>, </a:t>
            </a:r>
            <a:r>
              <a:rPr lang="en-IN" sz="3000" dirty="0" err="1"/>
              <a:t>लोध्र</a:t>
            </a:r>
            <a:r>
              <a:rPr lang="en-IN" sz="3000" dirty="0"/>
              <a:t>, </a:t>
            </a:r>
            <a:r>
              <a:rPr lang="en-IN" sz="3000" dirty="0" err="1"/>
              <a:t>मधुक</a:t>
            </a:r>
            <a:r>
              <a:rPr lang="en-IN" sz="3000" dirty="0"/>
              <a:t> </a:t>
            </a:r>
            <a:r>
              <a:rPr lang="en-IN" sz="3000" dirty="0" err="1"/>
              <a:t>चूर्ण</a:t>
            </a:r>
            <a:r>
              <a:rPr lang="en-IN" sz="3000" dirty="0"/>
              <a:t> </a:t>
            </a:r>
            <a:r>
              <a:rPr lang="en-IN" sz="3000" dirty="0" err="1"/>
              <a:t>का</a:t>
            </a:r>
            <a:r>
              <a:rPr lang="en-IN" sz="3000" dirty="0"/>
              <a:t> </a:t>
            </a:r>
            <a:r>
              <a:rPr lang="en-IN" sz="3000" dirty="0" err="1"/>
              <a:t>मधु</a:t>
            </a:r>
            <a:r>
              <a:rPr lang="en-IN" sz="3000" dirty="0"/>
              <a:t> </a:t>
            </a:r>
            <a:r>
              <a:rPr lang="en-IN" sz="3000" dirty="0" err="1"/>
              <a:t>के</a:t>
            </a:r>
            <a:r>
              <a:rPr lang="en-IN" sz="3000" dirty="0"/>
              <a:t> </a:t>
            </a:r>
            <a:r>
              <a:rPr lang="en-IN" sz="3000" dirty="0" err="1"/>
              <a:t>साथ</a:t>
            </a:r>
            <a:r>
              <a:rPr lang="en-IN" sz="3000" dirty="0"/>
              <a:t> </a:t>
            </a:r>
            <a:r>
              <a:rPr lang="en-IN" sz="3000" dirty="0" err="1"/>
              <a:t>पान</a:t>
            </a:r>
            <a:endParaRPr lang="en-IN" sz="3000" dirty="0"/>
          </a:p>
          <a:p>
            <a:endParaRPr lang="en-IN" sz="3000" dirty="0"/>
          </a:p>
          <a:p>
            <a:r>
              <a:rPr lang="hi-IN" sz="3400" b="1" dirty="0">
                <a:solidFill>
                  <a:srgbClr val="FF0000"/>
                </a:solidFill>
              </a:rPr>
              <a:t>औषध योग –</a:t>
            </a:r>
            <a:endParaRPr lang="en-US" sz="3200" b="1" dirty="0"/>
          </a:p>
          <a:p>
            <a:pPr marL="285750" indent="-285750">
              <a:buFont typeface="Arial" panose="020B0604020202020204" pitchFamily="34" charset="0"/>
              <a:buChar char="•"/>
            </a:pPr>
            <a:r>
              <a:rPr lang="hi-IN" sz="3000" dirty="0" err="1"/>
              <a:t>कुटजादि</a:t>
            </a:r>
            <a:r>
              <a:rPr lang="hi-IN" sz="3000" dirty="0"/>
              <a:t> योग</a:t>
            </a:r>
            <a:endParaRPr lang="en-US" sz="3000" dirty="0"/>
          </a:p>
          <a:p>
            <a:pPr marL="285750" indent="-285750">
              <a:buFont typeface="Arial" panose="020B0604020202020204" pitchFamily="34" charset="0"/>
              <a:buChar char="•"/>
            </a:pPr>
            <a:r>
              <a:rPr lang="hi-IN" sz="3000" dirty="0" err="1"/>
              <a:t>बिल्वादि</a:t>
            </a:r>
            <a:r>
              <a:rPr lang="hi-IN" sz="3000" dirty="0"/>
              <a:t> योग</a:t>
            </a:r>
            <a:r>
              <a:rPr lang="en-IN" sz="3000" dirty="0"/>
              <a:t> </a:t>
            </a:r>
          </a:p>
          <a:p>
            <a:pPr marL="285750" indent="-285750">
              <a:buFont typeface="Arial" panose="020B0604020202020204" pitchFamily="34" charset="0"/>
              <a:buChar char="•"/>
            </a:pPr>
            <a:r>
              <a:rPr lang="hi-IN" sz="3000" dirty="0" err="1"/>
              <a:t>तिलयष्ट्यादि</a:t>
            </a:r>
            <a:r>
              <a:rPr lang="hi-IN" sz="3000" dirty="0"/>
              <a:t> चूर्ण (</a:t>
            </a:r>
            <a:r>
              <a:rPr lang="hi-IN" sz="3000" dirty="0" err="1"/>
              <a:t>भै.र</a:t>
            </a:r>
            <a:r>
              <a:rPr lang="hi-IN" sz="3000" dirty="0"/>
              <a:t>. </a:t>
            </a:r>
            <a:r>
              <a:rPr lang="hi-IN" sz="3000" dirty="0" err="1"/>
              <a:t>बालरोगाधिकार</a:t>
            </a:r>
            <a:r>
              <a:rPr lang="hi-IN" sz="3000" dirty="0"/>
              <a:t> 71/55 - </a:t>
            </a:r>
            <a:r>
              <a:rPr lang="hi-IN" sz="3000" dirty="0" err="1"/>
              <a:t>चक्रदत्तोक्त</a:t>
            </a:r>
            <a:r>
              <a:rPr lang="hi-IN" sz="3000" dirty="0"/>
              <a:t>)</a:t>
            </a:r>
            <a:endParaRPr lang="en-US" sz="3000" dirty="0"/>
          </a:p>
          <a:p>
            <a:pPr marL="285750" indent="-285750">
              <a:buFont typeface="Arial" panose="020B0604020202020204" pitchFamily="34" charset="0"/>
              <a:buChar char="•"/>
            </a:pPr>
            <a:r>
              <a:rPr lang="hi-IN" sz="3000" dirty="0" err="1"/>
              <a:t>लाजादि</a:t>
            </a:r>
            <a:r>
              <a:rPr lang="hi-IN" sz="3000" dirty="0"/>
              <a:t> चूर्ण (</a:t>
            </a:r>
            <a:r>
              <a:rPr lang="hi-IN" sz="3000" dirty="0" err="1"/>
              <a:t>भै.र</a:t>
            </a:r>
            <a:r>
              <a:rPr lang="hi-IN" sz="3000" dirty="0"/>
              <a:t>. </a:t>
            </a:r>
            <a:r>
              <a:rPr lang="hi-IN" sz="3000" dirty="0" err="1"/>
              <a:t>बालरोगाधिकार</a:t>
            </a:r>
            <a:r>
              <a:rPr lang="hi-IN" sz="3000" dirty="0"/>
              <a:t> 71/56 </a:t>
            </a:r>
            <a:r>
              <a:rPr lang="hi-IN" sz="3000" dirty="0" err="1"/>
              <a:t>चक्रदत्तोक्त</a:t>
            </a:r>
            <a:r>
              <a:rPr lang="hi-IN" sz="3000" dirty="0"/>
              <a:t>)</a:t>
            </a:r>
            <a:endParaRPr lang="en-US" sz="3000" dirty="0"/>
          </a:p>
          <a:p>
            <a:pPr marL="285750" indent="-285750">
              <a:buFont typeface="Arial" panose="020B0604020202020204" pitchFamily="34" charset="0"/>
              <a:buChar char="•"/>
            </a:pPr>
            <a:r>
              <a:rPr lang="hi-IN" sz="3000" dirty="0"/>
              <a:t>बाल </a:t>
            </a:r>
            <a:r>
              <a:rPr lang="hi-IN" sz="3000" dirty="0" err="1"/>
              <a:t>बिल्वादि</a:t>
            </a:r>
            <a:r>
              <a:rPr lang="hi-IN" sz="3000" dirty="0"/>
              <a:t> लेह</a:t>
            </a:r>
            <a:endParaRPr lang="en-US" sz="3000" dirty="0"/>
          </a:p>
          <a:p>
            <a:pPr marL="285750" indent="-285750">
              <a:buFont typeface="Arial" panose="020B0604020202020204" pitchFamily="34" charset="0"/>
              <a:buChar char="•"/>
            </a:pPr>
            <a:r>
              <a:rPr lang="hi-IN" sz="3000" dirty="0" err="1"/>
              <a:t>कुटजाद्यरिष्ट</a:t>
            </a:r>
            <a:endParaRPr lang="en-US" sz="3000" dirty="0"/>
          </a:p>
          <a:p>
            <a:pPr marL="285750" indent="-285750">
              <a:buFont typeface="Arial" panose="020B0604020202020204" pitchFamily="34" charset="0"/>
              <a:buChar char="•"/>
            </a:pPr>
            <a:r>
              <a:rPr lang="hi-IN" sz="3000" dirty="0" err="1"/>
              <a:t>अहिफेनासव</a:t>
            </a:r>
            <a:endParaRPr lang="en-IN" sz="3000" dirty="0"/>
          </a:p>
          <a:p>
            <a:pPr marL="285750" indent="-285750">
              <a:buFont typeface="Arial" panose="020B0604020202020204" pitchFamily="34" charset="0"/>
              <a:buChar char="•"/>
            </a:pPr>
            <a:endParaRPr lang="en-US"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95993" y="0"/>
            <a:ext cx="12096007" cy="6247864"/>
          </a:xfrm>
          <a:prstGeom prst="rect">
            <a:avLst/>
          </a:prstGeom>
          <a:noFill/>
        </p:spPr>
        <p:txBody>
          <a:bodyPr wrap="square">
            <a:spAutoFit/>
          </a:bodyPr>
          <a:lstStyle/>
          <a:p>
            <a:r>
              <a:rPr lang="en-IN" sz="4000" b="1" dirty="0">
                <a:solidFill>
                  <a:srgbClr val="FF0000"/>
                </a:solidFill>
              </a:rPr>
              <a:t>                                          </a:t>
            </a:r>
            <a:r>
              <a:rPr lang="en-IN" sz="4000" b="1" dirty="0" err="1">
                <a:solidFill>
                  <a:srgbClr val="FF0000"/>
                </a:solidFill>
              </a:rPr>
              <a:t>Dysentry</a:t>
            </a:r>
            <a:endParaRPr lang="en-IN" sz="4000" b="1" dirty="0">
              <a:solidFill>
                <a:srgbClr val="FF0000"/>
              </a:solidFill>
            </a:endParaRPr>
          </a:p>
          <a:p>
            <a:endParaRPr lang="en-IN" sz="4000" dirty="0"/>
          </a:p>
          <a:p>
            <a:pPr marL="571500" indent="-571500">
              <a:buFont typeface="Wingdings" panose="05000000000000000000" pitchFamily="2" charset="2"/>
              <a:buChar char="Ø"/>
            </a:pPr>
            <a:r>
              <a:rPr lang="en-IN" sz="4000" dirty="0"/>
              <a:t>Dysentery is defined as passage of stool mixed with blood, pus, mucus and accompanied by fever, tenesmus and crampy abdominal pain. </a:t>
            </a:r>
          </a:p>
          <a:p>
            <a:pPr marL="571500" indent="-571500">
              <a:buFont typeface="Wingdings" panose="05000000000000000000" pitchFamily="2" charset="2"/>
              <a:buChar char="Ø"/>
            </a:pPr>
            <a:r>
              <a:rPr lang="en-IN" sz="4000" b="1" dirty="0"/>
              <a:t>Causative organism: </a:t>
            </a:r>
            <a:r>
              <a:rPr lang="en-IN" sz="4000" dirty="0"/>
              <a:t>Shigella</a:t>
            </a:r>
          </a:p>
          <a:p>
            <a:pPr marL="571500" indent="-571500">
              <a:buFont typeface="Wingdings" panose="05000000000000000000" pitchFamily="2" charset="2"/>
              <a:buChar char="Ø"/>
            </a:pPr>
            <a:r>
              <a:rPr lang="en-IN" sz="4000" b="1" dirty="0"/>
              <a:t>Incubation period: </a:t>
            </a:r>
            <a:r>
              <a:rPr lang="en-IN" sz="4000" dirty="0"/>
              <a:t>1-3 days</a:t>
            </a:r>
          </a:p>
          <a:p>
            <a:pPr marL="571500" indent="-571500">
              <a:buFont typeface="Wingdings" panose="05000000000000000000" pitchFamily="2" charset="2"/>
              <a:buChar char="Ø"/>
            </a:pPr>
            <a:r>
              <a:rPr lang="en-IN" sz="4000" b="1" dirty="0"/>
              <a:t>Transmission and spread</a:t>
            </a:r>
            <a:r>
              <a:rPr lang="en-IN" sz="4000" dirty="0"/>
              <a:t>: </a:t>
            </a:r>
            <a:r>
              <a:rPr lang="en-IN" sz="4000" dirty="0" err="1"/>
              <a:t>Feco</a:t>
            </a:r>
            <a:r>
              <a:rPr lang="en-IN" sz="4000" dirty="0"/>
              <a:t>-oral route </a:t>
            </a:r>
          </a:p>
          <a:p>
            <a:endParaRPr lang="en-IN" sz="4000" dirty="0"/>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74000" b="-74000"/>
          </a:stretch>
        </a:blipFill>
        <a:effectLst/>
      </p:bgPr>
    </p:bg>
    <p:spTree>
      <p:nvGrpSpPr>
        <p:cNvPr id="1" name=""/>
        <p:cNvGrpSpPr/>
        <p:nvPr/>
      </p:nvGrpSpPr>
      <p:grpSpPr>
        <a:xfrm>
          <a:off x="0" y="0"/>
          <a:ext cx="0" cy="0"/>
          <a:chOff x="0" y="0"/>
          <a:chExt cx="0" cy="0"/>
        </a:xfrm>
      </p:grpSpPr>
      <p:sp>
        <p:nvSpPr>
          <p:cNvPr id="3" name="TextBox 2"/>
          <p:cNvSpPr txBox="1"/>
          <p:nvPr/>
        </p:nvSpPr>
        <p:spPr>
          <a:xfrm>
            <a:off x="-1" y="0"/>
            <a:ext cx="11779045" cy="6309420"/>
          </a:xfrm>
          <a:prstGeom prst="rect">
            <a:avLst/>
          </a:prstGeom>
          <a:noFill/>
        </p:spPr>
        <p:txBody>
          <a:bodyPr wrap="square">
            <a:spAutoFit/>
          </a:bodyPr>
          <a:lstStyle/>
          <a:p>
            <a:r>
              <a:rPr lang="en-IN" sz="4000" b="1" dirty="0">
                <a:solidFill>
                  <a:srgbClr val="FF0000"/>
                </a:solidFill>
              </a:rPr>
              <a:t>Pathogenesis-</a:t>
            </a:r>
            <a:endParaRPr lang="en-IN" sz="4000" dirty="0">
              <a:solidFill>
                <a:srgbClr val="FF0000"/>
              </a:solidFill>
            </a:endParaRPr>
          </a:p>
          <a:p>
            <a:pPr algn="ctr"/>
            <a:r>
              <a:rPr lang="en-IN" sz="2800" dirty="0"/>
              <a:t>Invasion of Shigella</a:t>
            </a:r>
          </a:p>
          <a:p>
            <a:pPr algn="ctr"/>
            <a:r>
              <a:rPr lang="en-IN" sz="2800" dirty="0"/>
              <a:t>↓</a:t>
            </a:r>
          </a:p>
          <a:p>
            <a:pPr algn="ctr"/>
            <a:r>
              <a:rPr lang="en-IN" sz="2800" dirty="0"/>
              <a:t>Penetrate in epithelial cells of the intestine</a:t>
            </a:r>
          </a:p>
          <a:p>
            <a:pPr algn="ctr"/>
            <a:r>
              <a:rPr lang="en-IN" sz="2800" dirty="0"/>
              <a:t>↓</a:t>
            </a:r>
          </a:p>
          <a:p>
            <a:pPr algn="ctr"/>
            <a:r>
              <a:rPr lang="en-IN" sz="2800" dirty="0"/>
              <a:t>Multiplication in submucosa </a:t>
            </a:r>
          </a:p>
          <a:p>
            <a:pPr algn="ctr"/>
            <a:r>
              <a:rPr lang="en-IN" sz="2800" dirty="0"/>
              <a:t>↓</a:t>
            </a:r>
          </a:p>
          <a:p>
            <a:pPr algn="ctr"/>
            <a:r>
              <a:rPr lang="en-IN" sz="2800" dirty="0"/>
              <a:t>Local inflammation</a:t>
            </a:r>
          </a:p>
          <a:p>
            <a:pPr algn="ctr"/>
            <a:r>
              <a:rPr lang="en-IN" sz="2800" dirty="0"/>
              <a:t> ↓</a:t>
            </a:r>
          </a:p>
          <a:p>
            <a:pPr algn="ctr"/>
            <a:r>
              <a:rPr lang="en-IN" sz="2800" dirty="0"/>
              <a:t>Superficial ulcer formation</a:t>
            </a:r>
          </a:p>
          <a:p>
            <a:pPr algn="ctr"/>
            <a:r>
              <a:rPr lang="en-IN" sz="2800" dirty="0"/>
              <a:t>↓</a:t>
            </a:r>
          </a:p>
          <a:p>
            <a:pPr algn="ctr"/>
            <a:r>
              <a:rPr lang="en-IN" sz="2800" dirty="0"/>
              <a:t>Bleeding from the ulcer site</a:t>
            </a:r>
          </a:p>
          <a:p>
            <a:pPr algn="ctr"/>
            <a:r>
              <a:rPr lang="en-IN" sz="2800" dirty="0"/>
              <a:t>↓</a:t>
            </a:r>
          </a:p>
          <a:p>
            <a:pPr algn="ctr"/>
            <a:r>
              <a:rPr lang="en-IN" sz="2800" dirty="0"/>
              <a:t> Dysentery </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0" y="120639"/>
            <a:ext cx="12192000" cy="8094524"/>
          </a:xfrm>
          <a:prstGeom prst="rect">
            <a:avLst/>
          </a:prstGeom>
          <a:noFill/>
        </p:spPr>
        <p:txBody>
          <a:bodyPr wrap="square">
            <a:spAutoFit/>
          </a:bodyPr>
          <a:lstStyle/>
          <a:p>
            <a:r>
              <a:rPr lang="en-US" sz="4000" b="1" dirty="0">
                <a:solidFill>
                  <a:srgbClr val="FF0000"/>
                </a:solidFill>
              </a:rPr>
              <a:t>Clinical features-</a:t>
            </a:r>
            <a:endParaRPr lang="en-IN" sz="4000" dirty="0"/>
          </a:p>
          <a:p>
            <a:pPr marL="285750" indent="-285750">
              <a:buFont typeface="Wingdings" panose="05000000000000000000" pitchFamily="2" charset="2"/>
              <a:buChar char="§"/>
            </a:pPr>
            <a:r>
              <a:rPr lang="en-IN" sz="4000" dirty="0"/>
              <a:t>Fever</a:t>
            </a:r>
          </a:p>
          <a:p>
            <a:pPr marL="285750" indent="-285750">
              <a:buFont typeface="Wingdings" panose="05000000000000000000" pitchFamily="2" charset="2"/>
              <a:buChar char="§"/>
            </a:pPr>
            <a:r>
              <a:rPr lang="en-IN" sz="4000" dirty="0"/>
              <a:t>Vomiting</a:t>
            </a:r>
          </a:p>
          <a:p>
            <a:pPr marL="285750" indent="-285750">
              <a:buFont typeface="Wingdings" panose="05000000000000000000" pitchFamily="2" charset="2"/>
              <a:buChar char="§"/>
            </a:pPr>
            <a:r>
              <a:rPr lang="en-IN" sz="4000" dirty="0"/>
              <a:t>Bloody diarrhoea</a:t>
            </a:r>
          </a:p>
          <a:p>
            <a:pPr marL="285750" indent="-285750">
              <a:buFont typeface="Wingdings" panose="05000000000000000000" pitchFamily="2" charset="2"/>
              <a:buChar char="§"/>
            </a:pPr>
            <a:r>
              <a:rPr lang="en-IN" sz="4000" dirty="0"/>
              <a:t>Abdominal pain</a:t>
            </a:r>
          </a:p>
          <a:p>
            <a:pPr marL="285750" indent="-285750">
              <a:buFont typeface="Wingdings" panose="05000000000000000000" pitchFamily="2" charset="2"/>
              <a:buChar char="§"/>
            </a:pPr>
            <a:r>
              <a:rPr lang="en-IN" sz="4000" dirty="0"/>
              <a:t>Tenesmus</a:t>
            </a:r>
          </a:p>
          <a:p>
            <a:pPr marL="285750" indent="-285750">
              <a:buFont typeface="Wingdings" panose="05000000000000000000" pitchFamily="2" charset="2"/>
              <a:buChar char="§"/>
            </a:pPr>
            <a:r>
              <a:rPr lang="en-IN" sz="4000" dirty="0"/>
              <a:t>Dehydration</a:t>
            </a:r>
          </a:p>
          <a:p>
            <a:pPr marL="285750" indent="-285750">
              <a:buFont typeface="Wingdings" panose="05000000000000000000" pitchFamily="2" charset="2"/>
              <a:buChar char="§"/>
            </a:pPr>
            <a:r>
              <a:rPr lang="en-IN" sz="4000" dirty="0"/>
              <a:t>Headache</a:t>
            </a:r>
          </a:p>
          <a:p>
            <a:pPr marL="285750" indent="-285750">
              <a:buFont typeface="Wingdings" panose="05000000000000000000" pitchFamily="2" charset="2"/>
              <a:buChar char="§"/>
            </a:pPr>
            <a:r>
              <a:rPr lang="en-IN" sz="4000" dirty="0"/>
              <a:t>Drowsiness</a:t>
            </a:r>
          </a:p>
          <a:p>
            <a:pPr marL="285750" indent="-285750">
              <a:buFont typeface="Wingdings" panose="05000000000000000000" pitchFamily="2" charset="2"/>
              <a:buChar char="§"/>
            </a:pPr>
            <a:r>
              <a:rPr lang="en-IN" sz="4000" dirty="0"/>
              <a:t>Shock, coma, neck rigidity, convulsions (severe cases)</a:t>
            </a:r>
          </a:p>
          <a:p>
            <a:pPr marL="285750" indent="-285750">
              <a:buFont typeface="Wingdings" panose="05000000000000000000" pitchFamily="2" charset="2"/>
              <a:buChar char="§"/>
            </a:pPr>
            <a:endParaRPr lang="en-IN" sz="4000" dirty="0"/>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7986" y="134713"/>
            <a:ext cx="12074013" cy="3170099"/>
          </a:xfrm>
          <a:prstGeom prst="rect">
            <a:avLst/>
          </a:prstGeom>
          <a:noFill/>
        </p:spPr>
        <p:txBody>
          <a:bodyPr wrap="square">
            <a:spAutoFit/>
          </a:bodyPr>
          <a:lstStyle/>
          <a:p>
            <a:r>
              <a:rPr lang="en-IN" sz="4000" b="1" dirty="0">
                <a:solidFill>
                  <a:srgbClr val="FF0000"/>
                </a:solidFill>
              </a:rPr>
              <a:t>Treatment-</a:t>
            </a:r>
            <a:endParaRPr lang="en-IN" sz="4000" dirty="0">
              <a:solidFill>
                <a:srgbClr val="FF0000"/>
              </a:solidFill>
            </a:endParaRPr>
          </a:p>
          <a:p>
            <a:r>
              <a:rPr lang="en-IN" sz="4000" dirty="0"/>
              <a:t>1.Antimicrobial therapy</a:t>
            </a:r>
          </a:p>
          <a:p>
            <a:r>
              <a:rPr lang="en-IN" sz="4000" dirty="0"/>
              <a:t>2. Maintenance of hydration and nutrition</a:t>
            </a:r>
          </a:p>
          <a:p>
            <a:r>
              <a:rPr lang="en-IN" sz="4000" dirty="0"/>
              <a:t>3. Correction of electrolyte imbalance</a:t>
            </a:r>
          </a:p>
          <a:p>
            <a:r>
              <a:rPr lang="en-IN" sz="4000" dirty="0"/>
              <a:t>4. Multivitamin and Zinc supplementation</a:t>
            </a:r>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57" b="27310"/>
          <a:stretch>
            <a:fillRect/>
          </a:stretch>
        </p:blipFill>
        <p:spPr>
          <a:xfrm>
            <a:off x="2801256" y="112414"/>
            <a:ext cx="9390743" cy="6745586"/>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4" name="TextBox 3"/>
          <p:cNvSpPr txBox="1"/>
          <p:nvPr/>
        </p:nvSpPr>
        <p:spPr>
          <a:xfrm>
            <a:off x="225631" y="2351314"/>
            <a:ext cx="5176036" cy="2123658"/>
          </a:xfrm>
          <a:prstGeom prst="rect">
            <a:avLst/>
          </a:prstGeom>
          <a:noFill/>
        </p:spPr>
        <p:txBody>
          <a:bodyPr wrap="square">
            <a:spAutoFit/>
          </a:bodyPr>
          <a:lstStyle/>
          <a:p>
            <a:pPr algn="ctr"/>
            <a:r>
              <a:rPr lang="hi-IN" sz="6600" b="1" i="1" dirty="0"/>
              <a:t> </a:t>
            </a:r>
            <a:r>
              <a:rPr lang="hi-IN" sz="6600" b="1" i="1" dirty="0" err="1"/>
              <a:t>मुखपाक</a:t>
            </a:r>
            <a:r>
              <a:rPr lang="hi-IN" sz="6600" b="1" i="1" dirty="0"/>
              <a:t> </a:t>
            </a:r>
            <a:endParaRPr lang="en-US" sz="6600" b="1" i="1" dirty="0"/>
          </a:p>
          <a:p>
            <a:pPr algn="ctr"/>
            <a:r>
              <a:rPr lang="hi-IN" sz="6600" b="1" i="1" dirty="0"/>
              <a:t>(</a:t>
            </a:r>
            <a:r>
              <a:rPr lang="en-IN" sz="6600" b="1" i="1" dirty="0"/>
              <a:t>Stomatitis)</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12494"/>
            <a:ext cx="12192000" cy="8379217"/>
          </a:xfrm>
          <a:prstGeom prst="rect">
            <a:avLst/>
          </a:prstGeom>
          <a:noFill/>
        </p:spPr>
        <p:txBody>
          <a:bodyPr wrap="square">
            <a:spAutoFit/>
          </a:bodyPr>
          <a:lstStyle/>
          <a:p>
            <a:pPr algn="ctr"/>
            <a:r>
              <a:rPr lang="en-IN" sz="4000" dirty="0"/>
              <a:t> </a:t>
            </a:r>
            <a:r>
              <a:rPr lang="en-IN" sz="4000" b="1" dirty="0" err="1">
                <a:solidFill>
                  <a:srgbClr val="FF0000"/>
                </a:solidFill>
              </a:rPr>
              <a:t>मुखपाक</a:t>
            </a:r>
            <a:r>
              <a:rPr lang="en-IN" sz="4000" b="1" dirty="0">
                <a:solidFill>
                  <a:srgbClr val="FF0000"/>
                </a:solidFill>
              </a:rPr>
              <a:t> (Stomatitis)</a:t>
            </a:r>
          </a:p>
          <a:p>
            <a:r>
              <a:rPr lang="en-IN" sz="4000" dirty="0">
                <a:solidFill>
                  <a:srgbClr val="FF0000"/>
                </a:solidFill>
              </a:rPr>
              <a:t> </a:t>
            </a:r>
            <a:r>
              <a:rPr lang="hi-IN" sz="3200" b="1" dirty="0">
                <a:solidFill>
                  <a:srgbClr val="FF0000"/>
                </a:solidFill>
              </a:rPr>
              <a:t>निदान</a:t>
            </a:r>
            <a:r>
              <a:rPr lang="en-US" sz="3200" b="1" dirty="0">
                <a:solidFill>
                  <a:srgbClr val="FF0000"/>
                </a:solidFill>
              </a:rPr>
              <a:t>- </a:t>
            </a:r>
            <a:endParaRPr lang="en-US" sz="3000" dirty="0"/>
          </a:p>
          <a:p>
            <a:r>
              <a:rPr lang="en-IN" sz="3000" b="1" dirty="0"/>
              <a:t>“</a:t>
            </a:r>
            <a:r>
              <a:rPr lang="en-IN" sz="3000" b="1" dirty="0" err="1"/>
              <a:t>मुखपाकं</a:t>
            </a:r>
            <a:r>
              <a:rPr lang="en-IN" sz="3000" b="1" dirty="0"/>
              <a:t> च </a:t>
            </a:r>
            <a:r>
              <a:rPr lang="en-IN" sz="3000" b="1" dirty="0" err="1"/>
              <a:t>बालानां</a:t>
            </a:r>
            <a:r>
              <a:rPr lang="en-IN" sz="3000" b="1" dirty="0"/>
              <a:t> </a:t>
            </a:r>
            <a:r>
              <a:rPr lang="en-IN" sz="3000" b="1" dirty="0" err="1"/>
              <a:t>कुर्याद्धात्र्या</a:t>
            </a:r>
            <a:r>
              <a:rPr lang="en-IN" sz="3000" b="1" dirty="0"/>
              <a:t> </a:t>
            </a:r>
            <a:r>
              <a:rPr lang="en-IN" sz="3000" b="1" dirty="0" err="1"/>
              <a:t>ज्वरं</a:t>
            </a:r>
            <a:r>
              <a:rPr lang="en-IN" sz="3000" b="1" dirty="0"/>
              <a:t> </a:t>
            </a:r>
            <a:r>
              <a:rPr lang="en-IN" sz="3000" b="1" dirty="0" err="1"/>
              <a:t>तथा</a:t>
            </a:r>
            <a:r>
              <a:rPr lang="en-IN" sz="3000" b="1" dirty="0"/>
              <a:t>।</a:t>
            </a:r>
          </a:p>
          <a:p>
            <a:r>
              <a:rPr lang="en-IN" sz="3000" b="1" dirty="0" err="1"/>
              <a:t>तस्माद्वलादिवाचूच्या</a:t>
            </a:r>
            <a:r>
              <a:rPr lang="en-IN" sz="3000" b="1" dirty="0"/>
              <a:t> </a:t>
            </a:r>
            <a:r>
              <a:rPr lang="en-IN" sz="3000" b="1" dirty="0" err="1"/>
              <a:t>दद्यादेवौषधं</a:t>
            </a:r>
            <a:r>
              <a:rPr lang="en-IN" sz="3000" b="1" dirty="0"/>
              <a:t> </a:t>
            </a:r>
            <a:r>
              <a:rPr lang="en-IN" sz="3000" b="1" dirty="0" err="1"/>
              <a:t>शिशोः</a:t>
            </a:r>
            <a:r>
              <a:rPr lang="en-IN" sz="3000" b="1" dirty="0"/>
              <a:t>”॥(</a:t>
            </a:r>
            <a:r>
              <a:rPr lang="en-IN" sz="3000" b="1" dirty="0" err="1"/>
              <a:t>का.सि</a:t>
            </a:r>
            <a:r>
              <a:rPr lang="en-IN" sz="3000" b="1" dirty="0"/>
              <a:t>. 3/</a:t>
            </a:r>
            <a:r>
              <a:rPr lang="en-IN" sz="3000" b="1" dirty="0" err="1"/>
              <a:t>पृ</a:t>
            </a:r>
            <a:r>
              <a:rPr lang="en-IN" sz="3000" b="1" dirty="0"/>
              <a:t>. 154)</a:t>
            </a:r>
          </a:p>
          <a:p>
            <a:endParaRPr lang="en-IN" sz="1050" dirty="0"/>
          </a:p>
          <a:p>
            <a:r>
              <a:rPr lang="en-IN" sz="3000" dirty="0" err="1"/>
              <a:t>शिशु</a:t>
            </a:r>
            <a:r>
              <a:rPr lang="en-IN" sz="3000" dirty="0"/>
              <a:t> </a:t>
            </a:r>
            <a:r>
              <a:rPr lang="en-IN" sz="3000" dirty="0" err="1"/>
              <a:t>का</a:t>
            </a:r>
            <a:r>
              <a:rPr lang="en-IN" sz="3000" dirty="0"/>
              <a:t> </a:t>
            </a:r>
            <a:r>
              <a:rPr lang="en-IN" sz="3000" dirty="0" err="1"/>
              <a:t>पोषण</a:t>
            </a:r>
            <a:r>
              <a:rPr lang="en-IN" sz="3000" dirty="0"/>
              <a:t> </a:t>
            </a:r>
            <a:r>
              <a:rPr lang="en-IN" sz="3000" dirty="0" err="1"/>
              <a:t>धात्री</a:t>
            </a:r>
            <a:r>
              <a:rPr lang="en-IN" sz="3000" dirty="0"/>
              <a:t> </a:t>
            </a:r>
            <a:r>
              <a:rPr lang="en-IN" sz="3000" dirty="0" err="1"/>
              <a:t>द्वारा</a:t>
            </a:r>
            <a:r>
              <a:rPr lang="en-IN" sz="3000" dirty="0"/>
              <a:t> </a:t>
            </a:r>
            <a:r>
              <a:rPr lang="en-IN" sz="3000" dirty="0" err="1"/>
              <a:t>होने</a:t>
            </a:r>
            <a:r>
              <a:rPr lang="en-IN" sz="3000" dirty="0"/>
              <a:t> </a:t>
            </a:r>
            <a:r>
              <a:rPr lang="en-IN" sz="3000" dirty="0" err="1"/>
              <a:t>के</a:t>
            </a:r>
            <a:r>
              <a:rPr lang="en-IN" sz="3000" dirty="0"/>
              <a:t> </a:t>
            </a:r>
            <a:r>
              <a:rPr lang="en-IN" sz="3000" dirty="0" err="1"/>
              <a:t>कारण</a:t>
            </a:r>
            <a:r>
              <a:rPr lang="en-IN" sz="3000" dirty="0"/>
              <a:t> </a:t>
            </a:r>
            <a:r>
              <a:rPr lang="en-IN" sz="3000" dirty="0" err="1"/>
              <a:t>स्तन</a:t>
            </a:r>
            <a:r>
              <a:rPr lang="en-IN" sz="3000" dirty="0"/>
              <a:t> </a:t>
            </a:r>
            <a:r>
              <a:rPr lang="en-IN" sz="3000" dirty="0" err="1"/>
              <a:t>के</a:t>
            </a:r>
            <a:r>
              <a:rPr lang="en-IN" sz="3000" dirty="0"/>
              <a:t> </a:t>
            </a:r>
            <a:r>
              <a:rPr lang="en-IN" sz="3000" dirty="0" err="1"/>
              <a:t>द्वारा</a:t>
            </a:r>
            <a:r>
              <a:rPr lang="en-IN" sz="3000" dirty="0"/>
              <a:t> </a:t>
            </a:r>
            <a:r>
              <a:rPr lang="en-IN" sz="3000" dirty="0" err="1"/>
              <a:t>दोष</a:t>
            </a:r>
            <a:r>
              <a:rPr lang="en-IN" sz="3000" dirty="0"/>
              <a:t> </a:t>
            </a:r>
            <a:r>
              <a:rPr lang="en-IN" sz="3000" dirty="0" err="1"/>
              <a:t>भी</a:t>
            </a:r>
            <a:r>
              <a:rPr lang="en-IN" sz="3000" dirty="0"/>
              <a:t> </a:t>
            </a:r>
            <a:r>
              <a:rPr lang="en-IN" sz="3000" dirty="0" err="1"/>
              <a:t>बालक</a:t>
            </a:r>
            <a:r>
              <a:rPr lang="en-IN" sz="3000" dirty="0"/>
              <a:t> </a:t>
            </a:r>
            <a:r>
              <a:rPr lang="en-IN" sz="3000" dirty="0" err="1"/>
              <a:t>में</a:t>
            </a:r>
            <a:r>
              <a:rPr lang="en-IN" sz="3000" dirty="0"/>
              <a:t> </a:t>
            </a:r>
            <a:r>
              <a:rPr lang="en-IN" sz="3000" dirty="0" err="1"/>
              <a:t>पहुंच</a:t>
            </a:r>
            <a:r>
              <a:rPr lang="en-IN" sz="3000" dirty="0"/>
              <a:t> </a:t>
            </a:r>
            <a:r>
              <a:rPr lang="en-IN" sz="3000" dirty="0" err="1"/>
              <a:t>जाते</a:t>
            </a:r>
            <a:r>
              <a:rPr lang="en-IN" sz="3000" dirty="0"/>
              <a:t> </a:t>
            </a:r>
            <a:r>
              <a:rPr lang="en-IN" sz="3000" dirty="0" err="1"/>
              <a:t>हैं</a:t>
            </a:r>
            <a:r>
              <a:rPr lang="en-IN" sz="3000" dirty="0"/>
              <a:t> </a:t>
            </a:r>
            <a:r>
              <a:rPr lang="en-IN" sz="3000" dirty="0" err="1"/>
              <a:t>तथा</a:t>
            </a:r>
            <a:r>
              <a:rPr lang="en-IN" sz="3000" dirty="0"/>
              <a:t> </a:t>
            </a:r>
            <a:r>
              <a:rPr lang="en-IN" sz="3000" dirty="0" err="1"/>
              <a:t>शिशु</a:t>
            </a:r>
            <a:r>
              <a:rPr lang="en-IN" sz="3000" dirty="0"/>
              <a:t> </a:t>
            </a:r>
            <a:r>
              <a:rPr lang="en-IN" sz="3000" dirty="0" err="1"/>
              <a:t>में</a:t>
            </a:r>
            <a:r>
              <a:rPr lang="en-IN" sz="3000" dirty="0"/>
              <a:t> </a:t>
            </a:r>
            <a:r>
              <a:rPr lang="en-IN" sz="3000" dirty="0" err="1"/>
              <a:t>मुखपाक</a:t>
            </a:r>
            <a:r>
              <a:rPr lang="en-IN" sz="3000" dirty="0"/>
              <a:t> </a:t>
            </a:r>
            <a:r>
              <a:rPr lang="en-IN" sz="3000" dirty="0" err="1"/>
              <a:t>एवं</a:t>
            </a:r>
            <a:r>
              <a:rPr lang="en-IN" sz="3000" dirty="0"/>
              <a:t> </a:t>
            </a:r>
            <a:r>
              <a:rPr lang="en-IN" sz="3000" dirty="0" err="1"/>
              <a:t>धात्री</a:t>
            </a:r>
            <a:r>
              <a:rPr lang="en-IN" sz="3000" dirty="0"/>
              <a:t> </a:t>
            </a:r>
            <a:r>
              <a:rPr lang="en-IN" sz="3000" dirty="0" err="1"/>
              <a:t>में</a:t>
            </a:r>
            <a:r>
              <a:rPr lang="en-IN" sz="3000" dirty="0"/>
              <a:t> </a:t>
            </a:r>
            <a:r>
              <a:rPr lang="en-IN" sz="3000" dirty="0" err="1"/>
              <a:t>ज्वरादि</a:t>
            </a:r>
            <a:r>
              <a:rPr lang="en-IN" sz="3000" dirty="0"/>
              <a:t> </a:t>
            </a:r>
            <a:r>
              <a:rPr lang="en-IN" sz="3000" dirty="0" err="1"/>
              <a:t>लक्षण</a:t>
            </a:r>
            <a:r>
              <a:rPr lang="en-IN" sz="3000" dirty="0"/>
              <a:t> </a:t>
            </a:r>
            <a:r>
              <a:rPr lang="en-IN" sz="3000" dirty="0" err="1"/>
              <a:t>उत्पन्न</a:t>
            </a:r>
            <a:r>
              <a:rPr lang="en-IN" sz="3000" dirty="0"/>
              <a:t> </a:t>
            </a:r>
            <a:r>
              <a:rPr lang="en-IN" sz="3000" dirty="0" err="1"/>
              <a:t>होते</a:t>
            </a:r>
            <a:r>
              <a:rPr lang="en-IN" sz="3000" dirty="0"/>
              <a:t> </a:t>
            </a:r>
            <a:r>
              <a:rPr lang="en-IN" sz="3000" dirty="0" err="1"/>
              <a:t>हैं</a:t>
            </a:r>
            <a:r>
              <a:rPr lang="en-IN" sz="3000" dirty="0"/>
              <a:t>।</a:t>
            </a:r>
          </a:p>
          <a:p>
            <a:endParaRPr lang="en-IN" sz="700" dirty="0"/>
          </a:p>
          <a:p>
            <a:r>
              <a:rPr lang="hi-IN" sz="3400" b="1" dirty="0">
                <a:solidFill>
                  <a:srgbClr val="FF0000"/>
                </a:solidFill>
              </a:rPr>
              <a:t>लक्षण</a:t>
            </a:r>
            <a:r>
              <a:rPr lang="en-US" sz="3400" b="1" dirty="0">
                <a:solidFill>
                  <a:srgbClr val="FF0000"/>
                </a:solidFill>
              </a:rPr>
              <a:t>-</a:t>
            </a:r>
          </a:p>
          <a:p>
            <a:endParaRPr lang="en-US" sz="300" dirty="0"/>
          </a:p>
          <a:p>
            <a:r>
              <a:rPr lang="en-US" sz="3200" b="1" dirty="0"/>
              <a:t>“</a:t>
            </a:r>
            <a:r>
              <a:rPr lang="hi-IN" sz="3200" b="1" dirty="0" err="1"/>
              <a:t>लालास्त्रवणमत्यर्थं</a:t>
            </a:r>
            <a:r>
              <a:rPr lang="hi-IN" sz="3200" b="1" dirty="0"/>
              <a:t> </a:t>
            </a:r>
            <a:r>
              <a:rPr lang="hi-IN" sz="3200" b="1" dirty="0" err="1"/>
              <a:t>स्तनद्वेषारतिव्यथाः</a:t>
            </a:r>
            <a:r>
              <a:rPr lang="hi-IN" sz="3200" b="1" dirty="0"/>
              <a:t> ।</a:t>
            </a:r>
            <a:endParaRPr lang="en-US" sz="3200" b="1" dirty="0"/>
          </a:p>
          <a:p>
            <a:r>
              <a:rPr lang="hi-IN" sz="3200" b="1" dirty="0" err="1"/>
              <a:t>पीतमुद्रिरति</a:t>
            </a:r>
            <a:r>
              <a:rPr lang="hi-IN" sz="3200" b="1" dirty="0"/>
              <a:t> </a:t>
            </a:r>
            <a:r>
              <a:rPr lang="hi-IN" sz="3200" b="1" dirty="0" err="1"/>
              <a:t>क्षीरं</a:t>
            </a:r>
            <a:r>
              <a:rPr lang="hi-IN" sz="3200" b="1" dirty="0"/>
              <a:t> </a:t>
            </a:r>
            <a:r>
              <a:rPr lang="hi-IN" sz="3200" b="1" dirty="0" err="1"/>
              <a:t>नासाश्वासी</a:t>
            </a:r>
            <a:r>
              <a:rPr lang="hi-IN" sz="3200" b="1" dirty="0"/>
              <a:t> </a:t>
            </a:r>
            <a:r>
              <a:rPr lang="hi-IN" sz="3200" b="1" dirty="0" err="1"/>
              <a:t>मुखामये</a:t>
            </a:r>
            <a:r>
              <a:rPr lang="en-US" sz="3200" b="1" dirty="0"/>
              <a:t>”</a:t>
            </a:r>
            <a:r>
              <a:rPr lang="hi-IN" sz="3200" b="1" dirty="0"/>
              <a:t> ॥(</a:t>
            </a:r>
            <a:r>
              <a:rPr lang="hi-IN" sz="3200" b="1" dirty="0" err="1"/>
              <a:t>का.सू</a:t>
            </a:r>
            <a:r>
              <a:rPr lang="hi-IN" sz="3200" b="1" dirty="0"/>
              <a:t>. 25/8)</a:t>
            </a:r>
            <a:endParaRPr lang="en-US" sz="3200" b="1" dirty="0"/>
          </a:p>
          <a:p>
            <a:pPr marL="285750" indent="-285750">
              <a:buFont typeface="Wingdings" panose="05000000000000000000" pitchFamily="2" charset="2"/>
              <a:buChar char="§"/>
            </a:pPr>
            <a:r>
              <a:rPr lang="hi-IN" sz="3100" dirty="0" err="1"/>
              <a:t>लालास्स्रावाधिक्य</a:t>
            </a:r>
            <a:endParaRPr lang="en-US" sz="3100" dirty="0"/>
          </a:p>
          <a:p>
            <a:pPr marL="285750" indent="-285750">
              <a:buFont typeface="Wingdings" panose="05000000000000000000" pitchFamily="2" charset="2"/>
              <a:buChar char="§"/>
            </a:pPr>
            <a:r>
              <a:rPr lang="hi-IN" sz="3100" dirty="0" err="1"/>
              <a:t>स्तनद्वेष</a:t>
            </a:r>
            <a:r>
              <a:rPr lang="hi-IN" sz="3100" dirty="0"/>
              <a:t> ग्लानि, पीड़ा</a:t>
            </a:r>
            <a:endParaRPr lang="en-US" sz="3100" dirty="0"/>
          </a:p>
          <a:p>
            <a:pPr marL="285750" indent="-285750">
              <a:buFont typeface="Wingdings" panose="05000000000000000000" pitchFamily="2" charset="2"/>
              <a:buChar char="§"/>
            </a:pPr>
            <a:r>
              <a:rPr lang="hi-IN" sz="3100" dirty="0"/>
              <a:t>पीया हुआ दूध उगल देना</a:t>
            </a:r>
            <a:endParaRPr lang="en-US" sz="3100" dirty="0"/>
          </a:p>
          <a:p>
            <a:pPr marL="285750" indent="-285750">
              <a:buFont typeface="Wingdings" panose="05000000000000000000" pitchFamily="2" charset="2"/>
              <a:buChar char="§"/>
            </a:pPr>
            <a:r>
              <a:rPr lang="hi-IN" sz="3100" dirty="0" err="1"/>
              <a:t>स्तनद्वेष</a:t>
            </a:r>
            <a:endParaRPr lang="en-US" sz="3100" dirty="0"/>
          </a:p>
          <a:p>
            <a:endParaRPr lang="en-US" sz="3200" b="1" dirty="0"/>
          </a:p>
          <a:p>
            <a:endParaRPr lang="en-US" sz="3000" dirty="0"/>
          </a:p>
          <a:p>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1" y="0"/>
            <a:ext cx="11621729" cy="5940088"/>
          </a:xfrm>
          <a:prstGeom prst="rect">
            <a:avLst/>
          </a:prstGeom>
          <a:noFill/>
        </p:spPr>
        <p:txBody>
          <a:bodyPr wrap="square">
            <a:spAutoFit/>
          </a:bodyPr>
          <a:lstStyle/>
          <a:p>
            <a:r>
              <a:rPr lang="en-IN" sz="3200" b="1" dirty="0" err="1">
                <a:solidFill>
                  <a:srgbClr val="FF0000"/>
                </a:solidFill>
              </a:rPr>
              <a:t>चिकित्सा</a:t>
            </a:r>
            <a:r>
              <a:rPr lang="en-IN" sz="3200" b="1" dirty="0">
                <a:solidFill>
                  <a:srgbClr val="FF0000"/>
                </a:solidFill>
              </a:rPr>
              <a:t>-</a:t>
            </a:r>
            <a:endParaRPr lang="en-US" sz="3200" b="1" dirty="0"/>
          </a:p>
          <a:p>
            <a:r>
              <a:rPr lang="en-US" sz="3200" b="1" dirty="0"/>
              <a:t>1.</a:t>
            </a:r>
            <a:r>
              <a:rPr lang="hi-IN" sz="3200" b="1" dirty="0"/>
              <a:t>मुख</a:t>
            </a:r>
            <a:r>
              <a:rPr lang="en-US" sz="3200" b="1" dirty="0"/>
              <a:t> </a:t>
            </a:r>
            <a:r>
              <a:rPr lang="hi-IN" sz="3200" b="1" dirty="0" err="1"/>
              <a:t>प्रक्षालन</a:t>
            </a:r>
            <a:r>
              <a:rPr lang="hi-IN" sz="3200" b="1" dirty="0"/>
              <a:t> या धावन-</a:t>
            </a:r>
            <a:endParaRPr lang="en-US" sz="3200" dirty="0"/>
          </a:p>
          <a:p>
            <a:pPr marL="285750" indent="-285750">
              <a:buFont typeface="Arial" panose="020B0604020202020204" pitchFamily="34" charset="0"/>
              <a:buChar char="•"/>
            </a:pPr>
            <a:r>
              <a:rPr lang="hi-IN" sz="3000" dirty="0"/>
              <a:t>मधु</a:t>
            </a:r>
            <a:r>
              <a:rPr lang="en-US" sz="3000" dirty="0"/>
              <a:t> </a:t>
            </a:r>
            <a:r>
              <a:rPr lang="hi-IN" sz="3000" dirty="0"/>
              <a:t>से</a:t>
            </a:r>
            <a:endParaRPr lang="en-US" sz="3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hi-IN" sz="3000" dirty="0" err="1"/>
              <a:t>त्रिफला</a:t>
            </a:r>
            <a:r>
              <a:rPr lang="hi-IN" sz="3000" dirty="0"/>
              <a:t>, </a:t>
            </a:r>
            <a:r>
              <a:rPr lang="hi-IN" sz="3000" dirty="0" err="1"/>
              <a:t>पाठा</a:t>
            </a:r>
            <a:r>
              <a:rPr lang="hi-IN" sz="3000" dirty="0"/>
              <a:t>, द्राक्षा एवं चमेली के कोमल पत्तों के </a:t>
            </a:r>
            <a:r>
              <a:rPr lang="hi-IN" sz="3000" dirty="0" err="1"/>
              <a:t>क्वाथ</a:t>
            </a:r>
            <a:r>
              <a:rPr lang="hi-IN" sz="3000" dirty="0"/>
              <a:t> में मधु मिश्रित कर।</a:t>
            </a:r>
            <a:endParaRPr lang="en-US" sz="30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hi-IN" sz="3000" dirty="0" err="1"/>
              <a:t>दारुहरिद्रा</a:t>
            </a:r>
            <a:r>
              <a:rPr lang="hi-IN" sz="3000" dirty="0"/>
              <a:t>, </a:t>
            </a:r>
            <a:r>
              <a:rPr lang="hi-IN" sz="3000" dirty="0" err="1"/>
              <a:t>यष्टिमधु</a:t>
            </a:r>
            <a:r>
              <a:rPr lang="hi-IN" sz="3000" dirty="0"/>
              <a:t>, </a:t>
            </a:r>
            <a:r>
              <a:rPr lang="hi-IN" sz="3000" dirty="0" err="1"/>
              <a:t>हरीतकी</a:t>
            </a:r>
            <a:r>
              <a:rPr lang="hi-IN" sz="3000" dirty="0"/>
              <a:t>, </a:t>
            </a:r>
            <a:r>
              <a:rPr lang="hi-IN" sz="3000" dirty="0" err="1"/>
              <a:t>जातिपत्र</a:t>
            </a:r>
            <a:r>
              <a:rPr lang="hi-IN" sz="3000" dirty="0"/>
              <a:t> के </a:t>
            </a:r>
            <a:r>
              <a:rPr lang="hi-IN" sz="3000" dirty="0" err="1"/>
              <a:t>क्वाथ</a:t>
            </a:r>
            <a:r>
              <a:rPr lang="hi-IN" sz="3000" dirty="0"/>
              <a:t> में मधु</a:t>
            </a:r>
            <a:r>
              <a:rPr lang="en-US" sz="3000" dirty="0"/>
              <a:t> </a:t>
            </a:r>
            <a:r>
              <a:rPr lang="hi-IN" sz="3000" dirty="0"/>
              <a:t>मिश्रित कर।</a:t>
            </a:r>
            <a:endParaRPr lang="en-US" sz="3000" dirty="0"/>
          </a:p>
          <a:p>
            <a:pPr marL="285750" indent="-285750">
              <a:buFont typeface="Arial" panose="020B0604020202020204" pitchFamily="34" charset="0"/>
              <a:buChar char="•"/>
            </a:pPr>
            <a:endParaRPr lang="en-US" sz="3000" dirty="0"/>
          </a:p>
          <a:p>
            <a:r>
              <a:rPr lang="en-IN" sz="3200" b="1" dirty="0"/>
              <a:t>2. </a:t>
            </a:r>
            <a:r>
              <a:rPr lang="en-IN" sz="3200" b="1" dirty="0" err="1"/>
              <a:t>मधुगण्डूषधारण</a:t>
            </a:r>
            <a:r>
              <a:rPr lang="en-IN" sz="3200" b="1" dirty="0"/>
              <a:t> </a:t>
            </a:r>
            <a:r>
              <a:rPr lang="en-IN" sz="3000" b="1" dirty="0"/>
              <a:t>-</a:t>
            </a:r>
            <a:r>
              <a:rPr lang="en-IN" sz="3000" dirty="0"/>
              <a:t>   </a:t>
            </a:r>
            <a:r>
              <a:rPr lang="en-IN" sz="3000" dirty="0" err="1"/>
              <a:t>मधु</a:t>
            </a:r>
            <a:r>
              <a:rPr lang="en-IN" sz="3000" dirty="0"/>
              <a:t> </a:t>
            </a:r>
            <a:r>
              <a:rPr lang="en-IN" sz="3000" dirty="0" err="1"/>
              <a:t>का</a:t>
            </a:r>
            <a:r>
              <a:rPr lang="en-IN" sz="3000" dirty="0"/>
              <a:t> </a:t>
            </a:r>
            <a:r>
              <a:rPr lang="en-IN" sz="3000" dirty="0" err="1"/>
              <a:t>गण्डूष</a:t>
            </a:r>
            <a:r>
              <a:rPr lang="en-IN" sz="3000" dirty="0"/>
              <a:t> </a:t>
            </a:r>
            <a:r>
              <a:rPr lang="en-IN" sz="3000" dirty="0" err="1"/>
              <a:t>धारण</a:t>
            </a:r>
            <a:r>
              <a:rPr lang="en-IN" sz="3000" dirty="0"/>
              <a:t> </a:t>
            </a:r>
            <a:r>
              <a:rPr lang="en-IN" sz="3000" dirty="0" err="1"/>
              <a:t>करने</a:t>
            </a:r>
            <a:r>
              <a:rPr lang="en-IN" sz="3000" dirty="0"/>
              <a:t> </a:t>
            </a:r>
            <a:r>
              <a:rPr lang="en-IN" sz="3000" dirty="0" err="1"/>
              <a:t>से</a:t>
            </a:r>
            <a:r>
              <a:rPr lang="en-IN" sz="3000" dirty="0"/>
              <a:t> </a:t>
            </a:r>
            <a:r>
              <a:rPr lang="en-IN" sz="3000" dirty="0" err="1"/>
              <a:t>मुख</a:t>
            </a:r>
            <a:r>
              <a:rPr lang="en-IN" sz="3000" dirty="0"/>
              <a:t> </a:t>
            </a:r>
            <a:r>
              <a:rPr lang="en-IN" sz="3000" dirty="0" err="1"/>
              <a:t>के</a:t>
            </a:r>
            <a:r>
              <a:rPr lang="en-IN" sz="3000" dirty="0"/>
              <a:t> </a:t>
            </a:r>
            <a:r>
              <a:rPr lang="en-IN" sz="3000" dirty="0" err="1"/>
              <a:t>घाव</a:t>
            </a:r>
            <a:r>
              <a:rPr lang="en-IN" sz="3000" dirty="0"/>
              <a:t> </a:t>
            </a:r>
            <a:r>
              <a:rPr lang="en-IN" sz="3000" dirty="0" err="1"/>
              <a:t>भर</a:t>
            </a:r>
            <a:r>
              <a:rPr lang="en-IN" sz="3000" dirty="0"/>
              <a:t> </a:t>
            </a:r>
            <a:r>
              <a:rPr lang="en-IN" sz="3000" dirty="0" err="1"/>
              <a:t>जाते</a:t>
            </a:r>
            <a:r>
              <a:rPr lang="en-IN" sz="3000" dirty="0"/>
              <a:t> </a:t>
            </a:r>
            <a:r>
              <a:rPr lang="en-IN" sz="3000" dirty="0" err="1"/>
              <a:t>हैं</a:t>
            </a:r>
            <a:r>
              <a:rPr lang="en-IN" sz="3000" dirty="0"/>
              <a:t>। </a:t>
            </a:r>
          </a:p>
          <a:p>
            <a:endParaRPr lang="en-IN" sz="3000" dirty="0"/>
          </a:p>
          <a:p>
            <a:r>
              <a:rPr lang="en-IN" sz="3200" b="1" dirty="0"/>
              <a:t>3. </a:t>
            </a:r>
            <a:r>
              <a:rPr lang="en-IN" sz="3200" b="1" dirty="0" err="1"/>
              <a:t>मुख</a:t>
            </a:r>
            <a:r>
              <a:rPr lang="en-IN" sz="3200" b="1" dirty="0"/>
              <a:t> </a:t>
            </a:r>
            <a:r>
              <a:rPr lang="en-IN" sz="3200" b="1" dirty="0" err="1"/>
              <a:t>में</a:t>
            </a:r>
            <a:r>
              <a:rPr lang="en-IN" sz="3200" b="1" dirty="0"/>
              <a:t> </a:t>
            </a:r>
            <a:r>
              <a:rPr lang="en-IN" sz="3200" b="1" dirty="0" err="1"/>
              <a:t>लेप</a:t>
            </a:r>
            <a:r>
              <a:rPr lang="en-IN" sz="3200" b="1" dirty="0"/>
              <a:t> </a:t>
            </a:r>
            <a:r>
              <a:rPr lang="en-IN" sz="3000" b="1" dirty="0"/>
              <a:t>-    </a:t>
            </a:r>
            <a:r>
              <a:rPr lang="en-IN" sz="3000" dirty="0" err="1"/>
              <a:t>आमसार</a:t>
            </a:r>
            <a:r>
              <a:rPr lang="en-IN" sz="3000" dirty="0"/>
              <a:t> </a:t>
            </a:r>
            <a:r>
              <a:rPr lang="en-IN" sz="3000" dirty="0" err="1"/>
              <a:t>का</a:t>
            </a:r>
            <a:r>
              <a:rPr lang="en-IN" sz="3000" dirty="0"/>
              <a:t> </a:t>
            </a:r>
            <a:r>
              <a:rPr lang="en-IN" sz="3000" dirty="0" err="1"/>
              <a:t>चूर्ण</a:t>
            </a:r>
            <a:r>
              <a:rPr lang="en-IN" sz="3000" dirty="0"/>
              <a:t>, </a:t>
            </a:r>
            <a:r>
              <a:rPr lang="en-IN" sz="3000" dirty="0" err="1"/>
              <a:t>लौहभस्म</a:t>
            </a:r>
            <a:r>
              <a:rPr lang="en-IN" sz="3000" dirty="0"/>
              <a:t>, </a:t>
            </a:r>
            <a:r>
              <a:rPr lang="en-IN" sz="3000" dirty="0" err="1"/>
              <a:t>गैरिक</a:t>
            </a:r>
            <a:r>
              <a:rPr lang="en-IN" sz="3000" dirty="0"/>
              <a:t>, </a:t>
            </a:r>
            <a:r>
              <a:rPr lang="en-IN" sz="3000" dirty="0" err="1"/>
              <a:t>मधु</a:t>
            </a:r>
            <a:r>
              <a:rPr lang="en-IN" sz="3000" dirty="0"/>
              <a:t> </a:t>
            </a:r>
            <a:r>
              <a:rPr lang="en-IN" sz="3000" dirty="0" err="1"/>
              <a:t>एवं</a:t>
            </a:r>
            <a:r>
              <a:rPr lang="en-IN" sz="3000" dirty="0"/>
              <a:t> </a:t>
            </a:r>
            <a:r>
              <a:rPr lang="en-IN" sz="3000" dirty="0" err="1"/>
              <a:t>रसाञ्जन</a:t>
            </a:r>
            <a:r>
              <a:rPr lang="en-IN" sz="3000" dirty="0"/>
              <a:t> </a:t>
            </a:r>
            <a:r>
              <a:rPr lang="en-IN" sz="3000" dirty="0" err="1"/>
              <a:t>मिश्रित</a:t>
            </a:r>
            <a:r>
              <a:rPr lang="en-IN" sz="3000" dirty="0"/>
              <a:t> </a:t>
            </a:r>
            <a:r>
              <a:rPr lang="en-IN" sz="3000" dirty="0" err="1"/>
              <a:t>कर</a:t>
            </a:r>
            <a:r>
              <a:rPr lang="en-IN" sz="3000" dirty="0"/>
              <a:t>।</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3" name="TextBox 2"/>
          <p:cNvSpPr txBox="1"/>
          <p:nvPr/>
        </p:nvSpPr>
        <p:spPr>
          <a:xfrm>
            <a:off x="80010" y="-5417"/>
            <a:ext cx="12192000" cy="6863417"/>
          </a:xfrm>
          <a:prstGeom prst="rect">
            <a:avLst/>
          </a:prstGeom>
          <a:blipFill>
            <a:blip r:embed="rId2">
              <a:alphaModFix amt="17000"/>
            </a:blip>
            <a:stretch>
              <a:fillRect/>
            </a:stretch>
          </a:blipFill>
        </p:spPr>
        <p:txBody>
          <a:bodyPr wrap="square">
            <a:spAutoFit/>
          </a:bodyPr>
          <a:lstStyle/>
          <a:p>
            <a:r>
              <a:rPr lang="en-IN" sz="4000" dirty="0"/>
              <a:t>                         </a:t>
            </a:r>
            <a:r>
              <a:rPr lang="en-IN" sz="4000" b="1" dirty="0">
                <a:solidFill>
                  <a:srgbClr val="FF0000"/>
                </a:solidFill>
              </a:rPr>
              <a:t>Stomatitis in Children</a:t>
            </a:r>
            <a:r>
              <a:rPr lang="en-IN" sz="4000" dirty="0"/>
              <a:t>                                                                                 </a:t>
            </a:r>
          </a:p>
          <a:p>
            <a:pPr marL="285750" indent="-285750">
              <a:buFont typeface="Arial" panose="020B0604020202020204" pitchFamily="34" charset="0"/>
              <a:buChar char="•"/>
            </a:pPr>
            <a:r>
              <a:rPr lang="en-IN" sz="4000" dirty="0"/>
              <a:t>Stomatitis is inflammation inside the mouth and  lips.</a:t>
            </a:r>
          </a:p>
          <a:p>
            <a:pPr marL="285750" indent="-285750">
              <a:buFont typeface="Arial" panose="020B0604020202020204" pitchFamily="34" charset="0"/>
              <a:buChar char="•"/>
            </a:pPr>
            <a:r>
              <a:rPr lang="en-IN" sz="4000" dirty="0"/>
              <a:t>It can cause open sores (canker sores), redness, and pain.</a:t>
            </a:r>
          </a:p>
          <a:p>
            <a:pPr marL="285750" indent="-285750">
              <a:buFont typeface="Arial" panose="020B0604020202020204" pitchFamily="34" charset="0"/>
              <a:buChar char="•"/>
            </a:pPr>
            <a:r>
              <a:rPr lang="en-IN" sz="4000" dirty="0"/>
              <a:t>It occurs  inside of the cheeks or on the tongue, lips, or gums.</a:t>
            </a:r>
          </a:p>
          <a:p>
            <a:pPr marL="285750" indent="-285750">
              <a:buFont typeface="Arial" panose="020B0604020202020204" pitchFamily="34" charset="0"/>
              <a:buChar char="•"/>
            </a:pPr>
            <a:r>
              <a:rPr lang="en-IN" sz="4000" dirty="0"/>
              <a:t> Stomatitis is more common in children. But it can occur at any age.</a:t>
            </a:r>
          </a:p>
          <a:p>
            <a:pPr marL="285750" indent="-285750">
              <a:buFont typeface="Arial" panose="020B0604020202020204" pitchFamily="34" charset="0"/>
              <a:buChar char="•"/>
            </a:pPr>
            <a:r>
              <a:rPr lang="en-IN" sz="4000" dirty="0"/>
              <a:t>Main features are redness, oral ulcers, fever, swelling  pain and burning sensation.</a:t>
            </a:r>
          </a:p>
          <a:p>
            <a:pPr marL="285750" indent="-285750">
              <a:buFont typeface="Arial" panose="020B0604020202020204" pitchFamily="34" charset="0"/>
              <a:buChar char="•"/>
            </a:pPr>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000" b="-2000"/>
          </a:stretch>
        </a:blipFill>
        <a:effectLst/>
      </p:bgPr>
    </p:bg>
    <p:spTree>
      <p:nvGrpSpPr>
        <p:cNvPr id="1" name=""/>
        <p:cNvGrpSpPr/>
        <p:nvPr/>
      </p:nvGrpSpPr>
      <p:grpSpPr>
        <a:xfrm>
          <a:off x="0" y="0"/>
          <a:ext cx="0" cy="0"/>
          <a:chOff x="0" y="0"/>
          <a:chExt cx="0" cy="0"/>
        </a:xfrm>
      </p:grpSpPr>
      <p:sp>
        <p:nvSpPr>
          <p:cNvPr id="5" name="TextBox 4"/>
          <p:cNvSpPr txBox="1"/>
          <p:nvPr/>
        </p:nvSpPr>
        <p:spPr>
          <a:xfrm>
            <a:off x="206991" y="194274"/>
            <a:ext cx="11778017" cy="6155531"/>
          </a:xfrm>
          <a:prstGeom prst="rect">
            <a:avLst/>
          </a:prstGeom>
          <a:noFill/>
        </p:spPr>
        <p:txBody>
          <a:bodyPr wrap="square">
            <a:spAutoFit/>
          </a:bodyPr>
          <a:lstStyle/>
          <a:p>
            <a:r>
              <a:rPr lang="hi-IN" sz="3400" b="1" dirty="0">
                <a:solidFill>
                  <a:srgbClr val="FF0000"/>
                </a:solidFill>
              </a:rPr>
              <a:t>सामान्य लक्षण</a:t>
            </a:r>
            <a:r>
              <a:rPr lang="en-US" sz="3400" b="1" dirty="0">
                <a:solidFill>
                  <a:srgbClr val="FF0000"/>
                </a:solidFill>
              </a:rPr>
              <a:t>-</a:t>
            </a:r>
          </a:p>
          <a:p>
            <a:endParaRPr lang="en-US" dirty="0"/>
          </a:p>
          <a:p>
            <a:r>
              <a:rPr lang="en-US" sz="3200" b="1" dirty="0"/>
              <a:t>“</a:t>
            </a:r>
            <a:r>
              <a:rPr lang="hi-IN" sz="3200" b="1" dirty="0" err="1"/>
              <a:t>विषादो</a:t>
            </a:r>
            <a:r>
              <a:rPr lang="hi-IN" sz="3200" b="1" dirty="0"/>
              <a:t> </a:t>
            </a:r>
            <a:r>
              <a:rPr lang="hi-IN" sz="3200" b="1" dirty="0" err="1"/>
              <a:t>गौरवं</a:t>
            </a:r>
            <a:r>
              <a:rPr lang="hi-IN" sz="3200" b="1" dirty="0"/>
              <a:t> </a:t>
            </a:r>
            <a:r>
              <a:rPr lang="hi-IN" sz="3200" b="1" dirty="0" err="1"/>
              <a:t>तन्द्री</a:t>
            </a:r>
            <a:r>
              <a:rPr lang="hi-IN" sz="3200" b="1" dirty="0"/>
              <a:t> </a:t>
            </a:r>
            <a:r>
              <a:rPr lang="hi-IN" sz="3200" b="1" dirty="0" err="1"/>
              <a:t>श्लेष्मसेकारतिभ्रमाः</a:t>
            </a:r>
            <a:r>
              <a:rPr lang="hi-IN" sz="3200" b="1" dirty="0"/>
              <a:t>।</a:t>
            </a:r>
            <a:endParaRPr lang="en-US" sz="3200" b="1" dirty="0"/>
          </a:p>
          <a:p>
            <a:r>
              <a:rPr lang="en-US" sz="3200" b="1" dirty="0"/>
              <a:t>  </a:t>
            </a:r>
            <a:r>
              <a:rPr lang="hi-IN" sz="3200" b="1" dirty="0" err="1"/>
              <a:t>स्वस्थवृत्तोपरोधश्च</a:t>
            </a:r>
            <a:r>
              <a:rPr lang="hi-IN" sz="3200" b="1" dirty="0"/>
              <a:t> </a:t>
            </a:r>
            <a:r>
              <a:rPr lang="hi-IN" sz="3200" b="1" dirty="0" err="1"/>
              <a:t>तदजीर्णस्य</a:t>
            </a:r>
            <a:r>
              <a:rPr lang="hi-IN" sz="3200" b="1" dirty="0"/>
              <a:t> </a:t>
            </a:r>
            <a:r>
              <a:rPr lang="hi-IN" sz="3200" b="1" dirty="0" err="1"/>
              <a:t>लक्षणम्</a:t>
            </a:r>
            <a:r>
              <a:rPr lang="en-US" sz="3200" b="1" dirty="0"/>
              <a:t>”</a:t>
            </a:r>
            <a:r>
              <a:rPr lang="hi-IN" sz="3200" b="1" dirty="0"/>
              <a:t>॥</a:t>
            </a:r>
            <a:r>
              <a:rPr lang="en-US" sz="3200" b="1" dirty="0"/>
              <a:t>        </a:t>
            </a:r>
            <a:r>
              <a:rPr lang="hi-IN" sz="3200" b="1" dirty="0"/>
              <a:t>(</a:t>
            </a:r>
            <a:r>
              <a:rPr lang="hi-IN" sz="3200" b="1" dirty="0" err="1"/>
              <a:t>का.सू</a:t>
            </a:r>
            <a:r>
              <a:rPr lang="hi-IN" sz="3200" b="1" dirty="0"/>
              <a:t>. 24 </a:t>
            </a:r>
            <a:r>
              <a:rPr lang="hi-IN" sz="3200" b="1" dirty="0" err="1"/>
              <a:t>पृ</a:t>
            </a:r>
            <a:r>
              <a:rPr lang="hi-IN" sz="3200" b="1" dirty="0"/>
              <a:t>. 32)</a:t>
            </a:r>
          </a:p>
          <a:p>
            <a:endParaRPr lang="en-US" sz="3200" b="1" dirty="0"/>
          </a:p>
          <a:p>
            <a:r>
              <a:rPr lang="hi-IN" sz="3000" dirty="0"/>
              <a:t>विषाद, गौरव, </a:t>
            </a:r>
            <a:r>
              <a:rPr lang="hi-IN" sz="3000" dirty="0" err="1"/>
              <a:t>तन्द्रा</a:t>
            </a:r>
            <a:r>
              <a:rPr lang="hi-IN" sz="3000" dirty="0"/>
              <a:t>, कफ की वृद्धि, </a:t>
            </a:r>
            <a:r>
              <a:rPr lang="hi-IN" sz="3000" dirty="0" err="1"/>
              <a:t>अरति</a:t>
            </a:r>
            <a:r>
              <a:rPr lang="hi-IN" sz="3000" dirty="0"/>
              <a:t>, भ्रम, </a:t>
            </a:r>
            <a:r>
              <a:rPr lang="hi-IN" sz="3000" dirty="0" err="1"/>
              <a:t>स्वस्थवृत्त</a:t>
            </a:r>
            <a:r>
              <a:rPr lang="hi-IN" sz="3000" dirty="0"/>
              <a:t> का पालन न करना</a:t>
            </a:r>
            <a:r>
              <a:rPr lang="en-US" sz="3000" dirty="0"/>
              <a:t> |</a:t>
            </a:r>
          </a:p>
          <a:p>
            <a:r>
              <a:rPr lang="hi-IN" sz="3400" b="1" dirty="0" err="1">
                <a:solidFill>
                  <a:srgbClr val="FF0000"/>
                </a:solidFill>
              </a:rPr>
              <a:t>चिकित्सासूत्र</a:t>
            </a:r>
            <a:r>
              <a:rPr lang="hi-IN" sz="3400" b="1" dirty="0">
                <a:solidFill>
                  <a:srgbClr val="FF0000"/>
                </a:solidFill>
              </a:rPr>
              <a:t>-</a:t>
            </a:r>
            <a:endParaRPr lang="en-US" sz="3400" b="1" dirty="0">
              <a:solidFill>
                <a:srgbClr val="FF0000"/>
              </a:solidFill>
            </a:endParaRPr>
          </a:p>
          <a:p>
            <a:endParaRPr lang="en-US" sz="3200" dirty="0"/>
          </a:p>
          <a:p>
            <a:r>
              <a:rPr lang="hi-IN" sz="3000" dirty="0"/>
              <a:t>अजीर्ण की </a:t>
            </a:r>
            <a:r>
              <a:rPr lang="hi-IN" sz="3000" dirty="0" err="1"/>
              <a:t>शान्ति</a:t>
            </a:r>
            <a:r>
              <a:rPr lang="hi-IN" sz="3000" dirty="0"/>
              <a:t> </a:t>
            </a:r>
            <a:r>
              <a:rPr lang="hi-IN" sz="3000" dirty="0" err="1"/>
              <a:t>अपतर्पण</a:t>
            </a:r>
            <a:r>
              <a:rPr lang="hi-IN" sz="3000" dirty="0"/>
              <a:t> से होती है। </a:t>
            </a:r>
            <a:endParaRPr lang="en-US" sz="3000" dirty="0"/>
          </a:p>
          <a:p>
            <a:r>
              <a:rPr lang="hi-IN" sz="3000" dirty="0" err="1"/>
              <a:t>अल्पदोष</a:t>
            </a:r>
            <a:r>
              <a:rPr lang="hi-IN" sz="3000" dirty="0"/>
              <a:t> में </a:t>
            </a:r>
            <a:r>
              <a:rPr lang="hi-IN" sz="3000" dirty="0" err="1"/>
              <a:t>लङ्घन</a:t>
            </a:r>
            <a:r>
              <a:rPr lang="hi-IN" sz="3000" dirty="0"/>
              <a:t>, </a:t>
            </a:r>
            <a:r>
              <a:rPr lang="hi-IN" sz="3000" dirty="0" err="1"/>
              <a:t>मध्यदोष</a:t>
            </a:r>
            <a:r>
              <a:rPr lang="hi-IN" sz="3000" dirty="0"/>
              <a:t> में </a:t>
            </a:r>
            <a:r>
              <a:rPr lang="hi-IN" sz="3000" dirty="0" err="1"/>
              <a:t>लङ्घन</a:t>
            </a:r>
            <a:r>
              <a:rPr lang="hi-IN" sz="3000" dirty="0"/>
              <a:t>-पाचन एवं </a:t>
            </a:r>
            <a:r>
              <a:rPr lang="hi-IN" sz="3000" dirty="0" err="1"/>
              <a:t>बहुदोष</a:t>
            </a:r>
            <a:r>
              <a:rPr lang="hi-IN" sz="3000" dirty="0"/>
              <a:t> में शोधन करना चाहिए।</a:t>
            </a:r>
            <a:endParaRPr lang="en-US" sz="3000" dirty="0"/>
          </a:p>
          <a:p>
            <a:endParaRPr lang="en-US"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78658" y="72327"/>
            <a:ext cx="12113342" cy="5632311"/>
          </a:xfrm>
          <a:prstGeom prst="rect">
            <a:avLst/>
          </a:prstGeom>
          <a:noFill/>
        </p:spPr>
        <p:txBody>
          <a:bodyPr wrap="square">
            <a:spAutoFit/>
          </a:bodyPr>
          <a:lstStyle/>
          <a:p>
            <a:r>
              <a:rPr lang="en-IN" sz="4000" b="1" dirty="0">
                <a:solidFill>
                  <a:srgbClr val="FF0000"/>
                </a:solidFill>
              </a:rPr>
              <a:t>Causes-</a:t>
            </a:r>
            <a:endParaRPr lang="en-IN" sz="4000" dirty="0"/>
          </a:p>
          <a:p>
            <a:r>
              <a:rPr lang="en-IN" sz="4000" dirty="0"/>
              <a:t>1. The most common is viral infections.</a:t>
            </a:r>
          </a:p>
          <a:p>
            <a:pPr marL="342900" indent="-342900">
              <a:buAutoNum type="arabicPeriod" startAt="2"/>
            </a:pPr>
            <a:r>
              <a:rPr lang="en-IN" sz="4000" dirty="0"/>
              <a:t>Other common causes are: </a:t>
            </a:r>
          </a:p>
          <a:p>
            <a:pPr marL="285750" indent="-285750">
              <a:buFont typeface="Wingdings" panose="05000000000000000000" pitchFamily="2" charset="2"/>
              <a:buChar char="§"/>
            </a:pPr>
            <a:r>
              <a:rPr lang="en-IN" sz="4000" dirty="0"/>
              <a:t>Injury or irritation of the mouth lining</a:t>
            </a:r>
          </a:p>
          <a:p>
            <a:pPr marL="285750" indent="-285750">
              <a:buFont typeface="Wingdings" panose="05000000000000000000" pitchFamily="2" charset="2"/>
              <a:buChar char="§"/>
            </a:pPr>
            <a:r>
              <a:rPr lang="en-IN" sz="4000" dirty="0"/>
              <a:t>Fungal or bacterial infection</a:t>
            </a:r>
          </a:p>
          <a:p>
            <a:pPr marL="285750" indent="-285750">
              <a:buFont typeface="Wingdings" panose="05000000000000000000" pitchFamily="2" charset="2"/>
              <a:buChar char="§"/>
            </a:pPr>
            <a:r>
              <a:rPr lang="en-IN" sz="4000" dirty="0"/>
              <a:t>Irritating foods such as citrus fruit or spices</a:t>
            </a:r>
          </a:p>
          <a:p>
            <a:pPr marL="285750" indent="-285750">
              <a:buFont typeface="Wingdings" panose="05000000000000000000" pitchFamily="2" charset="2"/>
              <a:buChar char="§"/>
            </a:pPr>
            <a:r>
              <a:rPr lang="en-IN" sz="4000" dirty="0"/>
              <a:t>Irritating chemicals such as toothpaste or mouthwash.</a:t>
            </a:r>
          </a:p>
          <a:p>
            <a:pPr marL="285750" indent="-285750">
              <a:buFont typeface="Wingdings" panose="05000000000000000000" pitchFamily="2" charset="2"/>
              <a:buChar char="§"/>
            </a:pPr>
            <a:r>
              <a:rPr lang="en-IN" sz="4000" dirty="0"/>
              <a:t>Lack of certain vitamins, including vitamins B  and  C.</a:t>
            </a: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12123174" cy="6247864"/>
          </a:xfrm>
          <a:prstGeom prst="rect">
            <a:avLst/>
          </a:prstGeom>
          <a:noFill/>
        </p:spPr>
        <p:txBody>
          <a:bodyPr wrap="square">
            <a:spAutoFit/>
          </a:bodyPr>
          <a:lstStyle/>
          <a:p>
            <a:r>
              <a:rPr lang="en-IN" sz="4000" b="1" dirty="0">
                <a:solidFill>
                  <a:srgbClr val="FF0000"/>
                </a:solidFill>
              </a:rPr>
              <a:t>Treatment-</a:t>
            </a:r>
            <a:endParaRPr lang="en-IN" sz="4000" dirty="0"/>
          </a:p>
          <a:p>
            <a:pPr marL="285750" indent="-285750">
              <a:buFont typeface="Wingdings" panose="05000000000000000000" pitchFamily="2" charset="2"/>
              <a:buChar char="§"/>
            </a:pPr>
            <a:r>
              <a:rPr lang="en-IN" sz="4000" dirty="0"/>
              <a:t>Getting proper oral hygiene.</a:t>
            </a:r>
          </a:p>
          <a:p>
            <a:pPr marL="285750" indent="-285750">
              <a:buFont typeface="Wingdings" panose="05000000000000000000" pitchFamily="2" charset="2"/>
              <a:buChar char="§"/>
            </a:pPr>
            <a:r>
              <a:rPr lang="en-IN" sz="4000" dirty="0"/>
              <a:t>For a viral infections, usually only the symptoms are treated. </a:t>
            </a:r>
          </a:p>
          <a:p>
            <a:pPr marL="285750" indent="-285750">
              <a:buFont typeface="Wingdings" panose="05000000000000000000" pitchFamily="2" charset="2"/>
              <a:buChar char="§"/>
            </a:pPr>
            <a:r>
              <a:rPr lang="en-IN" sz="4000" dirty="0"/>
              <a:t>Infections usually go away within 7 to 10 days.</a:t>
            </a:r>
          </a:p>
          <a:p>
            <a:pPr marL="285750" indent="-285750">
              <a:buFont typeface="Wingdings" panose="05000000000000000000" pitchFamily="2" charset="2"/>
              <a:buChar char="§"/>
            </a:pPr>
            <a:r>
              <a:rPr lang="en-IN" sz="4000" dirty="0"/>
              <a:t>Taking acetaminophen for fever or pain.</a:t>
            </a:r>
          </a:p>
          <a:p>
            <a:pPr marL="285750" indent="-285750">
              <a:buFont typeface="Wingdings" panose="05000000000000000000" pitchFamily="2" charset="2"/>
              <a:buChar char="§"/>
            </a:pPr>
            <a:r>
              <a:rPr lang="en-IN" sz="4000" dirty="0"/>
              <a:t>Using topicals on the skin for helping ease of pain of the sores.</a:t>
            </a:r>
          </a:p>
          <a:p>
            <a:pPr marL="285750" indent="-285750">
              <a:buFont typeface="Wingdings" panose="05000000000000000000" pitchFamily="2" charset="2"/>
              <a:buChar char="§"/>
            </a:pPr>
            <a:r>
              <a:rPr lang="en-IN" sz="4000" dirty="0"/>
              <a:t>Antimicrobial mouth washes.</a:t>
            </a:r>
          </a:p>
          <a:p>
            <a:endParaRPr lang="en-IN" sz="4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7839" b="15911"/>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3000" b="-83000"/>
          </a:stretch>
        </a:blipFill>
        <a:effectLst/>
      </p:bgPr>
    </p:bg>
    <p:spTree>
      <p:nvGrpSpPr>
        <p:cNvPr id="1" name=""/>
        <p:cNvGrpSpPr/>
        <p:nvPr/>
      </p:nvGrpSpPr>
      <p:grpSpPr>
        <a:xfrm>
          <a:off x="0" y="0"/>
          <a:ext cx="0" cy="0"/>
          <a:chOff x="0" y="0"/>
          <a:chExt cx="0" cy="0"/>
        </a:xfrm>
      </p:grpSpPr>
      <p:sp>
        <p:nvSpPr>
          <p:cNvPr id="3" name="TextBox 2"/>
          <p:cNvSpPr txBox="1"/>
          <p:nvPr/>
        </p:nvSpPr>
        <p:spPr>
          <a:xfrm>
            <a:off x="0" y="83127"/>
            <a:ext cx="11744696" cy="9048631"/>
          </a:xfrm>
          <a:prstGeom prst="rect">
            <a:avLst/>
          </a:prstGeom>
          <a:noFill/>
        </p:spPr>
        <p:txBody>
          <a:bodyPr wrap="square">
            <a:spAutoFit/>
          </a:bodyPr>
          <a:lstStyle/>
          <a:p>
            <a:endParaRPr lang="en-US" sz="3000" dirty="0"/>
          </a:p>
          <a:p>
            <a:r>
              <a:rPr lang="hi-IN" sz="3400" b="1" dirty="0">
                <a:solidFill>
                  <a:srgbClr val="FF0000"/>
                </a:solidFill>
              </a:rPr>
              <a:t>औषधि योग-</a:t>
            </a:r>
          </a:p>
          <a:p>
            <a:endParaRPr lang="hi-IN" sz="3000" dirty="0"/>
          </a:p>
          <a:p>
            <a:r>
              <a:rPr lang="hi-IN" sz="3200" b="1" dirty="0"/>
              <a:t>चूर्ण-</a:t>
            </a:r>
            <a:r>
              <a:rPr lang="hi-IN" sz="3000" dirty="0"/>
              <a:t>  पाचन चूर्ण', </a:t>
            </a:r>
            <a:r>
              <a:rPr lang="hi-IN" sz="3000" dirty="0" err="1"/>
              <a:t>लवणभास्कर</a:t>
            </a:r>
            <a:r>
              <a:rPr lang="hi-IN" sz="3000" dirty="0"/>
              <a:t> चूर्ण, </a:t>
            </a:r>
            <a:r>
              <a:rPr lang="hi-IN" sz="3000" dirty="0" err="1"/>
              <a:t>शतपत्र्यादि</a:t>
            </a:r>
            <a:r>
              <a:rPr lang="hi-IN" sz="3000" dirty="0"/>
              <a:t> चूर्ण (</a:t>
            </a:r>
            <a:r>
              <a:rPr lang="hi-IN" sz="3000" dirty="0" err="1"/>
              <a:t>सि.यो.सं</a:t>
            </a:r>
            <a:r>
              <a:rPr lang="hi-IN" sz="3000" dirty="0"/>
              <a:t>.), </a:t>
            </a:r>
            <a:r>
              <a:rPr lang="en-US" sz="3000" dirty="0"/>
              <a:t>                  </a:t>
            </a:r>
            <a:r>
              <a:rPr lang="hi-IN" sz="3000" dirty="0" err="1"/>
              <a:t>अग्निमुख</a:t>
            </a:r>
            <a:r>
              <a:rPr lang="hi-IN" sz="3000" dirty="0"/>
              <a:t> चूर्ण, </a:t>
            </a:r>
            <a:r>
              <a:rPr lang="hi-IN" sz="3000" dirty="0" err="1"/>
              <a:t>बालचातुर्भद्र</a:t>
            </a:r>
            <a:r>
              <a:rPr lang="hi-IN" sz="3000" dirty="0"/>
              <a:t> चूर्ण आदि।</a:t>
            </a:r>
          </a:p>
          <a:p>
            <a:endParaRPr lang="hi-IN" sz="3000" dirty="0"/>
          </a:p>
          <a:p>
            <a:r>
              <a:rPr lang="hi-IN" sz="3200" b="1" dirty="0"/>
              <a:t>वटी-</a:t>
            </a:r>
            <a:r>
              <a:rPr lang="hi-IN" sz="3000" dirty="0"/>
              <a:t> </a:t>
            </a:r>
            <a:r>
              <a:rPr lang="en-US" sz="3000" dirty="0"/>
              <a:t> </a:t>
            </a:r>
            <a:r>
              <a:rPr lang="hi-IN" sz="3000" dirty="0" err="1"/>
              <a:t>विडलवणादि</a:t>
            </a:r>
            <a:r>
              <a:rPr lang="hi-IN" sz="3000" dirty="0"/>
              <a:t> वटी (</a:t>
            </a:r>
            <a:r>
              <a:rPr lang="hi-IN" sz="3000" dirty="0" err="1"/>
              <a:t>सि.यो.सं</a:t>
            </a:r>
            <a:r>
              <a:rPr lang="hi-IN" sz="3000" dirty="0"/>
              <a:t>.), </a:t>
            </a:r>
            <a:r>
              <a:rPr lang="hi-IN" sz="3000" dirty="0" err="1"/>
              <a:t>महाशङ्खवटी</a:t>
            </a:r>
            <a:r>
              <a:rPr lang="hi-IN" sz="3000" dirty="0"/>
              <a:t>, </a:t>
            </a:r>
            <a:r>
              <a:rPr lang="hi-IN" sz="3000" dirty="0" err="1"/>
              <a:t>शङ्खवटी</a:t>
            </a:r>
            <a:r>
              <a:rPr lang="hi-IN" sz="3000" dirty="0"/>
              <a:t>, </a:t>
            </a:r>
            <a:r>
              <a:rPr lang="hi-IN" sz="3000" dirty="0" err="1"/>
              <a:t>लशुनादि</a:t>
            </a:r>
            <a:r>
              <a:rPr lang="hi-IN" sz="3000" dirty="0"/>
              <a:t> वटी</a:t>
            </a:r>
            <a:r>
              <a:rPr lang="en-US" sz="3000" dirty="0"/>
              <a:t>,</a:t>
            </a:r>
            <a:r>
              <a:rPr lang="hi-IN" sz="3000" dirty="0"/>
              <a:t> </a:t>
            </a:r>
            <a:r>
              <a:rPr lang="hi-IN" sz="3000" dirty="0" err="1"/>
              <a:t>सञ्जीवनी</a:t>
            </a:r>
            <a:r>
              <a:rPr lang="hi-IN" sz="3000" dirty="0"/>
              <a:t> वटी, </a:t>
            </a:r>
            <a:r>
              <a:rPr lang="hi-IN" sz="3000" dirty="0" err="1"/>
              <a:t>अर्कवटी</a:t>
            </a:r>
            <a:r>
              <a:rPr lang="hi-IN" sz="3000" dirty="0"/>
              <a:t> आदि।</a:t>
            </a:r>
            <a:endParaRPr lang="en-US" sz="3000" dirty="0"/>
          </a:p>
          <a:p>
            <a:endParaRPr lang="en-US" sz="3000" dirty="0"/>
          </a:p>
          <a:p>
            <a:r>
              <a:rPr lang="hi-IN" sz="3200" b="1" dirty="0" err="1"/>
              <a:t>रस</a:t>
            </a:r>
            <a:r>
              <a:rPr lang="hi-IN" sz="3200" dirty="0"/>
              <a:t>-</a:t>
            </a:r>
            <a:r>
              <a:rPr lang="en-US" sz="3000" dirty="0"/>
              <a:t>     </a:t>
            </a:r>
            <a:r>
              <a:rPr lang="hi-IN" sz="3000" dirty="0" err="1"/>
              <a:t>बालार्क</a:t>
            </a:r>
            <a:r>
              <a:rPr lang="hi-IN" sz="3000" dirty="0"/>
              <a:t> </a:t>
            </a:r>
            <a:r>
              <a:rPr lang="hi-IN" sz="3000" dirty="0" err="1"/>
              <a:t>रस</a:t>
            </a:r>
            <a:r>
              <a:rPr lang="hi-IN" sz="3000" dirty="0"/>
              <a:t>, </a:t>
            </a:r>
            <a:r>
              <a:rPr lang="hi-IN" sz="3000" dirty="0" err="1"/>
              <a:t>कुमारकल्याण</a:t>
            </a:r>
            <a:r>
              <a:rPr lang="hi-IN" sz="3000" dirty="0"/>
              <a:t> </a:t>
            </a:r>
            <a:r>
              <a:rPr lang="hi-IN" sz="3000" dirty="0" err="1"/>
              <a:t>रस</a:t>
            </a:r>
            <a:r>
              <a:rPr lang="hi-IN" sz="3000" dirty="0"/>
              <a:t>, </a:t>
            </a:r>
            <a:r>
              <a:rPr lang="hi-IN" sz="3000" dirty="0" err="1"/>
              <a:t>लघुक्रव्याद</a:t>
            </a:r>
            <a:r>
              <a:rPr lang="hi-IN" sz="3000" dirty="0"/>
              <a:t> </a:t>
            </a:r>
            <a:r>
              <a:rPr lang="hi-IN" sz="3000" dirty="0" err="1"/>
              <a:t>रस</a:t>
            </a:r>
            <a:r>
              <a:rPr lang="hi-IN" sz="3000" dirty="0"/>
              <a:t>, </a:t>
            </a:r>
            <a:r>
              <a:rPr lang="hi-IN" sz="3000" dirty="0" err="1"/>
              <a:t>बृहत्क्रव्याद</a:t>
            </a:r>
            <a:r>
              <a:rPr lang="hi-IN" sz="3000" dirty="0"/>
              <a:t> </a:t>
            </a:r>
            <a:r>
              <a:rPr lang="hi-IN" sz="3000" dirty="0" err="1"/>
              <a:t>रस</a:t>
            </a:r>
            <a:r>
              <a:rPr lang="hi-IN" sz="3000" dirty="0"/>
              <a:t>. </a:t>
            </a:r>
            <a:r>
              <a:rPr lang="en-US" sz="3000" dirty="0"/>
              <a:t>     </a:t>
            </a:r>
            <a:r>
              <a:rPr lang="hi-IN" sz="3000" dirty="0" err="1"/>
              <a:t>सर्वतोभद्र</a:t>
            </a:r>
            <a:r>
              <a:rPr lang="hi-IN" sz="3000" dirty="0"/>
              <a:t> </a:t>
            </a:r>
            <a:r>
              <a:rPr lang="hi-IN" sz="3000" dirty="0" err="1"/>
              <a:t>रस</a:t>
            </a:r>
            <a:r>
              <a:rPr lang="hi-IN" sz="3000" dirty="0"/>
              <a:t> (</a:t>
            </a:r>
            <a:r>
              <a:rPr lang="hi-IN" sz="3000" dirty="0" err="1"/>
              <a:t>र.सा.स</a:t>
            </a:r>
            <a:r>
              <a:rPr lang="hi-IN" sz="3000" dirty="0"/>
              <a:t>.) आदि।</a:t>
            </a:r>
            <a:endParaRPr lang="en-US" sz="3000" dirty="0"/>
          </a:p>
          <a:p>
            <a:endParaRPr lang="en-US" sz="3000" dirty="0"/>
          </a:p>
          <a:p>
            <a:r>
              <a:rPr lang="hi-IN" sz="3200" b="1" dirty="0"/>
              <a:t>आसव</a:t>
            </a:r>
            <a:r>
              <a:rPr lang="hi-IN" sz="3200" dirty="0"/>
              <a:t>-</a:t>
            </a:r>
            <a:r>
              <a:rPr lang="en-US" sz="3200" dirty="0"/>
              <a:t> </a:t>
            </a:r>
            <a:r>
              <a:rPr lang="hi-IN" sz="3200" b="1" dirty="0"/>
              <a:t>अरिष्ट</a:t>
            </a:r>
            <a:r>
              <a:rPr lang="hi-IN" sz="3200" dirty="0"/>
              <a:t>-</a:t>
            </a:r>
            <a:r>
              <a:rPr lang="en-US" sz="3000" dirty="0"/>
              <a:t>  </a:t>
            </a:r>
            <a:r>
              <a:rPr lang="hi-IN" sz="3000" dirty="0" err="1"/>
              <a:t>अरविन्दासव</a:t>
            </a:r>
            <a:r>
              <a:rPr lang="hi-IN" sz="3000" dirty="0"/>
              <a:t>, </a:t>
            </a:r>
            <a:r>
              <a:rPr lang="hi-IN" sz="3000" dirty="0" err="1"/>
              <a:t>कर्पूरासव</a:t>
            </a:r>
            <a:r>
              <a:rPr lang="hi-IN" sz="3000" dirty="0"/>
              <a:t>, आदि</a:t>
            </a:r>
            <a:endParaRPr lang="en-US" sz="3000" dirty="0"/>
          </a:p>
          <a:p>
            <a:endParaRPr lang="hi-IN" sz="3000" dirty="0"/>
          </a:p>
          <a:p>
            <a:endParaRPr lang="hi-IN" sz="3000" dirty="0"/>
          </a:p>
          <a:p>
            <a:endParaRPr lang="en-US" sz="3000" dirty="0"/>
          </a:p>
          <a:p>
            <a:endParaRPr lang="en-US" sz="3000" dirty="0"/>
          </a:p>
          <a:p>
            <a:endParaRPr lang="en-US" sz="3000" dirty="0"/>
          </a:p>
          <a:p>
            <a:endParaRPr lang="hi-IN" sz="3000"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0</TotalTime>
  <Words>4927</Words>
  <Application>WPS Presentation</Application>
  <PresentationFormat>Custom</PresentationFormat>
  <Paragraphs>748</Paragraphs>
  <Slides>83</Slides>
  <Notes>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Assessment of diarrheal dehydration as WHO</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Divyanshu Pandey</dc:creator>
  <cp:lastModifiedBy>com valley</cp:lastModifiedBy>
  <cp:revision>233</cp:revision>
  <dcterms:created xsi:type="dcterms:W3CDTF">2024-05-10T08:18:00Z</dcterms:created>
  <dcterms:modified xsi:type="dcterms:W3CDTF">2024-05-16T13:06:52Z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10B10C09FAF849B381270EA5D5B6B1E9_12</vt:lpwstr>
  </property>
  <property fmtid="{D5CDD505-2E9C-101B-9397-08002B2CF9AE}" pid="3" name="KSOProductBuildVer">
    <vt:lpwstr>1033-12.2.0.16909</vt:lpwstr>
  </property>
</Properties>
</file>