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8" r:id="rId3"/>
    <p:sldId id="297" r:id="rId4"/>
    <p:sldId id="258" r:id="rId5"/>
    <p:sldId id="274" r:id="rId6"/>
    <p:sldId id="282" r:id="rId7"/>
    <p:sldId id="257" r:id="rId8"/>
    <p:sldId id="299" r:id="rId9"/>
    <p:sldId id="281" r:id="rId10"/>
    <p:sldId id="279" r:id="rId11"/>
    <p:sldId id="292" r:id="rId12"/>
    <p:sldId id="259" r:id="rId13"/>
    <p:sldId id="276" r:id="rId14"/>
    <p:sldId id="290" r:id="rId15"/>
    <p:sldId id="272" r:id="rId16"/>
    <p:sldId id="291" r:id="rId17"/>
    <p:sldId id="273" r:id="rId18"/>
    <p:sldId id="293" r:id="rId19"/>
    <p:sldId id="294" r:id="rId20"/>
    <p:sldId id="295" r:id="rId21"/>
    <p:sldId id="263" r:id="rId22"/>
    <p:sldId id="275" r:id="rId23"/>
    <p:sldId id="264" r:id="rId24"/>
    <p:sldId id="266" r:id="rId25"/>
    <p:sldId id="300" r:id="rId26"/>
    <p:sldId id="265" r:id="rId27"/>
    <p:sldId id="260" r:id="rId28"/>
    <p:sldId id="262" r:id="rId29"/>
    <p:sldId id="277" r:id="rId30"/>
    <p:sldId id="278" r:id="rId31"/>
    <p:sldId id="267" r:id="rId32"/>
    <p:sldId id="270" r:id="rId33"/>
    <p:sldId id="301" r:id="rId34"/>
    <p:sldId id="287" r:id="rId35"/>
    <p:sldId id="286" r:id="rId36"/>
    <p:sldId id="285" r:id="rId37"/>
    <p:sldId id="284" r:id="rId38"/>
    <p:sldId id="283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F8A18-E59F-4842-BECD-20D1AE86CC25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58B5-CDA5-4EDA-BB66-013928CA9E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70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3-Prohibition of Advertisement of Certain Drugs for Treatment of Certain Diseases and Disorders.– </a:t>
            </a:r>
          </a:p>
          <a:p>
            <a:pPr marL="457200" indent="-457200">
              <a:lnSpc>
                <a:spcPct val="100000"/>
              </a:lnSpc>
              <a:buAutoNum type="alphaLcParenBoth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 miscarriages, (b) related to sexual pleasure, (c) Schedule Diseases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58B5-CDA5-4EDA-BB66-013928CA9EB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66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it was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and now  its 78.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58B5-CDA5-4EDA-BB66-013928CA9EB7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875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362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25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13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37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004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808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4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71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97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47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720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2321-4A49-4D09-9D33-AC01369CEE20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BAB1-40C5-48C5-B14A-91A05759B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2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275" y="1821878"/>
            <a:ext cx="10398034" cy="188685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MISLEADING ADVERTISEMENTS- FACTS AND CHALLENGES</a:t>
            </a:r>
            <a:endParaRPr lang="en-IN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275" y="3814912"/>
            <a:ext cx="10398034" cy="1815736"/>
          </a:xfrm>
        </p:spPr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PERIPHERAL PHARMACOVIGILANCE CENTRE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FACULTY OF AYURVEDA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BANARAS HINDU UNIVERSITY </a:t>
            </a:r>
            <a:endParaRPr lang="en-IN" dirty="0">
              <a:latin typeface="Britannic Bold" panose="020B0903060703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5" name="Picture 4" descr="BHU Seal">
            <a:extLst>
              <a:ext uri="{FF2B5EF4-FFF2-40B4-BE49-F238E27FC236}">
                <a16:creationId xmlns:a16="http://schemas.microsoft.com/office/drawing/2014/main" id="{301EE659-AEA8-2140-9BA1-C751CD33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3"/>
            <a:ext cx="1434905" cy="137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anaras Hindu University - Banaras Hindu University Logo, HD Png Download ,  Transparent Png Image - PNGitem">
            <a:extLst>
              <a:ext uri="{FF2B5EF4-FFF2-40B4-BE49-F238E27FC236}">
                <a16:creationId xmlns:a16="http://schemas.microsoft.com/office/drawing/2014/main" id="{57BCE5F4-06AA-2ABA-D836-AEF1236DD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05" y="-1"/>
            <a:ext cx="8191500" cy="137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andit Madan Mohan Malaviya: The legendary freedom fighter and educationist  | India News – India TV">
            <a:extLst>
              <a:ext uri="{FF2B5EF4-FFF2-40B4-BE49-F238E27FC236}">
                <a16:creationId xmlns:a16="http://schemas.microsoft.com/office/drawing/2014/main" id="{09269937-A26B-EA57-075C-EB6436EF5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405" y="0"/>
            <a:ext cx="2565595" cy="13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02514"/>
            <a:ext cx="12192000" cy="125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89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2009 – Kerala Incident- “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Musli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Xtra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890"/>
            <a:ext cx="12192000" cy="6257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Accused-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Peethambaran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Kunnathoor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Chennai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Punishment- A penalty of 50, 000/- and imprisonment of 4 months- by the Division bench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comprising Justice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A.K.Basheer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Justice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P.Q.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Barkath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(Kerala High Court)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was raised by-   (1) Dr. R Y John, Ayurveda Drug Controller for violating the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3 (b), of DMR Act, 1954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(2)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Peoples Union for Civil Liberties (PUCL)</a:t>
            </a:r>
            <a:r>
              <a:rPr lang="en-US" dirty="0"/>
              <a:t> 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4728754"/>
            <a:ext cx="3396342" cy="2129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358" y="5343525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9"/>
            <a:ext cx="12192000" cy="71909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What is Sec 3(b), DMR, 1954?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520"/>
            <a:ext cx="12192000" cy="612647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Prohibition of advertisement of certain drugs for treatment of certain diseases and disorders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Maintenance or improvement of the capacity of human being for sexual pleasure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capsules were also adulterated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admixed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Tadalafil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official study engaged by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authorities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8194" y="2808514"/>
            <a:ext cx="1293223" cy="2873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3788230"/>
            <a:ext cx="12192000" cy="910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Horizontal Scroll 6"/>
          <p:cNvSpPr/>
          <p:nvPr/>
        </p:nvSpPr>
        <p:spPr>
          <a:xfrm>
            <a:off x="4170219" y="4467496"/>
            <a:ext cx="6541324" cy="239050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drugs=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sildenafil and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tadalafil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cause -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Photophobia, dyspepsia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hypotension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can lead to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and even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death.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Divya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Pharmacy Incident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6800" y="888273"/>
            <a:ext cx="3432266" cy="42915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421" y="5179830"/>
            <a:ext cx="3009900" cy="1514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888273"/>
            <a:ext cx="8686801" cy="1776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Violation of </a:t>
            </a:r>
            <a:r>
              <a:rPr lang="en-US" sz="4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3 of the Drug </a:t>
            </a:r>
            <a:r>
              <a:rPr lang="en-US" sz="4400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Magic </a:t>
            </a:r>
            <a:r>
              <a:rPr lang="en-US" sz="4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Remedies, 1954.</a:t>
            </a:r>
            <a:endParaRPr lang="en-IN" sz="4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3 (Border and Accent Bar) 8"/>
          <p:cNvSpPr/>
          <p:nvPr/>
        </p:nvSpPr>
        <p:spPr>
          <a:xfrm>
            <a:off x="465907" y="4357280"/>
            <a:ext cx="2142309" cy="98624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538"/>
              <a:gd name="adj8" fmla="val 1447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465907" y="2842805"/>
            <a:ext cx="2142309" cy="98624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3427"/>
              <a:gd name="adj8" fmla="val 1453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566159" y="4239303"/>
            <a:ext cx="5120641" cy="2239873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filed by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K.V.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Ophthalamologist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Divya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Pharmacy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Callout 3 (Border and Accent Bar) 11"/>
          <p:cNvSpPr/>
          <p:nvPr/>
        </p:nvSpPr>
        <p:spPr>
          <a:xfrm>
            <a:off x="3165564" y="2842804"/>
            <a:ext cx="2142309" cy="98624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3427"/>
              <a:gd name="adj8" fmla="val 1453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 diseases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Callout 3 (Border and Accent Bar) 12"/>
          <p:cNvSpPr/>
          <p:nvPr/>
        </p:nvSpPr>
        <p:spPr>
          <a:xfrm>
            <a:off x="5773780" y="2842803"/>
            <a:ext cx="2142309" cy="98624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3427"/>
              <a:gd name="adj8" fmla="val 1453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disorders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" y="3043646"/>
            <a:ext cx="3474719" cy="3814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019" y="0"/>
            <a:ext cx="421100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74720" cy="3043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321" y="4402183"/>
            <a:ext cx="4489679" cy="2455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021" y="2455817"/>
            <a:ext cx="4497977" cy="2547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651" y="0"/>
            <a:ext cx="4206240" cy="24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Downloads\WhatsApp Image 2024-07-28 at 3.00.33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2" y="666790"/>
            <a:ext cx="5118859" cy="56449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-Turn Arrow 4"/>
          <p:cNvSpPr/>
          <p:nvPr/>
        </p:nvSpPr>
        <p:spPr>
          <a:xfrm>
            <a:off x="4928654" y="3931907"/>
            <a:ext cx="2331127" cy="2018212"/>
          </a:xfrm>
          <a:prstGeom prst="uturnArrow">
            <a:avLst>
              <a:gd name="adj1" fmla="val 13083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2870" y="5708469"/>
            <a:ext cx="5076701" cy="7335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Violation of Sec 3(d), DMR Act 1954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-Right Arrow 7"/>
          <p:cNvSpPr/>
          <p:nvPr/>
        </p:nvSpPr>
        <p:spPr>
          <a:xfrm rot="19364796">
            <a:off x="990005" y="3470329"/>
            <a:ext cx="7347661" cy="28493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Down Arrow Callout 9"/>
          <p:cNvSpPr/>
          <p:nvPr/>
        </p:nvSpPr>
        <p:spPr>
          <a:xfrm>
            <a:off x="7371410" y="783622"/>
            <a:ext cx="4328161" cy="796835"/>
          </a:xfrm>
          <a:prstGeom prst="downArrowCallou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“Safe for daily use”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3662" y="2283217"/>
            <a:ext cx="4275909" cy="12341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 4 (a) DMR Act, 1954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b="1" dirty="0"/>
              <a:t>Sec 47 Consumer Protection Act, 2019.</a:t>
            </a:r>
            <a:endParaRPr lang="en-I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 47 Consumer Protection Act, 2019.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7017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What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Sec 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DMR, 1954?         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7016"/>
            <a:ext cx="12192000" cy="62309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-Prohibition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misleading advertisements relating to drugs.—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provisions of this Act, no person shall take any part in the publication of any advertisement relating to a drug if the advertisement contains any matter which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(a)directly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indirectly gives a false impression regarding the true character of the drug;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(b)makes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false claim for the drug;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 false or misleading in any material particular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2" y="1005840"/>
            <a:ext cx="4517373" cy="4940142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 rot="2530443">
            <a:off x="3544067" y="8194"/>
            <a:ext cx="3884666" cy="4739707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7463" y="1005840"/>
            <a:ext cx="3931920" cy="783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96643" y="3429000"/>
            <a:ext cx="5569131" cy="11495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Schedule of Diseases- </a:t>
            </a:r>
          </a:p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“Female diseases in general”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Violation of Sec 3(d), DMR Act 1954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4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25" y="35553"/>
            <a:ext cx="2481943" cy="248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789" y="898655"/>
            <a:ext cx="2612571" cy="29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1" y="-39209"/>
            <a:ext cx="2926080" cy="304096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4856389"/>
            <a:ext cx="11769634" cy="966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5891349"/>
            <a:ext cx="12192000" cy="96665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???????      Clinically tested    !!!!!</a:t>
            </a:r>
            <a:endParaRPr lang="en-I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441" y="821516"/>
            <a:ext cx="2956560" cy="3053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840" y="4223740"/>
            <a:ext cx="963522" cy="812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812" y="4197902"/>
            <a:ext cx="687978" cy="780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412" y="4262639"/>
            <a:ext cx="687978" cy="780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7440" y="4262639"/>
            <a:ext cx="687978" cy="7805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8291" y="2799965"/>
            <a:ext cx="2713257" cy="70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of new hair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65920" y="-24574"/>
            <a:ext cx="2926080" cy="84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greying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96789" y="-21500"/>
            <a:ext cx="2612572" cy="914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 fall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9361" y="3007863"/>
            <a:ext cx="2926080" cy="84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Anti-aging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2126904" y="2102328"/>
            <a:ext cx="5184404" cy="930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 Diseases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" y="0"/>
            <a:ext cx="12192000" cy="69668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Advertisement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Banned Diseases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6686"/>
            <a:ext cx="12192000" cy="61613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1.AIDS                                                        2. Angina pectoris                                      3.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Appenditis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Arteriosclerosis                                        5. Blindness                                              6.Blood poisoning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Bronchial asthma                                     8.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ancer                                                   9. Benign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Cataract                                                 11. Change in color and growth of new hair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Change of fetal sex by drugs                13. Congenital malformations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Deafness                                                15. Diabetes                               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Diseases and disorders of the uterus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Epileptic fits and Psychiatric disorders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Encephalitis                                           19. Fairness of the skin                       20. Form and structure of the breast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Gangrene                                               22.Genetic disorders                           23. Glaucoma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Goitre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25. Hernia                                           26.High/Low B.P</a:t>
            </a:r>
          </a:p>
          <a:p>
            <a:pPr marL="0" indent="0">
              <a:buNone/>
            </a:pPr>
            <a:r>
              <a:rPr lang="en-US" sz="2000" dirty="0"/>
              <a:t>27. Hydrocele                                                 </a:t>
            </a:r>
            <a:r>
              <a:rPr lang="en-US" sz="2000" dirty="0" smtClean="0"/>
              <a:t>   </a:t>
            </a:r>
            <a:r>
              <a:rPr lang="en-US" sz="2000" dirty="0"/>
              <a:t>28. Insanity                                  </a:t>
            </a:r>
          </a:p>
          <a:p>
            <a:pPr marL="0" indent="0">
              <a:buNone/>
            </a:pPr>
            <a:r>
              <a:rPr lang="en-US" sz="2000" dirty="0"/>
              <a:t>29. Increases brain capacity and improves memory.     </a:t>
            </a:r>
          </a:p>
          <a:p>
            <a:pPr marL="0" indent="0">
              <a:buNone/>
            </a:pPr>
            <a:r>
              <a:rPr lang="en-US" sz="2000" dirty="0"/>
              <a:t>30. Improvement of height of children and adults</a:t>
            </a:r>
          </a:p>
          <a:p>
            <a:pPr marL="0" indent="0">
              <a:buNone/>
            </a:pPr>
            <a:r>
              <a:rPr lang="en-US" sz="2000" dirty="0"/>
              <a:t>31. Improvement of shape and size of sexual organ and in duration of sexual organ </a:t>
            </a:r>
          </a:p>
          <a:p>
            <a:pPr marL="0" indent="0">
              <a:buNone/>
            </a:pPr>
            <a:r>
              <a:rPr lang="en-US" sz="2000" dirty="0"/>
              <a:t>32.Improvement in the strength of natural teeth</a:t>
            </a:r>
          </a:p>
          <a:p>
            <a:pPr marL="0" indent="0">
              <a:buNone/>
            </a:pPr>
            <a:r>
              <a:rPr lang="en-US" sz="2000" dirty="0"/>
              <a:t>33. Improvement in vision                         </a:t>
            </a:r>
            <a:r>
              <a:rPr lang="en-US" sz="2000" dirty="0" smtClean="0"/>
              <a:t>    34</a:t>
            </a:r>
            <a:r>
              <a:rPr lang="en-US" sz="2000" dirty="0"/>
              <a:t>. Jaundice/Hepatitis/Liver Disorders</a:t>
            </a:r>
          </a:p>
          <a:p>
            <a:pPr marL="0" indent="0">
              <a:buNone/>
            </a:pPr>
            <a:r>
              <a:rPr lang="en-US" sz="2000" dirty="0"/>
              <a:t>35.Leukaemia                                                   </a:t>
            </a:r>
            <a:r>
              <a:rPr lang="en-US" sz="2000" dirty="0" smtClean="0"/>
              <a:t> </a:t>
            </a:r>
            <a:r>
              <a:rPr lang="en-US" sz="2000" dirty="0"/>
              <a:t>36. </a:t>
            </a:r>
            <a:r>
              <a:rPr lang="en-US" sz="2000" dirty="0" err="1"/>
              <a:t>Leucoderma</a:t>
            </a:r>
            <a:r>
              <a:rPr lang="en-US" sz="2000" dirty="0"/>
              <a:t>               </a:t>
            </a:r>
          </a:p>
          <a:p>
            <a:pPr marL="0" indent="0"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82"/>
            <a:ext cx="12192000" cy="752475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Banned Diseases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9256"/>
            <a:ext cx="12192000" cy="6088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37.Maintanence or improvement of sexual pleasure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38. Mental retardation, sub-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normalities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growth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39.Myocardial infarction              40. Obesity                                               41. Paralysis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42.Parkinsonism                           43. Piles and Fistulae                               44. Power to rejuvenate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45. Premature greying                 46. Rheumatic heart disease         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47. Premature ageing                   48. Heart disease                   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49.Sexual impotence, premature ejaculation &amp;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Spermatorrhoea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50.Spondylitis                               51. Stammering                                        52. Stones in gall bladder, kidney, bladder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53. Varicose vein                          54. Bright’s disease                                   55. Disease and disorders of brain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56. Disorders of menstrual flow   57. Disorders of the prostatic gland          58. Dropsy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59. Female diseases in general    60. Hysteria                                                61.Infantile paralysis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62. Leprosy                                       63. Lock jaw                                          64. Locomotor ataxia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65. Lupus                                          66. Plague                                              67. Pleurisy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MISLEADING      ADVERTISEMENTS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Are herbal remedies safe and carry no side effects ?</a:t>
            </a:r>
          </a:p>
          <a:p>
            <a:pPr algn="ctr"/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IN" sz="4400" dirty="0">
              <a:latin typeface="Britannic Bold" panose="020B09030607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21" y="5179830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</p:spPr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Banned Diseases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1200"/>
            <a:ext cx="12192000" cy="614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68. Pneumonia                                 69. Rheumatism                      70. Ruptures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71. Small pox                                  72. Sterility in women              73. Trachoma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74. Tuberculosis                             75. Typhoid fever                   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76. Ulcers of gastro-intestinal tract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77. Venereal diseases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78. Pyorrhea and sensitive teeth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71" y="4062029"/>
            <a:ext cx="11538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and Ailments (by whatever Name described) which a Drug may not Purport to Prevent or Cure or Make Claims to Prevent or Cure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21" y="5179830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Amendment of the Schedule, DMR Act, 1954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With the amendment there is now a total of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medical conditions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specified for which no cure can be claimed and advertised for the same reason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These new additions also specify the incurable conditions mentioned in the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J, Drug and Cosmetic Rule, 1945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3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Applicability of Section 3(d) and 14. </a:t>
            </a:r>
          </a:p>
          <a:p>
            <a:pPr marL="514350" indent="-514350">
              <a:buAutoNum type="arabicPeriod" startAt="3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3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ads can be sent confidentially to a Reg. Medical practitioner, can be kept in the premises of such a practitioner and also can be mentioned in the medical journals. (Section 14 and Section 16 of DMR, 1954)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32421" y="822959"/>
            <a:ext cx="3159579" cy="429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13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2976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1" y="0"/>
            <a:ext cx="3810000" cy="4349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0" y="4402182"/>
            <a:ext cx="7894319" cy="2508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681" y="0"/>
            <a:ext cx="4084319" cy="43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Punishment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275"/>
            <a:ext cx="12192000" cy="5969725"/>
          </a:xfrm>
          <a:ln w="76200">
            <a:solidFill>
              <a:schemeClr val="tx1"/>
            </a:solidFill>
          </a:ln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21" y="5179830"/>
            <a:ext cx="3009900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891335"/>
            <a:ext cx="8360229" cy="27957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conviction –imprisonment up to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months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fine or both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case of a subsequent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conviction----imprisonment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may extend to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months),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with fine, or with both.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05" y="4325257"/>
            <a:ext cx="8253413" cy="25296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Conjoined with the CONSUMER PROTECTION ACT- 2 Years and on Subsequent offense punishment up to 5 years and fine of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lakh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even up to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Lakh</a:t>
            </a:r>
            <a:endParaRPr lang="en-I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rved Down Arrow 8"/>
          <p:cNvSpPr/>
          <p:nvPr/>
        </p:nvSpPr>
        <p:spPr>
          <a:xfrm rot="5400000">
            <a:off x="8853764" y="2430406"/>
            <a:ext cx="2789589" cy="2381869"/>
          </a:xfrm>
          <a:prstGeom prst="curvedDownArrow">
            <a:avLst>
              <a:gd name="adj1" fmla="val 25000"/>
              <a:gd name="adj2" fmla="val 51505"/>
              <a:gd name="adj3" fmla="val 29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DMR Act, 1954 – Officer Examination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2971" y="2625361"/>
            <a:ext cx="1828800" cy="2495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421" y="5179830"/>
            <a:ext cx="3009900" cy="1514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56904" y="924376"/>
            <a:ext cx="1150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section 8 (1) of the Drugs and Magic Remedies (Objectionable Advertisements) Act, 1954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19" y="2412714"/>
            <a:ext cx="8364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Governments have been directed for appointing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Gazette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Officers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994" y="3511613"/>
            <a:ext cx="8882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premises  or examine or seize any record which contravenes any provisions of the Act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994" y="5120911"/>
            <a:ext cx="9032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621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Gazette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Officers for this purpose are reported to have been appointed in 22 states.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042262" y="1854979"/>
            <a:ext cx="352698" cy="453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042262" y="3065798"/>
            <a:ext cx="352698" cy="453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042262" y="4446719"/>
            <a:ext cx="352698" cy="453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527" y="1847561"/>
            <a:ext cx="8756074" cy="205942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 AND REGULATIONS IN CONNECTION WITH DMR, 1954.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Consumer Protection Act, 2019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274"/>
            <a:ext cx="12192000" cy="5969725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3, section 21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Central Authority is satisfied after investigation that any advertisement is false or misleading and is prejudicial to the interest of any consumer or is in contravention of consumer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Punishment for misleading advertisement- chp-7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Punishment for false or misleading advertisement.—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manufacturer or service provider who causes a false or misleading advertisement to be made which is prejudicial to the interest of consumers shall be punished with imprisonment for a term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may extend to two years and with fine which may extend to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 lakh rupees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for every subsequent offence, be punished with imprisonment for a term which may extend to five years and with fine which may extend to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fifty lakh rupees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130" y="5564777"/>
            <a:ext cx="2689315" cy="1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elevision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etwork Rules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273"/>
            <a:ext cx="12192000" cy="5969725"/>
          </a:xfrm>
          <a:ln w="76200"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Advertising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Codes:-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Subsection 5-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advertisement shall contain references which are likely to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the public to infer that the product advertised or any of its ingredients has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special or miraculous or super-natural property or quality,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difficult of being proved. 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21" y="5179830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Infant Milk Substitutes</a:t>
            </a:r>
            <a:endParaRPr lang="en-I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275"/>
            <a:ext cx="12192000" cy="5969725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“Infant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food’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: 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(by whatever name called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being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marketed or otherwise represented as a complement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mother's milk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meet the growing nutritional needs of the infant after the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four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months.</a:t>
            </a:r>
          </a:p>
          <a:p>
            <a:pPr marL="0" indent="0">
              <a:buNone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1440" y="3004457"/>
            <a:ext cx="7249886" cy="3748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NOTICE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“MOTHER’S MILK IS BEST FOR YOUR BABY”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(capital letters)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used on the advise of a health worker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the sole source of nutrition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 for preparations and hazards for not following it.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Ingredients used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conditions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number, D.O.P and D.O.E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 rot="1928570">
            <a:off x="6452661" y="4255227"/>
            <a:ext cx="3553097" cy="236437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CONTAINER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BIS-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Sec.3 of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 of Indian Standards Act, 1986</a:t>
            </a:r>
            <a:endParaRPr lang="en-IN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1542901">
            <a:off x="6509265" y="2398079"/>
            <a:ext cx="2638307" cy="154794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PFA-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Food Adulteration Act, 1954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274" y="5455832"/>
            <a:ext cx="2102151" cy="134715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rot="1542901">
            <a:off x="9321928" y="3168766"/>
            <a:ext cx="2638307" cy="154794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promote breast feeding under all circumstances.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306286" y="2116183"/>
            <a:ext cx="4789714" cy="783771"/>
          </a:xfrm>
          <a:prstGeom prst="downArrow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labelled as such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305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8994" y="1175657"/>
            <a:ext cx="50030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*Violation of IMS Act, 1992 by Nestle in 2019 by sponsoring milk substitute trials in preterm babies of 5 hospitals namely- 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Cloud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 Hospital in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Bangalore</a:t>
            </a:r>
          </a:p>
          <a:p>
            <a:pPr marL="342900" indent="-342900">
              <a:buAutoNum type="arabicPeriod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Child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in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Kolkata</a:t>
            </a:r>
          </a:p>
          <a:p>
            <a:pPr marL="342900" indent="-342900">
              <a:buAutoNum type="arabicPeriod"/>
            </a:pP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Manipal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in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Bangalore</a:t>
            </a:r>
          </a:p>
          <a:p>
            <a:pPr marL="342900" indent="-342900">
              <a:buAutoNum type="arabicPeriod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Ganga Ram Hospital in New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Delhi</a:t>
            </a:r>
          </a:p>
          <a:p>
            <a:pPr marL="342900" indent="-342900">
              <a:buAutoNum type="arabicPeriod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Calcutta Medical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Institute in Kolkata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BPNI (Breast Feeding Promotion Network of India)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ICMR (Indian Council of Medical research)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Violation Sec- 9.2 of IMS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triped Right Arrow 1"/>
          <p:cNvSpPr/>
          <p:nvPr/>
        </p:nvSpPr>
        <p:spPr>
          <a:xfrm rot="5400000">
            <a:off x="8543108" y="4206240"/>
            <a:ext cx="724989" cy="48985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16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MISLEADING      ADVERTISEMENTS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IN" sz="4400" dirty="0">
              <a:latin typeface="Britannic Bold" panose="020B09030607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" y="1110781"/>
            <a:ext cx="12081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Minister of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AYUSH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Shri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Sarbananda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Sonowal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in a written reply in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Lok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Sabha on 17/12/2021</a:t>
            </a:r>
          </a:p>
          <a:p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State/UTs  appointed officers can inspect and take necessary action for MLA 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20685" y="3580056"/>
            <a:ext cx="70955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As per the complaints registered in the respective portals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GAMA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ASCI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Central Sector Scheme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5202382" y="1892172"/>
            <a:ext cx="1011382" cy="52647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636327" y="3357550"/>
            <a:ext cx="5555673" cy="2944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Drugs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Cosmetics Act, 1940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and Cosmetics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Rule, 1945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and Magic Remedies (Objectionable Advertisements) Act, 1954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44836" y="4599709"/>
            <a:ext cx="928255" cy="48490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46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69679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789" y="0"/>
            <a:ext cx="8495211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329646" y="3448594"/>
            <a:ext cx="5473337" cy="391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07726" y="3966754"/>
            <a:ext cx="1976845" cy="43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07726" y="5000896"/>
            <a:ext cx="5473337" cy="391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 158-B, Drug &amp; Cosmetic Rules, 1945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274"/>
            <a:ext cx="12192000" cy="5969725"/>
          </a:xfrm>
          <a:ln w="762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21" y="5179830"/>
            <a:ext cx="3009900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6171" y="2470329"/>
            <a:ext cx="10319657" cy="21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1945,  the mentioned rule provides the guidelines for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studies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will generate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and effectiveness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grant of license to manufacture for sale certain categories of Ayurveda, Siddha and Unani drugs. 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DISCUSSION 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274"/>
            <a:ext cx="12192000" cy="5969725"/>
          </a:xfrm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“Expectation of safety and  with no side effects “ exists with herbal remedies.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self medication provisions are to be discouraged with sensitization programs.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are to be encouraged to follow strict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receive all the benefits of any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yurvedic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dosage form.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products carrying “Ayurveda” should be strictly recommended to be used with instructions from a Reg. Medical Practitioner.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GMP certified practices of pharmacies should be made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Vigilance over the OTC products have to be more enhanced.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21" y="5179830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CONCLUSION 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274"/>
            <a:ext cx="12192000" cy="5969725"/>
          </a:xfrm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21" y="5179830"/>
            <a:ext cx="3009900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0326" y="1195481"/>
            <a:ext cx="113884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Strict control over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Strict prescription wise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 for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Rasoushadhi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`Compulsory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Sensitization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campaigns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classes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spread the information.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of reporting  Misleading Advertisements (MLA)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to be encouraged same as the ADRs reporting are propagated.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2272937"/>
            <a:ext cx="9627326" cy="211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REPORT A MISLEADING ADVERTISEMENT?</a:t>
            </a:r>
            <a:endParaRPr lang="en-IN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483" y="5147582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70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7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2272937"/>
            <a:ext cx="9627326" cy="211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1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Thankyou</a:t>
            </a:r>
            <a:endParaRPr lang="en-IN" sz="16600" dirty="0">
              <a:solidFill>
                <a:schemeClr val="tx1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483" y="5147582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1999" cy="6857997"/>
          </a:xfrm>
          <a:ln w="76200">
            <a:noFill/>
          </a:ln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7" name="Curved Down Arrow 6"/>
          <p:cNvSpPr/>
          <p:nvPr/>
        </p:nvSpPr>
        <p:spPr>
          <a:xfrm rot="4292971">
            <a:off x="8105492" y="2207213"/>
            <a:ext cx="2130662" cy="10431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2218869" y="581864"/>
            <a:ext cx="6570617" cy="2756263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Complaints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5680608" flipH="1" flipV="1">
            <a:off x="1322280" y="651120"/>
            <a:ext cx="1562736" cy="10153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3326" y="-71577"/>
            <a:ext cx="4495411" cy="95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AYUSH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Medicines/Products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895" y="2834754"/>
            <a:ext cx="3095897" cy="95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Herbal medicines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-2302901" y="2563693"/>
            <a:ext cx="6675119" cy="1913492"/>
          </a:xfrm>
          <a:prstGeom prst="rightArrow">
            <a:avLst>
              <a:gd name="adj1" fmla="val 50000"/>
              <a:gd name="adj2" fmla="val 112143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   2015  APRIL                                                     2018 MARCH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</a:t>
            </a:r>
            <a:r>
              <a:rPr lang="en-US" sz="2800" b="1" dirty="0" smtClean="0"/>
              <a:t>809 COMPLAINTS</a:t>
            </a:r>
            <a:endParaRPr lang="en-IN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570545" y="6099023"/>
            <a:ext cx="10524238" cy="95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GAMA Portal (Grievances against Misleading Advertisements)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5587414" y="5437710"/>
            <a:ext cx="941509" cy="921866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1405" y="3788342"/>
            <a:ext cx="9189212" cy="158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Consumer Affairs 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(Department of Consumer Affairs)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and Public 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Nodal Officer from Ministry of AYUSH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099" y="38674"/>
            <a:ext cx="3009900" cy="15144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737418" y="2843694"/>
            <a:ext cx="5677" cy="26547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24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1999" cy="6857997"/>
          </a:xfrm>
          <a:ln w="7620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IN" dirty="0"/>
          </a:p>
        </p:txBody>
      </p:sp>
      <p:sp>
        <p:nvSpPr>
          <p:cNvPr id="7" name="Curved Down Arrow 6"/>
          <p:cNvSpPr/>
          <p:nvPr/>
        </p:nvSpPr>
        <p:spPr>
          <a:xfrm rot="4292971">
            <a:off x="7908997" y="1969087"/>
            <a:ext cx="2130662" cy="10431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1991403" y="1315025"/>
            <a:ext cx="6570617" cy="2756263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Complaints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3686614" flipH="1" flipV="1">
            <a:off x="1617139" y="1025059"/>
            <a:ext cx="1562736" cy="10153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4262" y="181507"/>
            <a:ext cx="4730487" cy="95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AYUSH medicines/Products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98684" y="3217465"/>
            <a:ext cx="3095897" cy="95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Herbal medicines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-2302901" y="2563699"/>
            <a:ext cx="6675119" cy="1913492"/>
          </a:xfrm>
          <a:prstGeom prst="rightArrow">
            <a:avLst>
              <a:gd name="adj1" fmla="val 50000"/>
              <a:gd name="adj2" fmla="val 11214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   20/01/2017                                               19/01/2018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732 </a:t>
            </a:r>
            <a:r>
              <a:rPr lang="en-US" sz="2400" b="1" dirty="0">
                <a:solidFill>
                  <a:srgbClr val="FF0000"/>
                </a:solidFill>
              </a:rPr>
              <a:t>COMPLAINTS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4945" y="5753571"/>
            <a:ext cx="10127673" cy="95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Advertising Standards Council of India (ASCI)</a:t>
            </a:r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5148" y="4056063"/>
            <a:ext cx="5714816" cy="95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AYUSH signed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6828918" y="5226012"/>
            <a:ext cx="525566" cy="44609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099" y="38674"/>
            <a:ext cx="3009900" cy="15144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764888" y="3168112"/>
            <a:ext cx="26732" cy="22809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21394" y="4532857"/>
            <a:ext cx="313373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3"/>
            <a:ext cx="12191999" cy="685800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3134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1999" cy="6857997"/>
          </a:xfrm>
          <a:ln w="76200">
            <a:noFill/>
          </a:ln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7" name="Curved Down Arrow 6"/>
          <p:cNvSpPr/>
          <p:nvPr/>
        </p:nvSpPr>
        <p:spPr>
          <a:xfrm rot="4292971">
            <a:off x="7908997" y="1969087"/>
            <a:ext cx="2130662" cy="10431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1991403" y="1315025"/>
            <a:ext cx="6570617" cy="2756263"/>
          </a:xfrm>
          <a:prstGeom prst="irregularSeal2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Complaints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3686614" flipH="1" flipV="1">
            <a:off x="1617139" y="1025060"/>
            <a:ext cx="1562736" cy="10153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4262" y="181507"/>
            <a:ext cx="5371322" cy="95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AYUSH medicines/Products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98684" y="3217465"/>
            <a:ext cx="3095897" cy="95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Herbal medicines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-2302901" y="2563700"/>
            <a:ext cx="6675119" cy="1913492"/>
          </a:xfrm>
          <a:prstGeom prst="rightArrow">
            <a:avLst>
              <a:gd name="adj1" fmla="val 50000"/>
              <a:gd name="adj2" fmla="val 112143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   </a:t>
            </a:r>
            <a:r>
              <a:rPr lang="en-US" b="1" dirty="0"/>
              <a:t> </a:t>
            </a:r>
            <a:r>
              <a:rPr lang="en-US" b="1" dirty="0" smtClean="0"/>
              <a:t>         2017                                                   2020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573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COMPLAINTS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6058" y="4632622"/>
            <a:ext cx="7745942" cy="266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states/UTs including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Delhi, Maharashtra, Gujarat, Kerala, Karnataka and Chandigarh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reported 573 instances of such misleading advertisement during the last three years.</a:t>
            </a:r>
          </a:p>
          <a:p>
            <a:pPr algn="ctr"/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5148" y="4056063"/>
            <a:ext cx="3095897" cy="95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099" y="38674"/>
            <a:ext cx="3009900" cy="15144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764888" y="3168112"/>
            <a:ext cx="26732" cy="22809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21394" y="4532857"/>
            <a:ext cx="3164734" cy="129296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637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MISLEADING      ADVERTISEMENTS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Initiated guidelines for Mass media for refraining from MLA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Strict objection to use any Government Institution names in the product promotion </a:t>
            </a:r>
          </a:p>
          <a:p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endParaRPr lang="en-IN" sz="4400" dirty="0">
              <a:latin typeface="Britannic Bold" panose="020B09030607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21" y="5179830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MISLEADING      ADVERTISEMENTS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888273"/>
            <a:ext cx="12192000" cy="59697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IN" sz="4400" dirty="0">
              <a:latin typeface="Britannic Bold" panose="020B09030607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051" y="1879889"/>
            <a:ext cx="3009900" cy="15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0" y="1392776"/>
            <a:ext cx="6146223" cy="517427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289964" y="3394364"/>
            <a:ext cx="2230581" cy="15932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659091" y="2826327"/>
            <a:ext cx="3383230" cy="13993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approved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clinically tested from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CCRAS, Kolkata, Government of India 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2272937"/>
            <a:ext cx="9627326" cy="211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STUDIES</a:t>
            </a:r>
            <a:endParaRPr lang="en-IN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483" y="5147582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1875</Words>
  <Application>Microsoft Office PowerPoint</Application>
  <PresentationFormat>Widescreen</PresentationFormat>
  <Paragraphs>247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Rounded MT Bold</vt:lpstr>
      <vt:lpstr>Britannic Bold</vt:lpstr>
      <vt:lpstr>Calibri</vt:lpstr>
      <vt:lpstr>Calibri Light</vt:lpstr>
      <vt:lpstr>Edwardian Script ITC</vt:lpstr>
      <vt:lpstr>Times New Roman</vt:lpstr>
      <vt:lpstr>Office Theme</vt:lpstr>
      <vt:lpstr>MISLEADING ADVERTISEMENTS- FACTS AND CHALLENGES</vt:lpstr>
      <vt:lpstr>           MISLEADING      ADVERTISEMENTS</vt:lpstr>
      <vt:lpstr>           MISLEADING      ADVERTISEMENTS</vt:lpstr>
      <vt:lpstr>PowerPoint Presentation</vt:lpstr>
      <vt:lpstr>PowerPoint Presentation</vt:lpstr>
      <vt:lpstr>PowerPoint Presentation</vt:lpstr>
      <vt:lpstr>           MISLEADING      ADVERTISEMENTS</vt:lpstr>
      <vt:lpstr>           MISLEADING      ADVERTISEMENTS</vt:lpstr>
      <vt:lpstr>PowerPoint Presentation</vt:lpstr>
      <vt:lpstr>                 2009 – Kerala Incident- “Musli Power Xtra” </vt:lpstr>
      <vt:lpstr>                What is Sec 3(b), DMR, 1954?</vt:lpstr>
      <vt:lpstr>Divya Pharmacy Incident </vt:lpstr>
      <vt:lpstr>PowerPoint Presentation</vt:lpstr>
      <vt:lpstr>PowerPoint Presentation</vt:lpstr>
      <vt:lpstr>                 What is Sec 4, DMR, 1954?          </vt:lpstr>
      <vt:lpstr>PowerPoint Presentation</vt:lpstr>
      <vt:lpstr>PowerPoint Presentation</vt:lpstr>
      <vt:lpstr>              Advertisement Banned Diseases</vt:lpstr>
      <vt:lpstr>                  Advertisement Banned Diseases</vt:lpstr>
      <vt:lpstr>                       Advertisement Banned Diseases</vt:lpstr>
      <vt:lpstr> Amendment of the Schedule, DMR Act, 1954</vt:lpstr>
      <vt:lpstr>PowerPoint Presentation</vt:lpstr>
      <vt:lpstr>Punishment</vt:lpstr>
      <vt:lpstr>                                DMR Act, 1954 – Officer Examination</vt:lpstr>
      <vt:lpstr>RULES AND REGULATIONS IN CONNECTION WITH DMR, 1954.</vt:lpstr>
      <vt:lpstr>                    Consumer Protection Act, 2019</vt:lpstr>
      <vt:lpstr>                Cable Television Network Rules</vt:lpstr>
      <vt:lpstr>                          Infant Milk Substitutes</vt:lpstr>
      <vt:lpstr>PowerPoint Presentation</vt:lpstr>
      <vt:lpstr>PowerPoint Presentation</vt:lpstr>
      <vt:lpstr>       Rule 158-B, Drug &amp; Cosmetic Rules, 1945</vt:lpstr>
      <vt:lpstr>                            DISCUSSION  </vt:lpstr>
      <vt:lpstr>                            CONCLUSION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226</cp:revision>
  <dcterms:created xsi:type="dcterms:W3CDTF">2024-06-23T16:39:58Z</dcterms:created>
  <dcterms:modified xsi:type="dcterms:W3CDTF">2024-11-27T22:23:39Z</dcterms:modified>
</cp:coreProperties>
</file>